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705C-B66F-A782-4151-276D44399F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E4E254-3F5A-92B2-F4ED-384FFA4CD2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B35521-2321-E90D-B104-56D377007B97}"/>
              </a:ext>
            </a:extLst>
          </p:cNvPr>
          <p:cNvSpPr>
            <a:spLocks noGrp="1"/>
          </p:cNvSpPr>
          <p:nvPr>
            <p:ph type="dt" sz="half" idx="10"/>
          </p:nvPr>
        </p:nvSpPr>
        <p:spPr/>
        <p:txBody>
          <a:bodyPr/>
          <a:lstStyle/>
          <a:p>
            <a:fld id="{2C92ECBA-BD5C-4DBE-9553-DD0BCB23762E}" type="datetimeFigureOut">
              <a:rPr lang="en-US" smtClean="0"/>
              <a:t>4/26/2025</a:t>
            </a:fld>
            <a:endParaRPr lang="en-US"/>
          </a:p>
        </p:txBody>
      </p:sp>
      <p:sp>
        <p:nvSpPr>
          <p:cNvPr id="5" name="Footer Placeholder 4">
            <a:extLst>
              <a:ext uri="{FF2B5EF4-FFF2-40B4-BE49-F238E27FC236}">
                <a16:creationId xmlns:a16="http://schemas.microsoft.com/office/drawing/2014/main" id="{260B5E93-77C5-104E-3BA7-1B8CF0127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C22D48-66A2-FAF2-0DEE-97F6B8814FEB}"/>
              </a:ext>
            </a:extLst>
          </p:cNvPr>
          <p:cNvSpPr>
            <a:spLocks noGrp="1"/>
          </p:cNvSpPr>
          <p:nvPr>
            <p:ph type="sldNum" sz="quarter" idx="12"/>
          </p:nvPr>
        </p:nvSpPr>
        <p:spPr/>
        <p:txBody>
          <a:bodyPr/>
          <a:lstStyle/>
          <a:p>
            <a:fld id="{CB4B1F4D-ACB9-4E37-A6E3-BD4C1B858357}" type="slidenum">
              <a:rPr lang="en-US" smtClean="0"/>
              <a:t>‹#›</a:t>
            </a:fld>
            <a:endParaRPr lang="en-US"/>
          </a:p>
        </p:txBody>
      </p:sp>
    </p:spTree>
    <p:extLst>
      <p:ext uri="{BB962C8B-B14F-4D97-AF65-F5344CB8AC3E}">
        <p14:creationId xmlns:p14="http://schemas.microsoft.com/office/powerpoint/2010/main" val="181947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C3B0A-C211-7A82-83ED-C35C2E18FB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1A7659-A7B7-5570-4B3D-615795314C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6CB05-9099-4009-1D26-24BC08652E3A}"/>
              </a:ext>
            </a:extLst>
          </p:cNvPr>
          <p:cNvSpPr>
            <a:spLocks noGrp="1"/>
          </p:cNvSpPr>
          <p:nvPr>
            <p:ph type="dt" sz="half" idx="10"/>
          </p:nvPr>
        </p:nvSpPr>
        <p:spPr/>
        <p:txBody>
          <a:bodyPr/>
          <a:lstStyle/>
          <a:p>
            <a:fld id="{2C92ECBA-BD5C-4DBE-9553-DD0BCB23762E}" type="datetimeFigureOut">
              <a:rPr lang="en-US" smtClean="0"/>
              <a:t>4/26/2025</a:t>
            </a:fld>
            <a:endParaRPr lang="en-US"/>
          </a:p>
        </p:txBody>
      </p:sp>
      <p:sp>
        <p:nvSpPr>
          <p:cNvPr id="5" name="Footer Placeholder 4">
            <a:extLst>
              <a:ext uri="{FF2B5EF4-FFF2-40B4-BE49-F238E27FC236}">
                <a16:creationId xmlns:a16="http://schemas.microsoft.com/office/drawing/2014/main" id="{545F2EAA-A5EE-72FF-87F7-0E0A9909BE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661BDE-B203-FE1C-84B8-5349697CDDBF}"/>
              </a:ext>
            </a:extLst>
          </p:cNvPr>
          <p:cNvSpPr>
            <a:spLocks noGrp="1"/>
          </p:cNvSpPr>
          <p:nvPr>
            <p:ph type="sldNum" sz="quarter" idx="12"/>
          </p:nvPr>
        </p:nvSpPr>
        <p:spPr/>
        <p:txBody>
          <a:bodyPr/>
          <a:lstStyle/>
          <a:p>
            <a:fld id="{CB4B1F4D-ACB9-4E37-A6E3-BD4C1B858357}" type="slidenum">
              <a:rPr lang="en-US" smtClean="0"/>
              <a:t>‹#›</a:t>
            </a:fld>
            <a:endParaRPr lang="en-US"/>
          </a:p>
        </p:txBody>
      </p:sp>
    </p:spTree>
    <p:extLst>
      <p:ext uri="{BB962C8B-B14F-4D97-AF65-F5344CB8AC3E}">
        <p14:creationId xmlns:p14="http://schemas.microsoft.com/office/powerpoint/2010/main" val="1367321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46869C-B5A0-8375-7CED-1A046AE7AA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778522-6194-F404-0ACF-C0EA7E2831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7091C-1F10-0F2E-B0A5-993FB0D28A24}"/>
              </a:ext>
            </a:extLst>
          </p:cNvPr>
          <p:cNvSpPr>
            <a:spLocks noGrp="1"/>
          </p:cNvSpPr>
          <p:nvPr>
            <p:ph type="dt" sz="half" idx="10"/>
          </p:nvPr>
        </p:nvSpPr>
        <p:spPr/>
        <p:txBody>
          <a:bodyPr/>
          <a:lstStyle/>
          <a:p>
            <a:fld id="{2C92ECBA-BD5C-4DBE-9553-DD0BCB23762E}" type="datetimeFigureOut">
              <a:rPr lang="en-US" smtClean="0"/>
              <a:t>4/26/2025</a:t>
            </a:fld>
            <a:endParaRPr lang="en-US"/>
          </a:p>
        </p:txBody>
      </p:sp>
      <p:sp>
        <p:nvSpPr>
          <p:cNvPr id="5" name="Footer Placeholder 4">
            <a:extLst>
              <a:ext uri="{FF2B5EF4-FFF2-40B4-BE49-F238E27FC236}">
                <a16:creationId xmlns:a16="http://schemas.microsoft.com/office/drawing/2014/main" id="{E362B1AB-6695-85F7-1A48-3A446EEA7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E1D3A-85ED-9C75-0B16-539464C7921F}"/>
              </a:ext>
            </a:extLst>
          </p:cNvPr>
          <p:cNvSpPr>
            <a:spLocks noGrp="1"/>
          </p:cNvSpPr>
          <p:nvPr>
            <p:ph type="sldNum" sz="quarter" idx="12"/>
          </p:nvPr>
        </p:nvSpPr>
        <p:spPr/>
        <p:txBody>
          <a:bodyPr/>
          <a:lstStyle/>
          <a:p>
            <a:fld id="{CB4B1F4D-ACB9-4E37-A6E3-BD4C1B858357}" type="slidenum">
              <a:rPr lang="en-US" smtClean="0"/>
              <a:t>‹#›</a:t>
            </a:fld>
            <a:endParaRPr lang="en-US"/>
          </a:p>
        </p:txBody>
      </p:sp>
    </p:spTree>
    <p:extLst>
      <p:ext uri="{BB962C8B-B14F-4D97-AF65-F5344CB8AC3E}">
        <p14:creationId xmlns:p14="http://schemas.microsoft.com/office/powerpoint/2010/main" val="1959416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755E-F4BB-DDCC-78B8-F7A6D55E51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DBB1CB-5B9F-DF5F-BAE0-C4C89D4178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96D95-A4D4-E3AC-1F48-72EBD6C8306F}"/>
              </a:ext>
            </a:extLst>
          </p:cNvPr>
          <p:cNvSpPr>
            <a:spLocks noGrp="1"/>
          </p:cNvSpPr>
          <p:nvPr>
            <p:ph type="dt" sz="half" idx="10"/>
          </p:nvPr>
        </p:nvSpPr>
        <p:spPr/>
        <p:txBody>
          <a:bodyPr/>
          <a:lstStyle/>
          <a:p>
            <a:fld id="{2C92ECBA-BD5C-4DBE-9553-DD0BCB23762E}" type="datetimeFigureOut">
              <a:rPr lang="en-US" smtClean="0"/>
              <a:t>4/26/2025</a:t>
            </a:fld>
            <a:endParaRPr lang="en-US"/>
          </a:p>
        </p:txBody>
      </p:sp>
      <p:sp>
        <p:nvSpPr>
          <p:cNvPr id="5" name="Footer Placeholder 4">
            <a:extLst>
              <a:ext uri="{FF2B5EF4-FFF2-40B4-BE49-F238E27FC236}">
                <a16:creationId xmlns:a16="http://schemas.microsoft.com/office/drawing/2014/main" id="{86926BD8-3911-9182-CE32-847F5508E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D7445-CAC2-F322-0C36-C7EBE6632A53}"/>
              </a:ext>
            </a:extLst>
          </p:cNvPr>
          <p:cNvSpPr>
            <a:spLocks noGrp="1"/>
          </p:cNvSpPr>
          <p:nvPr>
            <p:ph type="sldNum" sz="quarter" idx="12"/>
          </p:nvPr>
        </p:nvSpPr>
        <p:spPr/>
        <p:txBody>
          <a:bodyPr/>
          <a:lstStyle/>
          <a:p>
            <a:fld id="{CB4B1F4D-ACB9-4E37-A6E3-BD4C1B858357}" type="slidenum">
              <a:rPr lang="en-US" smtClean="0"/>
              <a:t>‹#›</a:t>
            </a:fld>
            <a:endParaRPr lang="en-US"/>
          </a:p>
        </p:txBody>
      </p:sp>
    </p:spTree>
    <p:extLst>
      <p:ext uri="{BB962C8B-B14F-4D97-AF65-F5344CB8AC3E}">
        <p14:creationId xmlns:p14="http://schemas.microsoft.com/office/powerpoint/2010/main" val="758087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FB44-C9B8-425E-24F6-A631570A57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189740-2971-F5D7-CBDC-5D2A1F32F1E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E5489E-CEFE-CF7D-935E-09A5382F3187}"/>
              </a:ext>
            </a:extLst>
          </p:cNvPr>
          <p:cNvSpPr>
            <a:spLocks noGrp="1"/>
          </p:cNvSpPr>
          <p:nvPr>
            <p:ph type="dt" sz="half" idx="10"/>
          </p:nvPr>
        </p:nvSpPr>
        <p:spPr/>
        <p:txBody>
          <a:bodyPr/>
          <a:lstStyle/>
          <a:p>
            <a:fld id="{2C92ECBA-BD5C-4DBE-9553-DD0BCB23762E}" type="datetimeFigureOut">
              <a:rPr lang="en-US" smtClean="0"/>
              <a:t>4/26/2025</a:t>
            </a:fld>
            <a:endParaRPr lang="en-US"/>
          </a:p>
        </p:txBody>
      </p:sp>
      <p:sp>
        <p:nvSpPr>
          <p:cNvPr id="5" name="Footer Placeholder 4">
            <a:extLst>
              <a:ext uri="{FF2B5EF4-FFF2-40B4-BE49-F238E27FC236}">
                <a16:creationId xmlns:a16="http://schemas.microsoft.com/office/drawing/2014/main" id="{AC19B21E-158B-B990-655C-66FDC2767B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F6778-ECF1-AE2C-0B3A-16EB646EF68B}"/>
              </a:ext>
            </a:extLst>
          </p:cNvPr>
          <p:cNvSpPr>
            <a:spLocks noGrp="1"/>
          </p:cNvSpPr>
          <p:nvPr>
            <p:ph type="sldNum" sz="quarter" idx="12"/>
          </p:nvPr>
        </p:nvSpPr>
        <p:spPr/>
        <p:txBody>
          <a:bodyPr/>
          <a:lstStyle/>
          <a:p>
            <a:fld id="{CB4B1F4D-ACB9-4E37-A6E3-BD4C1B858357}" type="slidenum">
              <a:rPr lang="en-US" smtClean="0"/>
              <a:t>‹#›</a:t>
            </a:fld>
            <a:endParaRPr lang="en-US"/>
          </a:p>
        </p:txBody>
      </p:sp>
    </p:spTree>
    <p:extLst>
      <p:ext uri="{BB962C8B-B14F-4D97-AF65-F5344CB8AC3E}">
        <p14:creationId xmlns:p14="http://schemas.microsoft.com/office/powerpoint/2010/main" val="87013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B2BB-B044-7A2C-B705-C53215452C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478563-4C7B-7C91-393D-31B221B6B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2CB623-9DC6-50B7-E546-07B7D6AF15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88A88D-EAFC-3F58-F10B-65E1F9F289DD}"/>
              </a:ext>
            </a:extLst>
          </p:cNvPr>
          <p:cNvSpPr>
            <a:spLocks noGrp="1"/>
          </p:cNvSpPr>
          <p:nvPr>
            <p:ph type="dt" sz="half" idx="10"/>
          </p:nvPr>
        </p:nvSpPr>
        <p:spPr/>
        <p:txBody>
          <a:bodyPr/>
          <a:lstStyle/>
          <a:p>
            <a:fld id="{2C92ECBA-BD5C-4DBE-9553-DD0BCB23762E}" type="datetimeFigureOut">
              <a:rPr lang="en-US" smtClean="0"/>
              <a:t>4/26/2025</a:t>
            </a:fld>
            <a:endParaRPr lang="en-US"/>
          </a:p>
        </p:txBody>
      </p:sp>
      <p:sp>
        <p:nvSpPr>
          <p:cNvPr id="6" name="Footer Placeholder 5">
            <a:extLst>
              <a:ext uri="{FF2B5EF4-FFF2-40B4-BE49-F238E27FC236}">
                <a16:creationId xmlns:a16="http://schemas.microsoft.com/office/drawing/2014/main" id="{1856D03C-2669-1E08-5F9E-F4A78B9191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B16C8-C5D6-3910-1232-75A0939CD8EF}"/>
              </a:ext>
            </a:extLst>
          </p:cNvPr>
          <p:cNvSpPr>
            <a:spLocks noGrp="1"/>
          </p:cNvSpPr>
          <p:nvPr>
            <p:ph type="sldNum" sz="quarter" idx="12"/>
          </p:nvPr>
        </p:nvSpPr>
        <p:spPr/>
        <p:txBody>
          <a:bodyPr/>
          <a:lstStyle/>
          <a:p>
            <a:fld id="{CB4B1F4D-ACB9-4E37-A6E3-BD4C1B858357}" type="slidenum">
              <a:rPr lang="en-US" smtClean="0"/>
              <a:t>‹#›</a:t>
            </a:fld>
            <a:endParaRPr lang="en-US"/>
          </a:p>
        </p:txBody>
      </p:sp>
    </p:spTree>
    <p:extLst>
      <p:ext uri="{BB962C8B-B14F-4D97-AF65-F5344CB8AC3E}">
        <p14:creationId xmlns:p14="http://schemas.microsoft.com/office/powerpoint/2010/main" val="235904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1C28-C3A9-66B2-4542-3DA234F914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FFB037-278C-29EE-3D31-1B3C0361C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460FEC-C3E5-9BE6-E7A1-9FE602C172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896B17-E5EB-2E79-2234-EF82B941A7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5B3695-4E52-B315-5CF8-5F4BD6C28B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550E66-C5C8-3A43-1074-6673E352A927}"/>
              </a:ext>
            </a:extLst>
          </p:cNvPr>
          <p:cNvSpPr>
            <a:spLocks noGrp="1"/>
          </p:cNvSpPr>
          <p:nvPr>
            <p:ph type="dt" sz="half" idx="10"/>
          </p:nvPr>
        </p:nvSpPr>
        <p:spPr/>
        <p:txBody>
          <a:bodyPr/>
          <a:lstStyle/>
          <a:p>
            <a:fld id="{2C92ECBA-BD5C-4DBE-9553-DD0BCB23762E}" type="datetimeFigureOut">
              <a:rPr lang="en-US" smtClean="0"/>
              <a:t>4/26/2025</a:t>
            </a:fld>
            <a:endParaRPr lang="en-US"/>
          </a:p>
        </p:txBody>
      </p:sp>
      <p:sp>
        <p:nvSpPr>
          <p:cNvPr id="8" name="Footer Placeholder 7">
            <a:extLst>
              <a:ext uri="{FF2B5EF4-FFF2-40B4-BE49-F238E27FC236}">
                <a16:creationId xmlns:a16="http://schemas.microsoft.com/office/drawing/2014/main" id="{94F0CB74-EA86-4A7C-91F0-0F035FACAF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9E462C-C6FC-E877-C709-00FCF2C6D048}"/>
              </a:ext>
            </a:extLst>
          </p:cNvPr>
          <p:cNvSpPr>
            <a:spLocks noGrp="1"/>
          </p:cNvSpPr>
          <p:nvPr>
            <p:ph type="sldNum" sz="quarter" idx="12"/>
          </p:nvPr>
        </p:nvSpPr>
        <p:spPr/>
        <p:txBody>
          <a:bodyPr/>
          <a:lstStyle/>
          <a:p>
            <a:fld id="{CB4B1F4D-ACB9-4E37-A6E3-BD4C1B858357}" type="slidenum">
              <a:rPr lang="en-US" smtClean="0"/>
              <a:t>‹#›</a:t>
            </a:fld>
            <a:endParaRPr lang="en-US"/>
          </a:p>
        </p:txBody>
      </p:sp>
    </p:spTree>
    <p:extLst>
      <p:ext uri="{BB962C8B-B14F-4D97-AF65-F5344CB8AC3E}">
        <p14:creationId xmlns:p14="http://schemas.microsoft.com/office/powerpoint/2010/main" val="135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E20A-6D4D-0CE9-0EF4-2752C5BCF4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E275CD-35D1-FB44-DE9A-825BA73397C6}"/>
              </a:ext>
            </a:extLst>
          </p:cNvPr>
          <p:cNvSpPr>
            <a:spLocks noGrp="1"/>
          </p:cNvSpPr>
          <p:nvPr>
            <p:ph type="dt" sz="half" idx="10"/>
          </p:nvPr>
        </p:nvSpPr>
        <p:spPr/>
        <p:txBody>
          <a:bodyPr/>
          <a:lstStyle/>
          <a:p>
            <a:fld id="{2C92ECBA-BD5C-4DBE-9553-DD0BCB23762E}" type="datetimeFigureOut">
              <a:rPr lang="en-US" smtClean="0"/>
              <a:t>4/26/2025</a:t>
            </a:fld>
            <a:endParaRPr lang="en-US"/>
          </a:p>
        </p:txBody>
      </p:sp>
      <p:sp>
        <p:nvSpPr>
          <p:cNvPr id="4" name="Footer Placeholder 3">
            <a:extLst>
              <a:ext uri="{FF2B5EF4-FFF2-40B4-BE49-F238E27FC236}">
                <a16:creationId xmlns:a16="http://schemas.microsoft.com/office/drawing/2014/main" id="{F4642268-FA27-AF07-2A54-E9DC54642B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41A60D-9FAB-4404-BDFB-A7DBC8FDD102}"/>
              </a:ext>
            </a:extLst>
          </p:cNvPr>
          <p:cNvSpPr>
            <a:spLocks noGrp="1"/>
          </p:cNvSpPr>
          <p:nvPr>
            <p:ph type="sldNum" sz="quarter" idx="12"/>
          </p:nvPr>
        </p:nvSpPr>
        <p:spPr/>
        <p:txBody>
          <a:bodyPr/>
          <a:lstStyle/>
          <a:p>
            <a:fld id="{CB4B1F4D-ACB9-4E37-A6E3-BD4C1B858357}" type="slidenum">
              <a:rPr lang="en-US" smtClean="0"/>
              <a:t>‹#›</a:t>
            </a:fld>
            <a:endParaRPr lang="en-US"/>
          </a:p>
        </p:txBody>
      </p:sp>
    </p:spTree>
    <p:extLst>
      <p:ext uri="{BB962C8B-B14F-4D97-AF65-F5344CB8AC3E}">
        <p14:creationId xmlns:p14="http://schemas.microsoft.com/office/powerpoint/2010/main" val="1070956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765B43-901D-3A13-AC1A-EA9E6F620419}"/>
              </a:ext>
            </a:extLst>
          </p:cNvPr>
          <p:cNvSpPr>
            <a:spLocks noGrp="1"/>
          </p:cNvSpPr>
          <p:nvPr>
            <p:ph type="dt" sz="half" idx="10"/>
          </p:nvPr>
        </p:nvSpPr>
        <p:spPr/>
        <p:txBody>
          <a:bodyPr/>
          <a:lstStyle/>
          <a:p>
            <a:fld id="{2C92ECBA-BD5C-4DBE-9553-DD0BCB23762E}" type="datetimeFigureOut">
              <a:rPr lang="en-US" smtClean="0"/>
              <a:t>4/26/2025</a:t>
            </a:fld>
            <a:endParaRPr lang="en-US"/>
          </a:p>
        </p:txBody>
      </p:sp>
      <p:sp>
        <p:nvSpPr>
          <p:cNvPr id="3" name="Footer Placeholder 2">
            <a:extLst>
              <a:ext uri="{FF2B5EF4-FFF2-40B4-BE49-F238E27FC236}">
                <a16:creationId xmlns:a16="http://schemas.microsoft.com/office/drawing/2014/main" id="{0AE790CE-2998-F44C-E8FC-9C44524FEA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C1E3D7-9599-307D-3A83-807A7341C70D}"/>
              </a:ext>
            </a:extLst>
          </p:cNvPr>
          <p:cNvSpPr>
            <a:spLocks noGrp="1"/>
          </p:cNvSpPr>
          <p:nvPr>
            <p:ph type="sldNum" sz="quarter" idx="12"/>
          </p:nvPr>
        </p:nvSpPr>
        <p:spPr/>
        <p:txBody>
          <a:bodyPr/>
          <a:lstStyle/>
          <a:p>
            <a:fld id="{CB4B1F4D-ACB9-4E37-A6E3-BD4C1B858357}" type="slidenum">
              <a:rPr lang="en-US" smtClean="0"/>
              <a:t>‹#›</a:t>
            </a:fld>
            <a:endParaRPr lang="en-US"/>
          </a:p>
        </p:txBody>
      </p:sp>
    </p:spTree>
    <p:extLst>
      <p:ext uri="{BB962C8B-B14F-4D97-AF65-F5344CB8AC3E}">
        <p14:creationId xmlns:p14="http://schemas.microsoft.com/office/powerpoint/2010/main" val="108184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D84EE-5585-756D-EBB3-2680A80D6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959855-4D15-0E54-5AF6-B707C8B9D6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C93BAE-2C3D-3B65-684F-21AE8D2BA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00F41C-B25C-1998-8CE1-21888335A6DB}"/>
              </a:ext>
            </a:extLst>
          </p:cNvPr>
          <p:cNvSpPr>
            <a:spLocks noGrp="1"/>
          </p:cNvSpPr>
          <p:nvPr>
            <p:ph type="dt" sz="half" idx="10"/>
          </p:nvPr>
        </p:nvSpPr>
        <p:spPr/>
        <p:txBody>
          <a:bodyPr/>
          <a:lstStyle/>
          <a:p>
            <a:fld id="{2C92ECBA-BD5C-4DBE-9553-DD0BCB23762E}" type="datetimeFigureOut">
              <a:rPr lang="en-US" smtClean="0"/>
              <a:t>4/26/2025</a:t>
            </a:fld>
            <a:endParaRPr lang="en-US"/>
          </a:p>
        </p:txBody>
      </p:sp>
      <p:sp>
        <p:nvSpPr>
          <p:cNvPr id="6" name="Footer Placeholder 5">
            <a:extLst>
              <a:ext uri="{FF2B5EF4-FFF2-40B4-BE49-F238E27FC236}">
                <a16:creationId xmlns:a16="http://schemas.microsoft.com/office/drawing/2014/main" id="{F6BF3A68-63DE-6F8D-CB56-1A5780142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BB46F-9E31-F009-BF29-ADBE646AF463}"/>
              </a:ext>
            </a:extLst>
          </p:cNvPr>
          <p:cNvSpPr>
            <a:spLocks noGrp="1"/>
          </p:cNvSpPr>
          <p:nvPr>
            <p:ph type="sldNum" sz="quarter" idx="12"/>
          </p:nvPr>
        </p:nvSpPr>
        <p:spPr/>
        <p:txBody>
          <a:bodyPr/>
          <a:lstStyle/>
          <a:p>
            <a:fld id="{CB4B1F4D-ACB9-4E37-A6E3-BD4C1B858357}" type="slidenum">
              <a:rPr lang="en-US" smtClean="0"/>
              <a:t>‹#›</a:t>
            </a:fld>
            <a:endParaRPr lang="en-US"/>
          </a:p>
        </p:txBody>
      </p:sp>
    </p:spTree>
    <p:extLst>
      <p:ext uri="{BB962C8B-B14F-4D97-AF65-F5344CB8AC3E}">
        <p14:creationId xmlns:p14="http://schemas.microsoft.com/office/powerpoint/2010/main" val="408363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E2225-48AC-9B9D-0B9E-0E8292D0EA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30DC05-011D-5D39-5DEC-8A10B0142F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716CDF-1C41-879F-72D6-AC9413B69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B4F4F-BD1E-72AF-2970-5CB89145D9AF}"/>
              </a:ext>
            </a:extLst>
          </p:cNvPr>
          <p:cNvSpPr>
            <a:spLocks noGrp="1"/>
          </p:cNvSpPr>
          <p:nvPr>
            <p:ph type="dt" sz="half" idx="10"/>
          </p:nvPr>
        </p:nvSpPr>
        <p:spPr/>
        <p:txBody>
          <a:bodyPr/>
          <a:lstStyle/>
          <a:p>
            <a:fld id="{2C92ECBA-BD5C-4DBE-9553-DD0BCB23762E}" type="datetimeFigureOut">
              <a:rPr lang="en-US" smtClean="0"/>
              <a:t>4/26/2025</a:t>
            </a:fld>
            <a:endParaRPr lang="en-US"/>
          </a:p>
        </p:txBody>
      </p:sp>
      <p:sp>
        <p:nvSpPr>
          <p:cNvPr id="6" name="Footer Placeholder 5">
            <a:extLst>
              <a:ext uri="{FF2B5EF4-FFF2-40B4-BE49-F238E27FC236}">
                <a16:creationId xmlns:a16="http://schemas.microsoft.com/office/drawing/2014/main" id="{159A6DE3-C198-24A1-F106-1B73F57638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D5C061-ADF0-BC68-5030-99103C2281A6}"/>
              </a:ext>
            </a:extLst>
          </p:cNvPr>
          <p:cNvSpPr>
            <a:spLocks noGrp="1"/>
          </p:cNvSpPr>
          <p:nvPr>
            <p:ph type="sldNum" sz="quarter" idx="12"/>
          </p:nvPr>
        </p:nvSpPr>
        <p:spPr/>
        <p:txBody>
          <a:bodyPr/>
          <a:lstStyle/>
          <a:p>
            <a:fld id="{CB4B1F4D-ACB9-4E37-A6E3-BD4C1B858357}" type="slidenum">
              <a:rPr lang="en-US" smtClean="0"/>
              <a:t>‹#›</a:t>
            </a:fld>
            <a:endParaRPr lang="en-US"/>
          </a:p>
        </p:txBody>
      </p:sp>
    </p:spTree>
    <p:extLst>
      <p:ext uri="{BB962C8B-B14F-4D97-AF65-F5344CB8AC3E}">
        <p14:creationId xmlns:p14="http://schemas.microsoft.com/office/powerpoint/2010/main" val="38997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74BDB-6C18-6345-3D18-BCEF32B20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4283F5-E235-082C-54B5-5E9B2CF916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DDEB4-6AFD-9FC0-3A04-08C0ECE10A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C92ECBA-BD5C-4DBE-9553-DD0BCB23762E}" type="datetimeFigureOut">
              <a:rPr lang="en-US" smtClean="0"/>
              <a:t>4/26/2025</a:t>
            </a:fld>
            <a:endParaRPr lang="en-US"/>
          </a:p>
        </p:txBody>
      </p:sp>
      <p:sp>
        <p:nvSpPr>
          <p:cNvPr id="5" name="Footer Placeholder 4">
            <a:extLst>
              <a:ext uri="{FF2B5EF4-FFF2-40B4-BE49-F238E27FC236}">
                <a16:creationId xmlns:a16="http://schemas.microsoft.com/office/drawing/2014/main" id="{03BA7B5C-B8E1-1331-6C54-544F8ED9CD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FDB6ADE-1D46-BB75-3401-89A8146D2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4B1F4D-ACB9-4E37-A6E3-BD4C1B858357}" type="slidenum">
              <a:rPr lang="en-US" smtClean="0"/>
              <a:t>‹#›</a:t>
            </a:fld>
            <a:endParaRPr lang="en-US"/>
          </a:p>
        </p:txBody>
      </p:sp>
    </p:spTree>
    <p:extLst>
      <p:ext uri="{BB962C8B-B14F-4D97-AF65-F5344CB8AC3E}">
        <p14:creationId xmlns:p14="http://schemas.microsoft.com/office/powerpoint/2010/main" val="564579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DB9A0E-B681-7377-1606-422B7234F870}"/>
              </a:ext>
            </a:extLst>
          </p:cNvPr>
          <p:cNvSpPr>
            <a:spLocks noGrp="1"/>
          </p:cNvSpPr>
          <p:nvPr>
            <p:ph type="ctrTitle"/>
          </p:nvPr>
        </p:nvSpPr>
        <p:spPr>
          <a:xfrm>
            <a:off x="1524000" y="1293338"/>
            <a:ext cx="9144000" cy="3274592"/>
          </a:xfrm>
        </p:spPr>
        <p:txBody>
          <a:bodyPr anchor="ctr">
            <a:normAutofit/>
          </a:bodyPr>
          <a:lstStyle/>
          <a:p>
            <a:r>
              <a:rPr lang="en-US" sz="7200" dirty="0"/>
              <a:t>High-Risk Project</a:t>
            </a:r>
          </a:p>
        </p:txBody>
      </p:sp>
      <p:sp>
        <p:nvSpPr>
          <p:cNvPr id="3" name="Subtitle 2">
            <a:extLst>
              <a:ext uri="{FF2B5EF4-FFF2-40B4-BE49-F238E27FC236}">
                <a16:creationId xmlns:a16="http://schemas.microsoft.com/office/drawing/2014/main" id="{7312EEBC-1DBB-23B9-9574-96EFE1237CDF}"/>
              </a:ext>
            </a:extLst>
          </p:cNvPr>
          <p:cNvSpPr>
            <a:spLocks noGrp="1"/>
          </p:cNvSpPr>
          <p:nvPr>
            <p:ph type="subTitle" idx="1"/>
          </p:nvPr>
        </p:nvSpPr>
        <p:spPr>
          <a:xfrm>
            <a:off x="1524000" y="5514052"/>
            <a:ext cx="9144000" cy="651910"/>
          </a:xfrm>
        </p:spPr>
        <p:txBody>
          <a:bodyPr anchor="ctr">
            <a:normAutofit/>
          </a:bodyPr>
          <a:lstStyle/>
          <a:p>
            <a:r>
              <a:rPr lang="en-US" sz="1500" dirty="0"/>
              <a:t>AI in Healthcare – Dr. Ying Ding</a:t>
            </a:r>
          </a:p>
          <a:p>
            <a:r>
              <a:rPr lang="en-US" sz="1500" dirty="0"/>
              <a:t>Presented by: Cuong Nguyen (cn23596)</a:t>
            </a:r>
          </a:p>
        </p:txBody>
      </p:sp>
      <p:cxnSp>
        <p:nvCxnSpPr>
          <p:cNvPr id="29" name="Straight Connector 2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878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01C2-E9CD-B942-CFE9-5BB494FD0E28}"/>
              </a:ext>
            </a:extLst>
          </p:cNvPr>
          <p:cNvSpPr>
            <a:spLocks noGrp="1"/>
          </p:cNvSpPr>
          <p:nvPr>
            <p:ph type="title"/>
          </p:nvPr>
        </p:nvSpPr>
        <p:spPr>
          <a:xfrm>
            <a:off x="360680" y="304165"/>
            <a:ext cx="10515600" cy="539115"/>
          </a:xfrm>
        </p:spPr>
        <p:txBody>
          <a:bodyPr>
            <a:normAutofit/>
          </a:bodyPr>
          <a:lstStyle/>
          <a:p>
            <a:r>
              <a:rPr lang="en-US" sz="2500" dirty="0"/>
              <a:t>Generated Data Preview</a:t>
            </a:r>
          </a:p>
        </p:txBody>
      </p:sp>
      <p:pic>
        <p:nvPicPr>
          <p:cNvPr id="6" name="Picture 5">
            <a:extLst>
              <a:ext uri="{FF2B5EF4-FFF2-40B4-BE49-F238E27FC236}">
                <a16:creationId xmlns:a16="http://schemas.microsoft.com/office/drawing/2014/main" id="{EA7D853F-34F5-1D84-2274-25C057DDD372}"/>
              </a:ext>
            </a:extLst>
          </p:cNvPr>
          <p:cNvPicPr>
            <a:picLocks noChangeAspect="1"/>
          </p:cNvPicPr>
          <p:nvPr/>
        </p:nvPicPr>
        <p:blipFill>
          <a:blip r:embed="rId2"/>
          <a:stretch>
            <a:fillRect/>
          </a:stretch>
        </p:blipFill>
        <p:spPr>
          <a:xfrm>
            <a:off x="467360" y="843280"/>
            <a:ext cx="10096754" cy="2667474"/>
          </a:xfrm>
          <a:prstGeom prst="rect">
            <a:avLst/>
          </a:prstGeom>
          <a:ln>
            <a:solidFill>
              <a:schemeClr val="tx1"/>
            </a:solidFill>
          </a:ln>
        </p:spPr>
      </p:pic>
      <p:pic>
        <p:nvPicPr>
          <p:cNvPr id="8" name="Picture 7">
            <a:extLst>
              <a:ext uri="{FF2B5EF4-FFF2-40B4-BE49-F238E27FC236}">
                <a16:creationId xmlns:a16="http://schemas.microsoft.com/office/drawing/2014/main" id="{B3ABBE18-357A-8F80-400E-B93045B959C0}"/>
              </a:ext>
            </a:extLst>
          </p:cNvPr>
          <p:cNvPicPr>
            <a:picLocks noChangeAspect="1"/>
          </p:cNvPicPr>
          <p:nvPr/>
        </p:nvPicPr>
        <p:blipFill>
          <a:blip r:embed="rId3"/>
          <a:stretch>
            <a:fillRect/>
          </a:stretch>
        </p:blipFill>
        <p:spPr>
          <a:xfrm>
            <a:off x="467360" y="3743479"/>
            <a:ext cx="10096754" cy="2810356"/>
          </a:xfrm>
          <a:prstGeom prst="rect">
            <a:avLst/>
          </a:prstGeom>
          <a:ln>
            <a:solidFill>
              <a:schemeClr val="tx1"/>
            </a:solidFill>
          </a:ln>
        </p:spPr>
      </p:pic>
    </p:spTree>
    <p:extLst>
      <p:ext uri="{BB962C8B-B14F-4D97-AF65-F5344CB8AC3E}">
        <p14:creationId xmlns:p14="http://schemas.microsoft.com/office/powerpoint/2010/main" val="1642662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E9A1-599C-7BDC-EEE1-F2C2935AEEFC}"/>
              </a:ext>
            </a:extLst>
          </p:cNvPr>
          <p:cNvSpPr>
            <a:spLocks noGrp="1"/>
          </p:cNvSpPr>
          <p:nvPr>
            <p:ph type="title"/>
          </p:nvPr>
        </p:nvSpPr>
        <p:spPr>
          <a:xfrm>
            <a:off x="452120" y="468786"/>
            <a:ext cx="10515600" cy="478155"/>
          </a:xfrm>
        </p:spPr>
        <p:txBody>
          <a:bodyPr>
            <a:normAutofit/>
          </a:bodyPr>
          <a:lstStyle/>
          <a:p>
            <a:r>
              <a:rPr lang="en-US" sz="2500" dirty="0"/>
              <a:t>Web App</a:t>
            </a:r>
          </a:p>
        </p:txBody>
      </p:sp>
      <p:sp>
        <p:nvSpPr>
          <p:cNvPr id="4" name="TextBox 3">
            <a:extLst>
              <a:ext uri="{FF2B5EF4-FFF2-40B4-BE49-F238E27FC236}">
                <a16:creationId xmlns:a16="http://schemas.microsoft.com/office/drawing/2014/main" id="{05FDF6D3-5E99-3267-47AE-5D6E5166AAEF}"/>
              </a:ext>
            </a:extLst>
          </p:cNvPr>
          <p:cNvSpPr txBox="1"/>
          <p:nvPr/>
        </p:nvSpPr>
        <p:spPr>
          <a:xfrm>
            <a:off x="309880" y="1209040"/>
            <a:ext cx="11572240" cy="4941096"/>
          </a:xfrm>
          <a:prstGeom prst="rect">
            <a:avLst/>
          </a:prstGeom>
          <a:noFill/>
          <a:ln>
            <a:solidFill>
              <a:schemeClr val="tx1"/>
            </a:solidFill>
          </a:ln>
        </p:spPr>
        <p:txBody>
          <a:bodyPr wrap="square" rtlCol="0">
            <a:spAutoFit/>
          </a:bodyPr>
          <a:lstStyle/>
          <a:p>
            <a:pPr>
              <a:lnSpc>
                <a:spcPts val="1425"/>
              </a:lnSpc>
              <a:buNone/>
            </a:pPr>
            <a:r>
              <a:rPr lang="en-US" sz="1200" b="0" dirty="0">
                <a:solidFill>
                  <a:srgbClr val="0000FF"/>
                </a:solidFill>
                <a:effectLst/>
                <a:latin typeface="Courier New" panose="02070309020205020404" pitchFamily="49" charset="0"/>
              </a:rPr>
              <a:t>%%</a:t>
            </a:r>
            <a:r>
              <a:rPr lang="en-US" sz="1200" b="0" dirty="0" err="1">
                <a:solidFill>
                  <a:srgbClr val="0000FF"/>
                </a:solidFill>
                <a:effectLst/>
                <a:latin typeface="Courier New" panose="02070309020205020404" pitchFamily="49" charset="0"/>
              </a:rPr>
              <a:t>writefile</a:t>
            </a:r>
            <a:r>
              <a:rPr lang="en-US" sz="1200" b="0" dirty="0">
                <a:solidFill>
                  <a:srgbClr val="0000FF"/>
                </a:solidFill>
                <a:effectLst/>
                <a:latin typeface="Courier New" panose="02070309020205020404" pitchFamily="49" charset="0"/>
              </a:rPr>
              <a:t> /content/high-risk-project/streamlit_duckdb_app.py</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AF00DB"/>
                </a:solidFill>
                <a:effectLst/>
                <a:latin typeface="Courier New" panose="02070309020205020404" pitchFamily="49" charset="0"/>
              </a:rPr>
              <a:t>import</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streamlit</a:t>
            </a: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as</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st</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duckdb</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os</a:t>
            </a:r>
            <a:r>
              <a:rPr lang="en-US" sz="1200" b="0" dirty="0">
                <a:solidFill>
                  <a:srgbClr val="000000"/>
                </a:solidFill>
                <a:effectLst/>
                <a:latin typeface="Courier New" panose="02070309020205020404" pitchFamily="49" charset="0"/>
              </a:rPr>
              <a:t>, pandas </a:t>
            </a:r>
            <a:r>
              <a:rPr lang="en-US" sz="1200" b="0" dirty="0">
                <a:solidFill>
                  <a:srgbClr val="AF00DB"/>
                </a:solidFill>
                <a:effectLst/>
                <a:latin typeface="Courier New" panose="02070309020205020404" pitchFamily="49" charset="0"/>
              </a:rPr>
              <a:t>as</a:t>
            </a:r>
            <a:r>
              <a:rPr lang="en-US" sz="1200" b="0" dirty="0">
                <a:solidFill>
                  <a:srgbClr val="000000"/>
                </a:solidFill>
                <a:effectLst/>
                <a:latin typeface="Courier New" panose="02070309020205020404" pitchFamily="49" charset="0"/>
              </a:rPr>
              <a:t> pd</a:t>
            </a:r>
          </a:p>
          <a:p>
            <a:pPr>
              <a:lnSpc>
                <a:spcPts val="1425"/>
              </a:lnSpc>
              <a:buNone/>
            </a:pPr>
            <a:r>
              <a:rPr lang="en-US" sz="1200" b="0" dirty="0" err="1">
                <a:solidFill>
                  <a:srgbClr val="000000"/>
                </a:solidFill>
                <a:effectLst/>
                <a:latin typeface="Courier New" panose="02070309020205020404" pitchFamily="49" charset="0"/>
              </a:rPr>
              <a:t>st.set_page_config</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page_title</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"Synthetic OMOP Explorer"</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st.title</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"Synthetic OMOP Explorer"</a:t>
            </a:r>
            <a:r>
              <a:rPr lang="en-US" sz="1200" b="0" dirty="0">
                <a:solidFill>
                  <a:srgbClr val="000000"/>
                </a:solidFill>
                <a:effectLst/>
                <a:latin typeface="Courier New" panose="02070309020205020404" pitchFamily="49" charset="0"/>
              </a:rPr>
              <a:t>)</a:t>
            </a:r>
          </a:p>
          <a:p>
            <a:pPr>
              <a:lnSpc>
                <a:spcPts val="1425"/>
              </a:lnSpc>
              <a:buNone/>
            </a:pPr>
            <a:br>
              <a:rPr lang="en-US" sz="1200" b="0" dirty="0">
                <a:solidFill>
                  <a:srgbClr val="000000"/>
                </a:solidFill>
                <a:effectLst/>
                <a:latin typeface="Courier New" panose="02070309020205020404" pitchFamily="49" charset="0"/>
              </a:rPr>
            </a:br>
            <a:r>
              <a:rPr lang="en-US" sz="1200" b="0" dirty="0">
                <a:solidFill>
                  <a:srgbClr val="000000"/>
                </a:solidFill>
                <a:effectLst/>
                <a:latin typeface="Courier New" panose="02070309020205020404" pitchFamily="49" charset="0"/>
              </a:rPr>
              <a:t>DATA_DIR = </a:t>
            </a:r>
            <a:r>
              <a:rPr lang="en-US" sz="1200" b="0" dirty="0">
                <a:solidFill>
                  <a:srgbClr val="A31515"/>
                </a:solidFill>
                <a:effectLst/>
                <a:latin typeface="Courier New" panose="02070309020205020404" pitchFamily="49" charset="0"/>
              </a:rPr>
              <a:t>"</a:t>
            </a:r>
            <a:r>
              <a:rPr lang="en-US" sz="1200" b="0" dirty="0" err="1">
                <a:solidFill>
                  <a:srgbClr val="A31515"/>
                </a:solidFill>
                <a:effectLst/>
                <a:latin typeface="Courier New" panose="02070309020205020404" pitchFamily="49" charset="0"/>
              </a:rPr>
              <a:t>omop_synthetic</a:t>
            </a:r>
            <a:r>
              <a:rPr lang="en-US" sz="1200" b="0" dirty="0">
                <a:solidFill>
                  <a:srgbClr val="A31515"/>
                </a:solidFill>
                <a:effectLst/>
                <a:latin typeface="Courier New" panose="02070309020205020404" pitchFamily="49" charset="0"/>
              </a:rPr>
              <a:t>"</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000000"/>
                </a:solidFill>
                <a:effectLst/>
                <a:latin typeface="Courier New" panose="02070309020205020404" pitchFamily="49" charset="0"/>
              </a:rPr>
              <a:t>tables = {t: </a:t>
            </a:r>
            <a:r>
              <a:rPr lang="en-US" sz="1200" b="0" dirty="0">
                <a:solidFill>
                  <a:srgbClr val="0000FF"/>
                </a:solidFill>
                <a:effectLst/>
                <a:latin typeface="Courier New" panose="02070309020205020404" pitchFamily="49" charset="0"/>
              </a:rPr>
              <a:t>f</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{t}</a:t>
            </a:r>
            <a:r>
              <a:rPr lang="en-US" sz="1200" b="0" dirty="0">
                <a:solidFill>
                  <a:srgbClr val="A31515"/>
                </a:solidFill>
                <a:effectLst/>
                <a:latin typeface="Courier New" panose="02070309020205020404" pitchFamily="49" charset="0"/>
              </a:rPr>
              <a:t>_synthetic.csv"</a:t>
            </a: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for</a:t>
            </a:r>
            <a:r>
              <a:rPr lang="en-US" sz="1200" b="0" dirty="0">
                <a:solidFill>
                  <a:srgbClr val="000000"/>
                </a:solidFill>
                <a:effectLst/>
                <a:latin typeface="Courier New" panose="02070309020205020404" pitchFamily="49" charset="0"/>
              </a:rPr>
              <a:t> t </a:t>
            </a:r>
            <a:r>
              <a:rPr lang="en-US" sz="1200" b="0" dirty="0">
                <a:solidFill>
                  <a:srgbClr val="0000FF"/>
                </a:solidFill>
                <a:effectLst/>
                <a:latin typeface="Courier New" panose="02070309020205020404" pitchFamily="49" charset="0"/>
              </a:rPr>
              <a:t>in</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"patients"</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"conditions"</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"encounters"</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"medications"</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"observations"</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"procedures"</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con = </a:t>
            </a:r>
            <a:r>
              <a:rPr lang="en-US" sz="1200" b="0" dirty="0" err="1">
                <a:solidFill>
                  <a:srgbClr val="000000"/>
                </a:solidFill>
                <a:effectLst/>
                <a:latin typeface="Courier New" panose="02070309020205020404" pitchFamily="49" charset="0"/>
              </a:rPr>
              <a:t>duckdb.connect</a:t>
            </a:r>
            <a:r>
              <a:rPr lang="en-US" sz="1200" b="0" dirty="0">
                <a:solidFill>
                  <a:srgbClr val="000000"/>
                </a:solidFill>
                <a:effectLst/>
                <a:latin typeface="Courier New" panose="02070309020205020404" pitchFamily="49" charset="0"/>
              </a:rPr>
              <a:t>()</a:t>
            </a:r>
          </a:p>
          <a:p>
            <a:pPr>
              <a:lnSpc>
                <a:spcPts val="1425"/>
              </a:lnSpc>
              <a:buNone/>
            </a:pPr>
            <a:br>
              <a:rPr lang="en-US" sz="1200" b="0" dirty="0">
                <a:solidFill>
                  <a:srgbClr val="000000"/>
                </a:solidFill>
                <a:effectLst/>
                <a:latin typeface="Courier New" panose="02070309020205020404" pitchFamily="49" charset="0"/>
              </a:rPr>
            </a:br>
            <a:r>
              <a:rPr lang="en-US" sz="1200" b="0" dirty="0">
                <a:solidFill>
                  <a:srgbClr val="008000"/>
                </a:solidFill>
                <a:effectLst/>
                <a:latin typeface="Courier New" panose="02070309020205020404" pitchFamily="49" charset="0"/>
              </a:rPr>
              <a:t># load tables</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AF00DB"/>
                </a:solidFill>
                <a:effectLst/>
                <a:latin typeface="Courier New" panose="02070309020205020404" pitchFamily="49" charset="0"/>
              </a:rPr>
              <a:t>for</a:t>
            </a:r>
            <a:r>
              <a:rPr lang="en-US" sz="1200" b="0" dirty="0">
                <a:solidFill>
                  <a:srgbClr val="000000"/>
                </a:solidFill>
                <a:effectLst/>
                <a:latin typeface="Courier New" panose="02070309020205020404" pitchFamily="49" charset="0"/>
              </a:rPr>
              <a:t> name, </a:t>
            </a:r>
            <a:r>
              <a:rPr lang="en-US" sz="1200" b="0" dirty="0">
                <a:solidFill>
                  <a:srgbClr val="001080"/>
                </a:solidFill>
                <a:effectLst/>
                <a:latin typeface="Courier New" panose="02070309020205020404" pitchFamily="49" charset="0"/>
              </a:rPr>
              <a:t>file</a:t>
            </a:r>
            <a:r>
              <a:rPr lang="en-US" sz="1200" b="0" dirty="0">
                <a:solidFill>
                  <a:srgbClr val="000000"/>
                </a:solidFill>
                <a:effectLst/>
                <a:latin typeface="Courier New" panose="02070309020205020404" pitchFamily="49" charset="0"/>
              </a:rPr>
              <a:t> </a:t>
            </a:r>
            <a:r>
              <a:rPr lang="en-US" sz="1200" b="0" dirty="0">
                <a:solidFill>
                  <a:srgbClr val="0000FF"/>
                </a:solidFill>
                <a:effectLst/>
                <a:latin typeface="Courier New" panose="02070309020205020404" pitchFamily="49" charset="0"/>
              </a:rPr>
              <a:t>in</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tables.items</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path = </a:t>
            </a:r>
            <a:r>
              <a:rPr lang="en-US" sz="1200" b="0" dirty="0" err="1">
                <a:solidFill>
                  <a:srgbClr val="000000"/>
                </a:solidFill>
                <a:effectLst/>
                <a:latin typeface="Courier New" panose="02070309020205020404" pitchFamily="49" charset="0"/>
              </a:rPr>
              <a:t>os.path.join</a:t>
            </a:r>
            <a:r>
              <a:rPr lang="en-US" sz="1200" b="0" dirty="0">
                <a:solidFill>
                  <a:srgbClr val="000000"/>
                </a:solidFill>
                <a:effectLst/>
                <a:latin typeface="Courier New" panose="02070309020205020404" pitchFamily="49" charset="0"/>
              </a:rPr>
              <a:t>(DATA_DIR, </a:t>
            </a:r>
            <a:r>
              <a:rPr lang="en-US" sz="1200" b="0" dirty="0">
                <a:solidFill>
                  <a:srgbClr val="001080"/>
                </a:solidFill>
                <a:effectLst/>
                <a:latin typeface="Courier New" panose="02070309020205020404" pitchFamily="49" charset="0"/>
              </a:rPr>
              <a:t>file</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if</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os.path.exists</a:t>
            </a:r>
            <a:r>
              <a:rPr lang="en-US" sz="1200" b="0" dirty="0">
                <a:solidFill>
                  <a:srgbClr val="000000"/>
                </a:solidFill>
                <a:effectLst/>
                <a:latin typeface="Courier New" panose="02070309020205020404" pitchFamily="49" charset="0"/>
              </a:rPr>
              <a:t>(path): </a:t>
            </a:r>
            <a:r>
              <a:rPr lang="en-US" sz="1200" b="0" dirty="0" err="1">
                <a:solidFill>
                  <a:srgbClr val="000000"/>
                </a:solidFill>
                <a:effectLst/>
                <a:latin typeface="Courier New" panose="02070309020205020404" pitchFamily="49" charset="0"/>
              </a:rPr>
              <a:t>con.sql</a:t>
            </a:r>
            <a:r>
              <a:rPr lang="en-US" sz="1200" b="0" dirty="0">
                <a:solidFill>
                  <a:srgbClr val="000000"/>
                </a:solidFill>
                <a:effectLst/>
                <a:latin typeface="Courier New" panose="02070309020205020404" pitchFamily="49" charset="0"/>
              </a:rPr>
              <a:t>(</a:t>
            </a:r>
            <a:r>
              <a:rPr lang="en-US" sz="1200" b="0" dirty="0" err="1">
                <a:solidFill>
                  <a:srgbClr val="0000FF"/>
                </a:solidFill>
                <a:effectLst/>
                <a:latin typeface="Courier New" panose="02070309020205020404" pitchFamily="49" charset="0"/>
              </a:rPr>
              <a:t>f</a:t>
            </a:r>
            <a:r>
              <a:rPr lang="en-US" sz="1200" b="0" dirty="0" err="1">
                <a:solidFill>
                  <a:srgbClr val="A31515"/>
                </a:solidFill>
                <a:effectLst/>
                <a:latin typeface="Courier New" panose="02070309020205020404" pitchFamily="49" charset="0"/>
              </a:rPr>
              <a:t>"CREATE</a:t>
            </a:r>
            <a:r>
              <a:rPr lang="en-US" sz="1200" b="0" dirty="0">
                <a:solidFill>
                  <a:srgbClr val="A31515"/>
                </a:solidFill>
                <a:effectLst/>
                <a:latin typeface="Courier New" panose="02070309020205020404" pitchFamily="49" charset="0"/>
              </a:rPr>
              <a:t> OR REPLACE TABLE </a:t>
            </a:r>
            <a:r>
              <a:rPr lang="en-US" sz="1200" b="0" dirty="0">
                <a:solidFill>
                  <a:srgbClr val="000000"/>
                </a:solidFill>
                <a:effectLst/>
                <a:latin typeface="Courier New" panose="02070309020205020404" pitchFamily="49" charset="0"/>
              </a:rPr>
              <a:t>{name}</a:t>
            </a:r>
            <a:r>
              <a:rPr lang="en-US" sz="1200" b="0" dirty="0">
                <a:solidFill>
                  <a:srgbClr val="A31515"/>
                </a:solidFill>
                <a:effectLst/>
                <a:latin typeface="Courier New" panose="02070309020205020404" pitchFamily="49" charset="0"/>
              </a:rPr>
              <a:t> AS SELECT * FROM </a:t>
            </a:r>
            <a:r>
              <a:rPr lang="en-US" sz="1200" b="0" dirty="0" err="1">
                <a:solidFill>
                  <a:srgbClr val="A31515"/>
                </a:solidFill>
                <a:effectLst/>
                <a:latin typeface="Courier New" panose="02070309020205020404" pitchFamily="49" charset="0"/>
              </a:rPr>
              <a:t>read_csv_auto</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{path}</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a:t>
            </a:r>
          </a:p>
          <a:p>
            <a:pPr>
              <a:lnSpc>
                <a:spcPts val="1425"/>
              </a:lnSpc>
              <a:buNone/>
            </a:pPr>
            <a:br>
              <a:rPr lang="en-US" sz="1200" b="0" dirty="0">
                <a:solidFill>
                  <a:srgbClr val="000000"/>
                </a:solidFill>
                <a:effectLst/>
                <a:latin typeface="Courier New" panose="02070309020205020404" pitchFamily="49" charset="0"/>
              </a:rPr>
            </a:br>
            <a:r>
              <a:rPr lang="en-US" sz="1200" b="0" dirty="0">
                <a:solidFill>
                  <a:srgbClr val="008000"/>
                </a:solidFill>
                <a:effectLst/>
                <a:latin typeface="Courier New" panose="02070309020205020404" pitchFamily="49" charset="0"/>
              </a:rPr>
              <a:t># preview mode</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AF00DB"/>
                </a:solidFill>
                <a:effectLst/>
                <a:latin typeface="Courier New" panose="02070309020205020404" pitchFamily="49" charset="0"/>
              </a:rPr>
              <a:t>if</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st.checkbox</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"Show available tables and columns"</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for</a:t>
            </a:r>
            <a:r>
              <a:rPr lang="en-US" sz="1200" b="0" dirty="0">
                <a:solidFill>
                  <a:srgbClr val="000000"/>
                </a:solidFill>
                <a:effectLst/>
                <a:latin typeface="Courier New" panose="02070309020205020404" pitchFamily="49" charset="0"/>
              </a:rPr>
              <a:t> name </a:t>
            </a:r>
            <a:r>
              <a:rPr lang="en-US" sz="1200" b="0" dirty="0">
                <a:solidFill>
                  <a:srgbClr val="0000FF"/>
                </a:solidFill>
                <a:effectLst/>
                <a:latin typeface="Courier New" panose="02070309020205020404" pitchFamily="49" charset="0"/>
              </a:rPr>
              <a:t>in</a:t>
            </a:r>
            <a:r>
              <a:rPr lang="en-US" sz="1200" b="0" dirty="0">
                <a:solidFill>
                  <a:srgbClr val="000000"/>
                </a:solidFill>
                <a:effectLst/>
                <a:latin typeface="Courier New" panose="02070309020205020404" pitchFamily="49" charset="0"/>
              </a:rPr>
              <a:t> tables:</a:t>
            </a:r>
          </a:p>
          <a:p>
            <a:pPr>
              <a:lnSpc>
                <a:spcPts val="1425"/>
              </a:lnSpc>
              <a:buNone/>
            </a:pP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st.subheader</a:t>
            </a:r>
            <a:r>
              <a:rPr lang="en-US" sz="1200" b="0" dirty="0">
                <a:solidFill>
                  <a:srgbClr val="000000"/>
                </a:solidFill>
                <a:effectLst/>
                <a:latin typeface="Courier New" panose="02070309020205020404" pitchFamily="49" charset="0"/>
              </a:rPr>
              <a:t>(name)</a:t>
            </a: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try</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st.dataframe</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con.sql</a:t>
            </a:r>
            <a:r>
              <a:rPr lang="en-US" sz="1200" b="0" dirty="0">
                <a:solidFill>
                  <a:srgbClr val="000000"/>
                </a:solidFill>
                <a:effectLst/>
                <a:latin typeface="Courier New" panose="02070309020205020404" pitchFamily="49" charset="0"/>
              </a:rPr>
              <a:t>(</a:t>
            </a:r>
            <a:r>
              <a:rPr lang="en-US" sz="1200" b="0" dirty="0" err="1">
                <a:solidFill>
                  <a:srgbClr val="0000FF"/>
                </a:solidFill>
                <a:effectLst/>
                <a:latin typeface="Courier New" panose="02070309020205020404" pitchFamily="49" charset="0"/>
              </a:rPr>
              <a:t>f</a:t>
            </a:r>
            <a:r>
              <a:rPr lang="en-US" sz="1200" b="0" dirty="0" err="1">
                <a:solidFill>
                  <a:srgbClr val="A31515"/>
                </a:solidFill>
                <a:effectLst/>
                <a:latin typeface="Courier New" panose="02070309020205020404" pitchFamily="49" charset="0"/>
              </a:rPr>
              <a:t>"SELECT</a:t>
            </a:r>
            <a:r>
              <a:rPr lang="en-US" sz="1200" b="0" dirty="0">
                <a:solidFill>
                  <a:srgbClr val="A31515"/>
                </a:solidFill>
                <a:effectLst/>
                <a:latin typeface="Courier New" panose="02070309020205020404" pitchFamily="49" charset="0"/>
              </a:rPr>
              <a:t> * FROM </a:t>
            </a:r>
            <a:r>
              <a:rPr lang="en-US" sz="1200" b="0" dirty="0">
                <a:solidFill>
                  <a:srgbClr val="000000"/>
                </a:solidFill>
                <a:effectLst/>
                <a:latin typeface="Courier New" panose="02070309020205020404" pitchFamily="49" charset="0"/>
              </a:rPr>
              <a:t>{name}</a:t>
            </a:r>
            <a:r>
              <a:rPr lang="en-US" sz="1200" b="0" dirty="0">
                <a:solidFill>
                  <a:srgbClr val="A31515"/>
                </a:solidFill>
                <a:effectLst/>
                <a:latin typeface="Courier New" panose="02070309020205020404" pitchFamily="49" charset="0"/>
              </a:rPr>
              <a:t> LIMIT 5"</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df</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except</a:t>
            </a:r>
            <a:r>
              <a:rPr lang="en-US" sz="1200" b="0" dirty="0">
                <a:solidFill>
                  <a:srgbClr val="000000"/>
                </a:solidFill>
                <a:effectLst/>
                <a:latin typeface="Courier New" panose="02070309020205020404" pitchFamily="49" charset="0"/>
              </a:rPr>
              <a:t> Exception </a:t>
            </a:r>
            <a:r>
              <a:rPr lang="en-US" sz="1200" b="0" dirty="0">
                <a:solidFill>
                  <a:srgbClr val="AF00DB"/>
                </a:solidFill>
                <a:effectLst/>
                <a:latin typeface="Courier New" panose="02070309020205020404" pitchFamily="49" charset="0"/>
              </a:rPr>
              <a:t>as</a:t>
            </a:r>
            <a:r>
              <a:rPr lang="en-US" sz="1200" b="0" dirty="0">
                <a:solidFill>
                  <a:srgbClr val="000000"/>
                </a:solidFill>
                <a:effectLst/>
                <a:latin typeface="Courier New" panose="02070309020205020404" pitchFamily="49" charset="0"/>
              </a:rPr>
              <a:t> e: </a:t>
            </a:r>
            <a:r>
              <a:rPr lang="en-US" sz="1200" b="0" dirty="0" err="1">
                <a:solidFill>
                  <a:srgbClr val="000000"/>
                </a:solidFill>
                <a:effectLst/>
                <a:latin typeface="Courier New" panose="02070309020205020404" pitchFamily="49" charset="0"/>
              </a:rPr>
              <a:t>st.error</a:t>
            </a:r>
            <a:r>
              <a:rPr lang="en-US" sz="1200" b="0" dirty="0">
                <a:solidFill>
                  <a:srgbClr val="000000"/>
                </a:solidFill>
                <a:effectLst/>
                <a:latin typeface="Courier New" panose="02070309020205020404" pitchFamily="49" charset="0"/>
              </a:rPr>
              <a:t>(</a:t>
            </a:r>
            <a:r>
              <a:rPr lang="en-US" sz="1200" b="0" dirty="0" err="1">
                <a:solidFill>
                  <a:srgbClr val="0000FF"/>
                </a:solidFill>
                <a:effectLst/>
                <a:latin typeface="Courier New" panose="02070309020205020404" pitchFamily="49" charset="0"/>
              </a:rPr>
              <a:t>f</a:t>
            </a:r>
            <a:r>
              <a:rPr lang="en-US" sz="1200" b="0" dirty="0" err="1">
                <a:solidFill>
                  <a:srgbClr val="A31515"/>
                </a:solidFill>
                <a:effectLst/>
                <a:latin typeface="Courier New" panose="02070309020205020404" pitchFamily="49" charset="0"/>
              </a:rPr>
              <a:t>"Error</a:t>
            </a:r>
            <a:r>
              <a:rPr lang="en-US" sz="1200" b="0" dirty="0">
                <a:solidFill>
                  <a:srgbClr val="A31515"/>
                </a:solidFill>
                <a:effectLst/>
                <a:latin typeface="Courier New" panose="02070309020205020404" pitchFamily="49" charset="0"/>
              </a:rPr>
              <a:t> loading `</a:t>
            </a:r>
            <a:r>
              <a:rPr lang="en-US" sz="1200" b="0" dirty="0">
                <a:solidFill>
                  <a:srgbClr val="000000"/>
                </a:solidFill>
                <a:effectLst/>
                <a:latin typeface="Courier New" panose="02070309020205020404" pitchFamily="49" charset="0"/>
              </a:rPr>
              <a:t>{name}</a:t>
            </a:r>
            <a:r>
              <a:rPr lang="en-US" sz="1200" b="0" dirty="0">
                <a:solidFill>
                  <a:srgbClr val="A31515"/>
                </a:solidFill>
                <a:effectLst/>
                <a:latin typeface="Courier New" panose="02070309020205020404" pitchFamily="49" charset="0"/>
              </a:rPr>
              <a:t>`: </a:t>
            </a:r>
            <a:r>
              <a:rPr lang="en-US" sz="1200" b="0" dirty="0">
                <a:solidFill>
                  <a:srgbClr val="000000"/>
                </a:solidFill>
                <a:effectLst/>
                <a:latin typeface="Courier New" panose="02070309020205020404" pitchFamily="49" charset="0"/>
              </a:rPr>
              <a:t>{e}</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a:t>
            </a:r>
          </a:p>
          <a:p>
            <a:pPr>
              <a:lnSpc>
                <a:spcPts val="1425"/>
              </a:lnSpc>
              <a:buNone/>
            </a:pPr>
            <a:br>
              <a:rPr lang="en-US" sz="1200" b="0" dirty="0">
                <a:solidFill>
                  <a:srgbClr val="000000"/>
                </a:solidFill>
                <a:effectLst/>
                <a:latin typeface="Courier New" panose="02070309020205020404" pitchFamily="49" charset="0"/>
              </a:rPr>
            </a:br>
            <a:r>
              <a:rPr lang="en-US" sz="1200" b="0" dirty="0">
                <a:solidFill>
                  <a:srgbClr val="008000"/>
                </a:solidFill>
                <a:effectLst/>
                <a:latin typeface="Courier New" panose="02070309020205020404" pitchFamily="49" charset="0"/>
              </a:rPr>
              <a:t># user query input</a:t>
            </a:r>
            <a:endParaRPr lang="en-US" sz="1200" b="0" dirty="0">
              <a:solidFill>
                <a:srgbClr val="000000"/>
              </a:solidFill>
              <a:effectLst/>
              <a:latin typeface="Courier New" panose="02070309020205020404" pitchFamily="49" charset="0"/>
            </a:endParaRPr>
          </a:p>
          <a:p>
            <a:pPr>
              <a:lnSpc>
                <a:spcPts val="1425"/>
              </a:lnSpc>
              <a:buNone/>
            </a:pPr>
            <a:r>
              <a:rPr lang="en-US" sz="1200" b="0" dirty="0" err="1">
                <a:solidFill>
                  <a:srgbClr val="000000"/>
                </a:solidFill>
                <a:effectLst/>
                <a:latin typeface="Courier New" panose="02070309020205020404" pitchFamily="49" charset="0"/>
              </a:rPr>
              <a:t>st.subheader</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"Run SQL Query"</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query = </a:t>
            </a:r>
            <a:r>
              <a:rPr lang="en-US" sz="1200" b="0" dirty="0" err="1">
                <a:solidFill>
                  <a:srgbClr val="000000"/>
                </a:solidFill>
                <a:effectLst/>
                <a:latin typeface="Courier New" panose="02070309020205020404" pitchFamily="49" charset="0"/>
              </a:rPr>
              <a:t>st.text_area</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"Enter SQL query:"</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"SELECT * FROM patients LIMIT 5"</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AF00DB"/>
                </a:solidFill>
                <a:effectLst/>
                <a:latin typeface="Courier New" panose="02070309020205020404" pitchFamily="49" charset="0"/>
              </a:rPr>
              <a:t>if</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st.button</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"Run"</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try</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df</a:t>
            </a:r>
            <a:r>
              <a:rPr lang="en-US" sz="1200" b="0" dirty="0">
                <a:solidFill>
                  <a:srgbClr val="000000"/>
                </a:solidFill>
                <a:effectLst/>
                <a:latin typeface="Courier New" panose="02070309020205020404" pitchFamily="49" charset="0"/>
              </a:rPr>
              <a:t> = </a:t>
            </a:r>
            <a:r>
              <a:rPr lang="en-US" sz="1200" b="0" dirty="0" err="1">
                <a:solidFill>
                  <a:srgbClr val="000000"/>
                </a:solidFill>
                <a:effectLst/>
                <a:latin typeface="Courier New" panose="02070309020205020404" pitchFamily="49" charset="0"/>
              </a:rPr>
              <a:t>con.sql</a:t>
            </a:r>
            <a:r>
              <a:rPr lang="en-US" sz="1200" b="0" dirty="0">
                <a:solidFill>
                  <a:srgbClr val="000000"/>
                </a:solidFill>
                <a:effectLst/>
                <a:latin typeface="Courier New" panose="02070309020205020404" pitchFamily="49" charset="0"/>
              </a:rPr>
              <a:t>(query).</a:t>
            </a:r>
            <a:r>
              <a:rPr lang="en-US" sz="1200" b="0" dirty="0" err="1">
                <a:solidFill>
                  <a:srgbClr val="000000"/>
                </a:solidFill>
                <a:effectLst/>
                <a:latin typeface="Courier New" panose="02070309020205020404" pitchFamily="49" charset="0"/>
              </a:rPr>
              <a:t>df</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st.success</a:t>
            </a:r>
            <a:r>
              <a:rPr lang="en-US" sz="1200" b="0" dirty="0">
                <a:solidFill>
                  <a:srgbClr val="000000"/>
                </a:solidFill>
                <a:effectLst/>
                <a:latin typeface="Courier New" panose="02070309020205020404" pitchFamily="49" charset="0"/>
              </a:rPr>
              <a:t>(</a:t>
            </a:r>
            <a:r>
              <a:rPr lang="en-US" sz="1200" b="0" dirty="0" err="1">
                <a:solidFill>
                  <a:srgbClr val="0000FF"/>
                </a:solidFill>
                <a:effectLst/>
                <a:latin typeface="Courier New" panose="02070309020205020404" pitchFamily="49" charset="0"/>
              </a:rPr>
              <a:t>f</a:t>
            </a:r>
            <a:r>
              <a:rPr lang="en-US" sz="1200" b="0" dirty="0" err="1">
                <a:solidFill>
                  <a:srgbClr val="A31515"/>
                </a:solidFill>
                <a:effectLst/>
                <a:latin typeface="Courier New" panose="02070309020205020404" pitchFamily="49" charset="0"/>
              </a:rPr>
              <a:t>"Returned</a:t>
            </a:r>
            <a:r>
              <a:rPr lang="en-US" sz="1200" b="0" dirty="0">
                <a:solidFill>
                  <a:srgbClr val="A31515"/>
                </a:solidFill>
                <a:effectLst/>
                <a:latin typeface="Courier New" panose="02070309020205020404" pitchFamily="49" charset="0"/>
              </a:rPr>
              <a:t> </a:t>
            </a:r>
            <a:r>
              <a:rPr lang="en-US" sz="1200" b="0" dirty="0">
                <a:solidFill>
                  <a:srgbClr val="000000"/>
                </a:solidFill>
                <a:effectLst/>
                <a:latin typeface="Courier New" panose="02070309020205020404" pitchFamily="49" charset="0"/>
              </a:rPr>
              <a:t>{</a:t>
            </a:r>
            <a:r>
              <a:rPr lang="en-US" sz="1200" b="0" dirty="0" err="1">
                <a:solidFill>
                  <a:srgbClr val="795E26"/>
                </a:solidFill>
                <a:effectLst/>
                <a:latin typeface="Courier New" panose="02070309020205020404" pitchFamily="49" charset="0"/>
              </a:rPr>
              <a:t>len</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df</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 rows"</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st.dataframe</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df</a:t>
            </a:r>
            <a:r>
              <a:rPr lang="en-US" sz="1200" b="0" dirty="0">
                <a:solidFill>
                  <a:srgbClr val="000000"/>
                </a:solidFill>
                <a:effectLst/>
                <a:latin typeface="Courier New" panose="02070309020205020404" pitchFamily="49" charset="0"/>
              </a:rPr>
              <a:t>)</a:t>
            </a:r>
          </a:p>
          <a:p>
            <a:pPr>
              <a:lnSpc>
                <a:spcPts val="1425"/>
              </a:lnSpc>
            </a:pP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except</a:t>
            </a:r>
            <a:r>
              <a:rPr lang="en-US" sz="1200" b="0" dirty="0">
                <a:solidFill>
                  <a:srgbClr val="000000"/>
                </a:solidFill>
                <a:effectLst/>
                <a:latin typeface="Courier New" panose="02070309020205020404" pitchFamily="49" charset="0"/>
              </a:rPr>
              <a:t> Exception </a:t>
            </a:r>
            <a:r>
              <a:rPr lang="en-US" sz="1200" b="0" dirty="0">
                <a:solidFill>
                  <a:srgbClr val="AF00DB"/>
                </a:solidFill>
                <a:effectLst/>
                <a:latin typeface="Courier New" panose="02070309020205020404" pitchFamily="49" charset="0"/>
              </a:rPr>
              <a:t>as</a:t>
            </a:r>
            <a:r>
              <a:rPr lang="en-US" sz="1200" b="0" dirty="0">
                <a:solidFill>
                  <a:srgbClr val="000000"/>
                </a:solidFill>
                <a:effectLst/>
                <a:latin typeface="Courier New" panose="02070309020205020404" pitchFamily="49" charset="0"/>
              </a:rPr>
              <a:t> e: </a:t>
            </a:r>
            <a:r>
              <a:rPr lang="en-US" sz="1200" b="0" dirty="0" err="1">
                <a:solidFill>
                  <a:srgbClr val="000000"/>
                </a:solidFill>
                <a:effectLst/>
                <a:latin typeface="Courier New" panose="02070309020205020404" pitchFamily="49" charset="0"/>
              </a:rPr>
              <a:t>st.error</a:t>
            </a:r>
            <a:r>
              <a:rPr lang="en-US" sz="1200" b="0" dirty="0">
                <a:solidFill>
                  <a:srgbClr val="000000"/>
                </a:solidFill>
                <a:effectLst/>
                <a:latin typeface="Courier New" panose="02070309020205020404" pitchFamily="49" charset="0"/>
              </a:rPr>
              <a:t>(</a:t>
            </a:r>
            <a:r>
              <a:rPr lang="en-US" sz="1200" b="0" dirty="0" err="1">
                <a:solidFill>
                  <a:srgbClr val="0000FF"/>
                </a:solidFill>
                <a:effectLst/>
                <a:latin typeface="Courier New" panose="02070309020205020404" pitchFamily="49" charset="0"/>
              </a:rPr>
              <a:t>f</a:t>
            </a:r>
            <a:r>
              <a:rPr lang="en-US" sz="1200" b="0" dirty="0" err="1">
                <a:solidFill>
                  <a:srgbClr val="A31515"/>
                </a:solidFill>
                <a:effectLst/>
                <a:latin typeface="Courier New" panose="02070309020205020404" pitchFamily="49" charset="0"/>
              </a:rPr>
              <a:t>"Query</a:t>
            </a:r>
            <a:r>
              <a:rPr lang="en-US" sz="1200" b="0" dirty="0">
                <a:solidFill>
                  <a:srgbClr val="A31515"/>
                </a:solidFill>
                <a:effectLst/>
                <a:latin typeface="Courier New" panose="02070309020205020404" pitchFamily="49" charset="0"/>
              </a:rPr>
              <a:t> failed: </a:t>
            </a:r>
            <a:r>
              <a:rPr lang="en-US" sz="1200" b="0" dirty="0">
                <a:solidFill>
                  <a:srgbClr val="000000"/>
                </a:solidFill>
                <a:effectLst/>
                <a:latin typeface="Courier New" panose="02070309020205020404" pitchFamily="49" charset="0"/>
              </a:rPr>
              <a:t>{e}</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1669302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223C-622F-E2BA-1F38-946D720CCE64}"/>
              </a:ext>
            </a:extLst>
          </p:cNvPr>
          <p:cNvSpPr>
            <a:spLocks noGrp="1"/>
          </p:cNvSpPr>
          <p:nvPr>
            <p:ph type="title"/>
          </p:nvPr>
        </p:nvSpPr>
        <p:spPr>
          <a:xfrm>
            <a:off x="360680" y="304165"/>
            <a:ext cx="10515600" cy="569595"/>
          </a:xfrm>
        </p:spPr>
        <p:txBody>
          <a:bodyPr>
            <a:normAutofit/>
          </a:bodyPr>
          <a:lstStyle/>
          <a:p>
            <a:r>
              <a:rPr lang="en-US" sz="2500" dirty="0"/>
              <a:t>Git</a:t>
            </a:r>
          </a:p>
        </p:txBody>
      </p:sp>
      <p:sp>
        <p:nvSpPr>
          <p:cNvPr id="4" name="TextBox 3">
            <a:extLst>
              <a:ext uri="{FF2B5EF4-FFF2-40B4-BE49-F238E27FC236}">
                <a16:creationId xmlns:a16="http://schemas.microsoft.com/office/drawing/2014/main" id="{F62F124D-B75A-3901-9C25-0DDAED8DA5C8}"/>
              </a:ext>
            </a:extLst>
          </p:cNvPr>
          <p:cNvSpPr txBox="1"/>
          <p:nvPr/>
        </p:nvSpPr>
        <p:spPr>
          <a:xfrm>
            <a:off x="477519" y="879091"/>
            <a:ext cx="7529625" cy="1350370"/>
          </a:xfrm>
          <a:prstGeom prst="rect">
            <a:avLst/>
          </a:prstGeom>
          <a:solidFill>
            <a:schemeClr val="bg1"/>
          </a:solidFill>
          <a:ln>
            <a:solidFill>
              <a:schemeClr val="tx1"/>
            </a:solidFill>
          </a:ln>
        </p:spPr>
        <p:txBody>
          <a:bodyPr wrap="none" rtlCol="0">
            <a:spAutoFit/>
          </a:bodyPr>
          <a:lstStyle/>
          <a:p>
            <a:pPr>
              <a:lnSpc>
                <a:spcPts val="1425"/>
              </a:lnSpc>
              <a:buNone/>
            </a:pPr>
            <a:r>
              <a:rPr lang="en-US" sz="1200" b="0" dirty="0">
                <a:solidFill>
                  <a:srgbClr val="008000"/>
                </a:solidFill>
                <a:effectLst/>
                <a:latin typeface="Courier New" panose="02070309020205020404" pitchFamily="49" charset="0"/>
              </a:rPr>
              <a:t># store GitHub token securely</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AF00DB"/>
                </a:solidFill>
                <a:effectLst/>
                <a:latin typeface="Courier New" panose="02070309020205020404" pitchFamily="49" charset="0"/>
              </a:rPr>
              <a:t>from</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getpass</a:t>
            </a: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import</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getpass</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000000"/>
                </a:solidFill>
                <a:effectLst/>
                <a:latin typeface="Courier New" panose="02070309020205020404" pitchFamily="49" charset="0"/>
              </a:rPr>
              <a:t>GITHUB_TOKEN = </a:t>
            </a:r>
            <a:r>
              <a:rPr lang="en-US" sz="1200" b="0" dirty="0" err="1">
                <a:solidFill>
                  <a:srgbClr val="000000"/>
                </a:solidFill>
                <a:effectLst/>
                <a:latin typeface="Courier New" panose="02070309020205020404" pitchFamily="49" charset="0"/>
              </a:rPr>
              <a:t>getpass</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"Enter your GitHub PAT (Personal Access Token): "</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8000"/>
                </a:solidFill>
                <a:effectLst/>
                <a:latin typeface="Courier New" panose="02070309020205020404" pitchFamily="49" charset="0"/>
              </a:rPr>
              <a:t># clone repo using HTTPS + token</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0000FF"/>
                </a:solidFill>
                <a:effectLst/>
                <a:latin typeface="Courier New" panose="02070309020205020404" pitchFamily="49" charset="0"/>
              </a:rPr>
              <a:t>%cd </a:t>
            </a:r>
            <a:r>
              <a:rPr lang="en-US" sz="1200" b="0" dirty="0">
                <a:solidFill>
                  <a:srgbClr val="000000"/>
                </a:solidFill>
                <a:effectLst/>
                <a:latin typeface="Courier New" panose="02070309020205020404" pitchFamily="49" charset="0"/>
              </a:rPr>
              <a:t>/content/</a:t>
            </a:r>
          </a:p>
          <a:p>
            <a:pPr>
              <a:lnSpc>
                <a:spcPts val="1425"/>
              </a:lnSpc>
              <a:buNone/>
            </a:pPr>
            <a:r>
              <a:rPr lang="en-US" sz="1200" b="0" dirty="0">
                <a:solidFill>
                  <a:srgbClr val="0000FF"/>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git clone https://{GITHUB_TOKEN}@github.com/trainheart09/high-risk-project.git</a:t>
            </a:r>
          </a:p>
          <a:p>
            <a:pPr>
              <a:lnSpc>
                <a:spcPts val="1425"/>
              </a:lnSpc>
              <a:buNone/>
            </a:pPr>
            <a:r>
              <a:rPr lang="en-US" sz="1200" b="0" dirty="0">
                <a:solidFill>
                  <a:srgbClr val="0000FF"/>
                </a:solidFill>
                <a:effectLst/>
                <a:latin typeface="Courier New" panose="02070309020205020404" pitchFamily="49" charset="0"/>
              </a:rPr>
              <a:t>%cd </a:t>
            </a:r>
            <a:r>
              <a:rPr lang="en-US" sz="1200" b="0" dirty="0">
                <a:solidFill>
                  <a:srgbClr val="000000"/>
                </a:solidFill>
                <a:effectLst/>
                <a:latin typeface="Courier New" panose="02070309020205020404" pitchFamily="49" charset="0"/>
              </a:rPr>
              <a:t>high-risk-project</a:t>
            </a:r>
          </a:p>
        </p:txBody>
      </p:sp>
      <p:sp>
        <p:nvSpPr>
          <p:cNvPr id="3" name="TextBox 2">
            <a:extLst>
              <a:ext uri="{FF2B5EF4-FFF2-40B4-BE49-F238E27FC236}">
                <a16:creationId xmlns:a16="http://schemas.microsoft.com/office/drawing/2014/main" id="{2748030C-9858-F5F5-DC77-49424AD817FC}"/>
              </a:ext>
            </a:extLst>
          </p:cNvPr>
          <p:cNvSpPr txBox="1"/>
          <p:nvPr/>
        </p:nvSpPr>
        <p:spPr>
          <a:xfrm>
            <a:off x="477518" y="2401105"/>
            <a:ext cx="7529625" cy="1709442"/>
          </a:xfrm>
          <a:prstGeom prst="rect">
            <a:avLst/>
          </a:prstGeom>
          <a:noFill/>
          <a:ln>
            <a:solidFill>
              <a:schemeClr val="tx1"/>
            </a:solidFill>
          </a:ln>
        </p:spPr>
        <p:txBody>
          <a:bodyPr wrap="square" rtlCol="0">
            <a:spAutoFit/>
          </a:bodyPr>
          <a:lstStyle/>
          <a:p>
            <a:pPr>
              <a:lnSpc>
                <a:spcPts val="1425"/>
              </a:lnSpc>
              <a:buNone/>
            </a:pPr>
            <a:r>
              <a:rPr lang="en-US" sz="1200" b="0" dirty="0">
                <a:solidFill>
                  <a:srgbClr val="AF00DB"/>
                </a:solidFill>
                <a:effectLst/>
                <a:latin typeface="Courier New" panose="02070309020205020404" pitchFamily="49" charset="0"/>
              </a:rPr>
              <a:t>import</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shutil</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008000"/>
                </a:solidFill>
                <a:effectLst/>
                <a:latin typeface="Courier New" panose="02070309020205020404" pitchFamily="49" charset="0"/>
              </a:rPr>
              <a:t># move app and synthetic files</a:t>
            </a:r>
            <a:endParaRPr lang="en-US" sz="1200" b="0" dirty="0">
              <a:solidFill>
                <a:srgbClr val="000000"/>
              </a:solidFill>
              <a:effectLst/>
              <a:latin typeface="Courier New" panose="02070309020205020404" pitchFamily="49" charset="0"/>
            </a:endParaRPr>
          </a:p>
          <a:p>
            <a:pPr>
              <a:lnSpc>
                <a:spcPts val="1425"/>
              </a:lnSpc>
              <a:buNone/>
            </a:pPr>
            <a:r>
              <a:rPr lang="en-US" sz="1200" b="0" dirty="0" err="1">
                <a:solidFill>
                  <a:srgbClr val="000000"/>
                </a:solidFill>
                <a:effectLst/>
                <a:latin typeface="Courier New" panose="02070309020205020404" pitchFamily="49" charset="0"/>
              </a:rPr>
              <a:t>shutil.copy</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"/content/high-risk-project/streamlit_duckdb_app.py"</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a:t>
            </a:r>
          </a:p>
          <a:p>
            <a:pPr>
              <a:lnSpc>
                <a:spcPts val="1425"/>
              </a:lnSpc>
              <a:buNone/>
            </a:pPr>
            <a:r>
              <a:rPr lang="en-US" sz="1200" b="0" dirty="0" err="1">
                <a:solidFill>
                  <a:srgbClr val="000000"/>
                </a:solidFill>
                <a:effectLst/>
                <a:latin typeface="Courier New" panose="02070309020205020404" pitchFamily="49" charset="0"/>
              </a:rPr>
              <a:t>shutil.copytree</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"/content/</a:t>
            </a:r>
            <a:r>
              <a:rPr lang="en-US" sz="1200" b="0" dirty="0" err="1">
                <a:solidFill>
                  <a:srgbClr val="A31515"/>
                </a:solidFill>
                <a:effectLst/>
                <a:latin typeface="Courier New" panose="02070309020205020404" pitchFamily="49" charset="0"/>
              </a:rPr>
              <a:t>omop_synthetic</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a:t>
            </a:r>
            <a:r>
              <a:rPr lang="en-US" sz="1200" b="0" dirty="0" err="1">
                <a:solidFill>
                  <a:srgbClr val="A31515"/>
                </a:solidFill>
                <a:effectLst/>
                <a:latin typeface="Courier New" panose="02070309020205020404" pitchFamily="49" charset="0"/>
              </a:rPr>
              <a:t>omop_synthetic</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dirs_exist_ok</a:t>
            </a:r>
            <a:r>
              <a:rPr lang="en-US" sz="1200" b="0" dirty="0">
                <a:solidFill>
                  <a:srgbClr val="000000"/>
                </a:solidFill>
                <a:effectLst/>
                <a:latin typeface="Courier New" panose="02070309020205020404" pitchFamily="49" charset="0"/>
              </a:rPr>
              <a:t>=</a:t>
            </a:r>
            <a:r>
              <a:rPr lang="en-US" sz="1200" b="0" dirty="0">
                <a:solidFill>
                  <a:srgbClr val="0000FF"/>
                </a:solidFill>
                <a:effectLst/>
                <a:latin typeface="Courier New" panose="02070309020205020404" pitchFamily="49" charset="0"/>
              </a:rPr>
              <a:t>True</a:t>
            </a:r>
            <a:r>
              <a:rPr lang="en-US" sz="1200" b="0" dirty="0">
                <a:solidFill>
                  <a:srgbClr val="000000"/>
                </a:solidFill>
                <a:effectLst/>
                <a:latin typeface="Courier New" panose="02070309020205020404" pitchFamily="49" charset="0"/>
              </a:rPr>
              <a:t>)</a:t>
            </a:r>
          </a:p>
          <a:p>
            <a:pPr>
              <a:lnSpc>
                <a:spcPts val="1425"/>
              </a:lnSpc>
              <a:buNone/>
            </a:pPr>
            <a:br>
              <a:rPr lang="en-US" sz="1200" b="0" dirty="0">
                <a:solidFill>
                  <a:srgbClr val="000000"/>
                </a:solidFill>
                <a:effectLst/>
                <a:latin typeface="Courier New" panose="02070309020205020404" pitchFamily="49" charset="0"/>
              </a:rPr>
            </a:br>
            <a:r>
              <a:rPr lang="en-US" sz="1200" b="0" dirty="0">
                <a:solidFill>
                  <a:srgbClr val="008000"/>
                </a:solidFill>
                <a:effectLst/>
                <a:latin typeface="Courier New" panose="02070309020205020404" pitchFamily="49" charset="0"/>
              </a:rPr>
              <a:t># create requirements.txt</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AF00DB"/>
                </a:solidFill>
                <a:effectLst/>
                <a:latin typeface="Courier New" panose="02070309020205020404" pitchFamily="49" charset="0"/>
              </a:rPr>
              <a:t>with</a:t>
            </a:r>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open</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"requirements.txt"</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"w"</a:t>
            </a: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as</a:t>
            </a:r>
            <a:r>
              <a:rPr lang="en-US" sz="1200" b="0" dirty="0">
                <a:solidFill>
                  <a:srgbClr val="000000"/>
                </a:solidFill>
                <a:effectLst/>
                <a:latin typeface="Courier New" panose="02070309020205020404" pitchFamily="49" charset="0"/>
              </a:rPr>
              <a:t> f:</a:t>
            </a:r>
          </a:p>
          <a:p>
            <a:pPr>
              <a:lnSpc>
                <a:spcPts val="1425"/>
              </a:lnSpc>
            </a:pP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f.write</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a:t>
            </a:r>
            <a:r>
              <a:rPr lang="en-US" sz="1200" b="0" dirty="0" err="1">
                <a:solidFill>
                  <a:srgbClr val="A31515"/>
                </a:solidFill>
                <a:effectLst/>
                <a:latin typeface="Courier New" panose="02070309020205020404" pitchFamily="49" charset="0"/>
              </a:rPr>
              <a:t>streamlit</a:t>
            </a:r>
            <a:r>
              <a:rPr lang="en-US" sz="1200" b="0" dirty="0">
                <a:solidFill>
                  <a:srgbClr val="A31515"/>
                </a:solidFill>
                <a:effectLst/>
                <a:latin typeface="Courier New" panose="02070309020205020404" pitchFamily="49" charset="0"/>
              </a:rPr>
              <a:t>\</a:t>
            </a:r>
            <a:r>
              <a:rPr lang="en-US" sz="1200" b="0" dirty="0" err="1">
                <a:solidFill>
                  <a:srgbClr val="A31515"/>
                </a:solidFill>
                <a:effectLst/>
                <a:latin typeface="Courier New" panose="02070309020205020404" pitchFamily="49" charset="0"/>
              </a:rPr>
              <a:t>nduckdb</a:t>
            </a:r>
            <a:r>
              <a:rPr lang="en-US" sz="1200" b="0" dirty="0">
                <a:solidFill>
                  <a:srgbClr val="A31515"/>
                </a:solidFill>
                <a:effectLst/>
                <a:latin typeface="Courier New" panose="02070309020205020404" pitchFamily="49" charset="0"/>
              </a:rPr>
              <a:t>\</a:t>
            </a:r>
            <a:r>
              <a:rPr lang="en-US" sz="1200" b="0" dirty="0" err="1">
                <a:solidFill>
                  <a:srgbClr val="A31515"/>
                </a:solidFill>
                <a:effectLst/>
                <a:latin typeface="Courier New" panose="02070309020205020404" pitchFamily="49" charset="0"/>
              </a:rPr>
              <a:t>npandas</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a:t>
            </a:r>
          </a:p>
        </p:txBody>
      </p:sp>
      <p:sp>
        <p:nvSpPr>
          <p:cNvPr id="5" name="TextBox 4">
            <a:extLst>
              <a:ext uri="{FF2B5EF4-FFF2-40B4-BE49-F238E27FC236}">
                <a16:creationId xmlns:a16="http://schemas.microsoft.com/office/drawing/2014/main" id="{763FEEA5-F350-369A-A764-5219CB7569E6}"/>
              </a:ext>
            </a:extLst>
          </p:cNvPr>
          <p:cNvSpPr txBox="1"/>
          <p:nvPr/>
        </p:nvSpPr>
        <p:spPr>
          <a:xfrm>
            <a:off x="477518" y="4390931"/>
            <a:ext cx="7529625" cy="2068515"/>
          </a:xfrm>
          <a:prstGeom prst="rect">
            <a:avLst/>
          </a:prstGeom>
          <a:noFill/>
          <a:ln>
            <a:solidFill>
              <a:schemeClr val="tx1"/>
            </a:solidFill>
          </a:ln>
        </p:spPr>
        <p:txBody>
          <a:bodyPr wrap="square" rtlCol="0">
            <a:spAutoFit/>
          </a:bodyPr>
          <a:lstStyle/>
          <a:p>
            <a:pPr>
              <a:lnSpc>
                <a:spcPts val="1425"/>
              </a:lnSpc>
              <a:buNone/>
            </a:pPr>
            <a:r>
              <a:rPr lang="en-US" sz="1200" b="0" dirty="0">
                <a:solidFill>
                  <a:srgbClr val="008000"/>
                </a:solidFill>
                <a:effectLst/>
                <a:latin typeface="Courier New" panose="02070309020205020404" pitchFamily="49" charset="0"/>
              </a:rPr>
              <a:t># if not already in the repo folder, cd into it</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0000FF"/>
                </a:solidFill>
                <a:effectLst/>
                <a:latin typeface="Courier New" panose="02070309020205020404" pitchFamily="49" charset="0"/>
              </a:rPr>
              <a:t>%cd </a:t>
            </a:r>
            <a:r>
              <a:rPr lang="en-US" sz="1200" b="0" dirty="0">
                <a:solidFill>
                  <a:srgbClr val="000000"/>
                </a:solidFill>
                <a:effectLst/>
                <a:latin typeface="Courier New" panose="02070309020205020404" pitchFamily="49" charset="0"/>
              </a:rPr>
              <a:t>/content/high-risk-project</a:t>
            </a:r>
          </a:p>
          <a:p>
            <a:pPr>
              <a:lnSpc>
                <a:spcPts val="1425"/>
              </a:lnSpc>
              <a:buNone/>
            </a:pPr>
            <a:r>
              <a:rPr lang="en-US" sz="1200" b="0" dirty="0">
                <a:solidFill>
                  <a:srgbClr val="008000"/>
                </a:solidFill>
                <a:effectLst/>
                <a:latin typeface="Courier New" panose="02070309020205020404" pitchFamily="49" charset="0"/>
              </a:rPr>
              <a:t># copy the updated file</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0000FF"/>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cp /content/high-risk-project/streamlit_duckdb_app.py .</a:t>
            </a:r>
          </a:p>
          <a:p>
            <a:pPr>
              <a:lnSpc>
                <a:spcPts val="1425"/>
              </a:lnSpc>
              <a:buNone/>
            </a:pPr>
            <a:r>
              <a:rPr lang="en-US" sz="1200" b="0" dirty="0">
                <a:solidFill>
                  <a:srgbClr val="008000"/>
                </a:solidFill>
                <a:effectLst/>
                <a:latin typeface="Courier New" panose="02070309020205020404" pitchFamily="49" charset="0"/>
              </a:rPr>
              <a:t># commit and push</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0000FF"/>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git config --global user.name </a:t>
            </a:r>
            <a:r>
              <a:rPr lang="en-US" sz="1200" b="0" dirty="0">
                <a:solidFill>
                  <a:srgbClr val="A31515"/>
                </a:solidFill>
                <a:effectLst/>
                <a:latin typeface="Courier New" panose="02070309020205020404" pitchFamily="49" charset="0"/>
              </a:rPr>
              <a:t>"Cuong Nguyen"</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0000FF"/>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git config --global </a:t>
            </a:r>
            <a:r>
              <a:rPr lang="en-US" sz="1200" b="0" dirty="0" err="1">
                <a:solidFill>
                  <a:srgbClr val="000000"/>
                </a:solidFill>
                <a:effectLst/>
                <a:latin typeface="Courier New" panose="02070309020205020404" pitchFamily="49" charset="0"/>
              </a:rPr>
              <a:t>user.email</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"you@example.com"</a:t>
            </a:r>
            <a:endParaRPr lang="en-US" sz="1200" b="0" dirty="0">
              <a:solidFill>
                <a:srgbClr val="000000"/>
              </a:solidFill>
              <a:effectLst/>
              <a:latin typeface="Courier New" panose="02070309020205020404" pitchFamily="49" charset="0"/>
            </a:endParaRPr>
          </a:p>
          <a:p>
            <a:pPr>
              <a:lnSpc>
                <a:spcPts val="1425"/>
              </a:lnSpc>
              <a:buNone/>
            </a:pPr>
            <a:br>
              <a:rPr lang="en-US" sz="1200" b="0" dirty="0">
                <a:solidFill>
                  <a:srgbClr val="000000"/>
                </a:solidFill>
                <a:effectLst/>
                <a:latin typeface="Courier New" panose="02070309020205020404" pitchFamily="49" charset="0"/>
              </a:rPr>
            </a:br>
            <a:r>
              <a:rPr lang="en-US" sz="1200" b="0" dirty="0">
                <a:solidFill>
                  <a:srgbClr val="0000FF"/>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git add streamlit_duckdb_app.py</a:t>
            </a:r>
          </a:p>
          <a:p>
            <a:pPr>
              <a:lnSpc>
                <a:spcPts val="1425"/>
              </a:lnSpc>
              <a:buNone/>
            </a:pPr>
            <a:r>
              <a:rPr lang="en-US" sz="1200" b="0" dirty="0">
                <a:solidFill>
                  <a:srgbClr val="0000FF"/>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git commit -m </a:t>
            </a:r>
            <a:r>
              <a:rPr lang="en-US" sz="1200" b="0" dirty="0">
                <a:solidFill>
                  <a:srgbClr val="A31515"/>
                </a:solidFill>
                <a:effectLst/>
                <a:latin typeface="Courier New" panose="02070309020205020404" pitchFamily="49" charset="0"/>
              </a:rPr>
              <a:t>"Initial commit"</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0000FF"/>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git push</a:t>
            </a:r>
          </a:p>
        </p:txBody>
      </p:sp>
    </p:spTree>
    <p:extLst>
      <p:ext uri="{BB962C8B-B14F-4D97-AF65-F5344CB8AC3E}">
        <p14:creationId xmlns:p14="http://schemas.microsoft.com/office/powerpoint/2010/main" val="675500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A2515-5084-2E7B-C8BE-18C5B82D6AD4}"/>
              </a:ext>
            </a:extLst>
          </p:cNvPr>
          <p:cNvSpPr>
            <a:spLocks noGrp="1"/>
          </p:cNvSpPr>
          <p:nvPr>
            <p:ph type="title"/>
          </p:nvPr>
        </p:nvSpPr>
        <p:spPr>
          <a:xfrm>
            <a:off x="838200" y="365126"/>
            <a:ext cx="10515600" cy="440632"/>
          </a:xfrm>
        </p:spPr>
        <p:txBody>
          <a:bodyPr>
            <a:normAutofit/>
          </a:bodyPr>
          <a:lstStyle/>
          <a:p>
            <a:r>
              <a:rPr lang="en-US" sz="2500" dirty="0"/>
              <a:t>Web App</a:t>
            </a:r>
          </a:p>
        </p:txBody>
      </p:sp>
      <p:sp>
        <p:nvSpPr>
          <p:cNvPr id="4" name="TextBox 3">
            <a:extLst>
              <a:ext uri="{FF2B5EF4-FFF2-40B4-BE49-F238E27FC236}">
                <a16:creationId xmlns:a16="http://schemas.microsoft.com/office/drawing/2014/main" id="{5C49AC2D-BEE0-B6C5-CC96-A2360D6CDE98}"/>
              </a:ext>
            </a:extLst>
          </p:cNvPr>
          <p:cNvSpPr txBox="1"/>
          <p:nvPr/>
        </p:nvSpPr>
        <p:spPr>
          <a:xfrm>
            <a:off x="371191" y="1267486"/>
            <a:ext cx="6712671" cy="73866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Register an account on streamlit.io</a:t>
            </a:r>
          </a:p>
          <a:p>
            <a:pPr marL="285750" indent="-285750">
              <a:buFont typeface="Arial" panose="020B0604020202020204" pitchFamily="34" charset="0"/>
              <a:buChar char="•"/>
            </a:pPr>
            <a:r>
              <a:rPr lang="en-US" sz="1400" dirty="0"/>
              <a:t>Linked </a:t>
            </a:r>
            <a:r>
              <a:rPr lang="en-US" sz="1400" dirty="0" err="1"/>
              <a:t>Github’s</a:t>
            </a:r>
            <a:r>
              <a:rPr lang="en-US" sz="1400" dirty="0"/>
              <a:t> repository with </a:t>
            </a:r>
            <a:r>
              <a:rPr lang="en-US" sz="1400" dirty="0" err="1"/>
              <a:t>streamlit’s</a:t>
            </a:r>
            <a:r>
              <a:rPr lang="en-US" sz="1400" dirty="0"/>
              <a:t> account</a:t>
            </a:r>
          </a:p>
          <a:p>
            <a:pPr marL="285750" indent="-285750">
              <a:buFont typeface="Arial" panose="020B0604020202020204" pitchFamily="34" charset="0"/>
              <a:buChar char="•"/>
            </a:pPr>
            <a:r>
              <a:rPr lang="en-US" sz="1400" dirty="0" err="1"/>
              <a:t>Streamlit</a:t>
            </a:r>
            <a:r>
              <a:rPr lang="en-US" sz="1400" dirty="0"/>
              <a:t> Cloud will start the app automatically</a:t>
            </a:r>
          </a:p>
        </p:txBody>
      </p:sp>
      <p:sp>
        <p:nvSpPr>
          <p:cNvPr id="6" name="TextBox 5">
            <a:extLst>
              <a:ext uri="{FF2B5EF4-FFF2-40B4-BE49-F238E27FC236}">
                <a16:creationId xmlns:a16="http://schemas.microsoft.com/office/drawing/2014/main" id="{742EB292-1A8B-08E2-3C69-03B5A5BF1347}"/>
              </a:ext>
            </a:extLst>
          </p:cNvPr>
          <p:cNvSpPr txBox="1"/>
          <p:nvPr/>
        </p:nvSpPr>
        <p:spPr>
          <a:xfrm>
            <a:off x="371192" y="851956"/>
            <a:ext cx="6712671" cy="307777"/>
          </a:xfrm>
          <a:prstGeom prst="rect">
            <a:avLst/>
          </a:prstGeom>
          <a:noFill/>
          <a:ln>
            <a:solidFill>
              <a:schemeClr val="tx1"/>
            </a:solidFill>
          </a:ln>
        </p:spPr>
        <p:txBody>
          <a:bodyPr wrap="square" rtlCol="0">
            <a:spAutoFit/>
          </a:bodyPr>
          <a:lstStyle/>
          <a:p>
            <a:r>
              <a:rPr lang="en-US" sz="1400" dirty="0"/>
              <a:t>https://high-risk-project-ezftohk6rcnsgtezlokrs8.streamlit.app/</a:t>
            </a:r>
          </a:p>
        </p:txBody>
      </p:sp>
      <p:pic>
        <p:nvPicPr>
          <p:cNvPr id="10" name="Picture 9">
            <a:extLst>
              <a:ext uri="{FF2B5EF4-FFF2-40B4-BE49-F238E27FC236}">
                <a16:creationId xmlns:a16="http://schemas.microsoft.com/office/drawing/2014/main" id="{AAB18B1C-1E82-6580-F2B8-1C5D3AFAAB64}"/>
              </a:ext>
            </a:extLst>
          </p:cNvPr>
          <p:cNvPicPr>
            <a:picLocks noChangeAspect="1"/>
          </p:cNvPicPr>
          <p:nvPr/>
        </p:nvPicPr>
        <p:blipFill>
          <a:blip r:embed="rId2"/>
          <a:stretch>
            <a:fillRect/>
          </a:stretch>
        </p:blipFill>
        <p:spPr>
          <a:xfrm>
            <a:off x="7229628" y="2397106"/>
            <a:ext cx="4869862" cy="2115326"/>
          </a:xfrm>
          <a:prstGeom prst="rect">
            <a:avLst/>
          </a:prstGeom>
          <a:ln>
            <a:solidFill>
              <a:schemeClr val="tx1"/>
            </a:solidFill>
          </a:ln>
        </p:spPr>
      </p:pic>
      <p:pic>
        <p:nvPicPr>
          <p:cNvPr id="5" name="Picture 4">
            <a:extLst>
              <a:ext uri="{FF2B5EF4-FFF2-40B4-BE49-F238E27FC236}">
                <a16:creationId xmlns:a16="http://schemas.microsoft.com/office/drawing/2014/main" id="{F1D35B8F-9616-34FE-C64B-B0AA32186CB5}"/>
              </a:ext>
            </a:extLst>
          </p:cNvPr>
          <p:cNvPicPr>
            <a:picLocks noChangeAspect="1"/>
          </p:cNvPicPr>
          <p:nvPr/>
        </p:nvPicPr>
        <p:blipFill>
          <a:blip r:embed="rId3"/>
          <a:stretch>
            <a:fillRect/>
          </a:stretch>
        </p:blipFill>
        <p:spPr>
          <a:xfrm>
            <a:off x="310702" y="2397106"/>
            <a:ext cx="6652183" cy="3164376"/>
          </a:xfrm>
          <a:prstGeom prst="rect">
            <a:avLst/>
          </a:prstGeom>
          <a:ln>
            <a:solidFill>
              <a:schemeClr val="tx1"/>
            </a:solidFill>
          </a:ln>
        </p:spPr>
      </p:pic>
    </p:spTree>
    <p:extLst>
      <p:ext uri="{BB962C8B-B14F-4D97-AF65-F5344CB8AC3E}">
        <p14:creationId xmlns:p14="http://schemas.microsoft.com/office/powerpoint/2010/main" val="2900588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570C6-70AC-4672-92BA-77AC19AFAE3D}"/>
              </a:ext>
            </a:extLst>
          </p:cNvPr>
          <p:cNvSpPr>
            <a:spLocks noGrp="1"/>
          </p:cNvSpPr>
          <p:nvPr>
            <p:ph type="title"/>
          </p:nvPr>
        </p:nvSpPr>
        <p:spPr>
          <a:xfrm>
            <a:off x="1075767" y="1188637"/>
            <a:ext cx="2988234" cy="4480726"/>
          </a:xfrm>
        </p:spPr>
        <p:txBody>
          <a:bodyPr>
            <a:normAutofit/>
          </a:bodyPr>
          <a:lstStyle/>
          <a:p>
            <a:pPr algn="r"/>
            <a:r>
              <a:rPr lang="en-US" sz="4000" dirty="0"/>
              <a:t>Conclusion</a:t>
            </a:r>
          </a:p>
        </p:txBody>
      </p:sp>
      <p:cxnSp>
        <p:nvCxnSpPr>
          <p:cNvPr id="26" name="Straight Connector 2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F631D1-8BFD-77E9-C3AC-8A35901C11F9}"/>
              </a:ext>
            </a:extLst>
          </p:cNvPr>
          <p:cNvSpPr>
            <a:spLocks noGrp="1"/>
          </p:cNvSpPr>
          <p:nvPr>
            <p:ph idx="1"/>
          </p:nvPr>
        </p:nvSpPr>
        <p:spPr>
          <a:xfrm>
            <a:off x="5255260" y="1648870"/>
            <a:ext cx="4702848" cy="3440488"/>
          </a:xfrm>
        </p:spPr>
        <p:txBody>
          <a:bodyPr anchor="ctr">
            <a:normAutofit/>
          </a:bodyPr>
          <a:lstStyle/>
          <a:p>
            <a:pPr marL="0" indent="0">
              <a:buNone/>
            </a:pPr>
            <a:r>
              <a:rPr lang="en-US" sz="1500" dirty="0"/>
              <a:t>This project demonstrates the feasibility and value of using large language models (LLM) to generate realistic synthetic OMOP healthcare data for research and machine learning development. By extracting schemas from clinical datasets, generating linked synthetic records with GPT-4, and making the data explorable through a </a:t>
            </a:r>
            <a:r>
              <a:rPr lang="en-US" sz="1500" dirty="0" err="1"/>
              <a:t>Streamlit</a:t>
            </a:r>
            <a:r>
              <a:rPr lang="en-US" sz="1500" dirty="0"/>
              <a:t> + </a:t>
            </a:r>
            <a:r>
              <a:rPr lang="en-US" sz="1500" dirty="0" err="1"/>
              <a:t>DuckDB</a:t>
            </a:r>
            <a:r>
              <a:rPr lang="en-US" sz="1500" dirty="0"/>
              <a:t> web app, we created a privacy-safe environment for experimentation. This approach not only enables broader access to EHR-like data but also lays the foundation for testing algorithms and AI tools without regulatory barriers. Future work could include expanding the data types, supporting temporal queries, and integrating visual analytics for richer insights.</a:t>
            </a:r>
          </a:p>
          <a:p>
            <a:pPr marL="0" indent="0">
              <a:buNone/>
            </a:pPr>
            <a:endParaRPr lang="en-US" sz="1500" dirty="0"/>
          </a:p>
        </p:txBody>
      </p:sp>
    </p:spTree>
    <p:extLst>
      <p:ext uri="{BB962C8B-B14F-4D97-AF65-F5344CB8AC3E}">
        <p14:creationId xmlns:p14="http://schemas.microsoft.com/office/powerpoint/2010/main" val="166875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1178E0-7B09-134F-332B-2B5A4F10AB0A}"/>
              </a:ext>
            </a:extLst>
          </p:cNvPr>
          <p:cNvSpPr>
            <a:spLocks noGrp="1"/>
          </p:cNvSpPr>
          <p:nvPr>
            <p:ph type="title"/>
          </p:nvPr>
        </p:nvSpPr>
        <p:spPr>
          <a:xfrm>
            <a:off x="761803" y="350196"/>
            <a:ext cx="4646904" cy="1624520"/>
          </a:xfrm>
        </p:spPr>
        <p:txBody>
          <a:bodyPr anchor="ctr">
            <a:normAutofit/>
          </a:bodyPr>
          <a:lstStyle/>
          <a:p>
            <a:r>
              <a:rPr lang="en-US" sz="4000" dirty="0"/>
              <a:t>Introduction</a:t>
            </a:r>
          </a:p>
        </p:txBody>
      </p:sp>
      <p:sp>
        <p:nvSpPr>
          <p:cNvPr id="3" name="Content Placeholder 2">
            <a:extLst>
              <a:ext uri="{FF2B5EF4-FFF2-40B4-BE49-F238E27FC236}">
                <a16:creationId xmlns:a16="http://schemas.microsoft.com/office/drawing/2014/main" id="{CDD54EF2-3F13-36B9-CA2C-5317D7C33D60}"/>
              </a:ext>
            </a:extLst>
          </p:cNvPr>
          <p:cNvSpPr>
            <a:spLocks noGrp="1"/>
          </p:cNvSpPr>
          <p:nvPr>
            <p:ph idx="1"/>
          </p:nvPr>
        </p:nvSpPr>
        <p:spPr>
          <a:xfrm>
            <a:off x="761802" y="2743200"/>
            <a:ext cx="4646905" cy="3613149"/>
          </a:xfrm>
          <a:ln>
            <a:solidFill>
              <a:schemeClr val="tx1"/>
            </a:solidFill>
          </a:ln>
        </p:spPr>
        <p:txBody>
          <a:bodyPr anchor="ctr">
            <a:normAutofit/>
          </a:bodyPr>
          <a:lstStyle/>
          <a:p>
            <a:r>
              <a:rPr lang="en-US" sz="1400" b="1" dirty="0"/>
              <a:t>Goal</a:t>
            </a:r>
            <a:r>
              <a:rPr lang="en-US" sz="1400" dirty="0"/>
              <a:t>: Leverage LLMs to generate synthetic data modeled on real clinical OMOP datasets. Store this synthetic data in a database and build a web app that allows users to explore it using SQL.</a:t>
            </a:r>
          </a:p>
          <a:p>
            <a:r>
              <a:rPr lang="en-US" sz="1400" b="1" dirty="0"/>
              <a:t>Approach</a:t>
            </a:r>
            <a:r>
              <a:rPr lang="en-US" sz="1400" dirty="0"/>
              <a:t>:</a:t>
            </a:r>
          </a:p>
          <a:p>
            <a:pPr lvl="1"/>
            <a:r>
              <a:rPr lang="en-US" sz="1400" dirty="0"/>
              <a:t>Identify and load an OMOP-formatted dataset to guide synthetic generation</a:t>
            </a:r>
          </a:p>
          <a:p>
            <a:pPr lvl="1"/>
            <a:r>
              <a:rPr lang="en-US" sz="1400" dirty="0"/>
              <a:t>Extract schemas from the original tables</a:t>
            </a:r>
          </a:p>
          <a:p>
            <a:pPr lvl="1"/>
            <a:r>
              <a:rPr lang="en-US" sz="1400" dirty="0"/>
              <a:t>Use OpenAI to generate synthetic data matching each schema</a:t>
            </a:r>
          </a:p>
          <a:p>
            <a:pPr lvl="1"/>
            <a:r>
              <a:rPr lang="en-US" sz="1400" dirty="0"/>
              <a:t>Store the synthetic data in a </a:t>
            </a:r>
            <a:r>
              <a:rPr lang="en-US" sz="1400" dirty="0" err="1"/>
              <a:t>DuckDB</a:t>
            </a:r>
            <a:r>
              <a:rPr lang="en-US" sz="1400" dirty="0"/>
              <a:t> database</a:t>
            </a:r>
          </a:p>
          <a:p>
            <a:pPr lvl="1"/>
            <a:r>
              <a:rPr lang="en-US" sz="1400" dirty="0"/>
              <a:t>Build an interactive web app using </a:t>
            </a:r>
            <a:r>
              <a:rPr lang="en-US" sz="1400" dirty="0" err="1"/>
              <a:t>Streamlit</a:t>
            </a:r>
            <a:r>
              <a:rPr lang="en-US" sz="1400" dirty="0"/>
              <a:t> for SQL-based exploration</a:t>
            </a:r>
          </a:p>
        </p:txBody>
      </p:sp>
      <p:pic>
        <p:nvPicPr>
          <p:cNvPr id="5" name="Picture 4" descr="A 3D pattern of ring shapes connected by lines">
            <a:extLst>
              <a:ext uri="{FF2B5EF4-FFF2-40B4-BE49-F238E27FC236}">
                <a16:creationId xmlns:a16="http://schemas.microsoft.com/office/drawing/2014/main" id="{CC4F9AB0-4A91-235D-6B0E-CA27F93CC8B6}"/>
              </a:ext>
            </a:extLst>
          </p:cNvPr>
          <p:cNvPicPr>
            <a:picLocks noChangeAspect="1"/>
          </p:cNvPicPr>
          <p:nvPr/>
        </p:nvPicPr>
        <p:blipFill>
          <a:blip r:embed="rId2"/>
          <a:srcRect l="8611" r="41333"/>
          <a:stretch/>
        </p:blipFill>
        <p:spPr>
          <a:xfrm>
            <a:off x="6096000" y="1"/>
            <a:ext cx="6102825" cy="6858000"/>
          </a:xfrm>
          <a:prstGeom prst="rect">
            <a:avLst/>
          </a:prstGeom>
        </p:spPr>
      </p:pic>
    </p:spTree>
    <p:extLst>
      <p:ext uri="{BB962C8B-B14F-4D97-AF65-F5344CB8AC3E}">
        <p14:creationId xmlns:p14="http://schemas.microsoft.com/office/powerpoint/2010/main" val="3557540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B8FE2B-194C-5657-4A21-8C3EA4FF3AF3}"/>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000" kern="1200" dirty="0">
                <a:solidFill>
                  <a:schemeClr val="tx1"/>
                </a:solidFill>
                <a:latin typeface="+mj-lt"/>
                <a:ea typeface="+mj-ea"/>
                <a:cs typeface="+mj-cs"/>
              </a:rPr>
              <a:t>Why Synthetic Data Matters</a:t>
            </a:r>
          </a:p>
        </p:txBody>
      </p:sp>
      <p:sp>
        <p:nvSpPr>
          <p:cNvPr id="1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6E6A59AE-1E76-62F6-B9A0-4E38D974D3C4}"/>
              </a:ext>
            </a:extLst>
          </p:cNvPr>
          <p:cNvSpPr>
            <a:spLocks noGrp="1" noChangeArrowheads="1"/>
          </p:cNvSpPr>
          <p:nvPr>
            <p:ph type="body" sz="half" idx="2"/>
          </p:nvPr>
        </p:nvSpPr>
        <p:spPr bwMode="auto">
          <a:xfrm>
            <a:off x="793661" y="2316480"/>
            <a:ext cx="4530898" cy="3922479"/>
          </a:xfrm>
          <a:prstGeom prst="rect">
            <a:avLst/>
          </a:prstGeom>
          <a:ln w="9525">
            <a:solidFill>
              <a:schemeClr val="tx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p>
            <a:pPr marL="285750" marR="0" lvl="0" indent="-228600" fontAlgn="base">
              <a:spcBef>
                <a:spcPct val="0"/>
              </a:spcBef>
              <a:spcAft>
                <a:spcPts val="600"/>
              </a:spcAft>
              <a:buClrTx/>
              <a:buSzTx/>
              <a:buFont typeface="Arial" panose="020B0604020202020204" pitchFamily="34" charset="0"/>
              <a:buChar char="•"/>
              <a:tabLst/>
            </a:pPr>
            <a:r>
              <a:rPr kumimoji="0" lang="en-US" altLang="en-US" sz="1400" i="0" u="none" strike="noStrike" cap="none" normalizeH="0" baseline="0" dirty="0">
                <a:ln>
                  <a:noFill/>
                </a:ln>
                <a:effectLst/>
              </a:rPr>
              <a:t>Real clinical data is hard to access</a:t>
            </a:r>
            <a:endParaRPr lang="en-US" altLang="en-US" sz="1400" dirty="0"/>
          </a:p>
          <a:p>
            <a:pPr marL="742950" lvl="1" indent="-228600" fontAlgn="base">
              <a:spcBef>
                <a:spcPct val="0"/>
              </a:spcBef>
              <a:spcAft>
                <a:spcPts val="600"/>
              </a:spcAft>
              <a:buFont typeface="Arial" panose="020B0604020202020204" pitchFamily="34" charset="0"/>
              <a:buChar char="•"/>
            </a:pPr>
            <a:r>
              <a:rPr kumimoji="0" lang="en-US" altLang="en-US" i="0" u="none" strike="noStrike" cap="none" normalizeH="0" baseline="0" dirty="0">
                <a:ln>
                  <a:noFill/>
                </a:ln>
                <a:effectLst/>
              </a:rPr>
              <a:t>Due to HIPAA and institutional review constraints, many researchers can't access real patient data.</a:t>
            </a:r>
            <a:endParaRPr lang="en-US" altLang="en-US" dirty="0"/>
          </a:p>
          <a:p>
            <a:pPr marL="285750" indent="-228600" fontAlgn="base">
              <a:spcBef>
                <a:spcPct val="0"/>
              </a:spcBef>
              <a:spcAft>
                <a:spcPts val="600"/>
              </a:spcAft>
              <a:buFont typeface="Arial" panose="020B0604020202020204" pitchFamily="34" charset="0"/>
              <a:buChar char="•"/>
            </a:pPr>
            <a:r>
              <a:rPr kumimoji="0" lang="en-US" altLang="en-US" sz="1400" i="0" u="none" strike="noStrike" cap="none" normalizeH="0" baseline="0" dirty="0">
                <a:ln>
                  <a:noFill/>
                </a:ln>
                <a:effectLst/>
              </a:rPr>
              <a:t>Synthetic data enables reproducible research</a:t>
            </a:r>
          </a:p>
          <a:p>
            <a:pPr marL="742950" lvl="1" indent="-228600" fontAlgn="base">
              <a:spcBef>
                <a:spcPct val="0"/>
              </a:spcBef>
              <a:spcAft>
                <a:spcPts val="600"/>
              </a:spcAft>
              <a:buFont typeface="Arial" panose="020B0604020202020204" pitchFamily="34" charset="0"/>
              <a:buChar char="•"/>
            </a:pPr>
            <a:r>
              <a:rPr kumimoji="0" lang="en-US" altLang="en-US" i="0" u="none" strike="noStrike" cap="none" normalizeH="0" baseline="0" dirty="0">
                <a:ln>
                  <a:noFill/>
                </a:ln>
                <a:effectLst/>
              </a:rPr>
              <a:t>Public datasets are often too limited. Synthetic data allows ML models to be trained, shared, and compared without privacy concerns.</a:t>
            </a:r>
          </a:p>
          <a:p>
            <a:pPr marL="285750" indent="-228600" fontAlgn="base">
              <a:spcBef>
                <a:spcPct val="0"/>
              </a:spcBef>
              <a:spcAft>
                <a:spcPts val="600"/>
              </a:spcAft>
              <a:buFont typeface="Arial" panose="020B0604020202020204" pitchFamily="34" charset="0"/>
              <a:buChar char="•"/>
            </a:pPr>
            <a:r>
              <a:rPr kumimoji="0" lang="en-US" altLang="en-US" sz="1400" i="0" u="none" strike="noStrike" cap="none" normalizeH="0" baseline="0" dirty="0">
                <a:ln>
                  <a:noFill/>
                </a:ln>
                <a:effectLst/>
              </a:rPr>
              <a:t>Essential for Machine Learning development</a:t>
            </a:r>
            <a:br>
              <a:rPr kumimoji="0" lang="en-US" altLang="en-US" sz="1400" i="0" u="none" strike="noStrike" cap="none" normalizeH="0" baseline="0" dirty="0">
                <a:ln>
                  <a:noFill/>
                </a:ln>
                <a:effectLst/>
              </a:rPr>
            </a:br>
            <a:r>
              <a:rPr kumimoji="0" lang="en-US" altLang="en-US" sz="1400" i="0" u="none" strike="noStrike" cap="none" normalizeH="0" baseline="0" dirty="0">
                <a:ln>
                  <a:noFill/>
                </a:ln>
                <a:effectLst/>
              </a:rPr>
              <a:t>LLMs, risk prediction models, and time-series models need large, structured datasets.</a:t>
            </a:r>
          </a:p>
          <a:p>
            <a:pPr marL="742950" lvl="1" indent="-228600" fontAlgn="base">
              <a:spcBef>
                <a:spcPct val="0"/>
              </a:spcBef>
              <a:spcAft>
                <a:spcPts val="600"/>
              </a:spcAft>
              <a:buFont typeface="Arial" panose="020B0604020202020204" pitchFamily="34" charset="0"/>
              <a:buChar char="•"/>
            </a:pPr>
            <a:r>
              <a:rPr kumimoji="0" lang="en-US" altLang="en-US" i="0" u="none" strike="noStrike" cap="none" normalizeH="0" baseline="0" dirty="0">
                <a:ln>
                  <a:noFill/>
                </a:ln>
                <a:effectLst/>
              </a:rPr>
              <a:t>Synthetic data allows safe experimentation at scale.</a:t>
            </a:r>
          </a:p>
          <a:p>
            <a:pPr marL="285750" indent="-228600" fontAlgn="base">
              <a:spcBef>
                <a:spcPct val="0"/>
              </a:spcBef>
              <a:spcAft>
                <a:spcPts val="600"/>
              </a:spcAft>
              <a:buFont typeface="Arial" panose="020B0604020202020204" pitchFamily="34" charset="0"/>
              <a:buChar char="•"/>
            </a:pPr>
            <a:r>
              <a:rPr kumimoji="0" lang="en-US" altLang="en-US" sz="1400" i="0" u="none" strike="noStrike" cap="none" normalizeH="0" baseline="0" dirty="0">
                <a:ln>
                  <a:noFill/>
                </a:ln>
                <a:effectLst/>
              </a:rPr>
              <a:t>Supports fairness and robustness testing</a:t>
            </a:r>
          </a:p>
          <a:p>
            <a:pPr marL="742950" lvl="1" indent="-228600" fontAlgn="base">
              <a:spcBef>
                <a:spcPct val="0"/>
              </a:spcBef>
              <a:spcAft>
                <a:spcPts val="600"/>
              </a:spcAft>
              <a:buFont typeface="Arial" panose="020B0604020202020204" pitchFamily="34" charset="0"/>
              <a:buChar char="•"/>
            </a:pPr>
            <a:r>
              <a:rPr kumimoji="0" lang="en-US" altLang="en-US" i="0" u="none" strike="noStrike" cap="none" normalizeH="0" baseline="0" dirty="0">
                <a:ln>
                  <a:noFill/>
                </a:ln>
                <a:effectLst/>
              </a:rPr>
              <a:t>Researchers can simulate rare conditions or demographic variations to stress test algorithms.</a:t>
            </a:r>
          </a:p>
        </p:txBody>
      </p:sp>
      <p:pic>
        <p:nvPicPr>
          <p:cNvPr id="8" name="Content Placeholder 7">
            <a:extLst>
              <a:ext uri="{FF2B5EF4-FFF2-40B4-BE49-F238E27FC236}">
                <a16:creationId xmlns:a16="http://schemas.microsoft.com/office/drawing/2014/main" id="{7B96BA14-7D79-0949-DF34-9AD186DA8ED4}"/>
              </a:ext>
            </a:extLst>
          </p:cNvPr>
          <p:cNvPicPr>
            <a:picLocks noGrp="1" noChangeAspect="1"/>
          </p:cNvPicPr>
          <p:nvPr>
            <p:ph idx="1"/>
          </p:nvPr>
        </p:nvPicPr>
        <p:blipFill>
          <a:blip r:embed="rId2"/>
          <a:stretch>
            <a:fillRect/>
          </a:stretch>
        </p:blipFill>
        <p:spPr>
          <a:xfrm>
            <a:off x="5911532" y="3311321"/>
            <a:ext cx="5150277" cy="2060111"/>
          </a:xfrm>
          <a:prstGeom prst="rect">
            <a:avLst/>
          </a:prstGeom>
          <a:ln>
            <a:solidFill>
              <a:schemeClr val="tx1"/>
            </a:solidFill>
          </a:ln>
        </p:spPr>
      </p:pic>
      <p:sp>
        <p:nvSpPr>
          <p:cNvPr id="19" name="Rectangle 1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3889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1742C-F555-3BEB-6C61-844367675639}"/>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000" kern="1200" dirty="0">
                <a:solidFill>
                  <a:schemeClr val="tx1"/>
                </a:solidFill>
                <a:latin typeface="+mj-lt"/>
                <a:ea typeface="+mj-ea"/>
                <a:cs typeface="+mj-cs"/>
              </a:rPr>
              <a:t>System Design</a:t>
            </a:r>
          </a:p>
        </p:txBody>
      </p:sp>
      <p:sp>
        <p:nvSpPr>
          <p:cNvPr id="6" name="Rectangle 2">
            <a:extLst>
              <a:ext uri="{FF2B5EF4-FFF2-40B4-BE49-F238E27FC236}">
                <a16:creationId xmlns:a16="http://schemas.microsoft.com/office/drawing/2014/main" id="{CA74AF8B-D6D5-F0A8-D13D-F3E5346AB072}"/>
              </a:ext>
            </a:extLst>
          </p:cNvPr>
          <p:cNvSpPr>
            <a:spLocks noGrp="1" noChangeArrowheads="1"/>
          </p:cNvSpPr>
          <p:nvPr>
            <p:ph type="body" sz="half" idx="2"/>
          </p:nvPr>
        </p:nvSpPr>
        <p:spPr bwMode="auto">
          <a:xfrm>
            <a:off x="1045028" y="3017522"/>
            <a:ext cx="9941319" cy="2448557"/>
          </a:xfrm>
          <a:prstGeom prst="rect">
            <a:avLst/>
          </a:prstGeom>
          <a:ln>
            <a:solidFill>
              <a:schemeClr val="tx1"/>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342900" marR="0" lvl="0" indent="-228600" fontAlgn="base">
              <a:spcBef>
                <a:spcPct val="0"/>
              </a:spcBef>
              <a:spcAft>
                <a:spcPts val="600"/>
              </a:spcAft>
              <a:buClrTx/>
              <a:buSzTx/>
              <a:buFont typeface="Arial" panose="020B0604020202020204" pitchFamily="34" charset="0"/>
              <a:buChar char="•"/>
              <a:tabLst/>
            </a:pPr>
            <a:r>
              <a:rPr kumimoji="0" lang="en-US" altLang="en-US" sz="1400" i="0" u="none" strike="noStrike" cap="none" normalizeH="0" baseline="0" dirty="0">
                <a:ln>
                  <a:noFill/>
                </a:ln>
                <a:effectLst/>
              </a:rPr>
              <a:t>Schema Extraction</a:t>
            </a:r>
            <a:endParaRPr lang="en-US" altLang="en-US" sz="1400" dirty="0"/>
          </a:p>
          <a:p>
            <a:pPr marL="800100" lvl="1" indent="-228600" fontAlgn="base">
              <a:spcBef>
                <a:spcPct val="0"/>
              </a:spcBef>
              <a:spcAft>
                <a:spcPts val="600"/>
              </a:spcAft>
              <a:buFont typeface="Arial" panose="020B0604020202020204" pitchFamily="34" charset="0"/>
              <a:buChar char="•"/>
            </a:pPr>
            <a:r>
              <a:rPr kumimoji="0" lang="en-US" altLang="en-US" i="0" u="none" strike="noStrike" cap="none" normalizeH="0" baseline="0" dirty="0">
                <a:ln>
                  <a:noFill/>
                </a:ln>
                <a:effectLst/>
              </a:rPr>
              <a:t>Load synthetic OMOP </a:t>
            </a:r>
            <a:r>
              <a:rPr lang="en-US" altLang="en-US" dirty="0"/>
              <a:t>CSV</a:t>
            </a:r>
            <a:r>
              <a:rPr kumimoji="0" lang="en-US" altLang="en-US" i="0" u="none" strike="noStrike" cap="none" normalizeH="0" baseline="0" dirty="0">
                <a:ln>
                  <a:noFill/>
                </a:ln>
                <a:effectLst/>
              </a:rPr>
              <a:t> files and extract schema from each.</a:t>
            </a:r>
          </a:p>
          <a:p>
            <a:pPr marL="342900" marR="0" lvl="0" indent="-228600" fontAlgn="base">
              <a:spcBef>
                <a:spcPct val="0"/>
              </a:spcBef>
              <a:spcAft>
                <a:spcPts val="600"/>
              </a:spcAft>
              <a:buClrTx/>
              <a:buSzTx/>
              <a:buFont typeface="Arial" panose="020B0604020202020204" pitchFamily="34" charset="0"/>
              <a:buChar char="•"/>
              <a:tabLst/>
            </a:pPr>
            <a:r>
              <a:rPr kumimoji="0" lang="en-US" altLang="en-US" sz="1400" i="0" u="none" strike="noStrike" cap="none" normalizeH="0" baseline="0" dirty="0">
                <a:ln>
                  <a:noFill/>
                </a:ln>
                <a:effectLst/>
              </a:rPr>
              <a:t>Synthetic Data Generation (LLM)</a:t>
            </a:r>
          </a:p>
          <a:p>
            <a:pPr marL="800100" lvl="1" indent="-228600" fontAlgn="base">
              <a:spcBef>
                <a:spcPct val="0"/>
              </a:spcBef>
              <a:spcAft>
                <a:spcPts val="600"/>
              </a:spcAft>
              <a:buFont typeface="Arial" panose="020B0604020202020204" pitchFamily="34" charset="0"/>
              <a:buChar char="•"/>
            </a:pPr>
            <a:r>
              <a:rPr kumimoji="0" lang="en-US" altLang="en-US" i="0" u="none" strike="noStrike" cap="none" normalizeH="0" baseline="0" dirty="0">
                <a:ln>
                  <a:noFill/>
                </a:ln>
                <a:effectLst/>
              </a:rPr>
              <a:t>Use </a:t>
            </a:r>
            <a:r>
              <a:rPr lang="en-US" altLang="en-US" dirty="0"/>
              <a:t>OpenAI</a:t>
            </a:r>
            <a:r>
              <a:rPr kumimoji="0" lang="en-US" altLang="en-US" i="0" u="none" strike="noStrike" cap="none" normalizeH="0" baseline="0" dirty="0">
                <a:ln>
                  <a:noFill/>
                </a:ln>
                <a:effectLst/>
              </a:rPr>
              <a:t> to generate realistic data rows per schema, preserving relationships.</a:t>
            </a:r>
          </a:p>
          <a:p>
            <a:pPr marL="342900" marR="0" lvl="0" indent="-228600" fontAlgn="base">
              <a:spcBef>
                <a:spcPct val="0"/>
              </a:spcBef>
              <a:spcAft>
                <a:spcPts val="600"/>
              </a:spcAft>
              <a:buClrTx/>
              <a:buSzTx/>
              <a:buFont typeface="Arial" panose="020B0604020202020204" pitchFamily="34" charset="0"/>
              <a:buChar char="•"/>
              <a:tabLst/>
            </a:pPr>
            <a:r>
              <a:rPr kumimoji="0" lang="en-US" altLang="en-US" sz="1400" i="0" u="none" strike="noStrike" cap="none" normalizeH="0" baseline="0" dirty="0">
                <a:ln>
                  <a:noFill/>
                </a:ln>
                <a:effectLst/>
              </a:rPr>
              <a:t>Storage in </a:t>
            </a:r>
            <a:r>
              <a:rPr kumimoji="0" lang="en-US" altLang="en-US" sz="1400" i="0" u="none" strike="noStrike" cap="none" normalizeH="0" baseline="0" dirty="0" err="1">
                <a:ln>
                  <a:noFill/>
                </a:ln>
                <a:effectLst/>
              </a:rPr>
              <a:t>DuckDB</a:t>
            </a:r>
            <a:br>
              <a:rPr kumimoji="0" lang="en-US" altLang="en-US" sz="1400" i="0" u="none" strike="noStrike" cap="none" normalizeH="0" baseline="0" dirty="0">
                <a:ln>
                  <a:noFill/>
                </a:ln>
                <a:effectLst/>
              </a:rPr>
            </a:br>
            <a:r>
              <a:rPr kumimoji="0" lang="en-US" altLang="en-US" sz="1400" i="0" u="none" strike="noStrike" cap="none" normalizeH="0" baseline="0" dirty="0">
                <a:ln>
                  <a:noFill/>
                </a:ln>
                <a:effectLst/>
              </a:rPr>
              <a:t>Store all generated data in </a:t>
            </a:r>
            <a:r>
              <a:rPr kumimoji="0" lang="en-US" altLang="en-US" sz="1400" i="0" u="none" strike="noStrike" cap="none" normalizeH="0" baseline="0" dirty="0" err="1">
                <a:ln>
                  <a:noFill/>
                </a:ln>
                <a:effectLst/>
              </a:rPr>
              <a:t>DuckDB</a:t>
            </a:r>
            <a:r>
              <a:rPr kumimoji="0" lang="en-US" altLang="en-US" sz="1400" i="0" u="none" strike="noStrike" cap="none" normalizeH="0" baseline="0" dirty="0">
                <a:ln>
                  <a:noFill/>
                </a:ln>
                <a:effectLst/>
              </a:rPr>
              <a:t> tables for fast, SQL-native querying.</a:t>
            </a:r>
          </a:p>
          <a:p>
            <a:pPr marL="342900" marR="0" lvl="0" indent="-228600" fontAlgn="base">
              <a:spcBef>
                <a:spcPct val="0"/>
              </a:spcBef>
              <a:spcAft>
                <a:spcPts val="600"/>
              </a:spcAft>
              <a:buClrTx/>
              <a:buSzTx/>
              <a:buFont typeface="Arial" panose="020B0604020202020204" pitchFamily="34" charset="0"/>
              <a:buChar char="•"/>
              <a:tabLst/>
            </a:pPr>
            <a:r>
              <a:rPr kumimoji="0" lang="en-US" altLang="en-US" sz="1400" i="0" u="none" strike="noStrike" cap="none" normalizeH="0" baseline="0" dirty="0">
                <a:ln>
                  <a:noFill/>
                </a:ln>
                <a:effectLst/>
              </a:rPr>
              <a:t>Interactive Web App</a:t>
            </a:r>
          </a:p>
          <a:p>
            <a:pPr marL="800100" lvl="1" indent="-228600" fontAlgn="base">
              <a:spcBef>
                <a:spcPct val="0"/>
              </a:spcBef>
              <a:spcAft>
                <a:spcPts val="600"/>
              </a:spcAft>
              <a:buFont typeface="Arial" panose="020B0604020202020204" pitchFamily="34" charset="0"/>
              <a:buChar char="•"/>
            </a:pPr>
            <a:r>
              <a:rPr kumimoji="0" lang="en-US" altLang="en-US" i="0" u="none" strike="noStrike" cap="none" normalizeH="0" baseline="0" dirty="0" err="1">
                <a:ln>
                  <a:noFill/>
                </a:ln>
                <a:effectLst/>
              </a:rPr>
              <a:t>Streamlit</a:t>
            </a:r>
            <a:r>
              <a:rPr kumimoji="0" lang="en-US" altLang="en-US" i="0" u="none" strike="noStrike" cap="none" normalizeH="0" baseline="0" dirty="0">
                <a:ln>
                  <a:noFill/>
                </a:ln>
                <a:effectLst/>
              </a:rPr>
              <a:t> app allows users to write SQL and explore the data interactively.</a:t>
            </a:r>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14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EBAF6-BDAF-2D66-78D7-005C8A997F3D}"/>
              </a:ext>
            </a:extLst>
          </p:cNvPr>
          <p:cNvSpPr>
            <a:spLocks noGrp="1"/>
          </p:cNvSpPr>
          <p:nvPr>
            <p:ph type="title"/>
          </p:nvPr>
        </p:nvSpPr>
        <p:spPr>
          <a:xfrm>
            <a:off x="1113810" y="2960716"/>
            <a:ext cx="4036334" cy="808644"/>
          </a:xfrm>
        </p:spPr>
        <p:txBody>
          <a:bodyPr vert="horz" lIns="91440" tIns="45720" rIns="91440" bIns="45720" rtlCol="0" anchor="t">
            <a:normAutofit/>
          </a:bodyPr>
          <a:lstStyle/>
          <a:p>
            <a:r>
              <a:rPr lang="en-US" sz="4800" kern="1200" dirty="0">
                <a:solidFill>
                  <a:schemeClr val="tx1"/>
                </a:solidFill>
                <a:latin typeface="+mj-lt"/>
                <a:ea typeface="+mj-ea"/>
                <a:cs typeface="+mj-cs"/>
              </a:rPr>
              <a:t>Technologies</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667F674A-F28D-0725-87FB-9CA3E5DCE2F6}"/>
              </a:ext>
            </a:extLst>
          </p:cNvPr>
          <p:cNvGraphicFramePr>
            <a:graphicFrameLocks noGrp="1"/>
          </p:cNvGraphicFramePr>
          <p:nvPr>
            <p:extLst>
              <p:ext uri="{D42A27DB-BD31-4B8C-83A1-F6EECF244321}">
                <p14:modId xmlns:p14="http://schemas.microsoft.com/office/powerpoint/2010/main" val="3986870476"/>
              </p:ext>
            </p:extLst>
          </p:nvPr>
        </p:nvGraphicFramePr>
        <p:xfrm>
          <a:off x="5922492" y="1142254"/>
          <a:ext cx="5536002" cy="4514741"/>
        </p:xfrm>
        <a:graphic>
          <a:graphicData uri="http://schemas.openxmlformats.org/drawingml/2006/table">
            <a:tbl>
              <a:tblPr firstRow="1" bandRow="1">
                <a:tableStyleId>{5C22544A-7EE6-4342-B048-85BDC9FD1C3A}</a:tableStyleId>
              </a:tblPr>
              <a:tblGrid>
                <a:gridCol w="1472092">
                  <a:extLst>
                    <a:ext uri="{9D8B030D-6E8A-4147-A177-3AD203B41FA5}">
                      <a16:colId xmlns:a16="http://schemas.microsoft.com/office/drawing/2014/main" val="1462930410"/>
                    </a:ext>
                  </a:extLst>
                </a:gridCol>
                <a:gridCol w="1886740">
                  <a:extLst>
                    <a:ext uri="{9D8B030D-6E8A-4147-A177-3AD203B41FA5}">
                      <a16:colId xmlns:a16="http://schemas.microsoft.com/office/drawing/2014/main" val="1677997266"/>
                    </a:ext>
                  </a:extLst>
                </a:gridCol>
                <a:gridCol w="2177170">
                  <a:extLst>
                    <a:ext uri="{9D8B030D-6E8A-4147-A177-3AD203B41FA5}">
                      <a16:colId xmlns:a16="http://schemas.microsoft.com/office/drawing/2014/main" val="384504242"/>
                    </a:ext>
                  </a:extLst>
                </a:gridCol>
              </a:tblGrid>
              <a:tr h="376229">
                <a:tc>
                  <a:txBody>
                    <a:bodyPr/>
                    <a:lstStyle/>
                    <a:p>
                      <a:r>
                        <a:rPr lang="en-US" sz="1400"/>
                        <a:t>Layer</a:t>
                      </a:r>
                    </a:p>
                  </a:txBody>
                  <a:tcPr marL="100775" marR="100775" marT="50388" marB="50388" anchor="ctr"/>
                </a:tc>
                <a:tc>
                  <a:txBody>
                    <a:bodyPr/>
                    <a:lstStyle/>
                    <a:p>
                      <a:r>
                        <a:rPr lang="en-US" sz="1400"/>
                        <a:t>Tool</a:t>
                      </a:r>
                    </a:p>
                  </a:txBody>
                  <a:tcPr marL="100775" marR="100775" marT="50388" marB="50388" anchor="ctr"/>
                </a:tc>
                <a:tc>
                  <a:txBody>
                    <a:bodyPr/>
                    <a:lstStyle/>
                    <a:p>
                      <a:r>
                        <a:rPr lang="en-US" sz="1400"/>
                        <a:t>Purpose</a:t>
                      </a:r>
                    </a:p>
                  </a:txBody>
                  <a:tcPr marL="100775" marR="100775" marT="50388" marB="50388" anchor="ctr"/>
                </a:tc>
                <a:extLst>
                  <a:ext uri="{0D108BD9-81ED-4DB2-BD59-A6C34878D82A}">
                    <a16:rowId xmlns:a16="http://schemas.microsoft.com/office/drawing/2014/main" val="4107738250"/>
                  </a:ext>
                </a:extLst>
              </a:tr>
              <a:tr h="611371">
                <a:tc>
                  <a:txBody>
                    <a:bodyPr/>
                    <a:lstStyle/>
                    <a:p>
                      <a:r>
                        <a:rPr lang="en-US" sz="1400" b="1" dirty="0"/>
                        <a:t>Data Source</a:t>
                      </a:r>
                      <a:endParaRPr lang="en-US" sz="1400" dirty="0"/>
                    </a:p>
                  </a:txBody>
                  <a:tcPr marL="100775" marR="100775" marT="50388" marB="50388" anchor="ctr"/>
                </a:tc>
                <a:tc>
                  <a:txBody>
                    <a:bodyPr/>
                    <a:lstStyle/>
                    <a:p>
                      <a:r>
                        <a:rPr lang="en-US" sz="1400"/>
                        <a:t>OMOP CSVs (dbt-synthea)</a:t>
                      </a:r>
                    </a:p>
                  </a:txBody>
                  <a:tcPr marL="100775" marR="100775" marT="50388" marB="50388" anchor="ctr"/>
                </a:tc>
                <a:tc>
                  <a:txBody>
                    <a:bodyPr/>
                    <a:lstStyle/>
                    <a:p>
                      <a:r>
                        <a:rPr lang="en-US" sz="1400" dirty="0"/>
                        <a:t>source schema and table structure</a:t>
                      </a:r>
                    </a:p>
                  </a:txBody>
                  <a:tcPr marL="100775" marR="100775" marT="50388" marB="50388" anchor="ctr"/>
                </a:tc>
                <a:extLst>
                  <a:ext uri="{0D108BD9-81ED-4DB2-BD59-A6C34878D82A}">
                    <a16:rowId xmlns:a16="http://schemas.microsoft.com/office/drawing/2014/main" val="3866719842"/>
                  </a:ext>
                </a:extLst>
              </a:tr>
              <a:tr h="846514">
                <a:tc>
                  <a:txBody>
                    <a:bodyPr/>
                    <a:lstStyle/>
                    <a:p>
                      <a:r>
                        <a:rPr lang="en-US" sz="1400" b="1"/>
                        <a:t>LLM</a:t>
                      </a:r>
                      <a:endParaRPr lang="en-US" sz="1400"/>
                    </a:p>
                  </a:txBody>
                  <a:tcPr marL="100775" marR="100775" marT="50388" marB="50388" anchor="ctr"/>
                </a:tc>
                <a:tc>
                  <a:txBody>
                    <a:bodyPr/>
                    <a:lstStyle/>
                    <a:p>
                      <a:r>
                        <a:rPr lang="en-US" sz="1400"/>
                        <a:t>OpenAI GPT-4</a:t>
                      </a:r>
                    </a:p>
                  </a:txBody>
                  <a:tcPr marL="100775" marR="100775" marT="50388" marB="50388" anchor="ctr"/>
                </a:tc>
                <a:tc>
                  <a:txBody>
                    <a:bodyPr/>
                    <a:lstStyle/>
                    <a:p>
                      <a:r>
                        <a:rPr lang="it-IT" sz="1400" dirty="0"/>
                        <a:t>generate realistic synthetic data per schema</a:t>
                      </a:r>
                    </a:p>
                  </a:txBody>
                  <a:tcPr marL="100775" marR="100775" marT="50388" marB="50388" anchor="ctr"/>
                </a:tc>
                <a:extLst>
                  <a:ext uri="{0D108BD9-81ED-4DB2-BD59-A6C34878D82A}">
                    <a16:rowId xmlns:a16="http://schemas.microsoft.com/office/drawing/2014/main" val="2235805089"/>
                  </a:ext>
                </a:extLst>
              </a:tr>
              <a:tr h="846514">
                <a:tc>
                  <a:txBody>
                    <a:bodyPr/>
                    <a:lstStyle/>
                    <a:p>
                      <a:r>
                        <a:rPr lang="en-US" sz="1400" b="1" dirty="0"/>
                        <a:t>Storage</a:t>
                      </a:r>
                      <a:endParaRPr lang="en-US" sz="1400" dirty="0"/>
                    </a:p>
                  </a:txBody>
                  <a:tcPr marL="100775" marR="100775" marT="50388" marB="50388" anchor="ctr"/>
                </a:tc>
                <a:tc>
                  <a:txBody>
                    <a:bodyPr/>
                    <a:lstStyle/>
                    <a:p>
                      <a:r>
                        <a:rPr lang="en-US" sz="1400" dirty="0" err="1"/>
                        <a:t>DuckDB</a:t>
                      </a:r>
                      <a:endParaRPr lang="en-US" sz="1400" dirty="0"/>
                    </a:p>
                  </a:txBody>
                  <a:tcPr marL="100775" marR="100775" marT="50388" marB="50388" anchor="ctr"/>
                </a:tc>
                <a:tc>
                  <a:txBody>
                    <a:bodyPr/>
                    <a:lstStyle/>
                    <a:p>
                      <a:r>
                        <a:rPr lang="en-US" sz="1400" dirty="0"/>
                        <a:t>In-memory SQL engine for fast analytics</a:t>
                      </a:r>
                    </a:p>
                  </a:txBody>
                  <a:tcPr marL="100775" marR="100775" marT="50388" marB="50388" anchor="ctr"/>
                </a:tc>
                <a:extLst>
                  <a:ext uri="{0D108BD9-81ED-4DB2-BD59-A6C34878D82A}">
                    <a16:rowId xmlns:a16="http://schemas.microsoft.com/office/drawing/2014/main" val="3299323864"/>
                  </a:ext>
                </a:extLst>
              </a:tr>
              <a:tr h="611371">
                <a:tc>
                  <a:txBody>
                    <a:bodyPr/>
                    <a:lstStyle/>
                    <a:p>
                      <a:r>
                        <a:rPr lang="en-US" sz="1400" b="1"/>
                        <a:t>Frontend</a:t>
                      </a:r>
                      <a:endParaRPr lang="en-US" sz="1400"/>
                    </a:p>
                  </a:txBody>
                  <a:tcPr marL="100775" marR="100775" marT="50388" marB="50388" anchor="ctr"/>
                </a:tc>
                <a:tc>
                  <a:txBody>
                    <a:bodyPr/>
                    <a:lstStyle/>
                    <a:p>
                      <a:r>
                        <a:rPr lang="en-US" sz="1400" dirty="0" err="1"/>
                        <a:t>Streamlit</a:t>
                      </a:r>
                      <a:endParaRPr lang="en-US" sz="1400" dirty="0"/>
                    </a:p>
                  </a:txBody>
                  <a:tcPr marL="100775" marR="100775" marT="50388" marB="50388" anchor="ctr"/>
                </a:tc>
                <a:tc>
                  <a:txBody>
                    <a:bodyPr/>
                    <a:lstStyle/>
                    <a:p>
                      <a:r>
                        <a:rPr lang="en-US" sz="1400" dirty="0"/>
                        <a:t>build the interactive query UI</a:t>
                      </a:r>
                    </a:p>
                  </a:txBody>
                  <a:tcPr marL="100775" marR="100775" marT="50388" marB="50388" anchor="ctr"/>
                </a:tc>
                <a:extLst>
                  <a:ext uri="{0D108BD9-81ED-4DB2-BD59-A6C34878D82A}">
                    <a16:rowId xmlns:a16="http://schemas.microsoft.com/office/drawing/2014/main" val="2327430421"/>
                  </a:ext>
                </a:extLst>
              </a:tr>
              <a:tr h="611371">
                <a:tc>
                  <a:txBody>
                    <a:bodyPr/>
                    <a:lstStyle/>
                    <a:p>
                      <a:r>
                        <a:rPr lang="en-US" sz="1400" b="1"/>
                        <a:t>Deployment</a:t>
                      </a:r>
                      <a:endParaRPr lang="en-US" sz="1400"/>
                    </a:p>
                  </a:txBody>
                  <a:tcPr marL="100775" marR="100775" marT="50388" marB="50388" anchor="ctr"/>
                </a:tc>
                <a:tc>
                  <a:txBody>
                    <a:bodyPr/>
                    <a:lstStyle/>
                    <a:p>
                      <a:r>
                        <a:rPr lang="en-US" sz="1400" dirty="0" err="1"/>
                        <a:t>Streamlit</a:t>
                      </a:r>
                      <a:r>
                        <a:rPr lang="en-US" sz="1400" dirty="0"/>
                        <a:t> Cloud</a:t>
                      </a:r>
                    </a:p>
                  </a:txBody>
                  <a:tcPr marL="100775" marR="100775" marT="50388" marB="50388" anchor="ctr"/>
                </a:tc>
                <a:tc>
                  <a:txBody>
                    <a:bodyPr/>
                    <a:lstStyle/>
                    <a:p>
                      <a:r>
                        <a:rPr lang="en-US" sz="1400" dirty="0"/>
                        <a:t>host app and expose public access</a:t>
                      </a:r>
                    </a:p>
                  </a:txBody>
                  <a:tcPr marL="100775" marR="100775" marT="50388" marB="50388" anchor="ctr"/>
                </a:tc>
                <a:extLst>
                  <a:ext uri="{0D108BD9-81ED-4DB2-BD59-A6C34878D82A}">
                    <a16:rowId xmlns:a16="http://schemas.microsoft.com/office/drawing/2014/main" val="3994042772"/>
                  </a:ext>
                </a:extLst>
              </a:tr>
              <a:tr h="611371">
                <a:tc>
                  <a:txBody>
                    <a:bodyPr/>
                    <a:lstStyle/>
                    <a:p>
                      <a:r>
                        <a:rPr lang="en-US" sz="1400" b="1"/>
                        <a:t>Versioning</a:t>
                      </a:r>
                      <a:endParaRPr lang="en-US" sz="1400"/>
                    </a:p>
                  </a:txBody>
                  <a:tcPr marL="100775" marR="100775" marT="50388" marB="50388" anchor="ctr"/>
                </a:tc>
                <a:tc>
                  <a:txBody>
                    <a:bodyPr/>
                    <a:lstStyle/>
                    <a:p>
                      <a:r>
                        <a:rPr lang="en-US" sz="1400" dirty="0"/>
                        <a:t>GitHub</a:t>
                      </a:r>
                    </a:p>
                  </a:txBody>
                  <a:tcPr marL="100775" marR="100775" marT="50388" marB="50388" anchor="ctr"/>
                </a:tc>
                <a:tc>
                  <a:txBody>
                    <a:bodyPr/>
                    <a:lstStyle/>
                    <a:p>
                      <a:r>
                        <a:rPr lang="en-US" sz="1400" dirty="0"/>
                        <a:t>track code/data and enable sharing</a:t>
                      </a:r>
                    </a:p>
                  </a:txBody>
                  <a:tcPr marL="100775" marR="100775" marT="50388" marB="50388" anchor="ctr"/>
                </a:tc>
                <a:extLst>
                  <a:ext uri="{0D108BD9-81ED-4DB2-BD59-A6C34878D82A}">
                    <a16:rowId xmlns:a16="http://schemas.microsoft.com/office/drawing/2014/main" val="3166519030"/>
                  </a:ext>
                </a:extLst>
              </a:tr>
            </a:tbl>
          </a:graphicData>
        </a:graphic>
      </p:graphicFrame>
    </p:spTree>
    <p:extLst>
      <p:ext uri="{BB962C8B-B14F-4D97-AF65-F5344CB8AC3E}">
        <p14:creationId xmlns:p14="http://schemas.microsoft.com/office/powerpoint/2010/main" val="2493700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725AD-F67A-F4A0-B9E6-3D4B758353CF}"/>
              </a:ext>
            </a:extLst>
          </p:cNvPr>
          <p:cNvSpPr>
            <a:spLocks noGrp="1"/>
          </p:cNvSpPr>
          <p:nvPr>
            <p:ph type="title"/>
          </p:nvPr>
        </p:nvSpPr>
        <p:spPr>
          <a:xfrm>
            <a:off x="579120" y="426720"/>
            <a:ext cx="3932237" cy="518160"/>
          </a:xfrm>
        </p:spPr>
        <p:txBody>
          <a:bodyPr>
            <a:normAutofit fontScale="90000"/>
          </a:bodyPr>
          <a:lstStyle/>
          <a:p>
            <a:r>
              <a:rPr lang="en-US" dirty="0"/>
              <a:t>Load Data</a:t>
            </a:r>
          </a:p>
        </p:txBody>
      </p:sp>
      <p:sp>
        <p:nvSpPr>
          <p:cNvPr id="5" name="TextBox 4">
            <a:extLst>
              <a:ext uri="{FF2B5EF4-FFF2-40B4-BE49-F238E27FC236}">
                <a16:creationId xmlns:a16="http://schemas.microsoft.com/office/drawing/2014/main" id="{6D54A42F-7F91-C7EC-7222-EC87A2B711C9}"/>
              </a:ext>
            </a:extLst>
          </p:cNvPr>
          <p:cNvSpPr txBox="1"/>
          <p:nvPr/>
        </p:nvSpPr>
        <p:spPr>
          <a:xfrm>
            <a:off x="7312428" y="1463040"/>
            <a:ext cx="4554452" cy="811761"/>
          </a:xfrm>
          <a:prstGeom prst="rect">
            <a:avLst/>
          </a:prstGeom>
          <a:noFill/>
          <a:ln>
            <a:solidFill>
              <a:schemeClr val="tx1"/>
            </a:solidFill>
          </a:ln>
        </p:spPr>
        <p:txBody>
          <a:bodyPr wrap="none" rtlCol="0">
            <a:spAutoFit/>
          </a:bodyPr>
          <a:lstStyle/>
          <a:p>
            <a:pPr>
              <a:lnSpc>
                <a:spcPts val="1425"/>
              </a:lnSpc>
              <a:buNone/>
            </a:pPr>
            <a:r>
              <a:rPr lang="en-US" sz="1200" b="0" dirty="0">
                <a:solidFill>
                  <a:srgbClr val="008000"/>
                </a:solidFill>
                <a:effectLst/>
                <a:latin typeface="Courier New" panose="02070309020205020404" pitchFamily="49" charset="0"/>
              </a:rPr>
              <a:t># pandas for data munging, </a:t>
            </a:r>
            <a:r>
              <a:rPr lang="en-US" sz="1200" b="0" dirty="0" err="1">
                <a:solidFill>
                  <a:srgbClr val="008000"/>
                </a:solidFill>
                <a:effectLst/>
                <a:latin typeface="Courier New" panose="02070309020205020404" pitchFamily="49" charset="0"/>
              </a:rPr>
              <a:t>openai</a:t>
            </a:r>
            <a:r>
              <a:rPr lang="en-US" sz="1200" b="0" dirty="0">
                <a:solidFill>
                  <a:srgbClr val="008000"/>
                </a:solidFill>
                <a:effectLst/>
                <a:latin typeface="Courier New" panose="02070309020205020404" pitchFamily="49" charset="0"/>
              </a:rPr>
              <a:t> for API calls</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0000FF"/>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pip install pandas </a:t>
            </a:r>
            <a:r>
              <a:rPr lang="en-US" sz="1200" b="0" dirty="0" err="1">
                <a:solidFill>
                  <a:srgbClr val="000000"/>
                </a:solidFill>
                <a:effectLst/>
                <a:latin typeface="Courier New" panose="02070309020205020404" pitchFamily="49" charset="0"/>
              </a:rPr>
              <a:t>openai</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008000"/>
                </a:solidFill>
                <a:effectLst/>
                <a:latin typeface="Courier New" panose="02070309020205020404" pitchFamily="49" charset="0"/>
              </a:rPr>
              <a:t># install </a:t>
            </a:r>
            <a:r>
              <a:rPr lang="en-US" sz="1200" b="0" dirty="0" err="1">
                <a:solidFill>
                  <a:srgbClr val="008000"/>
                </a:solidFill>
                <a:effectLst/>
                <a:latin typeface="Courier New" panose="02070309020205020404" pitchFamily="49" charset="0"/>
              </a:rPr>
              <a:t>streamlit</a:t>
            </a:r>
            <a:r>
              <a:rPr lang="en-US" sz="1200" b="0" dirty="0">
                <a:solidFill>
                  <a:srgbClr val="008000"/>
                </a:solidFill>
                <a:effectLst/>
                <a:latin typeface="Courier New" panose="02070309020205020404" pitchFamily="49" charset="0"/>
              </a:rPr>
              <a:t> and </a:t>
            </a:r>
            <a:r>
              <a:rPr lang="en-US" sz="1200" b="0" dirty="0" err="1">
                <a:solidFill>
                  <a:srgbClr val="008000"/>
                </a:solidFill>
                <a:effectLst/>
                <a:latin typeface="Courier New" panose="02070309020205020404" pitchFamily="49" charset="0"/>
              </a:rPr>
              <a:t>duckdb</a:t>
            </a:r>
            <a:endParaRPr lang="en-US" sz="1200" b="0" dirty="0">
              <a:solidFill>
                <a:srgbClr val="000000"/>
              </a:solidFill>
              <a:effectLst/>
              <a:latin typeface="Courier New" panose="02070309020205020404" pitchFamily="49" charset="0"/>
            </a:endParaRPr>
          </a:p>
          <a:p>
            <a:pPr>
              <a:lnSpc>
                <a:spcPts val="1425"/>
              </a:lnSpc>
            </a:pPr>
            <a:r>
              <a:rPr lang="en-US" sz="1200" b="0" dirty="0">
                <a:solidFill>
                  <a:srgbClr val="0000FF"/>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pip install </a:t>
            </a:r>
            <a:r>
              <a:rPr lang="en-US" sz="1200" b="0" dirty="0" err="1">
                <a:solidFill>
                  <a:srgbClr val="000000"/>
                </a:solidFill>
                <a:effectLst/>
                <a:latin typeface="Courier New" panose="02070309020205020404" pitchFamily="49" charset="0"/>
              </a:rPr>
              <a:t>streamlit</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duckdb</a:t>
            </a:r>
            <a:r>
              <a:rPr lang="en-US" sz="1200" b="0" dirty="0">
                <a:solidFill>
                  <a:srgbClr val="000000"/>
                </a:solidFill>
                <a:effectLst/>
                <a:latin typeface="Courier New" panose="02070309020205020404" pitchFamily="49" charset="0"/>
              </a:rPr>
              <a:t> --quiet</a:t>
            </a:r>
          </a:p>
        </p:txBody>
      </p:sp>
      <p:sp>
        <p:nvSpPr>
          <p:cNvPr id="6" name="TextBox 5">
            <a:extLst>
              <a:ext uri="{FF2B5EF4-FFF2-40B4-BE49-F238E27FC236}">
                <a16:creationId xmlns:a16="http://schemas.microsoft.com/office/drawing/2014/main" id="{9E51BEDC-D9AD-F5B7-D3B3-2CF93E7B5AB2}"/>
              </a:ext>
            </a:extLst>
          </p:cNvPr>
          <p:cNvSpPr txBox="1"/>
          <p:nvPr/>
        </p:nvSpPr>
        <p:spPr>
          <a:xfrm>
            <a:off x="579120" y="2400353"/>
            <a:ext cx="11287760" cy="4222951"/>
          </a:xfrm>
          <a:prstGeom prst="rect">
            <a:avLst/>
          </a:prstGeom>
          <a:noFill/>
          <a:ln>
            <a:solidFill>
              <a:schemeClr val="tx1"/>
            </a:solidFill>
          </a:ln>
        </p:spPr>
        <p:txBody>
          <a:bodyPr wrap="square" rtlCol="0">
            <a:spAutoFit/>
          </a:bodyPr>
          <a:lstStyle/>
          <a:p>
            <a:pPr>
              <a:lnSpc>
                <a:spcPts val="1425"/>
              </a:lnSpc>
              <a:buNone/>
            </a:pPr>
            <a:r>
              <a:rPr lang="en-US" sz="1200" b="0" dirty="0">
                <a:solidFill>
                  <a:srgbClr val="008000"/>
                </a:solidFill>
                <a:effectLst/>
                <a:latin typeface="Courier New" panose="02070309020205020404" pitchFamily="49" charset="0"/>
              </a:rPr>
              <a:t># setup</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AF00DB"/>
                </a:solidFill>
                <a:effectLst/>
                <a:latin typeface="Courier New" panose="02070309020205020404" pitchFamily="49" charset="0"/>
              </a:rPr>
              <a:t>import</a:t>
            </a:r>
            <a:r>
              <a:rPr lang="en-US" sz="1200" b="0" dirty="0">
                <a:solidFill>
                  <a:srgbClr val="000000"/>
                </a:solidFill>
                <a:effectLst/>
                <a:latin typeface="Courier New" panose="02070309020205020404" pitchFamily="49" charset="0"/>
              </a:rPr>
              <a:t> pandas </a:t>
            </a:r>
            <a:r>
              <a:rPr lang="en-US" sz="1200" b="0" dirty="0">
                <a:solidFill>
                  <a:srgbClr val="AF00DB"/>
                </a:solidFill>
                <a:effectLst/>
                <a:latin typeface="Courier New" panose="02070309020205020404" pitchFamily="49" charset="0"/>
              </a:rPr>
              <a:t>as</a:t>
            </a:r>
            <a:r>
              <a:rPr lang="en-US" sz="1200" b="0" dirty="0">
                <a:solidFill>
                  <a:srgbClr val="000000"/>
                </a:solidFill>
                <a:effectLst/>
                <a:latin typeface="Courier New" panose="02070309020205020404" pitchFamily="49" charset="0"/>
              </a:rPr>
              <a:t> pd, </a:t>
            </a:r>
            <a:r>
              <a:rPr lang="en-US" sz="1200" b="0" dirty="0" err="1">
                <a:solidFill>
                  <a:srgbClr val="000000"/>
                </a:solidFill>
                <a:effectLst/>
                <a:latin typeface="Courier New" panose="02070309020205020404" pitchFamily="49" charset="0"/>
              </a:rPr>
              <a:t>os</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0000FF"/>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git clone https://github.com/OHDSI/dbt-synthea.git</a:t>
            </a:r>
          </a:p>
          <a:p>
            <a:pPr>
              <a:lnSpc>
                <a:spcPts val="1425"/>
              </a:lnSpc>
              <a:buNone/>
            </a:pPr>
            <a:r>
              <a:rPr lang="en-US" sz="1200" b="0" dirty="0">
                <a:solidFill>
                  <a:srgbClr val="0000FF"/>
                </a:solidFill>
                <a:effectLst/>
                <a:latin typeface="Courier New" panose="02070309020205020404" pitchFamily="49" charset="0"/>
              </a:rPr>
              <a:t>%cd </a:t>
            </a:r>
            <a:r>
              <a:rPr lang="en-US" sz="1200" b="0" dirty="0">
                <a:solidFill>
                  <a:srgbClr val="000000"/>
                </a:solidFill>
                <a:effectLst/>
                <a:latin typeface="Courier New" panose="02070309020205020404" pitchFamily="49" charset="0"/>
              </a:rPr>
              <a:t>/content/</a:t>
            </a:r>
            <a:r>
              <a:rPr lang="en-US" sz="1200" b="0" dirty="0" err="1">
                <a:solidFill>
                  <a:srgbClr val="000000"/>
                </a:solidFill>
                <a:effectLst/>
                <a:latin typeface="Courier New" panose="02070309020205020404" pitchFamily="49" charset="0"/>
              </a:rPr>
              <a:t>dbt-synthea</a:t>
            </a:r>
            <a:r>
              <a:rPr lang="en-US" sz="1200" b="0" dirty="0">
                <a:solidFill>
                  <a:srgbClr val="000000"/>
                </a:solidFill>
                <a:effectLst/>
                <a:latin typeface="Courier New" panose="02070309020205020404" pitchFamily="49" charset="0"/>
              </a:rPr>
              <a:t>/seeds/</a:t>
            </a:r>
            <a:r>
              <a:rPr lang="en-US" sz="1200" b="0" dirty="0" err="1">
                <a:solidFill>
                  <a:srgbClr val="000000"/>
                </a:solidFill>
                <a:effectLst/>
                <a:latin typeface="Courier New" panose="02070309020205020404" pitchFamily="49" charset="0"/>
              </a:rPr>
              <a:t>synthea</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008000"/>
                </a:solidFill>
                <a:effectLst/>
                <a:latin typeface="Courier New" panose="02070309020205020404" pitchFamily="49" charset="0"/>
              </a:rPr>
              <a:t># settings</a:t>
            </a:r>
            <a:endParaRPr lang="en-US" sz="1200" b="0" dirty="0">
              <a:solidFill>
                <a:srgbClr val="000000"/>
              </a:solidFill>
              <a:effectLst/>
              <a:latin typeface="Courier New" panose="02070309020205020404" pitchFamily="49" charset="0"/>
            </a:endParaRPr>
          </a:p>
          <a:p>
            <a:pPr>
              <a:lnSpc>
                <a:spcPts val="1425"/>
              </a:lnSpc>
              <a:buNone/>
            </a:pPr>
            <a:r>
              <a:rPr lang="en-US" sz="1200" b="0" dirty="0" err="1">
                <a:solidFill>
                  <a:srgbClr val="000000"/>
                </a:solidFill>
                <a:effectLst/>
                <a:latin typeface="Courier New" panose="02070309020205020404" pitchFamily="49" charset="0"/>
              </a:rPr>
              <a:t>input_dir</a:t>
            </a:r>
            <a:r>
              <a:rPr lang="en-US" sz="1200" b="0" dirty="0">
                <a:solidFill>
                  <a:srgbClr val="000000"/>
                </a:solidFill>
                <a:effectLst/>
                <a:latin typeface="Courier New" panose="02070309020205020404" pitchFamily="49" charset="0"/>
              </a:rPr>
              <a:t> = </a:t>
            </a:r>
            <a:r>
              <a:rPr lang="en-US" sz="1200" b="0" dirty="0">
                <a:solidFill>
                  <a:srgbClr val="A31515"/>
                </a:solidFill>
                <a:effectLst/>
                <a:latin typeface="Courier New" panose="02070309020205020404" pitchFamily="49" charset="0"/>
              </a:rPr>
              <a:t>"/content/</a:t>
            </a:r>
            <a:r>
              <a:rPr lang="en-US" sz="1200" b="0" dirty="0" err="1">
                <a:solidFill>
                  <a:srgbClr val="A31515"/>
                </a:solidFill>
                <a:effectLst/>
                <a:latin typeface="Courier New" panose="02070309020205020404" pitchFamily="49" charset="0"/>
              </a:rPr>
              <a:t>dbt-synthea</a:t>
            </a:r>
            <a:r>
              <a:rPr lang="en-US" sz="1200" b="0" dirty="0">
                <a:solidFill>
                  <a:srgbClr val="A31515"/>
                </a:solidFill>
                <a:effectLst/>
                <a:latin typeface="Courier New" panose="02070309020205020404" pitchFamily="49" charset="0"/>
              </a:rPr>
              <a:t>/seeds/</a:t>
            </a:r>
            <a:r>
              <a:rPr lang="en-US" sz="1200" b="0" dirty="0" err="1">
                <a:solidFill>
                  <a:srgbClr val="A31515"/>
                </a:solidFill>
                <a:effectLst/>
                <a:latin typeface="Courier New" panose="02070309020205020404" pitchFamily="49" charset="0"/>
              </a:rPr>
              <a:t>synthea</a:t>
            </a:r>
            <a:r>
              <a:rPr lang="en-US" sz="1200" b="0" dirty="0">
                <a:solidFill>
                  <a:srgbClr val="A31515"/>
                </a:solidFill>
                <a:effectLst/>
                <a:latin typeface="Courier New" panose="02070309020205020404" pitchFamily="49" charset="0"/>
              </a:rPr>
              <a:t>"</a:t>
            </a:r>
            <a:endParaRPr lang="en-US" sz="1200" b="0" dirty="0">
              <a:solidFill>
                <a:srgbClr val="000000"/>
              </a:solidFill>
              <a:effectLst/>
              <a:latin typeface="Courier New" panose="02070309020205020404" pitchFamily="49" charset="0"/>
            </a:endParaRPr>
          </a:p>
          <a:p>
            <a:pPr>
              <a:lnSpc>
                <a:spcPts val="1425"/>
              </a:lnSpc>
              <a:buNone/>
            </a:pPr>
            <a:r>
              <a:rPr lang="en-US" sz="1200" b="0" dirty="0" err="1">
                <a:solidFill>
                  <a:srgbClr val="000000"/>
                </a:solidFill>
                <a:effectLst/>
                <a:latin typeface="Courier New" panose="02070309020205020404" pitchFamily="49" charset="0"/>
              </a:rPr>
              <a:t>table_names</a:t>
            </a:r>
            <a:r>
              <a:rPr lang="en-US" sz="1200" b="0" dirty="0">
                <a:solidFill>
                  <a:srgbClr val="000000"/>
                </a:solidFill>
                <a:effectLst/>
                <a:latin typeface="Courier New" panose="02070309020205020404" pitchFamily="49" charset="0"/>
              </a:rPr>
              <a:t> = [</a:t>
            </a:r>
            <a:r>
              <a:rPr lang="en-US" sz="1200" b="0" dirty="0">
                <a:solidFill>
                  <a:srgbClr val="A31515"/>
                </a:solidFill>
                <a:effectLst/>
                <a:latin typeface="Courier New" panose="02070309020205020404" pitchFamily="49" charset="0"/>
              </a:rPr>
              <a:t>"patients"</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"conditions"</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"encounters"</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"medications"</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"observations"</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"procedures"</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tables, schemas = {}, {}</a:t>
            </a:r>
          </a:p>
          <a:p>
            <a:pPr>
              <a:lnSpc>
                <a:spcPts val="1425"/>
              </a:lnSpc>
              <a:buNone/>
            </a:pPr>
            <a:r>
              <a:rPr lang="en-US" sz="1200" b="0" dirty="0">
                <a:solidFill>
                  <a:srgbClr val="008000"/>
                </a:solidFill>
                <a:effectLst/>
                <a:latin typeface="Courier New" panose="02070309020205020404" pitchFamily="49" charset="0"/>
              </a:rPr>
              <a:t># load data and extract schema</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AF00DB"/>
                </a:solidFill>
                <a:effectLst/>
                <a:latin typeface="Courier New" panose="02070309020205020404" pitchFamily="49" charset="0"/>
              </a:rPr>
              <a:t>for</a:t>
            </a:r>
            <a:r>
              <a:rPr lang="en-US" sz="1200" b="0" dirty="0">
                <a:solidFill>
                  <a:srgbClr val="000000"/>
                </a:solidFill>
                <a:effectLst/>
                <a:latin typeface="Courier New" panose="02070309020205020404" pitchFamily="49" charset="0"/>
              </a:rPr>
              <a:t> table </a:t>
            </a:r>
            <a:r>
              <a:rPr lang="en-US" sz="1200" b="0" dirty="0">
                <a:solidFill>
                  <a:srgbClr val="0000FF"/>
                </a:solidFill>
                <a:effectLst/>
                <a:latin typeface="Courier New" panose="02070309020205020404" pitchFamily="49" charset="0"/>
              </a:rPr>
              <a:t>in</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table_names</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path = </a:t>
            </a:r>
            <a:r>
              <a:rPr lang="en-US" sz="1200" b="0" dirty="0" err="1">
                <a:solidFill>
                  <a:srgbClr val="000000"/>
                </a:solidFill>
                <a:effectLst/>
                <a:latin typeface="Courier New" panose="02070309020205020404" pitchFamily="49" charset="0"/>
              </a:rPr>
              <a:t>os.path.join</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input_dir</a:t>
            </a:r>
            <a:r>
              <a:rPr lang="en-US" sz="1200" b="0" dirty="0">
                <a:solidFill>
                  <a:srgbClr val="000000"/>
                </a:solidFill>
                <a:effectLst/>
                <a:latin typeface="Courier New" panose="02070309020205020404" pitchFamily="49" charset="0"/>
              </a:rPr>
              <a:t>, </a:t>
            </a:r>
            <a:r>
              <a:rPr lang="en-US" sz="1200" b="0" dirty="0">
                <a:solidFill>
                  <a:srgbClr val="0000FF"/>
                </a:solidFill>
                <a:effectLst/>
                <a:latin typeface="Courier New" panose="02070309020205020404" pitchFamily="49" charset="0"/>
              </a:rPr>
              <a:t>f</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{table}</a:t>
            </a:r>
            <a:r>
              <a:rPr lang="en-US" sz="1200" b="0" dirty="0">
                <a:solidFill>
                  <a:srgbClr val="A31515"/>
                </a:solidFill>
                <a:effectLst/>
                <a:latin typeface="Courier New" panose="02070309020205020404" pitchFamily="49" charset="0"/>
              </a:rPr>
              <a:t>.csv"</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if</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os.path.exists</a:t>
            </a:r>
            <a:r>
              <a:rPr lang="en-US" sz="1200" b="0" dirty="0">
                <a:solidFill>
                  <a:srgbClr val="000000"/>
                </a:solidFill>
                <a:effectLst/>
                <a:latin typeface="Courier New" panose="02070309020205020404" pitchFamily="49" charset="0"/>
              </a:rPr>
              <a:t>(path):</a:t>
            </a:r>
          </a:p>
          <a:p>
            <a:pPr>
              <a:lnSpc>
                <a:spcPts val="1425"/>
              </a:lnSpc>
              <a:buNone/>
            </a:pP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df</a:t>
            </a:r>
            <a:r>
              <a:rPr lang="en-US" sz="1200" b="0" dirty="0">
                <a:solidFill>
                  <a:srgbClr val="000000"/>
                </a:solidFill>
                <a:effectLst/>
                <a:latin typeface="Courier New" panose="02070309020205020404" pitchFamily="49" charset="0"/>
              </a:rPr>
              <a:t> = </a:t>
            </a:r>
            <a:r>
              <a:rPr lang="en-US" sz="1200" b="0" dirty="0" err="1">
                <a:solidFill>
                  <a:srgbClr val="000000"/>
                </a:solidFill>
                <a:effectLst/>
                <a:latin typeface="Courier New" panose="02070309020205020404" pitchFamily="49" charset="0"/>
              </a:rPr>
              <a:t>pd.read_csv</a:t>
            </a:r>
            <a:r>
              <a:rPr lang="en-US" sz="1200" b="0" dirty="0">
                <a:solidFill>
                  <a:srgbClr val="000000"/>
                </a:solidFill>
                <a:effectLst/>
                <a:latin typeface="Courier New" panose="02070309020205020404" pitchFamily="49" charset="0"/>
              </a:rPr>
              <a:t>(path)</a:t>
            </a:r>
          </a:p>
          <a:p>
            <a:pPr>
              <a:lnSpc>
                <a:spcPts val="1425"/>
              </a:lnSpc>
              <a:buNone/>
            </a:pPr>
            <a:r>
              <a:rPr lang="en-US" sz="1200" b="0" dirty="0">
                <a:solidFill>
                  <a:srgbClr val="000000"/>
                </a:solidFill>
                <a:effectLst/>
                <a:latin typeface="Courier New" panose="02070309020205020404" pitchFamily="49" charset="0"/>
              </a:rPr>
              <a:t>        tables[table] = </a:t>
            </a:r>
            <a:r>
              <a:rPr lang="en-US" sz="1200" b="0" dirty="0" err="1">
                <a:solidFill>
                  <a:srgbClr val="000000"/>
                </a:solidFill>
                <a:effectLst/>
                <a:latin typeface="Courier New" panose="02070309020205020404" pitchFamily="49" charset="0"/>
              </a:rPr>
              <a:t>df</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000000"/>
                </a:solidFill>
                <a:effectLst/>
                <a:latin typeface="Courier New" panose="02070309020205020404" pitchFamily="49" charset="0"/>
              </a:rPr>
              <a:t>        schemas[table] = [{</a:t>
            </a:r>
            <a:r>
              <a:rPr lang="en-US" sz="1200" b="0" dirty="0">
                <a:solidFill>
                  <a:srgbClr val="A31515"/>
                </a:solidFill>
                <a:effectLst/>
                <a:latin typeface="Courier New" panose="02070309020205020404" pitchFamily="49" charset="0"/>
              </a:rPr>
              <a:t>"name"</a:t>
            </a:r>
            <a:r>
              <a:rPr lang="en-US" sz="1200" b="0" dirty="0">
                <a:solidFill>
                  <a:srgbClr val="000000"/>
                </a:solidFill>
                <a:effectLst/>
                <a:latin typeface="Courier New" panose="02070309020205020404" pitchFamily="49" charset="0"/>
              </a:rPr>
              <a:t>: col, </a:t>
            </a:r>
            <a:r>
              <a:rPr lang="en-US" sz="1200" b="0" dirty="0">
                <a:solidFill>
                  <a:srgbClr val="A31515"/>
                </a:solidFill>
                <a:effectLst/>
                <a:latin typeface="Courier New" panose="02070309020205020404" pitchFamily="49" charset="0"/>
              </a:rPr>
              <a:t>"type"</a:t>
            </a:r>
            <a:r>
              <a:rPr lang="en-US" sz="1200" b="0" dirty="0">
                <a:solidFill>
                  <a:srgbClr val="000000"/>
                </a:solidFill>
                <a:effectLst/>
                <a:latin typeface="Courier New" panose="02070309020205020404" pitchFamily="49" charset="0"/>
              </a:rPr>
              <a:t>: </a:t>
            </a:r>
            <a:r>
              <a:rPr lang="en-US" sz="1200" b="0" dirty="0">
                <a:solidFill>
                  <a:srgbClr val="257693"/>
                </a:solidFill>
                <a:effectLst/>
                <a:latin typeface="Courier New" panose="02070309020205020404" pitchFamily="49" charset="0"/>
              </a:rPr>
              <a:t>str</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df</a:t>
            </a:r>
            <a:r>
              <a:rPr lang="en-US" sz="1200" b="0" dirty="0">
                <a:solidFill>
                  <a:srgbClr val="000000"/>
                </a:solidFill>
                <a:effectLst/>
                <a:latin typeface="Courier New" panose="02070309020205020404" pitchFamily="49" charset="0"/>
              </a:rPr>
              <a:t>[col].</a:t>
            </a:r>
            <a:r>
              <a:rPr lang="en-US" sz="1200" b="0" dirty="0" err="1">
                <a:solidFill>
                  <a:srgbClr val="000000"/>
                </a:solidFill>
                <a:effectLst/>
                <a:latin typeface="Courier New" panose="02070309020205020404" pitchFamily="49" charset="0"/>
              </a:rPr>
              <a:t>dtype</a:t>
            </a: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for</a:t>
            </a:r>
            <a:r>
              <a:rPr lang="en-US" sz="1200" b="0" dirty="0">
                <a:solidFill>
                  <a:srgbClr val="000000"/>
                </a:solidFill>
                <a:effectLst/>
                <a:latin typeface="Courier New" panose="02070309020205020404" pitchFamily="49" charset="0"/>
              </a:rPr>
              <a:t> col </a:t>
            </a:r>
            <a:r>
              <a:rPr lang="en-US" sz="1200" b="0" dirty="0">
                <a:solidFill>
                  <a:srgbClr val="0000FF"/>
                </a:solidFill>
                <a:effectLst/>
                <a:latin typeface="Courier New" panose="02070309020205020404" pitchFamily="49" charset="0"/>
              </a:rPr>
              <a:t>in</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df.columns</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a:t>
            </a:r>
            <a:r>
              <a:rPr lang="en-US" sz="1200" b="0" dirty="0">
                <a:solidFill>
                  <a:srgbClr val="0000FF"/>
                </a:solidFill>
                <a:effectLst/>
                <a:latin typeface="Courier New" panose="02070309020205020404" pitchFamily="49" charset="0"/>
              </a:rPr>
              <a:t>f</a:t>
            </a:r>
            <a:r>
              <a:rPr lang="en-US" sz="1200" b="0" dirty="0">
                <a:solidFill>
                  <a:srgbClr val="A31515"/>
                </a:solidFill>
                <a:effectLst/>
                <a:latin typeface="Courier New" panose="02070309020205020404" pitchFamily="49" charset="0"/>
              </a:rPr>
              <a:t>"\</a:t>
            </a:r>
            <a:r>
              <a:rPr lang="en-US" sz="1200" b="0" dirty="0" err="1">
                <a:solidFill>
                  <a:srgbClr val="A31515"/>
                </a:solidFill>
                <a:effectLst/>
                <a:latin typeface="Courier New" panose="02070309020205020404" pitchFamily="49" charset="0"/>
              </a:rPr>
              <a:t>nschema</a:t>
            </a:r>
            <a:r>
              <a:rPr lang="en-US" sz="1200" b="0" dirty="0">
                <a:solidFill>
                  <a:srgbClr val="A31515"/>
                </a:solidFill>
                <a:effectLst/>
                <a:latin typeface="Courier New" panose="02070309020205020404" pitchFamily="49" charset="0"/>
              </a:rPr>
              <a:t> for `</a:t>
            </a:r>
            <a:r>
              <a:rPr lang="en-US" sz="1200" b="0" dirty="0">
                <a:solidFill>
                  <a:srgbClr val="000000"/>
                </a:solidFill>
                <a:effectLst/>
                <a:latin typeface="Courier New" panose="02070309020205020404" pitchFamily="49" charset="0"/>
              </a:rPr>
              <a:t>{table}</a:t>
            </a:r>
            <a:r>
              <a:rPr lang="en-US" sz="1200" b="0" dirty="0">
                <a:solidFill>
                  <a:srgbClr val="A31515"/>
                </a:solidFill>
                <a:effectLst/>
                <a:latin typeface="Courier New" panose="02070309020205020404" pitchFamily="49" charset="0"/>
              </a:rPr>
              <a:t>` (</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df.shape</a:t>
            </a:r>
            <a:r>
              <a:rPr lang="en-US" sz="1200" b="0" dirty="0">
                <a:solidFill>
                  <a:srgbClr val="000000"/>
                </a:solidFill>
                <a:effectLst/>
                <a:latin typeface="Courier New" panose="02070309020205020404" pitchFamily="49" charset="0"/>
              </a:rPr>
              <a:t>[</a:t>
            </a:r>
            <a:r>
              <a:rPr lang="en-US" sz="1200" b="0" dirty="0">
                <a:solidFill>
                  <a:srgbClr val="116644"/>
                </a:solidFill>
                <a:effectLst/>
                <a:latin typeface="Courier New" panose="02070309020205020404" pitchFamily="49" charset="0"/>
              </a:rPr>
              <a:t>0</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 rows):"</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a:t>
            </a:r>
            <a:r>
              <a:rPr lang="en-US" sz="1200" b="0" dirty="0">
                <a:solidFill>
                  <a:srgbClr val="0000FF"/>
                </a:solidFill>
                <a:effectLst/>
                <a:latin typeface="Courier New" panose="02070309020205020404" pitchFamily="49" charset="0"/>
              </a:rPr>
              <a:t>f</a:t>
            </a:r>
            <a:r>
              <a:rPr lang="en-US" sz="1200" b="0" dirty="0">
                <a:solidFill>
                  <a:srgbClr val="A31515"/>
                </a:solidFill>
                <a:effectLst/>
                <a:latin typeface="Courier New" panose="02070309020205020404" pitchFamily="49" charset="0"/>
              </a:rPr>
              <a:t>" - </a:t>
            </a:r>
            <a:r>
              <a:rPr lang="en-US" sz="1200" b="0" dirty="0">
                <a:solidFill>
                  <a:srgbClr val="000000"/>
                </a:solidFill>
                <a:effectLst/>
                <a:latin typeface="Courier New" panose="02070309020205020404" pitchFamily="49" charset="0"/>
              </a:rPr>
              <a:t>{col[</a:t>
            </a:r>
            <a:r>
              <a:rPr lang="en-US" sz="1200" b="0" dirty="0">
                <a:solidFill>
                  <a:srgbClr val="A31515"/>
                </a:solidFill>
                <a:effectLst/>
                <a:latin typeface="Courier New" panose="02070309020205020404" pitchFamily="49" charset="0"/>
              </a:rPr>
              <a:t>'name'</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 </a:t>
            </a:r>
            <a:r>
              <a:rPr lang="en-US" sz="1200" b="0" dirty="0">
                <a:solidFill>
                  <a:srgbClr val="000000"/>
                </a:solidFill>
                <a:effectLst/>
                <a:latin typeface="Courier New" panose="02070309020205020404" pitchFamily="49" charset="0"/>
              </a:rPr>
              <a:t>{col[</a:t>
            </a:r>
            <a:r>
              <a:rPr lang="en-US" sz="1200" b="0" dirty="0">
                <a:solidFill>
                  <a:srgbClr val="A31515"/>
                </a:solidFill>
                <a:effectLst/>
                <a:latin typeface="Courier New" panose="02070309020205020404" pitchFamily="49" charset="0"/>
              </a:rPr>
              <a:t>'type'</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for</a:t>
            </a:r>
            <a:r>
              <a:rPr lang="en-US" sz="1200" b="0" dirty="0">
                <a:solidFill>
                  <a:srgbClr val="000000"/>
                </a:solidFill>
                <a:effectLst/>
                <a:latin typeface="Courier New" panose="02070309020205020404" pitchFamily="49" charset="0"/>
              </a:rPr>
              <a:t> col </a:t>
            </a:r>
            <a:r>
              <a:rPr lang="en-US" sz="1200" b="0" dirty="0">
                <a:solidFill>
                  <a:srgbClr val="0000FF"/>
                </a:solidFill>
                <a:effectLst/>
                <a:latin typeface="Courier New" panose="02070309020205020404" pitchFamily="49" charset="0"/>
              </a:rPr>
              <a:t>in</a:t>
            </a:r>
            <a:r>
              <a:rPr lang="en-US" sz="1200" b="0" dirty="0">
                <a:solidFill>
                  <a:srgbClr val="000000"/>
                </a:solidFill>
                <a:effectLst/>
                <a:latin typeface="Courier New" panose="02070309020205020404" pitchFamily="49" charset="0"/>
              </a:rPr>
              <a:t> schemas[table]]</a:t>
            </a: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else</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a:t>
            </a:r>
            <a:r>
              <a:rPr lang="en-US" sz="1200" b="0" dirty="0" err="1">
                <a:solidFill>
                  <a:srgbClr val="0000FF"/>
                </a:solidFill>
                <a:effectLst/>
                <a:latin typeface="Courier New" panose="02070309020205020404" pitchFamily="49" charset="0"/>
              </a:rPr>
              <a:t>f</a:t>
            </a:r>
            <a:r>
              <a:rPr lang="en-US" sz="1200" b="0" dirty="0" err="1">
                <a:solidFill>
                  <a:srgbClr val="A31515"/>
                </a:solidFill>
                <a:effectLst/>
                <a:latin typeface="Courier New" panose="02070309020205020404" pitchFamily="49" charset="0"/>
              </a:rPr>
              <a:t>"file</a:t>
            </a:r>
            <a:r>
              <a:rPr lang="en-US" sz="1200" b="0" dirty="0">
                <a:solidFill>
                  <a:srgbClr val="A31515"/>
                </a:solidFill>
                <a:effectLst/>
                <a:latin typeface="Courier New" panose="02070309020205020404" pitchFamily="49" charset="0"/>
              </a:rPr>
              <a:t> not found: </a:t>
            </a:r>
            <a:r>
              <a:rPr lang="en-US" sz="1200" b="0" dirty="0">
                <a:solidFill>
                  <a:srgbClr val="000000"/>
                </a:solidFill>
                <a:effectLst/>
                <a:latin typeface="Courier New" panose="02070309020205020404" pitchFamily="49" charset="0"/>
              </a:rPr>
              <a:t>{table}</a:t>
            </a:r>
            <a:r>
              <a:rPr lang="en-US" sz="1200" b="0" dirty="0">
                <a:solidFill>
                  <a:srgbClr val="A31515"/>
                </a:solidFill>
                <a:effectLst/>
                <a:latin typeface="Courier New" panose="02070309020205020404" pitchFamily="49" charset="0"/>
              </a:rPr>
              <a:t>.csv"</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8000"/>
                </a:solidFill>
                <a:effectLst/>
                <a:latin typeface="Courier New" panose="02070309020205020404" pitchFamily="49" charset="0"/>
              </a:rPr>
              <a:t># preview top rows</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AF00DB"/>
                </a:solidFill>
                <a:effectLst/>
                <a:latin typeface="Courier New" panose="02070309020205020404" pitchFamily="49" charset="0"/>
              </a:rPr>
              <a:t>for</a:t>
            </a:r>
            <a:r>
              <a:rPr lang="en-US" sz="1200" b="0" dirty="0">
                <a:solidFill>
                  <a:srgbClr val="000000"/>
                </a:solidFill>
                <a:effectLst/>
                <a:latin typeface="Courier New" panose="02070309020205020404" pitchFamily="49" charset="0"/>
              </a:rPr>
              <a:t> table, </a:t>
            </a:r>
            <a:r>
              <a:rPr lang="en-US" sz="1200" b="0" dirty="0" err="1">
                <a:solidFill>
                  <a:srgbClr val="000000"/>
                </a:solidFill>
                <a:effectLst/>
                <a:latin typeface="Courier New" panose="02070309020205020404" pitchFamily="49" charset="0"/>
              </a:rPr>
              <a:t>df</a:t>
            </a:r>
            <a:r>
              <a:rPr lang="en-US" sz="1200" b="0" dirty="0">
                <a:solidFill>
                  <a:srgbClr val="000000"/>
                </a:solidFill>
                <a:effectLst/>
                <a:latin typeface="Courier New" panose="02070309020205020404" pitchFamily="49" charset="0"/>
              </a:rPr>
              <a:t> </a:t>
            </a:r>
            <a:r>
              <a:rPr lang="en-US" sz="1200" b="0" dirty="0">
                <a:solidFill>
                  <a:srgbClr val="0000FF"/>
                </a:solidFill>
                <a:effectLst/>
                <a:latin typeface="Courier New" panose="02070309020205020404" pitchFamily="49" charset="0"/>
              </a:rPr>
              <a:t>in</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tables.items</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a:t>
            </a:r>
            <a:r>
              <a:rPr lang="en-US" sz="1200" b="0" dirty="0">
                <a:solidFill>
                  <a:srgbClr val="0000FF"/>
                </a:solidFill>
                <a:effectLst/>
                <a:latin typeface="Courier New" panose="02070309020205020404" pitchFamily="49" charset="0"/>
              </a:rPr>
              <a:t>f</a:t>
            </a:r>
            <a:r>
              <a:rPr lang="en-US" sz="1200" b="0" dirty="0">
                <a:solidFill>
                  <a:srgbClr val="A31515"/>
                </a:solidFill>
                <a:effectLst/>
                <a:latin typeface="Courier New" panose="02070309020205020404" pitchFamily="49" charset="0"/>
              </a:rPr>
              <a:t>"\</a:t>
            </a:r>
            <a:r>
              <a:rPr lang="en-US" sz="1200" b="0" dirty="0" err="1">
                <a:solidFill>
                  <a:srgbClr val="A31515"/>
                </a:solidFill>
                <a:effectLst/>
                <a:latin typeface="Courier New" panose="02070309020205020404" pitchFamily="49" charset="0"/>
              </a:rPr>
              <a:t>npreview</a:t>
            </a:r>
            <a:r>
              <a:rPr lang="en-US" sz="1200" b="0" dirty="0">
                <a:solidFill>
                  <a:srgbClr val="A31515"/>
                </a:solidFill>
                <a:effectLst/>
                <a:latin typeface="Courier New" panose="02070309020205020404" pitchFamily="49" charset="0"/>
              </a:rPr>
              <a:t> of `</a:t>
            </a:r>
            <a:r>
              <a:rPr lang="en-US" sz="1200" b="0" dirty="0">
                <a:solidFill>
                  <a:srgbClr val="000000"/>
                </a:solidFill>
                <a:effectLst/>
                <a:latin typeface="Courier New" panose="02070309020205020404" pitchFamily="49" charset="0"/>
              </a:rPr>
              <a:t>{table}</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a:t>
            </a:r>
          </a:p>
          <a:p>
            <a:pPr>
              <a:lnSpc>
                <a:spcPts val="1425"/>
              </a:lnSpc>
            </a:pPr>
            <a:r>
              <a:rPr lang="en-US" sz="1200" b="0" dirty="0">
                <a:solidFill>
                  <a:srgbClr val="000000"/>
                </a:solidFill>
                <a:effectLst/>
                <a:latin typeface="Courier New" panose="02070309020205020404" pitchFamily="49" charset="0"/>
              </a:rPr>
              <a:t>    display(</a:t>
            </a:r>
            <a:r>
              <a:rPr lang="en-US" sz="1200" b="0" dirty="0" err="1">
                <a:solidFill>
                  <a:srgbClr val="000000"/>
                </a:solidFill>
                <a:effectLst/>
                <a:latin typeface="Courier New" panose="02070309020205020404" pitchFamily="49" charset="0"/>
              </a:rPr>
              <a:t>df.head</a:t>
            </a:r>
            <a:r>
              <a:rPr lang="en-US" sz="1200" b="0" dirty="0">
                <a:solidFill>
                  <a:srgbClr val="000000"/>
                </a:solidFill>
                <a:effectLst/>
                <a:latin typeface="Courier New" panose="02070309020205020404" pitchFamily="49" charset="0"/>
              </a:rPr>
              <a:t>(</a:t>
            </a:r>
            <a:r>
              <a:rPr lang="en-US" sz="1200" b="0" dirty="0">
                <a:solidFill>
                  <a:srgbClr val="116644"/>
                </a:solidFill>
                <a:effectLst/>
                <a:latin typeface="Courier New" panose="02070309020205020404" pitchFamily="49" charset="0"/>
              </a:rPr>
              <a:t>5</a:t>
            </a:r>
            <a:r>
              <a:rPr lang="en-US" sz="1200" b="0" dirty="0">
                <a:solidFill>
                  <a:srgbClr val="000000"/>
                </a:solidFill>
                <a:effectLst/>
                <a:latin typeface="Courier New" panose="02070309020205020404" pitchFamily="49" charset="0"/>
              </a:rPr>
              <a:t>))</a:t>
            </a:r>
          </a:p>
        </p:txBody>
      </p:sp>
      <p:sp>
        <p:nvSpPr>
          <p:cNvPr id="7" name="TextBox 6">
            <a:extLst>
              <a:ext uri="{FF2B5EF4-FFF2-40B4-BE49-F238E27FC236}">
                <a16:creationId xmlns:a16="http://schemas.microsoft.com/office/drawing/2014/main" id="{B4593FD2-E8B7-0ED0-4154-17214C437E1C}"/>
              </a:ext>
            </a:extLst>
          </p:cNvPr>
          <p:cNvSpPr txBox="1"/>
          <p:nvPr/>
        </p:nvSpPr>
        <p:spPr>
          <a:xfrm>
            <a:off x="579121" y="1463040"/>
            <a:ext cx="6634480" cy="830997"/>
          </a:xfrm>
          <a:prstGeom prst="rect">
            <a:avLst/>
          </a:prstGeom>
          <a:noFill/>
          <a:ln>
            <a:solidFill>
              <a:schemeClr val="tx1"/>
            </a:solidFill>
          </a:ln>
        </p:spPr>
        <p:txBody>
          <a:bodyPr wrap="square" rtlCol="0">
            <a:spAutoFit/>
          </a:bodyPr>
          <a:lstStyle/>
          <a:p>
            <a:r>
              <a:rPr lang="en-US" sz="1200" b="1" dirty="0"/>
              <a:t>Observational Medical Outcomes Partnership</a:t>
            </a:r>
            <a:r>
              <a:rPr lang="en-US" sz="1200" dirty="0"/>
              <a:t> (OMOP) data was chosen for this project because it provides a widely adopted, standardized format for representing real-world clinical information. By using the OMOP Common Data Model, the synthetic dataset aligns with how many healthcare institutions store and analyze EHR data.</a:t>
            </a:r>
          </a:p>
        </p:txBody>
      </p:sp>
    </p:spTree>
    <p:extLst>
      <p:ext uri="{BB962C8B-B14F-4D97-AF65-F5344CB8AC3E}">
        <p14:creationId xmlns:p14="http://schemas.microsoft.com/office/powerpoint/2010/main" val="695029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8632-6075-CD61-5365-B3B534A55522}"/>
              </a:ext>
            </a:extLst>
          </p:cNvPr>
          <p:cNvSpPr>
            <a:spLocks noGrp="1"/>
          </p:cNvSpPr>
          <p:nvPr>
            <p:ph type="title"/>
          </p:nvPr>
        </p:nvSpPr>
        <p:spPr>
          <a:xfrm>
            <a:off x="303212" y="457200"/>
            <a:ext cx="4343400" cy="530225"/>
          </a:xfrm>
        </p:spPr>
        <p:txBody>
          <a:bodyPr>
            <a:normAutofit/>
          </a:bodyPr>
          <a:lstStyle/>
          <a:p>
            <a:r>
              <a:rPr lang="en-US" sz="2500" dirty="0"/>
              <a:t>Data and Schema Preview</a:t>
            </a:r>
          </a:p>
        </p:txBody>
      </p:sp>
      <p:pic>
        <p:nvPicPr>
          <p:cNvPr id="6" name="Picture 5">
            <a:extLst>
              <a:ext uri="{FF2B5EF4-FFF2-40B4-BE49-F238E27FC236}">
                <a16:creationId xmlns:a16="http://schemas.microsoft.com/office/drawing/2014/main" id="{3C08D050-2982-F704-E3F0-653E4923E617}"/>
              </a:ext>
            </a:extLst>
          </p:cNvPr>
          <p:cNvPicPr>
            <a:picLocks noChangeAspect="1"/>
          </p:cNvPicPr>
          <p:nvPr/>
        </p:nvPicPr>
        <p:blipFill>
          <a:blip r:embed="rId2"/>
          <a:stretch>
            <a:fillRect/>
          </a:stretch>
        </p:blipFill>
        <p:spPr>
          <a:xfrm>
            <a:off x="285006" y="1544320"/>
            <a:ext cx="2189906" cy="4856480"/>
          </a:xfrm>
          <a:prstGeom prst="rect">
            <a:avLst/>
          </a:prstGeom>
          <a:ln>
            <a:solidFill>
              <a:schemeClr val="tx1"/>
            </a:solidFill>
          </a:ln>
        </p:spPr>
      </p:pic>
      <p:pic>
        <p:nvPicPr>
          <p:cNvPr id="8" name="Picture 7">
            <a:extLst>
              <a:ext uri="{FF2B5EF4-FFF2-40B4-BE49-F238E27FC236}">
                <a16:creationId xmlns:a16="http://schemas.microsoft.com/office/drawing/2014/main" id="{A3713B39-5A9E-E4D9-4D67-FD4FAEC414BC}"/>
              </a:ext>
            </a:extLst>
          </p:cNvPr>
          <p:cNvPicPr>
            <a:picLocks noChangeAspect="1"/>
          </p:cNvPicPr>
          <p:nvPr/>
        </p:nvPicPr>
        <p:blipFill>
          <a:blip r:embed="rId3"/>
          <a:stretch>
            <a:fillRect/>
          </a:stretch>
        </p:blipFill>
        <p:spPr>
          <a:xfrm>
            <a:off x="2626692" y="1544320"/>
            <a:ext cx="9389979" cy="2641600"/>
          </a:xfrm>
          <a:prstGeom prst="rect">
            <a:avLst/>
          </a:prstGeom>
          <a:ln>
            <a:solidFill>
              <a:schemeClr val="tx1"/>
            </a:solidFill>
          </a:ln>
        </p:spPr>
      </p:pic>
      <p:pic>
        <p:nvPicPr>
          <p:cNvPr id="10" name="Picture 9">
            <a:extLst>
              <a:ext uri="{FF2B5EF4-FFF2-40B4-BE49-F238E27FC236}">
                <a16:creationId xmlns:a16="http://schemas.microsoft.com/office/drawing/2014/main" id="{A7C5FF26-F2E3-AC1A-5D9F-EF97FA24A684}"/>
              </a:ext>
            </a:extLst>
          </p:cNvPr>
          <p:cNvPicPr>
            <a:picLocks noChangeAspect="1"/>
          </p:cNvPicPr>
          <p:nvPr/>
        </p:nvPicPr>
        <p:blipFill>
          <a:blip r:embed="rId4"/>
          <a:stretch>
            <a:fillRect/>
          </a:stretch>
        </p:blipFill>
        <p:spPr>
          <a:xfrm>
            <a:off x="2626693" y="4368800"/>
            <a:ext cx="9394174" cy="2032000"/>
          </a:xfrm>
          <a:prstGeom prst="rect">
            <a:avLst/>
          </a:prstGeom>
          <a:ln>
            <a:solidFill>
              <a:schemeClr val="tx1"/>
            </a:solidFill>
          </a:ln>
        </p:spPr>
      </p:pic>
    </p:spTree>
    <p:extLst>
      <p:ext uri="{BB962C8B-B14F-4D97-AF65-F5344CB8AC3E}">
        <p14:creationId xmlns:p14="http://schemas.microsoft.com/office/powerpoint/2010/main" val="3151099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E85C-46DD-2F14-B6CF-4E0EB0856B6C}"/>
              </a:ext>
            </a:extLst>
          </p:cNvPr>
          <p:cNvSpPr>
            <a:spLocks noGrp="1"/>
          </p:cNvSpPr>
          <p:nvPr>
            <p:ph type="title"/>
          </p:nvPr>
        </p:nvSpPr>
        <p:spPr>
          <a:xfrm>
            <a:off x="199709" y="436880"/>
            <a:ext cx="5012372" cy="436880"/>
          </a:xfrm>
        </p:spPr>
        <p:txBody>
          <a:bodyPr>
            <a:normAutofit/>
          </a:bodyPr>
          <a:lstStyle/>
          <a:p>
            <a:r>
              <a:rPr lang="en-US" sz="2500" dirty="0"/>
              <a:t>Synthetic Data Generation</a:t>
            </a:r>
          </a:p>
        </p:txBody>
      </p:sp>
      <p:sp>
        <p:nvSpPr>
          <p:cNvPr id="5" name="TextBox 4">
            <a:extLst>
              <a:ext uri="{FF2B5EF4-FFF2-40B4-BE49-F238E27FC236}">
                <a16:creationId xmlns:a16="http://schemas.microsoft.com/office/drawing/2014/main" id="{87BB8DD1-D9BF-3D43-57F2-89CEF65F5192}"/>
              </a:ext>
            </a:extLst>
          </p:cNvPr>
          <p:cNvSpPr txBox="1"/>
          <p:nvPr/>
        </p:nvSpPr>
        <p:spPr>
          <a:xfrm>
            <a:off x="199709" y="1093815"/>
            <a:ext cx="11890691" cy="5479705"/>
          </a:xfrm>
          <a:prstGeom prst="rect">
            <a:avLst/>
          </a:prstGeom>
          <a:noFill/>
          <a:ln>
            <a:solidFill>
              <a:schemeClr val="tx1"/>
            </a:solidFill>
          </a:ln>
        </p:spPr>
        <p:txBody>
          <a:bodyPr wrap="square" rtlCol="0">
            <a:spAutoFit/>
          </a:bodyPr>
          <a:lstStyle/>
          <a:p>
            <a:pPr>
              <a:lnSpc>
                <a:spcPts val="1425"/>
              </a:lnSpc>
              <a:buNone/>
            </a:pPr>
            <a:r>
              <a:rPr lang="en-US" sz="1200" b="0" dirty="0">
                <a:solidFill>
                  <a:srgbClr val="008000"/>
                </a:solidFill>
                <a:effectLst/>
                <a:latin typeface="Courier New" panose="02070309020205020404" pitchFamily="49" charset="0"/>
              </a:rPr>
              <a:t># generate (5 patients) and save synthetic </a:t>
            </a:r>
            <a:r>
              <a:rPr lang="en-US" sz="1200" b="0" dirty="0" err="1">
                <a:solidFill>
                  <a:srgbClr val="008000"/>
                </a:solidFill>
                <a:effectLst/>
                <a:latin typeface="Courier New" panose="02070309020205020404" pitchFamily="49" charset="0"/>
              </a:rPr>
              <a:t>omop</a:t>
            </a:r>
            <a:r>
              <a:rPr lang="en-US" sz="1200" b="0" dirty="0">
                <a:solidFill>
                  <a:srgbClr val="008000"/>
                </a:solidFill>
                <a:effectLst/>
                <a:latin typeface="Courier New" panose="02070309020205020404" pitchFamily="49" charset="0"/>
              </a:rPr>
              <a:t> data via </a:t>
            </a:r>
            <a:r>
              <a:rPr lang="en-US" sz="1200" b="0" dirty="0" err="1">
                <a:solidFill>
                  <a:srgbClr val="008000"/>
                </a:solidFill>
                <a:effectLst/>
                <a:latin typeface="Courier New" panose="02070309020205020404" pitchFamily="49" charset="0"/>
              </a:rPr>
              <a:t>openai</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AF00DB"/>
                </a:solidFill>
                <a:effectLst/>
                <a:latin typeface="Courier New" panose="02070309020205020404" pitchFamily="49" charset="0"/>
              </a:rPr>
              <a:t>import</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os</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json</a:t>
            </a:r>
            <a:r>
              <a:rPr lang="en-US" sz="1200" b="0" dirty="0">
                <a:solidFill>
                  <a:srgbClr val="000000"/>
                </a:solidFill>
                <a:effectLst/>
                <a:latin typeface="Courier New" panose="02070309020205020404" pitchFamily="49" charset="0"/>
              </a:rPr>
              <a:t>, pandas </a:t>
            </a:r>
            <a:r>
              <a:rPr lang="en-US" sz="1200" b="0" dirty="0">
                <a:solidFill>
                  <a:srgbClr val="AF00DB"/>
                </a:solidFill>
                <a:effectLst/>
                <a:latin typeface="Courier New" panose="02070309020205020404" pitchFamily="49" charset="0"/>
              </a:rPr>
              <a:t>as</a:t>
            </a:r>
            <a:r>
              <a:rPr lang="en-US" sz="1200" b="0" dirty="0">
                <a:solidFill>
                  <a:srgbClr val="000000"/>
                </a:solidFill>
                <a:effectLst/>
                <a:latin typeface="Courier New" panose="02070309020205020404" pitchFamily="49" charset="0"/>
              </a:rPr>
              <a:t> pd</a:t>
            </a:r>
          </a:p>
          <a:p>
            <a:pPr>
              <a:lnSpc>
                <a:spcPts val="1425"/>
              </a:lnSpc>
              <a:buNone/>
            </a:pPr>
            <a:r>
              <a:rPr lang="en-US" sz="1200" b="0" dirty="0">
                <a:solidFill>
                  <a:srgbClr val="AF00DB"/>
                </a:solidFill>
                <a:effectLst/>
                <a:latin typeface="Courier New" panose="02070309020205020404" pitchFamily="49" charset="0"/>
              </a:rPr>
              <a:t>from</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getpass</a:t>
            </a: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import</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getpass</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AF00DB"/>
                </a:solidFill>
                <a:effectLst/>
                <a:latin typeface="Courier New" panose="02070309020205020404" pitchFamily="49" charset="0"/>
              </a:rPr>
              <a:t>from</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openai</a:t>
            </a: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import</a:t>
            </a:r>
            <a:r>
              <a:rPr lang="en-US" sz="1200" b="0" dirty="0">
                <a:solidFill>
                  <a:srgbClr val="000000"/>
                </a:solidFill>
                <a:effectLst/>
                <a:latin typeface="Courier New" panose="02070309020205020404" pitchFamily="49" charset="0"/>
              </a:rPr>
              <a:t> OpenAI</a:t>
            </a:r>
          </a:p>
          <a:p>
            <a:pPr>
              <a:lnSpc>
                <a:spcPts val="1425"/>
              </a:lnSpc>
              <a:buNone/>
            </a:pPr>
            <a:r>
              <a:rPr lang="en-US" sz="1200" b="0" dirty="0" err="1">
                <a:solidFill>
                  <a:srgbClr val="000000"/>
                </a:solidFill>
                <a:effectLst/>
                <a:latin typeface="Courier New" panose="02070309020205020404" pitchFamily="49" charset="0"/>
              </a:rPr>
              <a:t>api_key</a:t>
            </a:r>
            <a:r>
              <a:rPr lang="en-US" sz="1200" b="0" dirty="0">
                <a:solidFill>
                  <a:srgbClr val="000000"/>
                </a:solidFill>
                <a:effectLst/>
                <a:latin typeface="Courier New" panose="02070309020205020404" pitchFamily="49" charset="0"/>
              </a:rPr>
              <a:t> = </a:t>
            </a:r>
            <a:r>
              <a:rPr lang="en-US" sz="1200" b="0" dirty="0" err="1">
                <a:solidFill>
                  <a:srgbClr val="000000"/>
                </a:solidFill>
                <a:effectLst/>
                <a:latin typeface="Courier New" panose="02070309020205020404" pitchFamily="49" charset="0"/>
              </a:rPr>
              <a:t>getpass</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"Enter your OpenAI API key: "</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client = OpenAI(</a:t>
            </a:r>
            <a:r>
              <a:rPr lang="en-US" sz="1200" b="0" dirty="0" err="1">
                <a:solidFill>
                  <a:srgbClr val="000000"/>
                </a:solidFill>
                <a:effectLst/>
                <a:latin typeface="Courier New" panose="02070309020205020404" pitchFamily="49" charset="0"/>
              </a:rPr>
              <a:t>api_key</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api_key</a:t>
            </a:r>
            <a:r>
              <a:rPr lang="en-US" sz="1200" b="0" dirty="0">
                <a:solidFill>
                  <a:srgbClr val="000000"/>
                </a:solidFill>
                <a:effectLst/>
                <a:latin typeface="Courier New" panose="02070309020205020404" pitchFamily="49" charset="0"/>
              </a:rPr>
              <a:t>)</a:t>
            </a:r>
          </a:p>
          <a:p>
            <a:pPr>
              <a:lnSpc>
                <a:spcPts val="1425"/>
              </a:lnSpc>
              <a:buNone/>
            </a:pPr>
            <a:r>
              <a:rPr lang="en-US" sz="1200" b="0" dirty="0" err="1">
                <a:solidFill>
                  <a:srgbClr val="000000"/>
                </a:solidFill>
                <a:effectLst/>
                <a:latin typeface="Courier New" panose="02070309020205020404" pitchFamily="49" charset="0"/>
              </a:rPr>
              <a:t>output_dir</a:t>
            </a:r>
            <a:r>
              <a:rPr lang="en-US" sz="1200" b="0" dirty="0">
                <a:solidFill>
                  <a:srgbClr val="000000"/>
                </a:solidFill>
                <a:effectLst/>
                <a:latin typeface="Courier New" panose="02070309020205020404" pitchFamily="49" charset="0"/>
              </a:rPr>
              <a:t> = </a:t>
            </a:r>
            <a:r>
              <a:rPr lang="en-US" sz="1200" b="0" dirty="0">
                <a:solidFill>
                  <a:srgbClr val="A31515"/>
                </a:solidFill>
                <a:effectLst/>
                <a:latin typeface="Courier New" panose="02070309020205020404" pitchFamily="49" charset="0"/>
              </a:rPr>
              <a:t>"/content/</a:t>
            </a:r>
            <a:r>
              <a:rPr lang="en-US" sz="1200" b="0" dirty="0" err="1">
                <a:solidFill>
                  <a:srgbClr val="A31515"/>
                </a:solidFill>
                <a:effectLst/>
                <a:latin typeface="Courier New" panose="02070309020205020404" pitchFamily="49" charset="0"/>
              </a:rPr>
              <a:t>omop_synthetic</a:t>
            </a:r>
            <a:r>
              <a:rPr lang="en-US" sz="1200" b="0" dirty="0">
                <a:solidFill>
                  <a:srgbClr val="A31515"/>
                </a:solidFill>
                <a:effectLst/>
                <a:latin typeface="Courier New" panose="02070309020205020404" pitchFamily="49" charset="0"/>
              </a:rPr>
              <a:t>"</a:t>
            </a:r>
            <a:endParaRPr lang="en-US" sz="1200" b="0" dirty="0">
              <a:solidFill>
                <a:srgbClr val="000000"/>
              </a:solidFill>
              <a:effectLst/>
              <a:latin typeface="Courier New" panose="02070309020205020404" pitchFamily="49" charset="0"/>
            </a:endParaRPr>
          </a:p>
          <a:p>
            <a:pPr>
              <a:lnSpc>
                <a:spcPts val="1425"/>
              </a:lnSpc>
              <a:buNone/>
            </a:pPr>
            <a:r>
              <a:rPr lang="en-US" sz="1200" b="0" dirty="0" err="1">
                <a:solidFill>
                  <a:srgbClr val="000000"/>
                </a:solidFill>
                <a:effectLst/>
                <a:latin typeface="Courier New" panose="02070309020205020404" pitchFamily="49" charset="0"/>
              </a:rPr>
              <a:t>os.makedirs</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output_dir</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exist_ok</a:t>
            </a:r>
            <a:r>
              <a:rPr lang="en-US" sz="1200" b="0" dirty="0">
                <a:solidFill>
                  <a:srgbClr val="000000"/>
                </a:solidFill>
                <a:effectLst/>
                <a:latin typeface="Courier New" panose="02070309020205020404" pitchFamily="49" charset="0"/>
              </a:rPr>
              <a:t>=</a:t>
            </a:r>
            <a:r>
              <a:rPr lang="en-US" sz="1200" b="0" dirty="0">
                <a:solidFill>
                  <a:srgbClr val="0000FF"/>
                </a:solidFill>
                <a:effectLst/>
                <a:latin typeface="Courier New" panose="02070309020205020404" pitchFamily="49" charset="0"/>
              </a:rPr>
              <a:t>True</a:t>
            </a:r>
            <a:r>
              <a:rPr lang="en-US" sz="1200" b="0" dirty="0">
                <a:solidFill>
                  <a:srgbClr val="000000"/>
                </a:solidFill>
                <a:effectLst/>
                <a:latin typeface="Courier New" panose="02070309020205020404" pitchFamily="49" charset="0"/>
              </a:rPr>
              <a:t>)</a:t>
            </a:r>
          </a:p>
          <a:p>
            <a:pPr>
              <a:lnSpc>
                <a:spcPts val="1425"/>
              </a:lnSpc>
              <a:buNone/>
            </a:pPr>
            <a:r>
              <a:rPr lang="en-US" sz="1200" b="0" dirty="0" err="1">
                <a:solidFill>
                  <a:srgbClr val="000000"/>
                </a:solidFill>
                <a:effectLst/>
                <a:latin typeface="Courier New" panose="02070309020205020404" pitchFamily="49" charset="0"/>
              </a:rPr>
              <a:t>num_patients</a:t>
            </a:r>
            <a:r>
              <a:rPr lang="en-US" sz="1200" b="0" dirty="0">
                <a:solidFill>
                  <a:srgbClr val="000000"/>
                </a:solidFill>
                <a:effectLst/>
                <a:latin typeface="Courier New" panose="02070309020205020404" pitchFamily="49" charset="0"/>
              </a:rPr>
              <a:t> = </a:t>
            </a:r>
            <a:r>
              <a:rPr lang="en-US" sz="1200" b="0" dirty="0">
                <a:solidFill>
                  <a:srgbClr val="116644"/>
                </a:solidFill>
                <a:effectLst/>
                <a:latin typeface="Courier New" panose="02070309020205020404" pitchFamily="49" charset="0"/>
              </a:rPr>
              <a:t>5</a:t>
            </a:r>
            <a:endParaRPr lang="en-US" sz="1200" b="0" dirty="0">
              <a:solidFill>
                <a:srgbClr val="000000"/>
              </a:solidFill>
              <a:effectLst/>
              <a:latin typeface="Courier New" panose="02070309020205020404" pitchFamily="49" charset="0"/>
            </a:endParaRPr>
          </a:p>
          <a:p>
            <a:pPr>
              <a:lnSpc>
                <a:spcPts val="1425"/>
              </a:lnSpc>
              <a:buNone/>
            </a:pPr>
            <a:r>
              <a:rPr lang="en-US" sz="1200" b="0" dirty="0" err="1">
                <a:solidFill>
                  <a:srgbClr val="000000"/>
                </a:solidFill>
                <a:effectLst/>
                <a:latin typeface="Courier New" panose="02070309020205020404" pitchFamily="49" charset="0"/>
              </a:rPr>
              <a:t>synthetic_patient_ids</a:t>
            </a:r>
            <a:r>
              <a:rPr lang="en-US" sz="1200" b="0" dirty="0">
                <a:solidFill>
                  <a:srgbClr val="000000"/>
                </a:solidFill>
                <a:effectLst/>
                <a:latin typeface="Courier New" panose="02070309020205020404" pitchFamily="49" charset="0"/>
              </a:rPr>
              <a:t> = [</a:t>
            </a:r>
            <a:r>
              <a:rPr lang="en-US" sz="1200" b="0" dirty="0" err="1">
                <a:solidFill>
                  <a:srgbClr val="0000FF"/>
                </a:solidFill>
                <a:effectLst/>
                <a:latin typeface="Courier New" panose="02070309020205020404" pitchFamily="49" charset="0"/>
              </a:rPr>
              <a:t>f</a:t>
            </a:r>
            <a:r>
              <a:rPr lang="en-US" sz="1200" b="0" dirty="0" err="1">
                <a:solidFill>
                  <a:srgbClr val="A31515"/>
                </a:solidFill>
                <a:effectLst/>
                <a:latin typeface="Courier New" panose="02070309020205020404" pitchFamily="49" charset="0"/>
              </a:rPr>
              <a:t>"p</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{i+</a:t>
            </a:r>
            <a:r>
              <a:rPr lang="en-US" sz="1200" b="0" dirty="0">
                <a:solidFill>
                  <a:srgbClr val="116644"/>
                </a:solidFill>
                <a:effectLst/>
                <a:latin typeface="Courier New" panose="02070309020205020404" pitchFamily="49" charset="0"/>
              </a:rPr>
              <a:t>1:03</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for</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i</a:t>
            </a:r>
            <a:r>
              <a:rPr lang="en-US" sz="1200" b="0" dirty="0">
                <a:solidFill>
                  <a:srgbClr val="000000"/>
                </a:solidFill>
                <a:effectLst/>
                <a:latin typeface="Courier New" panose="02070309020205020404" pitchFamily="49" charset="0"/>
              </a:rPr>
              <a:t> </a:t>
            </a:r>
            <a:r>
              <a:rPr lang="en-US" sz="1200" b="0" dirty="0">
                <a:solidFill>
                  <a:srgbClr val="0000FF"/>
                </a:solidFill>
                <a:effectLst/>
                <a:latin typeface="Courier New" panose="02070309020205020404" pitchFamily="49" charset="0"/>
              </a:rPr>
              <a:t>in</a:t>
            </a:r>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range</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num_patients</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8000"/>
                </a:solidFill>
                <a:effectLst/>
                <a:latin typeface="Courier New" panose="02070309020205020404" pitchFamily="49" charset="0"/>
              </a:rPr>
              <a:t># generate synthetic patients</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0000FF"/>
                </a:solidFill>
                <a:effectLst/>
                <a:latin typeface="Courier New" panose="02070309020205020404" pitchFamily="49" charset="0"/>
              </a:rPr>
              <a:t>def</a:t>
            </a:r>
            <a:r>
              <a:rPr lang="en-US" sz="1200" b="0" dirty="0">
                <a:solidFill>
                  <a:srgbClr val="000000"/>
                </a:solidFill>
                <a:effectLst/>
                <a:latin typeface="Courier New" panose="02070309020205020404" pitchFamily="49" charset="0"/>
              </a:rPr>
              <a:t> </a:t>
            </a:r>
            <a:r>
              <a:rPr lang="en-US" sz="1200" b="0" dirty="0" err="1">
                <a:solidFill>
                  <a:srgbClr val="795E26"/>
                </a:solidFill>
                <a:effectLst/>
                <a:latin typeface="Courier New" panose="02070309020205020404" pitchFamily="49" charset="0"/>
              </a:rPr>
              <a:t>generate_synthetic_patients</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prompt = </a:t>
            </a:r>
            <a:r>
              <a:rPr lang="en-US" sz="1200" b="0" dirty="0" err="1">
                <a:solidFill>
                  <a:srgbClr val="0000FF"/>
                </a:solidFill>
                <a:effectLst/>
                <a:latin typeface="Courier New" panose="02070309020205020404" pitchFamily="49" charset="0"/>
              </a:rPr>
              <a:t>f</a:t>
            </a:r>
            <a:r>
              <a:rPr lang="en-US" sz="1200" b="0" dirty="0" err="1">
                <a:solidFill>
                  <a:srgbClr val="A31515"/>
                </a:solidFill>
                <a:effectLst/>
                <a:latin typeface="Courier New" panose="02070309020205020404" pitchFamily="49" charset="0"/>
              </a:rPr>
              <a:t>"""you</a:t>
            </a:r>
            <a:r>
              <a:rPr lang="en-US" sz="1200" b="0" dirty="0">
                <a:solidFill>
                  <a:srgbClr val="A31515"/>
                </a:solidFill>
                <a:effectLst/>
                <a:latin typeface="Courier New" panose="02070309020205020404" pitchFamily="49" charset="0"/>
              </a:rPr>
              <a:t> are a healthcare data generator. create </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num_patients</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 patient records using only these ids: </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synthetic_patient_ids</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A31515"/>
                </a:solidFill>
                <a:effectLst/>
                <a:latin typeface="Courier New" panose="02070309020205020404" pitchFamily="49" charset="0"/>
              </a:rPr>
              <a:t>fields: Id, BIRTHDATE, DEATHDATE, SSN, DRIVERS, PASSPORT, PREFIX, FIRST, LAST, MAIDEN, SUFFIX, MARITAL, RACE, ETHNICITY, GENDER, BIRTHPLACE, ADDRESS, CITY, STATE, COUNTY, ZIP, LAT, LON, HEALTHCARE_EXPENSES, HEALTHCARE_COVERAGE.</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A31515"/>
                </a:solidFill>
                <a:effectLst/>
                <a:latin typeface="Courier New" panose="02070309020205020404" pitchFamily="49" charset="0"/>
              </a:rPr>
              <a:t>use </a:t>
            </a:r>
            <a:r>
              <a:rPr lang="en-US" sz="1200" b="0" dirty="0" err="1">
                <a:solidFill>
                  <a:srgbClr val="A31515"/>
                </a:solidFill>
                <a:effectLst/>
                <a:latin typeface="Courier New" panose="02070309020205020404" pitchFamily="49" charset="0"/>
              </a:rPr>
              <a:t>yyyy</a:t>
            </a:r>
            <a:r>
              <a:rPr lang="en-US" sz="1200" b="0" dirty="0">
                <a:solidFill>
                  <a:srgbClr val="A31515"/>
                </a:solidFill>
                <a:effectLst/>
                <a:latin typeface="Courier New" panose="02070309020205020404" pitchFamily="49" charset="0"/>
              </a:rPr>
              <a:t>-mm-dd dates, nulls in 10–20% of optional fields, valid U.S. data, LAT (25–49), LON (-125 to -66). return </a:t>
            </a:r>
            <a:r>
              <a:rPr lang="en-US" sz="1200" b="0" dirty="0" err="1">
                <a:solidFill>
                  <a:srgbClr val="A31515"/>
                </a:solidFill>
                <a:effectLst/>
                <a:latin typeface="Courier New" panose="02070309020205020404" pitchFamily="49" charset="0"/>
              </a:rPr>
              <a:t>json</a:t>
            </a:r>
            <a:r>
              <a:rPr lang="en-US" sz="1200" b="0" dirty="0">
                <a:solidFill>
                  <a:srgbClr val="A31515"/>
                </a:solidFill>
                <a:effectLst/>
                <a:latin typeface="Courier New" panose="02070309020205020404" pitchFamily="49" charset="0"/>
              </a:rPr>
              <a:t> list."""</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try</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msg = [{</a:t>
            </a:r>
            <a:r>
              <a:rPr lang="en-US" sz="1200" b="0" dirty="0">
                <a:solidFill>
                  <a:srgbClr val="A31515"/>
                </a:solidFill>
                <a:effectLst/>
                <a:latin typeface="Courier New" panose="02070309020205020404" pitchFamily="49" charset="0"/>
              </a:rPr>
              <a:t>"role"</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"user"</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"content"</a:t>
            </a:r>
            <a:r>
              <a:rPr lang="en-US" sz="1200" b="0" dirty="0">
                <a:solidFill>
                  <a:srgbClr val="000000"/>
                </a:solidFill>
                <a:effectLst/>
                <a:latin typeface="Courier New" panose="02070309020205020404" pitchFamily="49" charset="0"/>
              </a:rPr>
              <a:t>: prompt}]</a:t>
            </a:r>
          </a:p>
          <a:p>
            <a:pPr>
              <a:lnSpc>
                <a:spcPts val="1425"/>
              </a:lnSpc>
              <a:buNone/>
            </a:pPr>
            <a:r>
              <a:rPr lang="en-US" sz="1200" b="0" dirty="0">
                <a:solidFill>
                  <a:srgbClr val="000000"/>
                </a:solidFill>
                <a:effectLst/>
                <a:latin typeface="Courier New" panose="02070309020205020404" pitchFamily="49" charset="0"/>
              </a:rPr>
              <a:t>        resp = </a:t>
            </a:r>
            <a:r>
              <a:rPr lang="en-US" sz="1200" b="0" dirty="0" err="1">
                <a:solidFill>
                  <a:srgbClr val="000000"/>
                </a:solidFill>
                <a:effectLst/>
                <a:latin typeface="Courier New" panose="02070309020205020404" pitchFamily="49" charset="0"/>
              </a:rPr>
              <a:t>client.chat.completions.create</a:t>
            </a:r>
            <a:r>
              <a:rPr lang="en-US" sz="1200" b="0" dirty="0">
                <a:solidFill>
                  <a:srgbClr val="000000"/>
                </a:solidFill>
                <a:effectLst/>
                <a:latin typeface="Courier New" panose="02070309020205020404" pitchFamily="49" charset="0"/>
              </a:rPr>
              <a:t>(model=</a:t>
            </a:r>
            <a:r>
              <a:rPr lang="en-US" sz="1200" b="0" dirty="0">
                <a:solidFill>
                  <a:srgbClr val="A31515"/>
                </a:solidFill>
                <a:effectLst/>
                <a:latin typeface="Courier New" panose="02070309020205020404" pitchFamily="49" charset="0"/>
              </a:rPr>
              <a:t>"gpt-4"</a:t>
            </a:r>
            <a:r>
              <a:rPr lang="en-US" sz="1200" b="0" dirty="0">
                <a:solidFill>
                  <a:srgbClr val="000000"/>
                </a:solidFill>
                <a:effectLst/>
                <a:latin typeface="Courier New" panose="02070309020205020404" pitchFamily="49" charset="0"/>
              </a:rPr>
              <a:t>, messages=msg, temperature=</a:t>
            </a:r>
            <a:r>
              <a:rPr lang="en-US" sz="1200" b="0" dirty="0">
                <a:solidFill>
                  <a:srgbClr val="116644"/>
                </a:solidFill>
                <a:effectLst/>
                <a:latin typeface="Courier New" panose="02070309020205020404" pitchFamily="49" charset="0"/>
              </a:rPr>
              <a:t>0.5</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max_tokens</a:t>
            </a:r>
            <a:r>
              <a:rPr lang="en-US" sz="1200" b="0" dirty="0">
                <a:solidFill>
                  <a:srgbClr val="000000"/>
                </a:solidFill>
                <a:effectLst/>
                <a:latin typeface="Courier New" panose="02070309020205020404" pitchFamily="49" charset="0"/>
              </a:rPr>
              <a:t>=</a:t>
            </a:r>
            <a:r>
              <a:rPr lang="en-US" sz="1200" b="0" dirty="0">
                <a:solidFill>
                  <a:srgbClr val="116644"/>
                </a:solidFill>
                <a:effectLst/>
                <a:latin typeface="Courier New" panose="02070309020205020404" pitchFamily="49" charset="0"/>
              </a:rPr>
              <a:t>2000</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df</a:t>
            </a:r>
            <a:r>
              <a:rPr lang="en-US" sz="1200" b="0" dirty="0">
                <a:solidFill>
                  <a:srgbClr val="000000"/>
                </a:solidFill>
                <a:effectLst/>
                <a:latin typeface="Courier New" panose="02070309020205020404" pitchFamily="49" charset="0"/>
              </a:rPr>
              <a:t> = </a:t>
            </a:r>
            <a:r>
              <a:rPr lang="en-US" sz="1200" b="0" dirty="0" err="1">
                <a:solidFill>
                  <a:srgbClr val="000000"/>
                </a:solidFill>
                <a:effectLst/>
                <a:latin typeface="Courier New" panose="02070309020205020404" pitchFamily="49" charset="0"/>
              </a:rPr>
              <a:t>pd.DataFrame</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json.loads</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resp.choices</a:t>
            </a:r>
            <a:r>
              <a:rPr lang="en-US" sz="1200" b="0" dirty="0">
                <a:solidFill>
                  <a:srgbClr val="000000"/>
                </a:solidFill>
                <a:effectLst/>
                <a:latin typeface="Courier New" panose="02070309020205020404" pitchFamily="49" charset="0"/>
              </a:rPr>
              <a:t>[</a:t>
            </a:r>
            <a:r>
              <a:rPr lang="en-US" sz="1200" b="0" dirty="0">
                <a:solidFill>
                  <a:srgbClr val="116644"/>
                </a:solidFill>
                <a:effectLst/>
                <a:latin typeface="Courier New" panose="02070309020205020404" pitchFamily="49" charset="0"/>
              </a:rPr>
              <a:t>0</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message.content</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df.to_csv</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os.path.join</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output_dir</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"patients_synthetic.csv"</a:t>
            </a:r>
            <a:r>
              <a:rPr lang="en-US" sz="1200" b="0" dirty="0">
                <a:solidFill>
                  <a:srgbClr val="000000"/>
                </a:solidFill>
                <a:effectLst/>
                <a:latin typeface="Courier New" panose="02070309020205020404" pitchFamily="49" charset="0"/>
              </a:rPr>
              <a:t>), index=</a:t>
            </a:r>
            <a:r>
              <a:rPr lang="en-US" sz="1200" b="0" dirty="0">
                <a:solidFill>
                  <a:srgbClr val="0000FF"/>
                </a:solidFill>
                <a:effectLst/>
                <a:latin typeface="Courier New" panose="02070309020205020404" pitchFamily="49" charset="0"/>
              </a:rPr>
              <a:t>False</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"patients_synthetic.csv saved"</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return</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df</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except</a:t>
            </a:r>
            <a:r>
              <a:rPr lang="en-US" sz="1200" b="0" dirty="0">
                <a:solidFill>
                  <a:srgbClr val="000000"/>
                </a:solidFill>
                <a:effectLst/>
                <a:latin typeface="Courier New" panose="02070309020205020404" pitchFamily="49" charset="0"/>
              </a:rPr>
              <a:t> Exception </a:t>
            </a:r>
            <a:r>
              <a:rPr lang="en-US" sz="1200" b="0" dirty="0">
                <a:solidFill>
                  <a:srgbClr val="AF00DB"/>
                </a:solidFill>
                <a:effectLst/>
                <a:latin typeface="Courier New" panose="02070309020205020404" pitchFamily="49" charset="0"/>
              </a:rPr>
              <a:t>as</a:t>
            </a:r>
            <a:r>
              <a:rPr lang="en-US" sz="1200" b="0" dirty="0">
                <a:solidFill>
                  <a:srgbClr val="000000"/>
                </a:solidFill>
                <a:effectLst/>
                <a:latin typeface="Courier New" panose="02070309020205020404" pitchFamily="49" charset="0"/>
              </a:rPr>
              <a:t> e:</a:t>
            </a: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"Error parsing GPT output:"</a:t>
            </a:r>
            <a:r>
              <a:rPr lang="en-US" sz="1200" b="0" dirty="0">
                <a:solidFill>
                  <a:srgbClr val="000000"/>
                </a:solidFill>
                <a:effectLst/>
                <a:latin typeface="Courier New" panose="02070309020205020404" pitchFamily="49" charset="0"/>
              </a:rPr>
              <a:t>, e)</a:t>
            </a: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return</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pd.DataFrame</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8000"/>
                </a:solidFill>
                <a:effectLst/>
                <a:latin typeface="Courier New" panose="02070309020205020404" pitchFamily="49" charset="0"/>
              </a:rPr>
              <a:t># run patients + preview</a:t>
            </a:r>
            <a:endParaRPr lang="en-US" sz="1200" b="0" dirty="0">
              <a:solidFill>
                <a:srgbClr val="000000"/>
              </a:solidFill>
              <a:effectLst/>
              <a:latin typeface="Courier New" panose="02070309020205020404" pitchFamily="49" charset="0"/>
            </a:endParaRPr>
          </a:p>
          <a:p>
            <a:pPr>
              <a:lnSpc>
                <a:spcPts val="1425"/>
              </a:lnSpc>
              <a:buNone/>
            </a:pPr>
            <a:r>
              <a:rPr lang="en-US" sz="1200" b="0" dirty="0" err="1">
                <a:solidFill>
                  <a:srgbClr val="000000"/>
                </a:solidFill>
                <a:effectLst/>
                <a:latin typeface="Courier New" panose="02070309020205020404" pitchFamily="49" charset="0"/>
              </a:rPr>
              <a:t>patients_df</a:t>
            </a:r>
            <a:r>
              <a:rPr lang="en-US" sz="1200" b="0" dirty="0">
                <a:solidFill>
                  <a:srgbClr val="000000"/>
                </a:solidFill>
                <a:effectLst/>
                <a:latin typeface="Courier New" panose="02070309020205020404" pitchFamily="49" charset="0"/>
              </a:rPr>
              <a:t> = </a:t>
            </a:r>
            <a:r>
              <a:rPr lang="en-US" sz="1200" b="0" dirty="0" err="1">
                <a:solidFill>
                  <a:srgbClr val="000000"/>
                </a:solidFill>
                <a:effectLst/>
                <a:latin typeface="Courier New" panose="02070309020205020404" pitchFamily="49" charset="0"/>
              </a:rPr>
              <a:t>generate_synthetic_patients</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AF00DB"/>
                </a:solidFill>
                <a:effectLst/>
                <a:latin typeface="Courier New" panose="02070309020205020404" pitchFamily="49" charset="0"/>
              </a:rPr>
              <a:t>if</a:t>
            </a:r>
            <a:r>
              <a:rPr lang="en-US" sz="1200" b="0" dirty="0">
                <a:solidFill>
                  <a:srgbClr val="000000"/>
                </a:solidFill>
                <a:effectLst/>
                <a:latin typeface="Courier New" panose="02070309020205020404" pitchFamily="49" charset="0"/>
              </a:rPr>
              <a:t> </a:t>
            </a:r>
            <a:r>
              <a:rPr lang="en-US" sz="1200" b="0" dirty="0">
                <a:solidFill>
                  <a:srgbClr val="0000FF"/>
                </a:solidFill>
                <a:effectLst/>
                <a:latin typeface="Courier New" panose="02070309020205020404" pitchFamily="49" charset="0"/>
              </a:rPr>
              <a:t>not</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patients_df.empty</a:t>
            </a:r>
            <a:r>
              <a:rPr lang="en-US" sz="1200" b="0" dirty="0">
                <a:solidFill>
                  <a:srgbClr val="000000"/>
                </a:solidFill>
                <a:effectLst/>
                <a:latin typeface="Courier New" panose="02070309020205020404" pitchFamily="49" charset="0"/>
              </a:rPr>
              <a:t>: display(</a:t>
            </a:r>
            <a:r>
              <a:rPr lang="en-US" sz="1200" b="0" dirty="0" err="1">
                <a:solidFill>
                  <a:srgbClr val="000000"/>
                </a:solidFill>
                <a:effectLst/>
                <a:latin typeface="Courier New" panose="02070309020205020404" pitchFamily="49" charset="0"/>
              </a:rPr>
              <a:t>patients_df.head</a:t>
            </a:r>
            <a:r>
              <a:rPr lang="en-US" sz="12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98011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D750D2-AC4F-A489-A8E1-2952C2821CCF}"/>
              </a:ext>
            </a:extLst>
          </p:cNvPr>
          <p:cNvSpPr>
            <a:spLocks noGrp="1"/>
          </p:cNvSpPr>
          <p:nvPr>
            <p:ph type="title"/>
          </p:nvPr>
        </p:nvSpPr>
        <p:spPr>
          <a:xfrm>
            <a:off x="335280" y="263525"/>
            <a:ext cx="10515600" cy="589915"/>
          </a:xfrm>
        </p:spPr>
        <p:txBody>
          <a:bodyPr>
            <a:normAutofit/>
          </a:bodyPr>
          <a:lstStyle/>
          <a:p>
            <a:r>
              <a:rPr lang="en-US" sz="2500" dirty="0"/>
              <a:t>Synthetic Data Generation – Part2</a:t>
            </a:r>
          </a:p>
        </p:txBody>
      </p:sp>
      <p:sp>
        <p:nvSpPr>
          <p:cNvPr id="7" name="TextBox 6">
            <a:extLst>
              <a:ext uri="{FF2B5EF4-FFF2-40B4-BE49-F238E27FC236}">
                <a16:creationId xmlns:a16="http://schemas.microsoft.com/office/drawing/2014/main" id="{EEC2E515-6494-291A-5C3B-D3CA0AD79C72}"/>
              </a:ext>
            </a:extLst>
          </p:cNvPr>
          <p:cNvSpPr txBox="1"/>
          <p:nvPr/>
        </p:nvSpPr>
        <p:spPr>
          <a:xfrm>
            <a:off x="335280" y="873760"/>
            <a:ext cx="11521440" cy="3504806"/>
          </a:xfrm>
          <a:prstGeom prst="rect">
            <a:avLst/>
          </a:prstGeom>
          <a:noFill/>
          <a:ln>
            <a:solidFill>
              <a:schemeClr val="tx1"/>
            </a:solidFill>
          </a:ln>
        </p:spPr>
        <p:txBody>
          <a:bodyPr wrap="square" rtlCol="0">
            <a:spAutoFit/>
          </a:bodyPr>
          <a:lstStyle/>
          <a:p>
            <a:pPr>
              <a:lnSpc>
                <a:spcPts val="1425"/>
              </a:lnSpc>
              <a:buNone/>
            </a:pPr>
            <a:r>
              <a:rPr lang="en-US" sz="1200" b="0" dirty="0">
                <a:solidFill>
                  <a:srgbClr val="008000"/>
                </a:solidFill>
                <a:effectLst/>
                <a:latin typeface="Courier New" panose="02070309020205020404" pitchFamily="49" charset="0"/>
              </a:rPr>
              <a:t># generate other tables using schemas</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0000FF"/>
                </a:solidFill>
                <a:effectLst/>
                <a:latin typeface="Courier New" panose="02070309020205020404" pitchFamily="49" charset="0"/>
              </a:rPr>
              <a:t>def</a:t>
            </a:r>
            <a:r>
              <a:rPr lang="en-US" sz="1200" b="0" dirty="0">
                <a:solidFill>
                  <a:srgbClr val="000000"/>
                </a:solidFill>
                <a:effectLst/>
                <a:latin typeface="Courier New" panose="02070309020205020404" pitchFamily="49" charset="0"/>
              </a:rPr>
              <a:t> </a:t>
            </a:r>
            <a:r>
              <a:rPr lang="en-US" sz="1200" b="0" dirty="0" err="1">
                <a:solidFill>
                  <a:srgbClr val="795E26"/>
                </a:solidFill>
                <a:effectLst/>
                <a:latin typeface="Courier New" panose="02070309020205020404" pitchFamily="49" charset="0"/>
              </a:rPr>
              <a:t>generate_synthetic_table</a:t>
            </a:r>
            <a:r>
              <a:rPr lang="en-US" sz="1200" b="0" dirty="0">
                <a:solidFill>
                  <a:srgbClr val="000000"/>
                </a:solidFill>
                <a:effectLst/>
                <a:latin typeface="Courier New" panose="02070309020205020404" pitchFamily="49" charset="0"/>
              </a:rPr>
              <a:t>(</a:t>
            </a:r>
            <a:r>
              <a:rPr lang="en-US" sz="1200" b="0" dirty="0">
                <a:solidFill>
                  <a:srgbClr val="001080"/>
                </a:solidFill>
                <a:effectLst/>
                <a:latin typeface="Courier New" panose="02070309020205020404" pitchFamily="49" charset="0"/>
              </a:rPr>
              <a:t>name</a:t>
            </a:r>
            <a:r>
              <a:rPr lang="en-US" sz="1200" b="0" dirty="0">
                <a:solidFill>
                  <a:srgbClr val="000000"/>
                </a:solidFill>
                <a:effectLst/>
                <a:latin typeface="Courier New" panose="02070309020205020404" pitchFamily="49" charset="0"/>
              </a:rPr>
              <a:t>, </a:t>
            </a:r>
            <a:r>
              <a:rPr lang="en-US" sz="1200" b="0" dirty="0">
                <a:solidFill>
                  <a:srgbClr val="001080"/>
                </a:solidFill>
                <a:effectLst/>
                <a:latin typeface="Courier New" panose="02070309020205020404" pitchFamily="49" charset="0"/>
              </a:rPr>
              <a:t>schema</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prompt = </a:t>
            </a:r>
            <a:r>
              <a:rPr lang="en-US" sz="1200" b="0" dirty="0" err="1">
                <a:solidFill>
                  <a:srgbClr val="0000FF"/>
                </a:solidFill>
                <a:effectLst/>
                <a:latin typeface="Courier New" panose="02070309020205020404" pitchFamily="49" charset="0"/>
              </a:rPr>
              <a:t>f</a:t>
            </a:r>
            <a:r>
              <a:rPr lang="en-US" sz="1200" b="0" dirty="0" err="1">
                <a:solidFill>
                  <a:srgbClr val="A31515"/>
                </a:solidFill>
                <a:effectLst/>
                <a:latin typeface="Courier New" panose="02070309020205020404" pitchFamily="49" charset="0"/>
              </a:rPr>
              <a:t>"generate</a:t>
            </a:r>
            <a:r>
              <a:rPr lang="en-US" sz="1200" b="0" dirty="0">
                <a:solidFill>
                  <a:srgbClr val="A31515"/>
                </a:solidFill>
                <a:effectLst/>
                <a:latin typeface="Courier New" panose="02070309020205020404" pitchFamily="49" charset="0"/>
              </a:rPr>
              <a:t> 10 `</a:t>
            </a:r>
            <a:r>
              <a:rPr lang="en-US" sz="1200" b="0" dirty="0">
                <a:solidFill>
                  <a:srgbClr val="000000"/>
                </a:solidFill>
                <a:effectLst/>
                <a:latin typeface="Courier New" panose="02070309020205020404" pitchFamily="49" charset="0"/>
              </a:rPr>
              <a:t>{name}</a:t>
            </a:r>
            <a:r>
              <a:rPr lang="en-US" sz="1200" b="0" dirty="0">
                <a:solidFill>
                  <a:srgbClr val="A31515"/>
                </a:solidFill>
                <a:effectLst/>
                <a:latin typeface="Courier New" panose="02070309020205020404" pitchFamily="49" charset="0"/>
              </a:rPr>
              <a:t>` records using schema: </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json.dumps</a:t>
            </a:r>
            <a:r>
              <a:rPr lang="en-US" sz="1200" b="0" dirty="0">
                <a:solidFill>
                  <a:srgbClr val="000000"/>
                </a:solidFill>
                <a:effectLst/>
                <a:latin typeface="Courier New" panose="02070309020205020404" pitchFamily="49" charset="0"/>
              </a:rPr>
              <a:t>(schema)}</a:t>
            </a:r>
            <a:r>
              <a:rPr lang="en-US" sz="1200" b="0" dirty="0">
                <a:solidFill>
                  <a:srgbClr val="A31515"/>
                </a:solidFill>
                <a:effectLst/>
                <a:latin typeface="Courier New" panose="02070309020205020404" pitchFamily="49" charset="0"/>
              </a:rPr>
              <a:t>. use only these PATIENT ids: </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synthetic_patient_ids</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 return </a:t>
            </a:r>
            <a:r>
              <a:rPr lang="en-US" sz="1200" b="0" dirty="0" err="1">
                <a:solidFill>
                  <a:srgbClr val="A31515"/>
                </a:solidFill>
                <a:effectLst/>
                <a:latin typeface="Courier New" panose="02070309020205020404" pitchFamily="49" charset="0"/>
              </a:rPr>
              <a:t>json</a:t>
            </a:r>
            <a:r>
              <a:rPr lang="en-US" sz="1200" b="0" dirty="0">
                <a:solidFill>
                  <a:srgbClr val="A31515"/>
                </a:solidFill>
                <a:effectLst/>
                <a:latin typeface="Courier New" panose="02070309020205020404" pitchFamily="49" charset="0"/>
              </a:rPr>
              <a:t> list."</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try</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msg = [{</a:t>
            </a:r>
            <a:r>
              <a:rPr lang="en-US" sz="1200" b="0" dirty="0">
                <a:solidFill>
                  <a:srgbClr val="A31515"/>
                </a:solidFill>
                <a:effectLst/>
                <a:latin typeface="Courier New" panose="02070309020205020404" pitchFamily="49" charset="0"/>
              </a:rPr>
              <a:t>"role"</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"user"</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"content"</a:t>
            </a:r>
            <a:r>
              <a:rPr lang="en-US" sz="1200" b="0" dirty="0">
                <a:solidFill>
                  <a:srgbClr val="000000"/>
                </a:solidFill>
                <a:effectLst/>
                <a:latin typeface="Courier New" panose="02070309020205020404" pitchFamily="49" charset="0"/>
              </a:rPr>
              <a:t>: prompt}]</a:t>
            </a:r>
          </a:p>
          <a:p>
            <a:pPr>
              <a:lnSpc>
                <a:spcPts val="1425"/>
              </a:lnSpc>
              <a:buNone/>
            </a:pPr>
            <a:r>
              <a:rPr lang="en-US" sz="1200" b="0" dirty="0">
                <a:solidFill>
                  <a:srgbClr val="000000"/>
                </a:solidFill>
                <a:effectLst/>
                <a:latin typeface="Courier New" panose="02070309020205020404" pitchFamily="49" charset="0"/>
              </a:rPr>
              <a:t>        resp = </a:t>
            </a:r>
            <a:r>
              <a:rPr lang="en-US" sz="1200" b="0" dirty="0" err="1">
                <a:solidFill>
                  <a:srgbClr val="000000"/>
                </a:solidFill>
                <a:effectLst/>
                <a:latin typeface="Courier New" panose="02070309020205020404" pitchFamily="49" charset="0"/>
              </a:rPr>
              <a:t>client.chat.completions.create</a:t>
            </a:r>
            <a:r>
              <a:rPr lang="en-US" sz="1200" b="0" dirty="0">
                <a:solidFill>
                  <a:srgbClr val="000000"/>
                </a:solidFill>
                <a:effectLst/>
                <a:latin typeface="Courier New" panose="02070309020205020404" pitchFamily="49" charset="0"/>
              </a:rPr>
              <a:t>(model=</a:t>
            </a:r>
            <a:r>
              <a:rPr lang="en-US" sz="1200" b="0" dirty="0">
                <a:solidFill>
                  <a:srgbClr val="A31515"/>
                </a:solidFill>
                <a:effectLst/>
                <a:latin typeface="Courier New" panose="02070309020205020404" pitchFamily="49" charset="0"/>
              </a:rPr>
              <a:t>"gpt-4"</a:t>
            </a:r>
            <a:r>
              <a:rPr lang="en-US" sz="1200" b="0" dirty="0">
                <a:solidFill>
                  <a:srgbClr val="000000"/>
                </a:solidFill>
                <a:effectLst/>
                <a:latin typeface="Courier New" panose="02070309020205020404" pitchFamily="49" charset="0"/>
              </a:rPr>
              <a:t>, messages=msg)</a:t>
            </a:r>
          </a:p>
          <a:p>
            <a:pPr>
              <a:lnSpc>
                <a:spcPts val="1425"/>
              </a:lnSpc>
              <a:buNone/>
            </a:pP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df</a:t>
            </a:r>
            <a:r>
              <a:rPr lang="en-US" sz="1200" b="0" dirty="0">
                <a:solidFill>
                  <a:srgbClr val="000000"/>
                </a:solidFill>
                <a:effectLst/>
                <a:latin typeface="Courier New" panose="02070309020205020404" pitchFamily="49" charset="0"/>
              </a:rPr>
              <a:t> = </a:t>
            </a:r>
            <a:r>
              <a:rPr lang="en-US" sz="1200" b="0" dirty="0" err="1">
                <a:solidFill>
                  <a:srgbClr val="000000"/>
                </a:solidFill>
                <a:effectLst/>
                <a:latin typeface="Courier New" panose="02070309020205020404" pitchFamily="49" charset="0"/>
              </a:rPr>
              <a:t>pd.DataFrame</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json.loads</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resp.choices</a:t>
            </a:r>
            <a:r>
              <a:rPr lang="en-US" sz="1200" b="0" dirty="0">
                <a:solidFill>
                  <a:srgbClr val="000000"/>
                </a:solidFill>
                <a:effectLst/>
                <a:latin typeface="Courier New" panose="02070309020205020404" pitchFamily="49" charset="0"/>
              </a:rPr>
              <a:t>[</a:t>
            </a:r>
            <a:r>
              <a:rPr lang="en-US" sz="1200" b="0" dirty="0">
                <a:solidFill>
                  <a:srgbClr val="116644"/>
                </a:solidFill>
                <a:effectLst/>
                <a:latin typeface="Courier New" panose="02070309020205020404" pitchFamily="49" charset="0"/>
              </a:rPr>
              <a:t>0</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message.content</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df.to_csv</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os.path.join</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output_dir</a:t>
            </a:r>
            <a:r>
              <a:rPr lang="en-US" sz="1200" b="0" dirty="0">
                <a:solidFill>
                  <a:srgbClr val="000000"/>
                </a:solidFill>
                <a:effectLst/>
                <a:latin typeface="Courier New" panose="02070309020205020404" pitchFamily="49" charset="0"/>
              </a:rPr>
              <a:t>, </a:t>
            </a:r>
            <a:r>
              <a:rPr lang="en-US" sz="1200" b="0" dirty="0">
                <a:solidFill>
                  <a:srgbClr val="0000FF"/>
                </a:solidFill>
                <a:effectLst/>
                <a:latin typeface="Courier New" panose="02070309020205020404" pitchFamily="49" charset="0"/>
              </a:rPr>
              <a:t>f</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{name}</a:t>
            </a:r>
            <a:r>
              <a:rPr lang="en-US" sz="1200" b="0" dirty="0">
                <a:solidFill>
                  <a:srgbClr val="A31515"/>
                </a:solidFill>
                <a:effectLst/>
                <a:latin typeface="Courier New" panose="02070309020205020404" pitchFamily="49" charset="0"/>
              </a:rPr>
              <a:t>_synthetic.csv"</a:t>
            </a:r>
            <a:r>
              <a:rPr lang="en-US" sz="1200" b="0" dirty="0">
                <a:solidFill>
                  <a:srgbClr val="000000"/>
                </a:solidFill>
                <a:effectLst/>
                <a:latin typeface="Courier New" panose="02070309020205020404" pitchFamily="49" charset="0"/>
              </a:rPr>
              <a:t>), index=</a:t>
            </a:r>
            <a:r>
              <a:rPr lang="en-US" sz="1200" b="0" dirty="0">
                <a:solidFill>
                  <a:srgbClr val="0000FF"/>
                </a:solidFill>
                <a:effectLst/>
                <a:latin typeface="Courier New" panose="02070309020205020404" pitchFamily="49" charset="0"/>
              </a:rPr>
              <a:t>False</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a:t>
            </a:r>
            <a:r>
              <a:rPr lang="en-US" sz="1200" b="0" dirty="0">
                <a:solidFill>
                  <a:srgbClr val="0000FF"/>
                </a:solidFill>
                <a:effectLst/>
                <a:latin typeface="Courier New" panose="02070309020205020404" pitchFamily="49" charset="0"/>
              </a:rPr>
              <a:t>f</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{name}</a:t>
            </a:r>
            <a:r>
              <a:rPr lang="en-US" sz="1200" b="0" dirty="0">
                <a:solidFill>
                  <a:srgbClr val="A31515"/>
                </a:solidFill>
                <a:effectLst/>
                <a:latin typeface="Courier New" panose="02070309020205020404" pitchFamily="49" charset="0"/>
              </a:rPr>
              <a:t>_synthetic.csv saved"</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return</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df</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except</a:t>
            </a:r>
            <a:r>
              <a:rPr lang="en-US" sz="1200" b="0" dirty="0">
                <a:solidFill>
                  <a:srgbClr val="000000"/>
                </a:solidFill>
                <a:effectLst/>
                <a:latin typeface="Courier New" panose="02070309020205020404" pitchFamily="49" charset="0"/>
              </a:rPr>
              <a:t> Exception </a:t>
            </a:r>
            <a:r>
              <a:rPr lang="en-US" sz="1200" b="0" dirty="0">
                <a:solidFill>
                  <a:srgbClr val="AF00DB"/>
                </a:solidFill>
                <a:effectLst/>
                <a:latin typeface="Courier New" panose="02070309020205020404" pitchFamily="49" charset="0"/>
              </a:rPr>
              <a:t>as</a:t>
            </a:r>
            <a:r>
              <a:rPr lang="en-US" sz="1200" b="0" dirty="0">
                <a:solidFill>
                  <a:srgbClr val="000000"/>
                </a:solidFill>
                <a:effectLst/>
                <a:latin typeface="Courier New" panose="02070309020205020404" pitchFamily="49" charset="0"/>
              </a:rPr>
              <a:t> e:</a:t>
            </a: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a:t>
            </a:r>
            <a:r>
              <a:rPr lang="en-US" sz="1200" b="0" dirty="0" err="1">
                <a:solidFill>
                  <a:srgbClr val="0000FF"/>
                </a:solidFill>
                <a:effectLst/>
                <a:latin typeface="Courier New" panose="02070309020205020404" pitchFamily="49" charset="0"/>
              </a:rPr>
              <a:t>f</a:t>
            </a:r>
            <a:r>
              <a:rPr lang="en-US" sz="1200" b="0" dirty="0" err="1">
                <a:solidFill>
                  <a:srgbClr val="A31515"/>
                </a:solidFill>
                <a:effectLst/>
                <a:latin typeface="Courier New" panose="02070309020205020404" pitchFamily="49" charset="0"/>
              </a:rPr>
              <a:t>"error</a:t>
            </a:r>
            <a:r>
              <a:rPr lang="en-US" sz="1200" b="0" dirty="0">
                <a:solidFill>
                  <a:srgbClr val="A31515"/>
                </a:solidFill>
                <a:effectLst/>
                <a:latin typeface="Courier New" panose="02070309020205020404" pitchFamily="49" charset="0"/>
              </a:rPr>
              <a:t> in </a:t>
            </a:r>
            <a:r>
              <a:rPr lang="en-US" sz="1200" b="0" dirty="0">
                <a:solidFill>
                  <a:srgbClr val="000000"/>
                </a:solidFill>
                <a:effectLst/>
                <a:latin typeface="Courier New" panose="02070309020205020404" pitchFamily="49" charset="0"/>
              </a:rPr>
              <a:t>{name}</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 e)</a:t>
            </a: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return</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pd.DataFrame</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8000"/>
                </a:solidFill>
                <a:effectLst/>
                <a:latin typeface="Courier New" panose="02070309020205020404" pitchFamily="49" charset="0"/>
              </a:rPr>
              <a:t># loop and generate based on schemas</a:t>
            </a:r>
            <a:endParaRPr lang="en-US" sz="1200" b="0" dirty="0">
              <a:solidFill>
                <a:srgbClr val="000000"/>
              </a:solidFill>
              <a:effectLst/>
              <a:latin typeface="Courier New" panose="02070309020205020404" pitchFamily="49" charset="0"/>
            </a:endParaRPr>
          </a:p>
          <a:p>
            <a:pPr>
              <a:lnSpc>
                <a:spcPts val="1425"/>
              </a:lnSpc>
              <a:buNone/>
            </a:pPr>
            <a:r>
              <a:rPr lang="en-US" sz="1200" b="0" dirty="0">
                <a:solidFill>
                  <a:srgbClr val="AF00DB"/>
                </a:solidFill>
                <a:effectLst/>
                <a:latin typeface="Courier New" panose="02070309020205020404" pitchFamily="49" charset="0"/>
              </a:rPr>
              <a:t>for</a:t>
            </a:r>
            <a:r>
              <a:rPr lang="en-US" sz="1200" b="0" dirty="0">
                <a:solidFill>
                  <a:srgbClr val="000000"/>
                </a:solidFill>
                <a:effectLst/>
                <a:latin typeface="Courier New" panose="02070309020205020404" pitchFamily="49" charset="0"/>
              </a:rPr>
              <a:t> name </a:t>
            </a:r>
            <a:r>
              <a:rPr lang="en-US" sz="1200" b="0" dirty="0">
                <a:solidFill>
                  <a:srgbClr val="0000FF"/>
                </a:solidFill>
                <a:effectLst/>
                <a:latin typeface="Courier New" panose="02070309020205020404" pitchFamily="49" charset="0"/>
              </a:rPr>
              <a:t>in</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"conditions"</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"encounters"</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"medications"</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"observations"</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"procedures"</a:t>
            </a:r>
            <a:r>
              <a:rPr lang="en-US" sz="1200" b="0" dirty="0">
                <a:solidFill>
                  <a:srgbClr val="000000"/>
                </a:solidFill>
                <a:effectLst/>
                <a:latin typeface="Courier New" panose="02070309020205020404" pitchFamily="49" charset="0"/>
              </a:rPr>
              <a:t>]:</a:t>
            </a:r>
          </a:p>
          <a:p>
            <a:pPr>
              <a:lnSpc>
                <a:spcPts val="1425"/>
              </a:lnSpc>
              <a:buNone/>
            </a:pP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if</a:t>
            </a:r>
            <a:r>
              <a:rPr lang="en-US" sz="1200" b="0" dirty="0">
                <a:solidFill>
                  <a:srgbClr val="000000"/>
                </a:solidFill>
                <a:effectLst/>
                <a:latin typeface="Courier New" panose="02070309020205020404" pitchFamily="49" charset="0"/>
              </a:rPr>
              <a:t> name </a:t>
            </a:r>
            <a:r>
              <a:rPr lang="en-US" sz="1200" b="0" dirty="0">
                <a:solidFill>
                  <a:srgbClr val="0000FF"/>
                </a:solidFill>
                <a:effectLst/>
                <a:latin typeface="Courier New" panose="02070309020205020404" pitchFamily="49" charset="0"/>
              </a:rPr>
              <a:t>in</a:t>
            </a:r>
            <a:r>
              <a:rPr lang="en-US" sz="1200" b="0" dirty="0">
                <a:solidFill>
                  <a:srgbClr val="000000"/>
                </a:solidFill>
                <a:effectLst/>
                <a:latin typeface="Courier New" panose="02070309020205020404" pitchFamily="49" charset="0"/>
              </a:rPr>
              <a:t> schemas:</a:t>
            </a:r>
          </a:p>
          <a:p>
            <a:pPr>
              <a:lnSpc>
                <a:spcPts val="1425"/>
              </a:lnSpc>
              <a:buNone/>
            </a:pP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df</a:t>
            </a:r>
            <a:r>
              <a:rPr lang="en-US" sz="1200" b="0" dirty="0">
                <a:solidFill>
                  <a:srgbClr val="000000"/>
                </a:solidFill>
                <a:effectLst/>
                <a:latin typeface="Courier New" panose="02070309020205020404" pitchFamily="49" charset="0"/>
              </a:rPr>
              <a:t> = </a:t>
            </a:r>
            <a:r>
              <a:rPr lang="en-US" sz="1200" b="0" dirty="0" err="1">
                <a:solidFill>
                  <a:srgbClr val="000000"/>
                </a:solidFill>
                <a:effectLst/>
                <a:latin typeface="Courier New" panose="02070309020205020404" pitchFamily="49" charset="0"/>
              </a:rPr>
              <a:t>generate_synthetic_table</a:t>
            </a:r>
            <a:r>
              <a:rPr lang="en-US" sz="1200" b="0" dirty="0">
                <a:solidFill>
                  <a:srgbClr val="000000"/>
                </a:solidFill>
                <a:effectLst/>
                <a:latin typeface="Courier New" panose="02070309020205020404" pitchFamily="49" charset="0"/>
              </a:rPr>
              <a:t>(name, schemas[name])</a:t>
            </a:r>
          </a:p>
          <a:p>
            <a:pPr>
              <a:lnSpc>
                <a:spcPts val="1425"/>
              </a:lnSpc>
            </a:pP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if</a:t>
            </a:r>
            <a:r>
              <a:rPr lang="en-US" sz="1200" b="0" dirty="0">
                <a:solidFill>
                  <a:srgbClr val="000000"/>
                </a:solidFill>
                <a:effectLst/>
                <a:latin typeface="Courier New" panose="02070309020205020404" pitchFamily="49" charset="0"/>
              </a:rPr>
              <a:t> </a:t>
            </a:r>
            <a:r>
              <a:rPr lang="en-US" sz="1200" b="0" dirty="0">
                <a:solidFill>
                  <a:srgbClr val="0000FF"/>
                </a:solidFill>
                <a:effectLst/>
                <a:latin typeface="Courier New" panose="02070309020205020404" pitchFamily="49" charset="0"/>
              </a:rPr>
              <a:t>not</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df.empty</a:t>
            </a:r>
            <a:r>
              <a:rPr lang="en-US" sz="1200" b="0" dirty="0">
                <a:solidFill>
                  <a:srgbClr val="000000"/>
                </a:solidFill>
                <a:effectLst/>
                <a:latin typeface="Courier New" panose="02070309020205020404" pitchFamily="49" charset="0"/>
              </a:rPr>
              <a:t>: display(</a:t>
            </a:r>
            <a:r>
              <a:rPr lang="en-US" sz="1200" b="0" dirty="0" err="1">
                <a:solidFill>
                  <a:srgbClr val="000000"/>
                </a:solidFill>
                <a:effectLst/>
                <a:latin typeface="Courier New" panose="02070309020205020404" pitchFamily="49" charset="0"/>
              </a:rPr>
              <a:t>df.head</a:t>
            </a:r>
            <a:r>
              <a:rPr lang="en-US" sz="12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031433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773</TotalTime>
  <Words>2018</Words>
  <Application>Microsoft Office PowerPoint</Application>
  <PresentationFormat>Widescreen</PresentationFormat>
  <Paragraphs>184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Courier New</vt:lpstr>
      <vt:lpstr>Office Theme</vt:lpstr>
      <vt:lpstr>High-Risk Project</vt:lpstr>
      <vt:lpstr>Introduction</vt:lpstr>
      <vt:lpstr>Why Synthetic Data Matters</vt:lpstr>
      <vt:lpstr>System Design</vt:lpstr>
      <vt:lpstr>Technologies</vt:lpstr>
      <vt:lpstr>Load Data</vt:lpstr>
      <vt:lpstr>Data and Schema Preview</vt:lpstr>
      <vt:lpstr>Synthetic Data Generation</vt:lpstr>
      <vt:lpstr>Synthetic Data Generation – Part2</vt:lpstr>
      <vt:lpstr>Generated Data Preview</vt:lpstr>
      <vt:lpstr>Web App</vt:lpstr>
      <vt:lpstr>Git</vt:lpstr>
      <vt:lpstr>Web App</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Cuong Nguyen</dc:creator>
  <cp:lastModifiedBy>Cuong Nguyen</cp:lastModifiedBy>
  <cp:revision>67</cp:revision>
  <dcterms:created xsi:type="dcterms:W3CDTF">2025-04-24T02:47:02Z</dcterms:created>
  <dcterms:modified xsi:type="dcterms:W3CDTF">2025-04-26T13:09:10Z</dcterms:modified>
</cp:coreProperties>
</file>