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7" r:id="rId2"/>
    <p:sldId id="258" r:id="rId3"/>
    <p:sldId id="256" r:id="rId4"/>
    <p:sldId id="259" r:id="rId5"/>
    <p:sldId id="260" r:id="rId6"/>
    <p:sldId id="263" r:id="rId7"/>
    <p:sldId id="270" r:id="rId8"/>
    <p:sldId id="271" r:id="rId9"/>
    <p:sldId id="273" r:id="rId10"/>
    <p:sldId id="266" r:id="rId11"/>
    <p:sldId id="274" r:id="rId12"/>
    <p:sldId id="275" r:id="rId13"/>
    <p:sldId id="276" r:id="rId14"/>
    <p:sldId id="265" r:id="rId15"/>
    <p:sldId id="264" r:id="rId16"/>
    <p:sldId id="262" r:id="rId17"/>
    <p:sldId id="257"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4"/>
    <p:restoredTop sz="93023"/>
  </p:normalViewPr>
  <p:slideViewPr>
    <p:cSldViewPr snapToGrid="0" snapToObjects="1">
      <p:cViewPr varScale="1">
        <p:scale>
          <a:sx n="59" d="100"/>
          <a:sy n="59" d="100"/>
        </p:scale>
        <p:origin x="19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A2DA8-2391-3D4F-9196-E16FD3D54BF0}" type="datetimeFigureOut">
              <a:rPr kumimoji="1" lang="ja-JP" altLang="en-US" smtClean="0"/>
              <a:t>2017/12/18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DF08A-DCA6-A342-90AB-2B91E1D10C01}" type="slidenum">
              <a:rPr kumimoji="1" lang="ja-JP" altLang="en-US" smtClean="0"/>
              <a:t>‹#›</a:t>
            </a:fld>
            <a:endParaRPr kumimoji="1" lang="ja-JP" altLang="en-US"/>
          </a:p>
        </p:txBody>
      </p:sp>
    </p:spTree>
    <p:extLst>
      <p:ext uri="{BB962C8B-B14F-4D97-AF65-F5344CB8AC3E}">
        <p14:creationId xmlns:p14="http://schemas.microsoft.com/office/powerpoint/2010/main" val="1539883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97DF08A-DCA6-A342-90AB-2B91E1D10C01}" type="slidenum">
              <a:rPr kumimoji="1" lang="ja-JP" altLang="en-US" smtClean="0"/>
              <a:t>11</a:t>
            </a:fld>
            <a:endParaRPr kumimoji="1" lang="ja-JP" altLang="en-US"/>
          </a:p>
        </p:txBody>
      </p:sp>
    </p:spTree>
    <p:extLst>
      <p:ext uri="{BB962C8B-B14F-4D97-AF65-F5344CB8AC3E}">
        <p14:creationId xmlns:p14="http://schemas.microsoft.com/office/powerpoint/2010/main" val="34480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97DF08A-DCA6-A342-90AB-2B91E1D10C01}" type="slidenum">
              <a:rPr kumimoji="1" lang="ja-JP" altLang="en-US" smtClean="0"/>
              <a:t>12</a:t>
            </a:fld>
            <a:endParaRPr kumimoji="1" lang="ja-JP" altLang="en-US"/>
          </a:p>
        </p:txBody>
      </p:sp>
    </p:spTree>
    <p:extLst>
      <p:ext uri="{BB962C8B-B14F-4D97-AF65-F5344CB8AC3E}">
        <p14:creationId xmlns:p14="http://schemas.microsoft.com/office/powerpoint/2010/main" val="33127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97DF08A-DCA6-A342-90AB-2B91E1D10C01}" type="slidenum">
              <a:rPr kumimoji="1" lang="ja-JP" altLang="en-US" smtClean="0"/>
              <a:t>13</a:t>
            </a:fld>
            <a:endParaRPr kumimoji="1" lang="ja-JP" altLang="en-US"/>
          </a:p>
        </p:txBody>
      </p:sp>
    </p:spTree>
    <p:extLst>
      <p:ext uri="{BB962C8B-B14F-4D97-AF65-F5344CB8AC3E}">
        <p14:creationId xmlns:p14="http://schemas.microsoft.com/office/powerpoint/2010/main" val="117618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DFB57B0-D117-3747-A389-CE5A62B52820}" type="datetimeFigureOut">
              <a:rPr kumimoji="1" lang="ja-JP" altLang="en-US" smtClean="0"/>
              <a:t>2017/12/18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F2BD6B-5294-CB45-8AE3-2E8D3FC03513}" type="slidenum">
              <a:rPr kumimoji="1" lang="ja-JP" altLang="en-US" smtClean="0"/>
              <a:t>‹#›</a:t>
            </a:fld>
            <a:endParaRPr kumimoji="1" lang="ja-JP" altLang="en-US"/>
          </a:p>
        </p:txBody>
      </p:sp>
    </p:spTree>
    <p:extLst>
      <p:ext uri="{BB962C8B-B14F-4D97-AF65-F5344CB8AC3E}">
        <p14:creationId xmlns:p14="http://schemas.microsoft.com/office/powerpoint/2010/main" val="202099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FB57B0-D117-3747-A389-CE5A62B52820}" type="datetimeFigureOut">
              <a:rPr kumimoji="1" lang="ja-JP" altLang="en-US" smtClean="0"/>
              <a:t>2017/12/18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F2BD6B-5294-CB45-8AE3-2E8D3FC03513}" type="slidenum">
              <a:rPr kumimoji="1" lang="ja-JP" altLang="en-US" smtClean="0"/>
              <a:t>‹#›</a:t>
            </a:fld>
            <a:endParaRPr kumimoji="1" lang="ja-JP" altLang="en-US"/>
          </a:p>
        </p:txBody>
      </p:sp>
    </p:spTree>
    <p:extLst>
      <p:ext uri="{BB962C8B-B14F-4D97-AF65-F5344CB8AC3E}">
        <p14:creationId xmlns:p14="http://schemas.microsoft.com/office/powerpoint/2010/main" val="1318356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FB57B0-D117-3747-A389-CE5A62B52820}" type="datetimeFigureOut">
              <a:rPr kumimoji="1" lang="ja-JP" altLang="en-US" smtClean="0"/>
              <a:t>2017/12/18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F2BD6B-5294-CB45-8AE3-2E8D3FC03513}" type="slidenum">
              <a:rPr kumimoji="1" lang="ja-JP" altLang="en-US" smtClean="0"/>
              <a:t>‹#›</a:t>
            </a:fld>
            <a:endParaRPr kumimoji="1" lang="ja-JP" altLang="en-US"/>
          </a:p>
        </p:txBody>
      </p:sp>
    </p:spTree>
    <p:extLst>
      <p:ext uri="{BB962C8B-B14F-4D97-AF65-F5344CB8AC3E}">
        <p14:creationId xmlns:p14="http://schemas.microsoft.com/office/powerpoint/2010/main" val="202210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DFB57B0-D117-3747-A389-CE5A62B52820}" type="datetimeFigureOut">
              <a:rPr kumimoji="1" lang="ja-JP" altLang="en-US" smtClean="0"/>
              <a:t>2017/12/18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F2BD6B-5294-CB45-8AE3-2E8D3FC03513}" type="slidenum">
              <a:rPr kumimoji="1" lang="ja-JP" altLang="en-US" smtClean="0"/>
              <a:t>‹#›</a:t>
            </a:fld>
            <a:endParaRPr kumimoji="1" lang="ja-JP" altLang="en-US"/>
          </a:p>
        </p:txBody>
      </p:sp>
    </p:spTree>
    <p:extLst>
      <p:ext uri="{BB962C8B-B14F-4D97-AF65-F5344CB8AC3E}">
        <p14:creationId xmlns:p14="http://schemas.microsoft.com/office/powerpoint/2010/main" val="19294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DFB57B0-D117-3747-A389-CE5A62B52820}" type="datetimeFigureOut">
              <a:rPr kumimoji="1" lang="ja-JP" altLang="en-US" smtClean="0"/>
              <a:t>2017/12/18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F2BD6B-5294-CB45-8AE3-2E8D3FC03513}" type="slidenum">
              <a:rPr kumimoji="1" lang="ja-JP" altLang="en-US" smtClean="0"/>
              <a:t>‹#›</a:t>
            </a:fld>
            <a:endParaRPr kumimoji="1" lang="ja-JP" altLang="en-US"/>
          </a:p>
        </p:txBody>
      </p:sp>
    </p:spTree>
    <p:extLst>
      <p:ext uri="{BB962C8B-B14F-4D97-AF65-F5344CB8AC3E}">
        <p14:creationId xmlns:p14="http://schemas.microsoft.com/office/powerpoint/2010/main" val="1301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DFB57B0-D117-3747-A389-CE5A62B52820}" type="datetimeFigureOut">
              <a:rPr kumimoji="1" lang="ja-JP" altLang="en-US" smtClean="0"/>
              <a:t>2017/12/18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F2BD6B-5294-CB45-8AE3-2E8D3FC03513}" type="slidenum">
              <a:rPr kumimoji="1" lang="ja-JP" altLang="en-US" smtClean="0"/>
              <a:t>‹#›</a:t>
            </a:fld>
            <a:endParaRPr kumimoji="1" lang="ja-JP" altLang="en-US"/>
          </a:p>
        </p:txBody>
      </p:sp>
    </p:spTree>
    <p:extLst>
      <p:ext uri="{BB962C8B-B14F-4D97-AF65-F5344CB8AC3E}">
        <p14:creationId xmlns:p14="http://schemas.microsoft.com/office/powerpoint/2010/main" val="197249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DFB57B0-D117-3747-A389-CE5A62B52820}" type="datetimeFigureOut">
              <a:rPr kumimoji="1" lang="ja-JP" altLang="en-US" smtClean="0"/>
              <a:t>2017/12/18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BF2BD6B-5294-CB45-8AE3-2E8D3FC03513}" type="slidenum">
              <a:rPr kumimoji="1" lang="ja-JP" altLang="en-US" smtClean="0"/>
              <a:t>‹#›</a:t>
            </a:fld>
            <a:endParaRPr kumimoji="1" lang="ja-JP" altLang="en-US"/>
          </a:p>
        </p:txBody>
      </p:sp>
    </p:spTree>
    <p:extLst>
      <p:ext uri="{BB962C8B-B14F-4D97-AF65-F5344CB8AC3E}">
        <p14:creationId xmlns:p14="http://schemas.microsoft.com/office/powerpoint/2010/main" val="93576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DFB57B0-D117-3747-A389-CE5A62B52820}" type="datetimeFigureOut">
              <a:rPr kumimoji="1" lang="ja-JP" altLang="en-US" smtClean="0"/>
              <a:t>2017/12/18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BF2BD6B-5294-CB45-8AE3-2E8D3FC03513}" type="slidenum">
              <a:rPr kumimoji="1" lang="ja-JP" altLang="en-US" smtClean="0"/>
              <a:t>‹#›</a:t>
            </a:fld>
            <a:endParaRPr kumimoji="1" lang="ja-JP" altLang="en-US"/>
          </a:p>
        </p:txBody>
      </p:sp>
    </p:spTree>
    <p:extLst>
      <p:ext uri="{BB962C8B-B14F-4D97-AF65-F5344CB8AC3E}">
        <p14:creationId xmlns:p14="http://schemas.microsoft.com/office/powerpoint/2010/main" val="1400482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DFB57B0-D117-3747-A389-CE5A62B52820}" type="datetimeFigureOut">
              <a:rPr kumimoji="1" lang="ja-JP" altLang="en-US" smtClean="0"/>
              <a:t>2017/12/18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BF2BD6B-5294-CB45-8AE3-2E8D3FC03513}" type="slidenum">
              <a:rPr kumimoji="1" lang="ja-JP" altLang="en-US" smtClean="0"/>
              <a:t>‹#›</a:t>
            </a:fld>
            <a:endParaRPr kumimoji="1" lang="ja-JP" altLang="en-US"/>
          </a:p>
        </p:txBody>
      </p:sp>
    </p:spTree>
    <p:extLst>
      <p:ext uri="{BB962C8B-B14F-4D97-AF65-F5344CB8AC3E}">
        <p14:creationId xmlns:p14="http://schemas.microsoft.com/office/powerpoint/2010/main" val="148546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DFB57B0-D117-3747-A389-CE5A62B52820}" type="datetimeFigureOut">
              <a:rPr kumimoji="1" lang="ja-JP" altLang="en-US" smtClean="0"/>
              <a:t>2017/12/18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F2BD6B-5294-CB45-8AE3-2E8D3FC03513}" type="slidenum">
              <a:rPr kumimoji="1" lang="ja-JP" altLang="en-US" smtClean="0"/>
              <a:t>‹#›</a:t>
            </a:fld>
            <a:endParaRPr kumimoji="1" lang="ja-JP" altLang="en-US"/>
          </a:p>
        </p:txBody>
      </p:sp>
    </p:spTree>
    <p:extLst>
      <p:ext uri="{BB962C8B-B14F-4D97-AF65-F5344CB8AC3E}">
        <p14:creationId xmlns:p14="http://schemas.microsoft.com/office/powerpoint/2010/main" val="168716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DFB57B0-D117-3747-A389-CE5A62B52820}" type="datetimeFigureOut">
              <a:rPr kumimoji="1" lang="ja-JP" altLang="en-US" smtClean="0"/>
              <a:t>2017/12/18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F2BD6B-5294-CB45-8AE3-2E8D3FC03513}" type="slidenum">
              <a:rPr kumimoji="1" lang="ja-JP" altLang="en-US" smtClean="0"/>
              <a:t>‹#›</a:t>
            </a:fld>
            <a:endParaRPr kumimoji="1" lang="ja-JP" altLang="en-US"/>
          </a:p>
        </p:txBody>
      </p:sp>
    </p:spTree>
    <p:extLst>
      <p:ext uri="{BB962C8B-B14F-4D97-AF65-F5344CB8AC3E}">
        <p14:creationId xmlns:p14="http://schemas.microsoft.com/office/powerpoint/2010/main" val="7361796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B57B0-D117-3747-A389-CE5A62B52820}" type="datetimeFigureOut">
              <a:rPr kumimoji="1" lang="ja-JP" altLang="en-US" smtClean="0"/>
              <a:t>2017/12/18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2BD6B-5294-CB45-8AE3-2E8D3FC03513}" type="slidenum">
              <a:rPr kumimoji="1" lang="ja-JP" altLang="en-US" smtClean="0"/>
              <a:t>‹#›</a:t>
            </a:fld>
            <a:endParaRPr kumimoji="1" lang="ja-JP" altLang="en-US"/>
          </a:p>
        </p:txBody>
      </p:sp>
    </p:spTree>
    <p:extLst>
      <p:ext uri="{BB962C8B-B14F-4D97-AF65-F5344CB8AC3E}">
        <p14:creationId xmlns:p14="http://schemas.microsoft.com/office/powerpoint/2010/main" val="1377131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Camel In Action </a:t>
            </a:r>
            <a:r>
              <a:rPr kumimoji="1" lang="ja-JP" altLang="en-US" dirty="0" smtClean="0"/>
              <a:t>読書会</a:t>
            </a:r>
            <a:endParaRPr kumimoji="1" lang="ja-JP" altLang="en-US" dirty="0"/>
          </a:p>
        </p:txBody>
      </p:sp>
      <p:sp>
        <p:nvSpPr>
          <p:cNvPr id="3" name="サブタイトル 2"/>
          <p:cNvSpPr>
            <a:spLocks noGrp="1"/>
          </p:cNvSpPr>
          <p:nvPr>
            <p:ph type="subTitle" idx="1"/>
          </p:nvPr>
        </p:nvSpPr>
        <p:spPr/>
        <p:txBody>
          <a:bodyPr/>
          <a:lstStyle/>
          <a:p>
            <a:r>
              <a:rPr lang="en-US" altLang="ja-JP" sz="3600" dirty="0"/>
              <a:t>Endpoint </a:t>
            </a:r>
            <a:r>
              <a:rPr lang="en-US" altLang="ja-JP" sz="3600" dirty="0" smtClean="0"/>
              <a:t>revisited</a:t>
            </a:r>
          </a:p>
          <a:p>
            <a:endParaRPr kumimoji="1" lang="en-US" altLang="ja-JP" dirty="0"/>
          </a:p>
          <a:p>
            <a:r>
              <a:rPr lang="ja-JP" altLang="en-US" dirty="0" smtClean="0"/>
              <a:t>河野彰範</a:t>
            </a:r>
            <a:r>
              <a:rPr lang="en-US" altLang="ja-JP" dirty="0" smtClean="0"/>
              <a:t> /Akinori Kohno</a:t>
            </a:r>
            <a:endParaRPr kumimoji="1" lang="ja-JP" altLang="en-US" dirty="0"/>
          </a:p>
        </p:txBody>
      </p:sp>
    </p:spTree>
    <p:extLst>
      <p:ext uri="{BB962C8B-B14F-4D97-AF65-F5344CB8AC3E}">
        <p14:creationId xmlns:p14="http://schemas.microsoft.com/office/powerpoint/2010/main" val="629153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エンドポイント上の設定値をプロパティファイルで外出しするには？</a:t>
            </a:r>
            <a:endParaRPr kumimoji="1" lang="ja-JP" altLang="en-US" dirty="0"/>
          </a:p>
        </p:txBody>
      </p:sp>
      <p:sp>
        <p:nvSpPr>
          <p:cNvPr id="4" name="四角形吹き出し 3"/>
          <p:cNvSpPr/>
          <p:nvPr/>
        </p:nvSpPr>
        <p:spPr>
          <a:xfrm>
            <a:off x="8339959" y="1166649"/>
            <a:ext cx="3658077" cy="524040"/>
          </a:xfrm>
          <a:prstGeom prst="wedgeRectCallout">
            <a:avLst>
              <a:gd name="adj1" fmla="val -55295"/>
              <a:gd name="adj2" fmla="val -96842"/>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smtClean="0">
                <a:solidFill>
                  <a:schemeClr val="tx1"/>
                </a:solidFill>
                <a:latin typeface="メイリオ"/>
                <a:ea typeface="メイリオ"/>
                <a:cs typeface="メイリオ"/>
              </a:rPr>
              <a:t>2.5.2 Using property placeholders in endpoint URIs</a:t>
            </a:r>
          </a:p>
        </p:txBody>
      </p:sp>
      <p:sp>
        <p:nvSpPr>
          <p:cNvPr id="5" name="コンテンツ プレースホルダー 2"/>
          <p:cNvSpPr>
            <a:spLocks noGrp="1"/>
          </p:cNvSpPr>
          <p:nvPr>
            <p:ph idx="1"/>
          </p:nvPr>
        </p:nvSpPr>
        <p:spPr/>
        <p:txBody>
          <a:bodyPr>
            <a:normAutofit fontScale="92500" lnSpcReduction="20000"/>
          </a:bodyPr>
          <a:lstStyle/>
          <a:p>
            <a:r>
              <a:rPr lang="ja-JP" altLang="en-US" dirty="0" smtClean="0"/>
              <a:t>やりたい事</a:t>
            </a:r>
            <a:endParaRPr lang="en-US" altLang="ja-JP" dirty="0"/>
          </a:p>
          <a:p>
            <a:pPr marL="457200" lvl="1" indent="0">
              <a:buNone/>
            </a:pPr>
            <a:r>
              <a:rPr kumimoji="1" lang="ja-JP" altLang="en-US" dirty="0" smtClean="0"/>
              <a:t>設定情報をファイルで外出ししたい</a:t>
            </a:r>
            <a:endParaRPr kumimoji="1" lang="en-US" altLang="ja-JP" dirty="0" smtClean="0"/>
          </a:p>
          <a:p>
            <a:pPr lvl="1"/>
            <a:endParaRPr kumimoji="1" lang="en-US" altLang="ja-JP" dirty="0" smtClean="0"/>
          </a:p>
          <a:p>
            <a:r>
              <a:rPr lang="ja-JP" altLang="en-US" dirty="0" smtClean="0"/>
              <a:t>利用場面</a:t>
            </a:r>
            <a:endParaRPr lang="en-US" altLang="ja-JP" dirty="0" smtClean="0"/>
          </a:p>
          <a:p>
            <a:pPr marL="457200" lvl="1" indent="0">
              <a:buNone/>
            </a:pPr>
            <a:r>
              <a:rPr lang="en-US" altLang="ja-JP" dirty="0" smtClean="0"/>
              <a:t>URL,JMS</a:t>
            </a:r>
            <a:r>
              <a:rPr lang="ja-JP" altLang="en-US" dirty="0" smtClean="0"/>
              <a:t>などの宛先を環境毎に切替</a:t>
            </a:r>
            <a:endParaRPr lang="en-US" altLang="ja-JP" dirty="0" smtClean="0"/>
          </a:p>
          <a:p>
            <a:pPr marL="457200" lvl="1" indent="0">
              <a:buNone/>
            </a:pPr>
            <a:r>
              <a:rPr kumimoji="1" lang="ja-JP" altLang="en-US" dirty="0" smtClean="0"/>
              <a:t>ユーザ</a:t>
            </a:r>
            <a:r>
              <a:rPr kumimoji="1" lang="en-US" altLang="ja-JP" dirty="0" smtClean="0"/>
              <a:t>ID,</a:t>
            </a:r>
            <a:r>
              <a:rPr kumimoji="1" lang="ja-JP" altLang="en-US" dirty="0" smtClean="0"/>
              <a:t>パスワードをファイルへ外出し</a:t>
            </a:r>
            <a:endParaRPr kumimoji="1" lang="en-US" altLang="ja-JP" dirty="0" smtClean="0"/>
          </a:p>
          <a:p>
            <a:pPr lvl="1"/>
            <a:endParaRPr kumimoji="1" lang="en-US" altLang="ja-JP" dirty="0" smtClean="0"/>
          </a:p>
          <a:p>
            <a:r>
              <a:rPr lang="ja-JP" altLang="en-US" dirty="0" smtClean="0"/>
              <a:t>関連する技術</a:t>
            </a:r>
            <a:endParaRPr lang="en-US" altLang="ja-JP" dirty="0" smtClean="0"/>
          </a:p>
          <a:p>
            <a:pPr marL="457200" lvl="1" indent="0">
              <a:buNone/>
            </a:pPr>
            <a:r>
              <a:rPr kumimoji="1" lang="en-US" altLang="ja-JP" dirty="0" smtClean="0"/>
              <a:t>Property Placeholder ({{xxx}}, ${xxx}</a:t>
            </a:r>
            <a:r>
              <a:rPr kumimoji="1" lang="ja-JP" altLang="en-US" dirty="0" smtClean="0"/>
              <a:t>など</a:t>
            </a:r>
            <a:r>
              <a:rPr kumimoji="1" lang="en-US" altLang="ja-JP" dirty="0" smtClean="0"/>
              <a:t>)</a:t>
            </a:r>
          </a:p>
          <a:p>
            <a:pPr lvl="1"/>
            <a:endParaRPr kumimoji="1" lang="en-US" altLang="ja-JP" dirty="0" smtClean="0"/>
          </a:p>
          <a:p>
            <a:r>
              <a:rPr lang="ja-JP" altLang="en-US" dirty="0" smtClean="0"/>
              <a:t>指定例</a:t>
            </a:r>
            <a:endParaRPr lang="en-US" altLang="ja-JP" dirty="0" smtClean="0"/>
          </a:p>
          <a:p>
            <a:pPr marL="457200" lvl="1" indent="0">
              <a:buNone/>
            </a:pPr>
            <a:r>
              <a:rPr lang="mr-IN" altLang="ja-JP" dirty="0"/>
              <a:t>.to("</a:t>
            </a:r>
            <a:r>
              <a:rPr lang="mr-IN" altLang="ja-JP" dirty="0" err="1"/>
              <a:t>jms</a:t>
            </a:r>
            <a:r>
              <a:rPr lang="mr-IN" altLang="ja-JP" dirty="0"/>
              <a:t>:{{</a:t>
            </a:r>
            <a:r>
              <a:rPr lang="mr-IN" altLang="ja-JP" dirty="0" err="1"/>
              <a:t>myDest</a:t>
            </a:r>
            <a:r>
              <a:rPr lang="mr-IN" altLang="ja-JP" dirty="0"/>
              <a:t>}}");</a:t>
            </a:r>
            <a:endParaRPr lang="en-US" altLang="ja-JP" dirty="0" smtClean="0"/>
          </a:p>
        </p:txBody>
      </p:sp>
    </p:spTree>
    <p:extLst>
      <p:ext uri="{BB962C8B-B14F-4D97-AF65-F5344CB8AC3E}">
        <p14:creationId xmlns:p14="http://schemas.microsoft.com/office/powerpoint/2010/main" val="186385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エンドポイント上の設定値をプロパティファイルで外出しするには？</a:t>
            </a:r>
            <a:endParaRPr kumimoji="1" lang="ja-JP" altLang="en-US" dirty="0"/>
          </a:p>
        </p:txBody>
      </p:sp>
      <p:sp>
        <p:nvSpPr>
          <p:cNvPr id="4" name="四角形吹き出し 3"/>
          <p:cNvSpPr/>
          <p:nvPr/>
        </p:nvSpPr>
        <p:spPr>
          <a:xfrm>
            <a:off x="8339959" y="1166649"/>
            <a:ext cx="3658077" cy="524040"/>
          </a:xfrm>
          <a:prstGeom prst="wedgeRectCallout">
            <a:avLst>
              <a:gd name="adj1" fmla="val -55295"/>
              <a:gd name="adj2" fmla="val -96842"/>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smtClean="0">
                <a:solidFill>
                  <a:schemeClr val="tx1"/>
                </a:solidFill>
                <a:latin typeface="メイリオ"/>
                <a:ea typeface="メイリオ"/>
                <a:cs typeface="メイリオ"/>
              </a:rPr>
              <a:t>2.5.2 Using property placeholders in endpoint URIs</a:t>
            </a:r>
          </a:p>
        </p:txBody>
      </p:sp>
      <p:sp>
        <p:nvSpPr>
          <p:cNvPr id="5" name="コンテンツ プレースホルダー 2"/>
          <p:cNvSpPr>
            <a:spLocks noGrp="1"/>
          </p:cNvSpPr>
          <p:nvPr>
            <p:ph idx="1"/>
          </p:nvPr>
        </p:nvSpPr>
        <p:spPr>
          <a:xfrm>
            <a:off x="838199" y="1825625"/>
            <a:ext cx="10924309" cy="4351338"/>
          </a:xfrm>
        </p:spPr>
        <p:txBody>
          <a:bodyPr>
            <a:normAutofit/>
          </a:bodyPr>
          <a:lstStyle/>
          <a:p>
            <a:r>
              <a:rPr lang="ja-JP" altLang="en-US" dirty="0" smtClean="0"/>
              <a:t>プロパティファイルの利用方法</a:t>
            </a:r>
            <a:endParaRPr lang="en-US" altLang="ja-JP" dirty="0" smtClean="0"/>
          </a:p>
          <a:p>
            <a:pPr marL="971550" lvl="1" indent="-514350">
              <a:buFont typeface="+mj-lt"/>
              <a:buAutoNum type="arabicPeriod"/>
            </a:pPr>
            <a:r>
              <a:rPr lang="ja-JP" altLang="en-US" dirty="0" smtClean="0"/>
              <a:t>プロパティファイルの定義</a:t>
            </a:r>
            <a:r>
              <a:rPr lang="en-US" altLang="ja-JP" dirty="0" smtClean="0"/>
              <a:t>(*.properties -&gt;</a:t>
            </a:r>
            <a:r>
              <a:rPr lang="ja-JP" altLang="en-US" dirty="0" smtClean="0"/>
              <a:t>例ではクラスパス上に配置</a:t>
            </a:r>
            <a:r>
              <a:rPr lang="en-US" altLang="ja-JP" dirty="0" smtClean="0"/>
              <a:t>)</a:t>
            </a:r>
          </a:p>
          <a:p>
            <a:pPr marL="971550" lvl="1" indent="-514350">
              <a:buFont typeface="+mj-lt"/>
              <a:buAutoNum type="arabicPeriod"/>
            </a:pPr>
            <a:r>
              <a:rPr lang="ja-JP" altLang="en-US" dirty="0" smtClean="0"/>
              <a:t>プロパティファイルの読み込みを宣言</a:t>
            </a:r>
            <a:r>
              <a:rPr lang="en-US" altLang="ja-JP" dirty="0"/>
              <a:t>(*.java or *.xml)</a:t>
            </a:r>
            <a:endParaRPr lang="en-US" altLang="ja-JP" dirty="0" smtClean="0"/>
          </a:p>
          <a:p>
            <a:pPr marL="971550" lvl="1" indent="-514350">
              <a:buFont typeface="+mj-lt"/>
              <a:buAutoNum type="arabicPeriod"/>
            </a:pPr>
            <a:r>
              <a:rPr lang="ja-JP" altLang="en-US" dirty="0" smtClean="0"/>
              <a:t>プロパティを参照</a:t>
            </a:r>
            <a:r>
              <a:rPr lang="en-US" altLang="ja-JP" dirty="0" smtClean="0"/>
              <a:t>(*.java or *.xml)</a:t>
            </a:r>
          </a:p>
          <a:p>
            <a:pPr marL="971550" lvl="1" indent="-514350">
              <a:buFont typeface="+mj-lt"/>
              <a:buAutoNum type="arabicPeriod"/>
            </a:pPr>
            <a:endParaRPr lang="en-US" altLang="ja-JP" dirty="0"/>
          </a:p>
          <a:p>
            <a:pPr marL="0" indent="0">
              <a:buNone/>
            </a:pPr>
            <a:r>
              <a:rPr lang="en-US" altLang="ja-JP" dirty="0" smtClean="0"/>
              <a:t>※</a:t>
            </a:r>
            <a:r>
              <a:rPr lang="en-US" altLang="ja-JP" dirty="0" err="1" smtClean="0"/>
              <a:t>toD</a:t>
            </a:r>
            <a:r>
              <a:rPr lang="ja-JP" altLang="en-US" dirty="0" smtClean="0"/>
              <a:t>とプロパティの使い分け</a:t>
            </a:r>
            <a:endParaRPr lang="en-US" altLang="ja-JP" dirty="0" smtClean="0"/>
          </a:p>
          <a:p>
            <a:pPr lvl="1"/>
            <a:r>
              <a:rPr lang="en-US" altLang="ja-JP" dirty="0" err="1" smtClean="0"/>
              <a:t>toD</a:t>
            </a:r>
            <a:r>
              <a:rPr lang="en-US" altLang="ja-JP" dirty="0" smtClean="0"/>
              <a:t> 		</a:t>
            </a:r>
            <a:r>
              <a:rPr lang="ja-JP" altLang="en-US" dirty="0" smtClean="0"/>
              <a:t>メッセージ毎に宛先を</a:t>
            </a:r>
            <a:r>
              <a:rPr lang="ja-JP" altLang="en-US" dirty="0"/>
              <a:t>変えたい場合に</a:t>
            </a:r>
            <a:r>
              <a:rPr lang="ja-JP" altLang="en-US" dirty="0" smtClean="0"/>
              <a:t>使用</a:t>
            </a:r>
            <a:endParaRPr lang="en-US" altLang="ja-JP" dirty="0" smtClean="0"/>
          </a:p>
          <a:p>
            <a:pPr lvl="1"/>
            <a:r>
              <a:rPr lang="ja-JP" altLang="en-US" dirty="0" smtClean="0"/>
              <a:t>プロパティ</a:t>
            </a:r>
            <a:r>
              <a:rPr lang="en-US" altLang="ja-JP" dirty="0" smtClean="0"/>
              <a:t>	Camel</a:t>
            </a:r>
            <a:r>
              <a:rPr lang="ja-JP" altLang="en-US" dirty="0" smtClean="0"/>
              <a:t>を起動した時に指定したい場合に使用</a:t>
            </a:r>
            <a:endParaRPr lang="en-US" altLang="ja-JP" dirty="0"/>
          </a:p>
          <a:p>
            <a:endParaRPr lang="en-US" altLang="ja-JP" dirty="0" smtClean="0"/>
          </a:p>
        </p:txBody>
      </p:sp>
    </p:spTree>
    <p:extLst>
      <p:ext uri="{BB962C8B-B14F-4D97-AF65-F5344CB8AC3E}">
        <p14:creationId xmlns:p14="http://schemas.microsoft.com/office/powerpoint/2010/main" val="162161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エンドポイント上の設定値をプロパティファイルで外出しするには？</a:t>
            </a:r>
            <a:endParaRPr kumimoji="1" lang="ja-JP" altLang="en-US" dirty="0"/>
          </a:p>
        </p:txBody>
      </p:sp>
      <p:sp>
        <p:nvSpPr>
          <p:cNvPr id="4" name="四角形吹き出し 3"/>
          <p:cNvSpPr/>
          <p:nvPr/>
        </p:nvSpPr>
        <p:spPr>
          <a:xfrm>
            <a:off x="8339959" y="1166649"/>
            <a:ext cx="3658077" cy="524040"/>
          </a:xfrm>
          <a:prstGeom prst="wedgeRectCallout">
            <a:avLst>
              <a:gd name="adj1" fmla="val -55295"/>
              <a:gd name="adj2" fmla="val -96842"/>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smtClean="0">
                <a:solidFill>
                  <a:schemeClr val="tx1"/>
                </a:solidFill>
                <a:latin typeface="メイリオ"/>
                <a:ea typeface="メイリオ"/>
                <a:cs typeface="メイリオ"/>
              </a:rPr>
              <a:t>2.5.2 Using property placeholders in endpoint URIs</a:t>
            </a:r>
          </a:p>
        </p:txBody>
      </p:sp>
      <p:sp>
        <p:nvSpPr>
          <p:cNvPr id="5" name="コンテンツ プレースホルダー 2"/>
          <p:cNvSpPr>
            <a:spLocks noGrp="1"/>
          </p:cNvSpPr>
          <p:nvPr>
            <p:ph idx="1"/>
          </p:nvPr>
        </p:nvSpPr>
        <p:spPr>
          <a:xfrm>
            <a:off x="838199" y="1825625"/>
            <a:ext cx="10924309" cy="4351338"/>
          </a:xfrm>
        </p:spPr>
        <p:txBody>
          <a:bodyPr>
            <a:normAutofit fontScale="85000" lnSpcReduction="20000"/>
          </a:bodyPr>
          <a:lstStyle/>
          <a:p>
            <a:r>
              <a:rPr lang="ja-JP" altLang="en-US" dirty="0" smtClean="0"/>
              <a:t>プロパティファイルの利用方法</a:t>
            </a:r>
            <a:endParaRPr lang="en-US" altLang="ja-JP" dirty="0" smtClean="0"/>
          </a:p>
          <a:p>
            <a:pPr marL="971550" lvl="1" indent="-514350">
              <a:buFont typeface="+mj-lt"/>
              <a:buAutoNum type="arabicPeriod"/>
            </a:pPr>
            <a:r>
              <a:rPr lang="ja-JP" altLang="en-US" dirty="0" smtClean="0"/>
              <a:t>プロパティファイルの定義</a:t>
            </a:r>
            <a:r>
              <a:rPr lang="en-US" altLang="ja-JP" dirty="0" smtClean="0"/>
              <a:t>(*.properties -&gt;</a:t>
            </a:r>
            <a:r>
              <a:rPr lang="ja-JP" altLang="en-US" dirty="0" smtClean="0"/>
              <a:t>例ではクラスパス上に配置</a:t>
            </a:r>
            <a:r>
              <a:rPr lang="en-US" altLang="ja-JP" dirty="0" smtClean="0"/>
              <a:t>)</a:t>
            </a:r>
          </a:p>
          <a:p>
            <a:pPr marL="914400" lvl="2" indent="0">
              <a:buNone/>
            </a:pPr>
            <a:r>
              <a:rPr lang="en-US" altLang="ja-JP" dirty="0" err="1"/>
              <a:t>myDest</a:t>
            </a:r>
            <a:r>
              <a:rPr lang="en-US" altLang="ja-JP" dirty="0"/>
              <a:t>=</a:t>
            </a:r>
            <a:r>
              <a:rPr lang="en-US" altLang="ja-JP" dirty="0" err="1"/>
              <a:t>incomingOrders</a:t>
            </a:r>
            <a:r>
              <a:rPr lang="en-US" altLang="ja-JP" dirty="0"/>
              <a:t> </a:t>
            </a:r>
            <a:endParaRPr lang="en-US" altLang="ja-JP" dirty="0" smtClean="0"/>
          </a:p>
          <a:p>
            <a:pPr marL="914400" lvl="2" indent="0">
              <a:buNone/>
            </a:pPr>
            <a:endParaRPr lang="en-US" altLang="ja-JP" dirty="0" smtClean="0"/>
          </a:p>
          <a:p>
            <a:pPr marL="971550" lvl="1" indent="-514350">
              <a:buFont typeface="+mj-lt"/>
              <a:buAutoNum type="arabicPeriod"/>
            </a:pPr>
            <a:r>
              <a:rPr lang="ja-JP" altLang="en-US" dirty="0" smtClean="0"/>
              <a:t>プロパティファイルの読み込みを宣言</a:t>
            </a:r>
            <a:r>
              <a:rPr lang="en-US" altLang="ja-JP" dirty="0"/>
              <a:t>(*.java or *.xml</a:t>
            </a:r>
            <a:r>
              <a:rPr lang="en-US" altLang="ja-JP" dirty="0" smtClean="0"/>
              <a:t>)</a:t>
            </a:r>
          </a:p>
          <a:p>
            <a:pPr marL="914400" lvl="2" indent="0">
              <a:buNone/>
            </a:pPr>
            <a:r>
              <a:rPr lang="en-US" altLang="ja-JP" dirty="0" err="1"/>
              <a:t>CamelContext</a:t>
            </a:r>
            <a:r>
              <a:rPr lang="en-US" altLang="ja-JP" dirty="0"/>
              <a:t> context = new </a:t>
            </a:r>
            <a:r>
              <a:rPr lang="en-US" altLang="ja-JP" dirty="0" err="1"/>
              <a:t>DefaultCamelContext</a:t>
            </a:r>
            <a:r>
              <a:rPr lang="en-US" altLang="ja-JP" dirty="0"/>
              <a:t>();</a:t>
            </a:r>
          </a:p>
          <a:p>
            <a:pPr marL="914400" lvl="2" indent="0">
              <a:buNone/>
            </a:pPr>
            <a:r>
              <a:rPr lang="en-US" altLang="ja-JP" dirty="0" err="1"/>
              <a:t>PropertiesComponent</a:t>
            </a:r>
            <a:r>
              <a:rPr lang="en-US" altLang="ja-JP" dirty="0"/>
              <a:t> prop = </a:t>
            </a:r>
            <a:r>
              <a:rPr lang="en-US" altLang="ja-JP" dirty="0" err="1"/>
              <a:t>camelContext.getComponent</a:t>
            </a:r>
            <a:r>
              <a:rPr lang="en-US" altLang="ja-JP" dirty="0"/>
              <a:t>(</a:t>
            </a:r>
          </a:p>
          <a:p>
            <a:pPr marL="914400" lvl="2" indent="0">
              <a:buNone/>
            </a:pPr>
            <a:r>
              <a:rPr lang="en-US" altLang="ja-JP" dirty="0"/>
              <a:t>        "properties", </a:t>
            </a:r>
            <a:r>
              <a:rPr lang="en-US" altLang="ja-JP" dirty="0" err="1"/>
              <a:t>PropertiesComponent.class</a:t>
            </a:r>
            <a:r>
              <a:rPr lang="en-US" altLang="ja-JP" dirty="0"/>
              <a:t>);</a:t>
            </a:r>
          </a:p>
          <a:p>
            <a:pPr marL="914400" lvl="2" indent="0">
              <a:buNone/>
            </a:pPr>
            <a:r>
              <a:rPr lang="en-US" altLang="ja-JP" dirty="0"/>
              <a:t> </a:t>
            </a:r>
            <a:r>
              <a:rPr lang="en-US" altLang="ja-JP" dirty="0" err="1"/>
              <a:t>prop.setLocation</a:t>
            </a:r>
            <a:r>
              <a:rPr lang="en-US" altLang="ja-JP" dirty="0"/>
              <a:t>("</a:t>
            </a:r>
            <a:r>
              <a:rPr lang="en-US" altLang="ja-JP" dirty="0" err="1"/>
              <a:t>classpath:rider-test.properties</a:t>
            </a:r>
            <a:r>
              <a:rPr lang="en-US" altLang="ja-JP" dirty="0"/>
              <a:t>");</a:t>
            </a:r>
          </a:p>
          <a:p>
            <a:pPr marL="914400" lvl="2" indent="0">
              <a:buNone/>
            </a:pPr>
            <a:endParaRPr lang="en-US" altLang="ja-JP" dirty="0" smtClean="0"/>
          </a:p>
          <a:p>
            <a:pPr marL="971550" lvl="1" indent="-514350">
              <a:buFont typeface="+mj-lt"/>
              <a:buAutoNum type="arabicPeriod"/>
            </a:pPr>
            <a:r>
              <a:rPr lang="ja-JP" altLang="en-US" dirty="0" smtClean="0"/>
              <a:t>プロパティを参照</a:t>
            </a:r>
            <a:r>
              <a:rPr lang="en-US" altLang="ja-JP" dirty="0" smtClean="0"/>
              <a:t>(*.java or *.xml)</a:t>
            </a:r>
          </a:p>
          <a:p>
            <a:pPr marL="914400" lvl="2" indent="0">
              <a:buNone/>
            </a:pPr>
            <a:r>
              <a:rPr lang="en-US" altLang="ja-JP" dirty="0"/>
              <a:t>return new </a:t>
            </a:r>
            <a:r>
              <a:rPr lang="en-US" altLang="ja-JP" dirty="0" err="1"/>
              <a:t>RouteBuilder</a:t>
            </a:r>
            <a:r>
              <a:rPr lang="en-US" altLang="ja-JP" dirty="0"/>
              <a:t>() </a:t>
            </a:r>
            <a:r>
              <a:rPr lang="en-US" altLang="ja-JP" dirty="0" smtClean="0"/>
              <a:t>{</a:t>
            </a:r>
          </a:p>
          <a:p>
            <a:pPr marL="914400" lvl="2" indent="0">
              <a:buNone/>
            </a:pPr>
            <a:r>
              <a:rPr lang="en-US" altLang="ja-JP" dirty="0"/>
              <a:t>    @</a:t>
            </a:r>
            <a:r>
              <a:rPr lang="en-US" altLang="ja-JP" dirty="0" smtClean="0"/>
              <a:t>Override</a:t>
            </a:r>
          </a:p>
          <a:p>
            <a:pPr marL="914400" lvl="2" indent="0">
              <a:buNone/>
            </a:pPr>
            <a:r>
              <a:rPr lang="en-US" altLang="ja-JP" dirty="0"/>
              <a:t>    public void configure() throws Exception </a:t>
            </a:r>
            <a:r>
              <a:rPr lang="en-US" altLang="ja-JP" dirty="0" smtClean="0"/>
              <a:t>{</a:t>
            </a:r>
          </a:p>
          <a:p>
            <a:pPr marL="914400" lvl="2" indent="0">
              <a:buNone/>
            </a:pPr>
            <a:r>
              <a:rPr lang="en-US" altLang="ja-JP" dirty="0"/>
              <a:t>           from("</a:t>
            </a:r>
            <a:r>
              <a:rPr lang="en-US" altLang="ja-JP" dirty="0" err="1"/>
              <a:t>file:src</a:t>
            </a:r>
            <a:r>
              <a:rPr lang="en-US" altLang="ja-JP" dirty="0"/>
              <a:t>/</a:t>
            </a:r>
            <a:r>
              <a:rPr lang="en-US" altLang="ja-JP" dirty="0" err="1"/>
              <a:t>data?noop</a:t>
            </a:r>
            <a:r>
              <a:rPr lang="en-US" altLang="ja-JP" dirty="0"/>
              <a:t>=true</a:t>
            </a:r>
            <a:r>
              <a:rPr lang="en-US" altLang="ja-JP" dirty="0" smtClean="0"/>
              <a:t>")</a:t>
            </a:r>
          </a:p>
          <a:p>
            <a:pPr marL="914400" lvl="2" indent="0">
              <a:buNone/>
            </a:pPr>
            <a:r>
              <a:rPr lang="is-IS" altLang="ja-JP" dirty="0"/>
              <a:t>               .to("jms:{{myDest}}");</a:t>
            </a:r>
            <a:endParaRPr lang="en-US" altLang="ja-JP" dirty="0" smtClean="0"/>
          </a:p>
          <a:p>
            <a:pPr marL="971550" lvl="1" indent="-514350">
              <a:buFont typeface="+mj-lt"/>
              <a:buAutoNum type="arabicPeriod"/>
            </a:pPr>
            <a:endParaRPr lang="en-US" altLang="ja-JP" dirty="0"/>
          </a:p>
          <a:p>
            <a:endParaRPr lang="en-US" altLang="ja-JP" dirty="0" smtClean="0"/>
          </a:p>
        </p:txBody>
      </p:sp>
      <p:sp>
        <p:nvSpPr>
          <p:cNvPr id="6" name="角丸四角形 5"/>
          <p:cNvSpPr/>
          <p:nvPr/>
        </p:nvSpPr>
        <p:spPr>
          <a:xfrm>
            <a:off x="1763864" y="2396836"/>
            <a:ext cx="2600318" cy="332509"/>
          </a:xfrm>
          <a:prstGeom prst="roundRect">
            <a:avLst/>
          </a:prstGeom>
          <a:noFill/>
          <a:ln w="34925">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fontScale="92500" lnSpcReduction="20000"/>
          </a:bodyPr>
          <a:lstStyle/>
          <a:p>
            <a:pPr algn="ctr"/>
            <a:endParaRPr kumimoji="1" lang="ja-JP" altLang="en-US" dirty="0" smtClean="0">
              <a:solidFill>
                <a:srgbClr val="000000"/>
              </a:solidFill>
              <a:latin typeface="メイリオ"/>
              <a:ea typeface="メイリオ"/>
              <a:cs typeface="メイリオ"/>
            </a:endParaRPr>
          </a:p>
        </p:txBody>
      </p:sp>
      <p:sp>
        <p:nvSpPr>
          <p:cNvPr id="7" name="角丸四角形 6"/>
          <p:cNvSpPr/>
          <p:nvPr/>
        </p:nvSpPr>
        <p:spPr>
          <a:xfrm>
            <a:off x="3606519" y="3865418"/>
            <a:ext cx="3542426" cy="318655"/>
          </a:xfrm>
          <a:prstGeom prst="roundRect">
            <a:avLst/>
          </a:prstGeom>
          <a:noFill/>
          <a:ln w="34925">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fontScale="92500" lnSpcReduction="20000"/>
          </a:bodyPr>
          <a:lstStyle/>
          <a:p>
            <a:pPr algn="ctr"/>
            <a:endParaRPr kumimoji="1" lang="ja-JP" altLang="en-US" dirty="0" smtClean="0">
              <a:solidFill>
                <a:srgbClr val="000000"/>
              </a:solidFill>
              <a:latin typeface="メイリオ"/>
              <a:ea typeface="メイリオ"/>
              <a:cs typeface="メイリオ"/>
            </a:endParaRPr>
          </a:p>
        </p:txBody>
      </p:sp>
      <p:sp>
        <p:nvSpPr>
          <p:cNvPr id="8" name="角丸四角形 7"/>
          <p:cNvSpPr/>
          <p:nvPr/>
        </p:nvSpPr>
        <p:spPr>
          <a:xfrm>
            <a:off x="3606519" y="5638800"/>
            <a:ext cx="1228717" cy="290946"/>
          </a:xfrm>
          <a:prstGeom prst="roundRect">
            <a:avLst/>
          </a:prstGeom>
          <a:noFill/>
          <a:ln w="34925">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fontScale="85000" lnSpcReduction="20000"/>
          </a:bodyPr>
          <a:lstStyle/>
          <a:p>
            <a:pPr algn="ctr"/>
            <a:endParaRPr kumimoji="1" lang="ja-JP" altLang="en-US" dirty="0" smtClean="0">
              <a:solidFill>
                <a:srgbClr val="000000"/>
              </a:solidFill>
              <a:latin typeface="メイリオ"/>
              <a:ea typeface="メイリオ"/>
              <a:cs typeface="メイリオ"/>
            </a:endParaRPr>
          </a:p>
        </p:txBody>
      </p:sp>
      <p:sp>
        <p:nvSpPr>
          <p:cNvPr id="9" name="四角形吹き出し 8"/>
          <p:cNvSpPr/>
          <p:nvPr/>
        </p:nvSpPr>
        <p:spPr>
          <a:xfrm>
            <a:off x="4973305" y="6118266"/>
            <a:ext cx="2646696" cy="524040"/>
          </a:xfrm>
          <a:prstGeom prst="wedgeRectCallout">
            <a:avLst>
              <a:gd name="adj1" fmla="val -55295"/>
              <a:gd name="adj2" fmla="val -96842"/>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err="1" smtClean="0">
                <a:solidFill>
                  <a:schemeClr val="tx1"/>
                </a:solidFill>
                <a:latin typeface="メイリオ"/>
                <a:ea typeface="メイリオ"/>
                <a:cs typeface="メイリオ"/>
              </a:rPr>
              <a:t>incomingOrders</a:t>
            </a:r>
            <a:r>
              <a:rPr lang="ja-JP" altLang="en-US" sz="1400" dirty="0" smtClean="0">
                <a:solidFill>
                  <a:schemeClr val="tx1"/>
                </a:solidFill>
                <a:latin typeface="メイリオ"/>
                <a:ea typeface="メイリオ"/>
                <a:cs typeface="メイリオ"/>
              </a:rPr>
              <a:t>が設定される</a:t>
            </a:r>
            <a:endParaRPr lang="en-US" altLang="ja-JP" sz="1400" dirty="0" smtClean="0">
              <a:solidFill>
                <a:schemeClr val="tx1"/>
              </a:solidFill>
              <a:latin typeface="メイリオ"/>
              <a:ea typeface="メイリオ"/>
              <a:cs typeface="メイリオ"/>
            </a:endParaRPr>
          </a:p>
        </p:txBody>
      </p:sp>
    </p:spTree>
    <p:extLst>
      <p:ext uri="{BB962C8B-B14F-4D97-AF65-F5344CB8AC3E}">
        <p14:creationId xmlns:p14="http://schemas.microsoft.com/office/powerpoint/2010/main" val="1899495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エンドポイント上の設定値をプロパティファイルで外出しするには？</a:t>
            </a:r>
            <a:endParaRPr kumimoji="1" lang="ja-JP" altLang="en-US" dirty="0"/>
          </a:p>
        </p:txBody>
      </p:sp>
      <p:sp>
        <p:nvSpPr>
          <p:cNvPr id="4" name="四角形吹き出し 3"/>
          <p:cNvSpPr/>
          <p:nvPr/>
        </p:nvSpPr>
        <p:spPr>
          <a:xfrm>
            <a:off x="8339959" y="1166649"/>
            <a:ext cx="3658077" cy="524040"/>
          </a:xfrm>
          <a:prstGeom prst="wedgeRectCallout">
            <a:avLst>
              <a:gd name="adj1" fmla="val -55295"/>
              <a:gd name="adj2" fmla="val -96842"/>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smtClean="0">
                <a:solidFill>
                  <a:schemeClr val="tx1"/>
                </a:solidFill>
                <a:latin typeface="メイリオ"/>
                <a:ea typeface="メイリオ"/>
                <a:cs typeface="メイリオ"/>
              </a:rPr>
              <a:t>2.5.2 Using property placeholders in endpoint URIs</a:t>
            </a:r>
          </a:p>
        </p:txBody>
      </p:sp>
      <p:sp>
        <p:nvSpPr>
          <p:cNvPr id="5" name="コンテンツ プレースホルダー 2"/>
          <p:cNvSpPr>
            <a:spLocks noGrp="1"/>
          </p:cNvSpPr>
          <p:nvPr>
            <p:ph idx="1"/>
          </p:nvPr>
        </p:nvSpPr>
        <p:spPr>
          <a:xfrm>
            <a:off x="838199" y="1825625"/>
            <a:ext cx="10924309" cy="4351338"/>
          </a:xfrm>
        </p:spPr>
        <p:txBody>
          <a:bodyPr>
            <a:normAutofit/>
          </a:bodyPr>
          <a:lstStyle/>
          <a:p>
            <a:r>
              <a:rPr lang="ja-JP" altLang="en-US" dirty="0" smtClean="0"/>
              <a:t>プロパティ表記法は２種類</a:t>
            </a:r>
            <a:endParaRPr lang="en-US" altLang="ja-JP" dirty="0" smtClean="0"/>
          </a:p>
          <a:p>
            <a:pPr marL="971550" lvl="1" indent="-514350">
              <a:buFont typeface="+mj-lt"/>
              <a:buAutoNum type="arabicPeriod"/>
            </a:pPr>
            <a:r>
              <a:rPr lang="en-US" altLang="ja-JP" dirty="0" smtClean="0"/>
              <a:t>{{XXX}}   =&gt;Camel properties</a:t>
            </a:r>
          </a:p>
          <a:p>
            <a:pPr marL="971550" lvl="1" indent="-514350">
              <a:buFont typeface="+mj-lt"/>
              <a:buAutoNum type="arabicPeriod"/>
            </a:pPr>
            <a:r>
              <a:rPr lang="en-US" altLang="ja-JP" dirty="0" smtClean="0"/>
              <a:t>${</a:t>
            </a:r>
            <a:r>
              <a:rPr lang="en-US" altLang="ja-JP" dirty="0"/>
              <a:t>XXX</a:t>
            </a:r>
            <a:r>
              <a:rPr lang="en-US" altLang="ja-JP" dirty="0" smtClean="0"/>
              <a:t>}    =&gt;Spring properties</a:t>
            </a:r>
            <a:endParaRPr lang="en-US" altLang="ja-JP" dirty="0"/>
          </a:p>
          <a:p>
            <a:r>
              <a:rPr lang="ja-JP" altLang="en-US" dirty="0" smtClean="0"/>
              <a:t>どちらを使用すべきか</a:t>
            </a:r>
            <a:endParaRPr lang="en-US" altLang="ja-JP" dirty="0" smtClean="0"/>
          </a:p>
          <a:p>
            <a:pPr marL="457200" lvl="1" indent="0">
              <a:buNone/>
            </a:pPr>
            <a:r>
              <a:rPr lang="ja-JP" altLang="en-US" dirty="0" smtClean="0"/>
              <a:t>本書では</a:t>
            </a:r>
            <a:r>
              <a:rPr lang="en-US" altLang="ja-JP" dirty="0" smtClean="0"/>
              <a:t>{{XXX}}</a:t>
            </a:r>
            <a:r>
              <a:rPr lang="ja-JP" altLang="en-US" dirty="0" smtClean="0"/>
              <a:t>の利用を推薦　</a:t>
            </a:r>
            <a:r>
              <a:rPr lang="en-US" altLang="ja-JP" dirty="0" smtClean="0"/>
              <a:t>Blueprint</a:t>
            </a:r>
            <a:r>
              <a:rPr lang="ja-JP" altLang="en-US" dirty="0" smtClean="0"/>
              <a:t>など他の</a:t>
            </a:r>
            <a:r>
              <a:rPr lang="en-US" altLang="ja-JP" dirty="0" smtClean="0"/>
              <a:t>DSL</a:t>
            </a:r>
            <a:r>
              <a:rPr lang="ja-JP" altLang="en-US" dirty="0" smtClean="0"/>
              <a:t>にも対応するため</a:t>
            </a:r>
            <a:endParaRPr lang="en-US" altLang="ja-JP" dirty="0" smtClean="0"/>
          </a:p>
          <a:p>
            <a:pPr marL="457200" lvl="1" indent="0">
              <a:buNone/>
            </a:pPr>
            <a:endParaRPr lang="en-US" altLang="ja-JP" dirty="0" smtClean="0"/>
          </a:p>
          <a:p>
            <a:pPr marL="457200" lvl="1" indent="0">
              <a:buNone/>
            </a:pPr>
            <a:r>
              <a:rPr lang="en-US" altLang="ja-JP" dirty="0" smtClean="0"/>
              <a:t>※</a:t>
            </a:r>
            <a:r>
              <a:rPr lang="ja-JP" altLang="en-US" dirty="0" smtClean="0"/>
              <a:t>参考</a:t>
            </a:r>
            <a:r>
              <a:rPr lang="en-US" altLang="ja-JP" dirty="0" smtClean="0"/>
              <a:t> Blueprint</a:t>
            </a:r>
            <a:r>
              <a:rPr lang="ja-JP" altLang="en-US" dirty="0" smtClean="0"/>
              <a:t>のプロパティの参照方法</a:t>
            </a:r>
            <a:endParaRPr lang="en-US" altLang="ja-JP" dirty="0"/>
          </a:p>
          <a:p>
            <a:pPr marL="457200" lvl="1" indent="0">
              <a:buNone/>
            </a:pPr>
            <a:r>
              <a:rPr lang="en-US" altLang="ja-JP" dirty="0"/>
              <a:t>https://</a:t>
            </a:r>
            <a:r>
              <a:rPr lang="en-US" altLang="ja-JP" dirty="0" err="1"/>
              <a:t>access.redhat.com</a:t>
            </a:r>
            <a:r>
              <a:rPr lang="en-US" altLang="ja-JP" dirty="0"/>
              <a:t>/documentation/</a:t>
            </a:r>
            <a:r>
              <a:rPr lang="en-US" altLang="ja-JP" dirty="0" err="1"/>
              <a:t>en</a:t>
            </a:r>
            <a:r>
              <a:rPr lang="en-US" altLang="ja-JP" dirty="0"/>
              <a:t>-us/</a:t>
            </a:r>
            <a:r>
              <a:rPr lang="en-US" altLang="ja-JP" dirty="0" err="1"/>
              <a:t>red_hat_jboss_fuse</a:t>
            </a:r>
            <a:r>
              <a:rPr lang="en-US" altLang="ja-JP" dirty="0"/>
              <a:t>/6.3/html/</a:t>
            </a:r>
            <a:r>
              <a:rPr lang="en-US" altLang="ja-JP" dirty="0" err="1"/>
              <a:t>apache_camel_development_guide</a:t>
            </a:r>
            <a:r>
              <a:rPr lang="en-US" altLang="ja-JP" dirty="0"/>
              <a:t>/</a:t>
            </a:r>
            <a:r>
              <a:rPr lang="en-US" altLang="ja-JP" dirty="0" err="1"/>
              <a:t>basicprinciples-propplaceholders</a:t>
            </a:r>
            <a:endParaRPr lang="en-US" altLang="ja-JP" dirty="0" smtClean="0"/>
          </a:p>
        </p:txBody>
      </p:sp>
    </p:spTree>
    <p:extLst>
      <p:ext uri="{BB962C8B-B14F-4D97-AF65-F5344CB8AC3E}">
        <p14:creationId xmlns:p14="http://schemas.microsoft.com/office/powerpoint/2010/main" val="11544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365125"/>
            <a:ext cx="10812517" cy="1325563"/>
          </a:xfrm>
        </p:spPr>
        <p:txBody>
          <a:bodyPr/>
          <a:lstStyle/>
          <a:p>
            <a:r>
              <a:rPr lang="en-US" altLang="ja-JP" dirty="0" smtClean="0"/>
              <a:t>URI</a:t>
            </a:r>
            <a:r>
              <a:rPr lang="ja-JP" altLang="en-US" dirty="0"/>
              <a:t>で特殊</a:t>
            </a:r>
            <a:r>
              <a:rPr lang="ja-JP" altLang="en-US" dirty="0" smtClean="0"/>
              <a:t>な文字</a:t>
            </a:r>
            <a:r>
              <a:rPr lang="en-US" altLang="ja-JP" dirty="0" smtClean="0"/>
              <a:t>(%</a:t>
            </a:r>
            <a:r>
              <a:rPr lang="ja-JP" altLang="en-US" dirty="0" smtClean="0"/>
              <a:t>など</a:t>
            </a:r>
            <a:r>
              <a:rPr lang="en-US" altLang="ja-JP" dirty="0" smtClean="0"/>
              <a:t>)</a:t>
            </a:r>
            <a:r>
              <a:rPr lang="ja-JP" altLang="en-US" dirty="0" smtClean="0"/>
              <a:t>を</a:t>
            </a:r>
            <a:r>
              <a:rPr lang="ja-JP" altLang="en-US" dirty="0"/>
              <a:t>使用するには？</a:t>
            </a:r>
            <a:endParaRPr kumimoji="1" lang="ja-JP" altLang="en-US" dirty="0"/>
          </a:p>
        </p:txBody>
      </p:sp>
      <p:sp>
        <p:nvSpPr>
          <p:cNvPr id="4" name="四角形吹き出し 3"/>
          <p:cNvSpPr/>
          <p:nvPr/>
        </p:nvSpPr>
        <p:spPr>
          <a:xfrm>
            <a:off x="7882759" y="1387707"/>
            <a:ext cx="4018945" cy="406943"/>
          </a:xfrm>
          <a:prstGeom prst="wedgeRectCallout">
            <a:avLst>
              <a:gd name="adj1" fmla="val -72894"/>
              <a:gd name="adj2" fmla="val -65849"/>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smtClean="0">
                <a:solidFill>
                  <a:schemeClr val="tx1"/>
                </a:solidFill>
              </a:rPr>
              <a:t>2.5.3 Using raw values in endpoint URIs</a:t>
            </a:r>
            <a:endParaRPr lang="en-US" altLang="ja-JP" sz="1400" dirty="0" smtClean="0">
              <a:solidFill>
                <a:schemeClr val="tx1"/>
              </a:solidFill>
              <a:latin typeface="メイリオ"/>
              <a:ea typeface="メイリオ"/>
              <a:cs typeface="メイリオ"/>
            </a:endParaRPr>
          </a:p>
        </p:txBody>
      </p:sp>
      <p:sp>
        <p:nvSpPr>
          <p:cNvPr id="5" name="コンテンツ プレースホルダー 2"/>
          <p:cNvSpPr>
            <a:spLocks noGrp="1"/>
          </p:cNvSpPr>
          <p:nvPr>
            <p:ph idx="1"/>
          </p:nvPr>
        </p:nvSpPr>
        <p:spPr/>
        <p:txBody>
          <a:bodyPr>
            <a:normAutofit fontScale="92500" lnSpcReduction="10000"/>
          </a:bodyPr>
          <a:lstStyle/>
          <a:p>
            <a:r>
              <a:rPr lang="ja-JP" altLang="en-US" dirty="0" smtClean="0"/>
              <a:t>やりたい事</a:t>
            </a:r>
            <a:endParaRPr lang="en-US" altLang="ja-JP" dirty="0"/>
          </a:p>
          <a:p>
            <a:pPr marL="457200" lvl="1" indent="0">
              <a:buNone/>
            </a:pPr>
            <a:r>
              <a:rPr kumimoji="1" lang="en-US" altLang="ja-JP" dirty="0" smtClean="0"/>
              <a:t>URI</a:t>
            </a:r>
            <a:r>
              <a:rPr kumimoji="1" lang="ja-JP" altLang="en-US" dirty="0" smtClean="0"/>
              <a:t>の予約語</a:t>
            </a:r>
            <a:r>
              <a:rPr kumimoji="1" lang="en-US" altLang="ja-JP" dirty="0" smtClean="0"/>
              <a:t>(%</a:t>
            </a:r>
            <a:r>
              <a:rPr kumimoji="1" lang="ja-JP" altLang="en-US" dirty="0" smtClean="0"/>
              <a:t>など</a:t>
            </a:r>
            <a:r>
              <a:rPr kumimoji="1" lang="en-US" altLang="ja-JP" dirty="0" smtClean="0"/>
              <a:t>)</a:t>
            </a:r>
            <a:r>
              <a:rPr kumimoji="1" lang="ja-JP" altLang="en-US" dirty="0" smtClean="0"/>
              <a:t>を</a:t>
            </a:r>
            <a:r>
              <a:rPr kumimoji="1" lang="en-US" altLang="ja-JP" dirty="0" smtClean="0"/>
              <a:t>URI</a:t>
            </a:r>
            <a:r>
              <a:rPr lang="ja-JP" altLang="en-US" dirty="0" smtClean="0"/>
              <a:t>で使いたい</a:t>
            </a:r>
            <a:endParaRPr kumimoji="1" lang="en-US" altLang="ja-JP" dirty="0" smtClean="0"/>
          </a:p>
          <a:p>
            <a:endParaRPr kumimoji="1" lang="en-US" altLang="ja-JP" dirty="0" smtClean="0"/>
          </a:p>
          <a:p>
            <a:r>
              <a:rPr lang="ja-JP" altLang="en-US" dirty="0" smtClean="0"/>
              <a:t>利用場面</a:t>
            </a:r>
            <a:endParaRPr lang="en-US" altLang="ja-JP" dirty="0" smtClean="0"/>
          </a:p>
          <a:p>
            <a:pPr marL="457200" lvl="1" indent="0">
              <a:buNone/>
            </a:pPr>
            <a:r>
              <a:rPr kumimoji="1" lang="ja-JP" altLang="en-US" dirty="0" smtClean="0"/>
              <a:t>パスワードの指定など</a:t>
            </a:r>
            <a:endParaRPr kumimoji="1" lang="en-US" altLang="ja-JP" dirty="0" smtClean="0"/>
          </a:p>
          <a:p>
            <a:pPr lvl="1"/>
            <a:endParaRPr kumimoji="1" lang="en-US" altLang="ja-JP" dirty="0" smtClean="0"/>
          </a:p>
          <a:p>
            <a:r>
              <a:rPr lang="ja-JP" altLang="en-US" dirty="0" smtClean="0"/>
              <a:t>関連する技術</a:t>
            </a:r>
            <a:endParaRPr lang="en-US" altLang="ja-JP" dirty="0" smtClean="0"/>
          </a:p>
          <a:p>
            <a:pPr marL="457200" lvl="1" indent="0">
              <a:buNone/>
            </a:pPr>
            <a:r>
              <a:rPr kumimoji="1" lang="en-US" altLang="ja-JP" dirty="0" smtClean="0"/>
              <a:t>RAW()</a:t>
            </a:r>
          </a:p>
          <a:p>
            <a:pPr lvl="1"/>
            <a:endParaRPr kumimoji="1" lang="en-US" altLang="ja-JP" dirty="0" smtClean="0"/>
          </a:p>
          <a:p>
            <a:r>
              <a:rPr lang="ja-JP" altLang="en-US" dirty="0" smtClean="0"/>
              <a:t>指定例</a:t>
            </a:r>
            <a:endParaRPr lang="en-US" altLang="ja-JP" dirty="0" smtClean="0"/>
          </a:p>
          <a:p>
            <a:pPr marL="457200" lvl="1" indent="0">
              <a:buNone/>
            </a:pPr>
            <a:r>
              <a:rPr lang="en-US" altLang="ja-JP" sz="1900" dirty="0" err="1" smtClean="0"/>
              <a:t>from"ftp</a:t>
            </a:r>
            <a:r>
              <a:rPr lang="en-US" altLang="ja-JP" sz="1900" dirty="0"/>
              <a:t>://</a:t>
            </a:r>
            <a:r>
              <a:rPr lang="en-US" altLang="ja-JP" sz="1900" dirty="0" err="1"/>
              <a:t>rider.com</a:t>
            </a:r>
            <a:r>
              <a:rPr lang="en-US" altLang="ja-JP" sz="1900" dirty="0"/>
              <a:t>/</a:t>
            </a:r>
            <a:r>
              <a:rPr lang="en-US" altLang="ja-JP" sz="1900" dirty="0" err="1"/>
              <a:t>orders?username</a:t>
            </a:r>
            <a:r>
              <a:rPr lang="en-US" altLang="ja-JP" sz="1900" dirty="0"/>
              <a:t>=</a:t>
            </a:r>
            <a:r>
              <a:rPr lang="en-US" altLang="ja-JP" sz="1900" dirty="0" err="1"/>
              <a:t>rider&amp;password</a:t>
            </a:r>
            <a:r>
              <a:rPr lang="en-US" altLang="ja-JP" sz="1900" dirty="0"/>
              <a:t>=RAW(++%%</a:t>
            </a:r>
            <a:r>
              <a:rPr lang="en-US" altLang="ja-JP" sz="1900" dirty="0" err="1"/>
              <a:t>w?rd</a:t>
            </a:r>
            <a:r>
              <a:rPr lang="en-US" altLang="ja-JP" sz="1900" dirty="0" smtClean="0"/>
              <a:t>)")</a:t>
            </a:r>
          </a:p>
        </p:txBody>
      </p:sp>
      <p:sp>
        <p:nvSpPr>
          <p:cNvPr id="6" name="角丸四角形 5"/>
          <p:cNvSpPr/>
          <p:nvPr/>
        </p:nvSpPr>
        <p:spPr>
          <a:xfrm>
            <a:off x="7444225" y="5541818"/>
            <a:ext cx="1963008" cy="457200"/>
          </a:xfrm>
          <a:prstGeom prst="roundRect">
            <a:avLst/>
          </a:prstGeom>
          <a:noFill/>
          <a:ln w="34925">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a:bodyPr>
          <a:lstStyle/>
          <a:p>
            <a:pPr algn="ctr"/>
            <a:endParaRPr kumimoji="1" lang="ja-JP" altLang="en-US" dirty="0" smtClean="0">
              <a:solidFill>
                <a:srgbClr val="000000"/>
              </a:solidFill>
              <a:latin typeface="メイリオ"/>
              <a:ea typeface="メイリオ"/>
              <a:cs typeface="メイリオ"/>
            </a:endParaRPr>
          </a:p>
        </p:txBody>
      </p:sp>
    </p:spTree>
    <p:extLst>
      <p:ext uri="{BB962C8B-B14F-4D97-AF65-F5344CB8AC3E}">
        <p14:creationId xmlns:p14="http://schemas.microsoft.com/office/powerpoint/2010/main" val="919055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URI</a:t>
            </a:r>
            <a:r>
              <a:rPr lang="ja-JP" altLang="en-US" dirty="0" smtClean="0"/>
              <a:t>で</a:t>
            </a:r>
            <a:r>
              <a:rPr lang="en-US" altLang="ja-JP" dirty="0" smtClean="0"/>
              <a:t>registry bean</a:t>
            </a:r>
            <a:r>
              <a:rPr lang="ja-JP" altLang="en-US" dirty="0" smtClean="0"/>
              <a:t>を指定するには</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やりたい事</a:t>
            </a:r>
            <a:endParaRPr lang="en-US" altLang="ja-JP" dirty="0"/>
          </a:p>
          <a:p>
            <a:pPr marL="457200" lvl="1" indent="0">
              <a:buNone/>
            </a:pPr>
            <a:r>
              <a:rPr kumimoji="1" lang="ja-JP" altLang="en-US" dirty="0" smtClean="0"/>
              <a:t>エンドポイントの</a:t>
            </a:r>
            <a:r>
              <a:rPr kumimoji="1" lang="en-US" altLang="ja-JP" dirty="0" smtClean="0"/>
              <a:t>URI</a:t>
            </a:r>
            <a:r>
              <a:rPr kumimoji="1" lang="ja-JP" altLang="en-US" dirty="0" smtClean="0"/>
              <a:t>でオブジェクトを指定したい</a:t>
            </a:r>
            <a:endParaRPr kumimoji="1" lang="en-US" altLang="ja-JP" dirty="0" smtClean="0"/>
          </a:p>
          <a:p>
            <a:endParaRPr kumimoji="1" lang="en-US" altLang="ja-JP" dirty="0" smtClean="0"/>
          </a:p>
          <a:p>
            <a:r>
              <a:rPr lang="ja-JP" altLang="en-US" dirty="0" smtClean="0"/>
              <a:t>利用場面</a:t>
            </a:r>
            <a:endParaRPr lang="en-US" altLang="ja-JP" dirty="0" smtClean="0"/>
          </a:p>
          <a:p>
            <a:pPr lvl="1"/>
            <a:r>
              <a:rPr kumimoji="1" lang="ja-JP" altLang="en-US" dirty="0" smtClean="0"/>
              <a:t>データソースの指定</a:t>
            </a:r>
            <a:endParaRPr kumimoji="1" lang="en-US" altLang="ja-JP" dirty="0" smtClean="0"/>
          </a:p>
          <a:p>
            <a:pPr lvl="1"/>
            <a:r>
              <a:rPr lang="ja-JP" altLang="en-US" dirty="0" smtClean="0"/>
              <a:t>特殊なクライアントの指定</a:t>
            </a:r>
            <a:r>
              <a:rPr lang="en-US" altLang="ja-JP" dirty="0" smtClean="0"/>
              <a:t>(AWS</a:t>
            </a:r>
            <a:r>
              <a:rPr lang="ja-JP" altLang="en-US" dirty="0" smtClean="0"/>
              <a:t>クライアント</a:t>
            </a:r>
            <a:r>
              <a:rPr lang="en-US" altLang="ja-JP" dirty="0" smtClean="0"/>
              <a:t>)</a:t>
            </a:r>
          </a:p>
          <a:p>
            <a:pPr lvl="1"/>
            <a:endParaRPr kumimoji="1" lang="en-US" altLang="ja-JP" dirty="0" smtClean="0"/>
          </a:p>
          <a:p>
            <a:r>
              <a:rPr lang="ja-JP" altLang="en-US" dirty="0" smtClean="0"/>
              <a:t>関連する技術</a:t>
            </a:r>
            <a:endParaRPr lang="en-US" altLang="ja-JP" dirty="0" smtClean="0"/>
          </a:p>
          <a:p>
            <a:pPr lvl="1"/>
            <a:r>
              <a:rPr kumimoji="1" lang="ja-JP" altLang="en-US" dirty="0" smtClean="0"/>
              <a:t>レジストリ（</a:t>
            </a:r>
            <a:r>
              <a:rPr kumimoji="1" lang="en-US" altLang="ja-JP" dirty="0" smtClean="0"/>
              <a:t>4. Using beans with Camel</a:t>
            </a:r>
            <a:r>
              <a:rPr kumimoji="1" lang="ja-JP" altLang="en-US" dirty="0" smtClean="0"/>
              <a:t>）</a:t>
            </a:r>
            <a:endParaRPr kumimoji="1" lang="en-US" altLang="ja-JP" dirty="0" smtClean="0"/>
          </a:p>
          <a:p>
            <a:pPr lvl="1"/>
            <a:endParaRPr kumimoji="1" lang="en-US" altLang="ja-JP" dirty="0" smtClean="0"/>
          </a:p>
          <a:p>
            <a:r>
              <a:rPr lang="ja-JP" altLang="en-US" dirty="0" smtClean="0"/>
              <a:t>指定例</a:t>
            </a:r>
            <a:endParaRPr lang="en-US" altLang="ja-JP" dirty="0" smtClean="0"/>
          </a:p>
        </p:txBody>
      </p:sp>
      <p:sp>
        <p:nvSpPr>
          <p:cNvPr id="4" name="四角形吹き出し 3"/>
          <p:cNvSpPr/>
          <p:nvPr/>
        </p:nvSpPr>
        <p:spPr>
          <a:xfrm>
            <a:off x="7882759" y="1387707"/>
            <a:ext cx="4018945" cy="406943"/>
          </a:xfrm>
          <a:prstGeom prst="wedgeRectCallout">
            <a:avLst>
              <a:gd name="adj1" fmla="val -72894"/>
              <a:gd name="adj2" fmla="val -65849"/>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smtClean="0">
                <a:solidFill>
                  <a:schemeClr val="tx1"/>
                </a:solidFill>
              </a:rPr>
              <a:t>Referencing registry beans </a:t>
            </a:r>
            <a:r>
              <a:rPr lang="en-US" altLang="ja-JP" sz="1400" dirty="0" err="1" smtClean="0">
                <a:solidFill>
                  <a:schemeClr val="tx1"/>
                </a:solidFill>
              </a:rPr>
              <a:t>inendpoint</a:t>
            </a:r>
            <a:r>
              <a:rPr lang="en-US" altLang="ja-JP" sz="1400" dirty="0" smtClean="0">
                <a:solidFill>
                  <a:schemeClr val="tx1"/>
                </a:solidFill>
              </a:rPr>
              <a:t> URIs</a:t>
            </a:r>
            <a:endParaRPr lang="en-US" altLang="ja-JP" sz="1400" dirty="0" smtClean="0">
              <a:solidFill>
                <a:schemeClr val="tx1"/>
              </a:solidFill>
              <a:latin typeface="メイリオ"/>
              <a:ea typeface="メイリオ"/>
              <a:cs typeface="メイリオ"/>
            </a:endParaRPr>
          </a:p>
        </p:txBody>
      </p:sp>
      <p:sp>
        <p:nvSpPr>
          <p:cNvPr id="5" name="角丸四角形 4"/>
          <p:cNvSpPr/>
          <p:nvPr/>
        </p:nvSpPr>
        <p:spPr>
          <a:xfrm>
            <a:off x="8891758" y="6075639"/>
            <a:ext cx="1457678" cy="369332"/>
          </a:xfrm>
          <a:prstGeom prst="roundRect">
            <a:avLst/>
          </a:prstGeom>
          <a:noFill/>
          <a:ln w="34925">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lnSpcReduction="10000"/>
          </a:bodyPr>
          <a:lstStyle/>
          <a:p>
            <a:pPr algn="ctr"/>
            <a:endParaRPr kumimoji="1" lang="ja-JP" altLang="en-US" dirty="0" smtClean="0">
              <a:solidFill>
                <a:srgbClr val="000000"/>
              </a:solidFill>
              <a:latin typeface="メイリオ"/>
              <a:ea typeface="メイリオ"/>
              <a:cs typeface="メイリオ"/>
            </a:endParaRPr>
          </a:p>
        </p:txBody>
      </p:sp>
      <p:sp>
        <p:nvSpPr>
          <p:cNvPr id="6" name="正方形/長方形 5"/>
          <p:cNvSpPr/>
          <p:nvPr/>
        </p:nvSpPr>
        <p:spPr>
          <a:xfrm>
            <a:off x="1248109" y="6075639"/>
            <a:ext cx="9416143" cy="369332"/>
          </a:xfrm>
          <a:prstGeom prst="rect">
            <a:avLst/>
          </a:prstGeom>
          <a:ln w="12700">
            <a:solidFill>
              <a:schemeClr val="tx1">
                <a:lumMod val="50000"/>
                <a:lumOff val="50000"/>
              </a:schemeClr>
            </a:solidFill>
          </a:ln>
        </p:spPr>
        <p:txBody>
          <a:bodyPr wrap="square">
            <a:spAutoFit/>
          </a:bodyPr>
          <a:lstStyle/>
          <a:p>
            <a:r>
              <a:rPr lang="ja-JP" altLang="en-US" dirty="0" smtClean="0"/>
              <a:t>from("ftp://rider.com/orders?username=rider&amp;password=secret&amp;filter=</a:t>
            </a:r>
            <a:r>
              <a:rPr lang="ja-JP" altLang="en-US" dirty="0" smtClean="0">
                <a:solidFill>
                  <a:schemeClr val="accent5"/>
                </a:solidFill>
              </a:rPr>
              <a:t>#myFilter</a:t>
            </a:r>
            <a:r>
              <a:rPr lang="ja-JP" altLang="en-US" dirty="0" smtClean="0"/>
              <a:t>")</a:t>
            </a:r>
            <a:endParaRPr lang="ja-JP" altLang="en-US" dirty="0"/>
          </a:p>
        </p:txBody>
      </p:sp>
      <p:sp>
        <p:nvSpPr>
          <p:cNvPr id="7" name="四角形吹き出し 6"/>
          <p:cNvSpPr/>
          <p:nvPr/>
        </p:nvSpPr>
        <p:spPr>
          <a:xfrm>
            <a:off x="9142632" y="5121296"/>
            <a:ext cx="2523852" cy="678950"/>
          </a:xfrm>
          <a:prstGeom prst="wedgeRectCallout">
            <a:avLst>
              <a:gd name="adj1" fmla="val -42201"/>
              <a:gd name="adj2" fmla="val 92049"/>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smtClean="0">
                <a:solidFill>
                  <a:schemeClr val="accent5"/>
                </a:solidFill>
                <a:latin typeface="メイリオ"/>
                <a:ea typeface="メイリオ"/>
                <a:cs typeface="メイリオ"/>
              </a:rPr>
              <a:t>#</a:t>
            </a:r>
            <a:r>
              <a:rPr lang="ja-JP" altLang="en-US" sz="1400" dirty="0" smtClean="0">
                <a:solidFill>
                  <a:schemeClr val="accent5"/>
                </a:solidFill>
                <a:latin typeface="メイリオ"/>
                <a:ea typeface="メイリオ"/>
                <a:cs typeface="メイリオ"/>
              </a:rPr>
              <a:t>で</a:t>
            </a:r>
            <a:r>
              <a:rPr lang="en-US" altLang="ja-JP" sz="1400" dirty="0" smtClean="0">
                <a:solidFill>
                  <a:schemeClr val="accent5"/>
                </a:solidFill>
                <a:latin typeface="メイリオ"/>
                <a:ea typeface="メイリオ"/>
                <a:cs typeface="メイリオ"/>
              </a:rPr>
              <a:t>Registry Bean</a:t>
            </a:r>
            <a:r>
              <a:rPr lang="ja-JP" altLang="en-US" sz="1400" dirty="0" smtClean="0">
                <a:solidFill>
                  <a:schemeClr val="accent5"/>
                </a:solidFill>
                <a:latin typeface="メイリオ"/>
                <a:ea typeface="メイリオ"/>
                <a:cs typeface="メイリオ"/>
              </a:rPr>
              <a:t>名を指定</a:t>
            </a:r>
            <a:endParaRPr lang="en-US" altLang="ja-JP" sz="1400" dirty="0" smtClean="0">
              <a:solidFill>
                <a:schemeClr val="accent5"/>
              </a:solidFill>
              <a:latin typeface="メイリオ"/>
              <a:ea typeface="メイリオ"/>
              <a:cs typeface="メイリオ"/>
            </a:endParaRPr>
          </a:p>
        </p:txBody>
      </p:sp>
    </p:spTree>
    <p:extLst>
      <p:ext uri="{BB962C8B-B14F-4D97-AF65-F5344CB8AC3E}">
        <p14:creationId xmlns:p14="http://schemas.microsoft.com/office/powerpoint/2010/main" val="80414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URI</a:t>
            </a:r>
            <a:r>
              <a:rPr lang="ja-JP" altLang="en-US" dirty="0" smtClean="0"/>
              <a:t>で</a:t>
            </a:r>
            <a:r>
              <a:rPr lang="en-US" altLang="ja-JP" dirty="0" smtClean="0"/>
              <a:t>registry bean</a:t>
            </a:r>
            <a:r>
              <a:rPr lang="ja-JP" altLang="en-US" dirty="0" smtClean="0"/>
              <a:t>を指定するには</a:t>
            </a:r>
            <a:r>
              <a:rPr lang="en-US" altLang="ja-JP" dirty="0" smtClean="0"/>
              <a:t>?</a:t>
            </a:r>
            <a:endParaRPr kumimoji="1" lang="ja-JP" altLang="en-US" dirty="0"/>
          </a:p>
        </p:txBody>
      </p:sp>
      <p:sp>
        <p:nvSpPr>
          <p:cNvPr id="24" name="コンテンツ プレースホルダー 23"/>
          <p:cNvSpPr>
            <a:spLocks noGrp="1"/>
          </p:cNvSpPr>
          <p:nvPr>
            <p:ph idx="1"/>
          </p:nvPr>
        </p:nvSpPr>
        <p:spPr/>
        <p:txBody>
          <a:bodyPr/>
          <a:lstStyle/>
          <a:p>
            <a:r>
              <a:rPr kumimoji="1" lang="ja-JP" altLang="en-US" dirty="0" smtClean="0"/>
              <a:t>コーディング例：</a:t>
            </a:r>
            <a:endParaRPr kumimoji="1" lang="ja-JP" altLang="en-US" dirty="0"/>
          </a:p>
        </p:txBody>
      </p:sp>
      <p:sp>
        <p:nvSpPr>
          <p:cNvPr id="6" name="テキスト ボックス 5"/>
          <p:cNvSpPr txBox="1"/>
          <p:nvPr/>
        </p:nvSpPr>
        <p:spPr>
          <a:xfrm>
            <a:off x="838200" y="2415911"/>
            <a:ext cx="7305205" cy="1477328"/>
          </a:xfrm>
          <a:prstGeom prst="rect">
            <a:avLst/>
          </a:prstGeom>
          <a:noFill/>
          <a:ln w="12700">
            <a:solidFill>
              <a:schemeClr val="tx1">
                <a:lumMod val="50000"/>
                <a:lumOff val="50000"/>
              </a:schemeClr>
            </a:solidFill>
          </a:ln>
        </p:spPr>
        <p:txBody>
          <a:bodyPr wrap="none" rtlCol="0">
            <a:spAutoFit/>
          </a:bodyPr>
          <a:lstStyle/>
          <a:p>
            <a:r>
              <a:rPr lang="en-US" altLang="ja-JP" dirty="0" smtClean="0"/>
              <a:t>public class </a:t>
            </a:r>
            <a:r>
              <a:rPr lang="en-US" altLang="ja-JP" dirty="0" err="1" smtClean="0"/>
              <a:t>OrderFileFilter</a:t>
            </a:r>
            <a:r>
              <a:rPr lang="en-US" altLang="ja-JP" dirty="0" smtClean="0"/>
              <a:t>&lt;T&gt; implements </a:t>
            </a:r>
            <a:r>
              <a:rPr lang="en-US" altLang="ja-JP" dirty="0" err="1" smtClean="0"/>
              <a:t>GenericFileFilter</a:t>
            </a:r>
            <a:r>
              <a:rPr lang="en-US" altLang="ja-JP" dirty="0" smtClean="0"/>
              <a:t>&lt;T&gt; {</a:t>
            </a:r>
          </a:p>
          <a:p>
            <a:r>
              <a:rPr lang="en-US" altLang="ja-JP" dirty="0" smtClean="0"/>
              <a:t>     public </a:t>
            </a:r>
            <a:r>
              <a:rPr lang="en-US" altLang="ja-JP" dirty="0" err="1" smtClean="0"/>
              <a:t>boolean</a:t>
            </a:r>
            <a:r>
              <a:rPr lang="en-US" altLang="ja-JP" dirty="0" smtClean="0"/>
              <a:t> accept(</a:t>
            </a:r>
            <a:r>
              <a:rPr lang="en-US" altLang="ja-JP" dirty="0" err="1" smtClean="0"/>
              <a:t>GenericFile</a:t>
            </a:r>
            <a:r>
              <a:rPr lang="en-US" altLang="ja-JP" dirty="0" smtClean="0"/>
              <a:t>&lt;T&gt; file) {</a:t>
            </a:r>
          </a:p>
          <a:p>
            <a:r>
              <a:rPr lang="en-US" altLang="ja-JP" dirty="0" smtClean="0"/>
              <a:t>        return </a:t>
            </a:r>
            <a:r>
              <a:rPr lang="en-US" altLang="ja-JP" dirty="0" err="1" smtClean="0"/>
              <a:t>file.getFileName</a:t>
            </a:r>
            <a:r>
              <a:rPr lang="en-US" altLang="ja-JP" dirty="0" smtClean="0"/>
              <a:t>().</a:t>
            </a:r>
            <a:r>
              <a:rPr lang="en-US" altLang="ja-JP" dirty="0" err="1" smtClean="0"/>
              <a:t>endsWith</a:t>
            </a:r>
            <a:r>
              <a:rPr lang="en-US" altLang="ja-JP" dirty="0" smtClean="0"/>
              <a:t>("csv");</a:t>
            </a:r>
          </a:p>
          <a:p>
            <a:r>
              <a:rPr lang="en-US" altLang="ja-JP" dirty="0" smtClean="0"/>
              <a:t>    }</a:t>
            </a:r>
          </a:p>
          <a:p>
            <a:r>
              <a:rPr lang="en-US" altLang="ja-JP" dirty="0" smtClean="0"/>
              <a:t>}</a:t>
            </a:r>
            <a:endParaRPr kumimoji="1" lang="ja-JP" altLang="en-US" dirty="0"/>
          </a:p>
        </p:txBody>
      </p:sp>
      <p:sp>
        <p:nvSpPr>
          <p:cNvPr id="7" name="正方形/長方形 6"/>
          <p:cNvSpPr/>
          <p:nvPr/>
        </p:nvSpPr>
        <p:spPr>
          <a:xfrm>
            <a:off x="838200" y="4440658"/>
            <a:ext cx="8120743" cy="369332"/>
          </a:xfrm>
          <a:prstGeom prst="rect">
            <a:avLst/>
          </a:prstGeom>
          <a:ln w="12700">
            <a:solidFill>
              <a:schemeClr val="tx1">
                <a:lumMod val="50000"/>
                <a:lumOff val="50000"/>
              </a:schemeClr>
            </a:solidFill>
          </a:ln>
        </p:spPr>
        <p:txBody>
          <a:bodyPr wrap="square">
            <a:spAutoFit/>
          </a:bodyPr>
          <a:lstStyle/>
          <a:p>
            <a:r>
              <a:rPr lang="ja-JP" altLang="en-US" dirty="0" smtClean="0"/>
              <a:t>registry.bind("myFilter", new OrderFileFilter&lt;Object&gt;());</a:t>
            </a:r>
            <a:endParaRPr lang="ja-JP" altLang="en-US" dirty="0"/>
          </a:p>
        </p:txBody>
      </p:sp>
      <p:sp>
        <p:nvSpPr>
          <p:cNvPr id="8" name="正方形/長方形 7"/>
          <p:cNvSpPr/>
          <p:nvPr/>
        </p:nvSpPr>
        <p:spPr>
          <a:xfrm>
            <a:off x="838199" y="5917986"/>
            <a:ext cx="9416143" cy="369332"/>
          </a:xfrm>
          <a:prstGeom prst="rect">
            <a:avLst/>
          </a:prstGeom>
          <a:ln w="12700">
            <a:solidFill>
              <a:schemeClr val="tx1">
                <a:lumMod val="50000"/>
                <a:lumOff val="50000"/>
              </a:schemeClr>
            </a:solidFill>
          </a:ln>
        </p:spPr>
        <p:txBody>
          <a:bodyPr wrap="square">
            <a:spAutoFit/>
          </a:bodyPr>
          <a:lstStyle/>
          <a:p>
            <a:r>
              <a:rPr lang="ja-JP" altLang="en-US" smtClean="0"/>
              <a:t>from("ftp://rider.com/orders?username=rider&amp;password=secret&amp;filter=#myFilter")</a:t>
            </a:r>
            <a:endParaRPr lang="ja-JP" altLang="en-US"/>
          </a:p>
        </p:txBody>
      </p:sp>
      <p:sp>
        <p:nvSpPr>
          <p:cNvPr id="9" name="角丸四角形 8"/>
          <p:cNvSpPr/>
          <p:nvPr/>
        </p:nvSpPr>
        <p:spPr>
          <a:xfrm>
            <a:off x="8447314" y="5917986"/>
            <a:ext cx="1318040" cy="369332"/>
          </a:xfrm>
          <a:prstGeom prst="roundRect">
            <a:avLst/>
          </a:prstGeom>
          <a:noFill/>
          <a:ln w="34925">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lnSpcReduction="10000"/>
          </a:bodyPr>
          <a:lstStyle/>
          <a:p>
            <a:pPr algn="ctr"/>
            <a:endParaRPr kumimoji="1" lang="ja-JP" altLang="en-US" dirty="0" smtClean="0">
              <a:solidFill>
                <a:srgbClr val="000000"/>
              </a:solidFill>
              <a:latin typeface="メイリオ"/>
              <a:ea typeface="メイリオ"/>
              <a:cs typeface="メイリオ"/>
            </a:endParaRPr>
          </a:p>
        </p:txBody>
      </p:sp>
      <p:sp>
        <p:nvSpPr>
          <p:cNvPr id="10" name="角丸四角形 9"/>
          <p:cNvSpPr/>
          <p:nvPr/>
        </p:nvSpPr>
        <p:spPr>
          <a:xfrm>
            <a:off x="2264229" y="4440658"/>
            <a:ext cx="1209182" cy="369332"/>
          </a:xfrm>
          <a:prstGeom prst="roundRect">
            <a:avLst/>
          </a:prstGeom>
          <a:noFill/>
          <a:ln w="34925">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lnSpcReduction="10000"/>
          </a:bodyPr>
          <a:lstStyle/>
          <a:p>
            <a:pPr algn="ctr"/>
            <a:endParaRPr kumimoji="1" lang="ja-JP" altLang="en-US" dirty="0" smtClean="0">
              <a:solidFill>
                <a:srgbClr val="000000"/>
              </a:solidFill>
              <a:latin typeface="メイリオ"/>
              <a:ea typeface="メイリオ"/>
              <a:cs typeface="メイリオ"/>
            </a:endParaRPr>
          </a:p>
        </p:txBody>
      </p:sp>
      <p:sp>
        <p:nvSpPr>
          <p:cNvPr id="11" name="角丸四角形 10"/>
          <p:cNvSpPr/>
          <p:nvPr/>
        </p:nvSpPr>
        <p:spPr>
          <a:xfrm>
            <a:off x="2177142" y="2394143"/>
            <a:ext cx="2090057" cy="377594"/>
          </a:xfrm>
          <a:prstGeom prst="roundRect">
            <a:avLst/>
          </a:prstGeom>
          <a:noFill/>
          <a:ln w="34925">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lnSpcReduction="10000"/>
          </a:bodyPr>
          <a:lstStyle/>
          <a:p>
            <a:pPr algn="ctr"/>
            <a:endParaRPr kumimoji="1" lang="ja-JP" altLang="en-US" dirty="0" smtClean="0">
              <a:solidFill>
                <a:srgbClr val="000000"/>
              </a:solidFill>
              <a:latin typeface="メイリオ"/>
              <a:ea typeface="メイリオ"/>
              <a:cs typeface="メイリオ"/>
            </a:endParaRPr>
          </a:p>
        </p:txBody>
      </p:sp>
      <p:cxnSp>
        <p:nvCxnSpPr>
          <p:cNvPr id="13" name="直線矢印コネクタ 12"/>
          <p:cNvCxnSpPr>
            <a:stCxn id="11" idx="2"/>
          </p:cNvCxnSpPr>
          <p:nvPr/>
        </p:nvCxnSpPr>
        <p:spPr>
          <a:xfrm>
            <a:off x="3222171" y="2771737"/>
            <a:ext cx="2138105" cy="1668921"/>
          </a:xfrm>
          <a:prstGeom prst="straightConnector1">
            <a:avLst/>
          </a:prstGeom>
          <a:ln w="34925">
            <a:solidFill>
              <a:srgbClr val="FF0000"/>
            </a:solidFill>
            <a:prstDash val="solid"/>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2868820" y="4796484"/>
            <a:ext cx="6259414" cy="1121502"/>
          </a:xfrm>
          <a:prstGeom prst="straightConnector1">
            <a:avLst/>
          </a:prstGeom>
          <a:ln w="34925">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角丸四角形 18"/>
          <p:cNvSpPr/>
          <p:nvPr/>
        </p:nvSpPr>
        <p:spPr>
          <a:xfrm>
            <a:off x="3997673" y="4427152"/>
            <a:ext cx="2749967" cy="369332"/>
          </a:xfrm>
          <a:prstGeom prst="roundRect">
            <a:avLst/>
          </a:prstGeom>
          <a:noFill/>
          <a:ln w="34925">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lnSpcReduction="10000"/>
          </a:bodyPr>
          <a:lstStyle/>
          <a:p>
            <a:pPr algn="ctr"/>
            <a:endParaRPr kumimoji="1" lang="ja-JP" altLang="en-US" dirty="0" smtClean="0">
              <a:solidFill>
                <a:srgbClr val="000000"/>
              </a:solidFill>
              <a:latin typeface="メイリオ"/>
              <a:ea typeface="メイリオ"/>
              <a:cs typeface="メイリオ"/>
            </a:endParaRPr>
          </a:p>
        </p:txBody>
      </p:sp>
      <p:sp>
        <p:nvSpPr>
          <p:cNvPr id="21" name="四角形吹き出し 20"/>
          <p:cNvSpPr/>
          <p:nvPr/>
        </p:nvSpPr>
        <p:spPr>
          <a:xfrm>
            <a:off x="8544414" y="4946307"/>
            <a:ext cx="3043241" cy="678950"/>
          </a:xfrm>
          <a:prstGeom prst="wedgeRectCallout">
            <a:avLst>
              <a:gd name="adj1" fmla="val -61369"/>
              <a:gd name="adj2" fmla="val 6650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smtClean="0">
                <a:solidFill>
                  <a:schemeClr val="tx1"/>
                </a:solidFill>
              </a:rPr>
              <a:t>Registry Bean</a:t>
            </a:r>
            <a:r>
              <a:rPr lang="ja-JP" altLang="en-US" sz="1400" dirty="0" smtClean="0">
                <a:solidFill>
                  <a:schemeClr val="tx1"/>
                </a:solidFill>
              </a:rPr>
              <a:t>の参照</a:t>
            </a:r>
            <a:endParaRPr lang="en-US" altLang="ja-JP" sz="1400" dirty="0" smtClean="0">
              <a:solidFill>
                <a:schemeClr val="tx1"/>
              </a:solidFill>
            </a:endParaRPr>
          </a:p>
          <a:p>
            <a:r>
              <a:rPr lang="en-US" altLang="ja-JP" sz="1400" dirty="0" smtClean="0">
                <a:solidFill>
                  <a:schemeClr val="accent5">
                    <a:lumMod val="75000"/>
                  </a:schemeClr>
                </a:solidFill>
                <a:latin typeface="メイリオ"/>
                <a:ea typeface="メイリオ"/>
                <a:cs typeface="メイリオ"/>
              </a:rPr>
              <a:t>#</a:t>
            </a:r>
            <a:r>
              <a:rPr lang="ja-JP" altLang="en-US" sz="1400" dirty="0" smtClean="0">
                <a:solidFill>
                  <a:schemeClr val="accent5">
                    <a:lumMod val="75000"/>
                  </a:schemeClr>
                </a:solidFill>
                <a:latin typeface="メイリオ"/>
                <a:ea typeface="メイリオ"/>
                <a:cs typeface="メイリオ"/>
              </a:rPr>
              <a:t>で指定</a:t>
            </a:r>
            <a:endParaRPr lang="en-US" altLang="ja-JP" sz="1400" dirty="0" smtClean="0">
              <a:solidFill>
                <a:schemeClr val="accent5">
                  <a:lumMod val="75000"/>
                </a:schemeClr>
              </a:solidFill>
              <a:latin typeface="メイリオ"/>
              <a:ea typeface="メイリオ"/>
              <a:cs typeface="メイリオ"/>
            </a:endParaRPr>
          </a:p>
        </p:txBody>
      </p:sp>
      <p:sp>
        <p:nvSpPr>
          <p:cNvPr id="22" name="四角形吹き出し 21"/>
          <p:cNvSpPr/>
          <p:nvPr/>
        </p:nvSpPr>
        <p:spPr>
          <a:xfrm>
            <a:off x="8215347" y="2565734"/>
            <a:ext cx="2038996" cy="678950"/>
          </a:xfrm>
          <a:prstGeom prst="wedgeRectCallout">
            <a:avLst>
              <a:gd name="adj1" fmla="val -62405"/>
              <a:gd name="adj2" fmla="val -14765"/>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smtClean="0">
                <a:solidFill>
                  <a:schemeClr val="tx1"/>
                </a:solidFill>
              </a:rPr>
              <a:t>Registry Bean</a:t>
            </a:r>
            <a:r>
              <a:rPr lang="ja-JP" altLang="en-US" sz="1400" dirty="0" smtClean="0">
                <a:solidFill>
                  <a:schemeClr val="tx1"/>
                </a:solidFill>
              </a:rPr>
              <a:t>の定義</a:t>
            </a:r>
            <a:endParaRPr lang="en-US" altLang="ja-JP" sz="1400" dirty="0" smtClean="0">
              <a:solidFill>
                <a:schemeClr val="accent5"/>
              </a:solidFill>
              <a:latin typeface="メイリオ"/>
              <a:ea typeface="メイリオ"/>
              <a:cs typeface="メイリオ"/>
            </a:endParaRPr>
          </a:p>
        </p:txBody>
      </p:sp>
      <p:sp>
        <p:nvSpPr>
          <p:cNvPr id="23" name="四角形吹き出し 22"/>
          <p:cNvSpPr/>
          <p:nvPr/>
        </p:nvSpPr>
        <p:spPr>
          <a:xfrm>
            <a:off x="8958943" y="3563536"/>
            <a:ext cx="2038996" cy="678950"/>
          </a:xfrm>
          <a:prstGeom prst="wedgeRectCallout">
            <a:avLst>
              <a:gd name="adj1" fmla="val -80189"/>
              <a:gd name="adj2" fmla="val 94371"/>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smtClean="0">
                <a:solidFill>
                  <a:schemeClr val="tx1"/>
                </a:solidFill>
              </a:rPr>
              <a:t>Registry Bean</a:t>
            </a:r>
            <a:r>
              <a:rPr lang="ja-JP" altLang="en-US" sz="1400" dirty="0" smtClean="0">
                <a:solidFill>
                  <a:schemeClr val="tx1"/>
                </a:solidFill>
              </a:rPr>
              <a:t>の登録</a:t>
            </a:r>
            <a:endParaRPr lang="en-US" altLang="ja-JP" sz="1400" dirty="0" smtClean="0">
              <a:solidFill>
                <a:schemeClr val="accent5"/>
              </a:solidFill>
              <a:latin typeface="メイリオ"/>
              <a:ea typeface="メイリオ"/>
              <a:cs typeface="メイリオ"/>
            </a:endParaRPr>
          </a:p>
        </p:txBody>
      </p:sp>
    </p:spTree>
    <p:extLst>
      <p:ext uri="{BB962C8B-B14F-4D97-AF65-F5344CB8AC3E}">
        <p14:creationId xmlns:p14="http://schemas.microsoft.com/office/powerpoint/2010/main" val="1154595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関連する章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4. </a:t>
            </a:r>
            <a:r>
              <a:rPr lang="en-US" altLang="ja-JP" dirty="0" smtClean="0"/>
              <a:t>Using </a:t>
            </a:r>
            <a:r>
              <a:rPr lang="en-US" altLang="ja-JP" dirty="0"/>
              <a:t>beans with </a:t>
            </a:r>
            <a:r>
              <a:rPr lang="en-US" altLang="ja-JP" dirty="0" smtClean="0"/>
              <a:t>Camel</a:t>
            </a:r>
          </a:p>
          <a:p>
            <a:pPr lvl="1"/>
            <a:r>
              <a:rPr lang="ja-JP" altLang="en-US" dirty="0" smtClean="0"/>
              <a:t>レジストリへの</a:t>
            </a:r>
            <a:r>
              <a:rPr lang="en-US" altLang="ja-JP" dirty="0" smtClean="0"/>
              <a:t>Bean</a:t>
            </a:r>
            <a:r>
              <a:rPr lang="ja-JP" altLang="en-US" dirty="0" smtClean="0"/>
              <a:t>の登録</a:t>
            </a:r>
            <a:endParaRPr kumimoji="1" lang="en-US" altLang="ja-JP" dirty="0" smtClean="0"/>
          </a:p>
          <a:p>
            <a:r>
              <a:rPr kumimoji="1" lang="en-US" altLang="ja-JP" dirty="0" smtClean="0"/>
              <a:t>9. Testing</a:t>
            </a:r>
          </a:p>
          <a:p>
            <a:pPr lvl="1"/>
            <a:r>
              <a:rPr kumimoji="1" lang="ja-JP" altLang="en-US" dirty="0" smtClean="0"/>
              <a:t>テスト実行時の設定ファイルの切り替え</a:t>
            </a:r>
            <a:endParaRPr kumimoji="1" lang="en-US" altLang="ja-JP" dirty="0" smtClean="0"/>
          </a:p>
          <a:p>
            <a:r>
              <a:rPr lang="en-US" altLang="ja-JP" dirty="0" smtClean="0"/>
              <a:t>14.1.1. Encrypting configuration</a:t>
            </a:r>
          </a:p>
          <a:p>
            <a:pPr lvl="1"/>
            <a:r>
              <a:rPr lang="ja-JP" altLang="en-US" dirty="0" smtClean="0"/>
              <a:t>パスワードの暗号化と複合化</a:t>
            </a:r>
            <a:r>
              <a:rPr lang="en-US" altLang="ja-JP" dirty="0" smtClean="0"/>
              <a:t>(</a:t>
            </a:r>
            <a:r>
              <a:rPr lang="en-US" altLang="ja-JP" dirty="0" err="1" smtClean="0"/>
              <a:t>jasypt</a:t>
            </a:r>
            <a:r>
              <a:rPr lang="en-US" altLang="ja-JP" dirty="0" smtClean="0"/>
              <a:t>)</a:t>
            </a:r>
            <a:endParaRPr lang="en-US" altLang="ja-JP" dirty="0"/>
          </a:p>
          <a:p>
            <a:r>
              <a:rPr kumimoji="1" lang="ja-JP" altLang="en-US" dirty="0" smtClean="0"/>
              <a:t>付録</a:t>
            </a:r>
            <a:r>
              <a:rPr kumimoji="1" lang="en-US" altLang="ja-JP" dirty="0" smtClean="0"/>
              <a:t>A</a:t>
            </a:r>
            <a:r>
              <a:rPr lang="en-US" altLang="ja-JP" dirty="0"/>
              <a:t> </a:t>
            </a:r>
            <a:r>
              <a:rPr kumimoji="1" lang="en-US" altLang="ja-JP" dirty="0" smtClean="0"/>
              <a:t>Simple, the expression language</a:t>
            </a:r>
          </a:p>
          <a:p>
            <a:pPr lvl="1"/>
            <a:r>
              <a:rPr lang="en-US" altLang="ja-JP" dirty="0" smtClean="0"/>
              <a:t>simple</a:t>
            </a:r>
            <a:r>
              <a:rPr lang="ja-JP" altLang="en-US" dirty="0" smtClean="0"/>
              <a:t>構文の一覧</a:t>
            </a:r>
            <a:endParaRPr kumimoji="1"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24993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担当範囲　</a:t>
            </a:r>
            <a:r>
              <a:rPr lang="en-US" altLang="ja-JP" dirty="0" smtClean="0"/>
              <a:t>Endpoint revisited</a:t>
            </a:r>
            <a:endParaRPr kumimoji="1" lang="ja-JP" altLang="en-US" dirty="0"/>
          </a:p>
        </p:txBody>
      </p:sp>
      <p:sp>
        <p:nvSpPr>
          <p:cNvPr id="3" name="コンテンツ プレースホルダー 2"/>
          <p:cNvSpPr>
            <a:spLocks noGrp="1"/>
          </p:cNvSpPr>
          <p:nvPr>
            <p:ph idx="1"/>
          </p:nvPr>
        </p:nvSpPr>
        <p:spPr/>
        <p:txBody>
          <a:bodyPr/>
          <a:lstStyle/>
          <a:p>
            <a:r>
              <a:rPr lang="en-US" altLang="ja-JP" dirty="0"/>
              <a:t>Chapter 2</a:t>
            </a:r>
            <a:r>
              <a:rPr lang="en-US" altLang="ja-JP" dirty="0" smtClean="0"/>
              <a:t>:</a:t>
            </a:r>
            <a:r>
              <a:rPr lang="en-US" altLang="ja-JP" dirty="0"/>
              <a:t> Routing with Camel </a:t>
            </a:r>
          </a:p>
          <a:p>
            <a:pPr lvl="1"/>
            <a:r>
              <a:rPr lang="en-US" altLang="ja-JP" dirty="0"/>
              <a:t>2.5 Endpoints </a:t>
            </a:r>
            <a:r>
              <a:rPr lang="en-US" altLang="ja-JP" dirty="0" smtClean="0"/>
              <a:t>revisited</a:t>
            </a:r>
          </a:p>
          <a:p>
            <a:pPr lvl="2"/>
            <a:r>
              <a:rPr lang="en-US" altLang="ja-JP" dirty="0" smtClean="0"/>
              <a:t>2.5.1 </a:t>
            </a:r>
            <a:r>
              <a:rPr lang="en-US" altLang="ja-JP" dirty="0"/>
              <a:t>Sending to dynamic </a:t>
            </a:r>
            <a:r>
              <a:rPr lang="en-US" altLang="ja-JP" dirty="0" smtClean="0"/>
              <a:t>endpoints</a:t>
            </a:r>
          </a:p>
          <a:p>
            <a:pPr lvl="3"/>
            <a:r>
              <a:rPr lang="ja-JP" altLang="en-US" dirty="0" smtClean="0">
                <a:solidFill>
                  <a:srgbClr val="0070C0"/>
                </a:solidFill>
              </a:rPr>
              <a:t>エンドポイントを動的に変更するには？</a:t>
            </a:r>
            <a:endParaRPr lang="en-US" altLang="ja-JP" dirty="0" smtClean="0">
              <a:solidFill>
                <a:srgbClr val="0070C0"/>
              </a:solidFill>
            </a:endParaRPr>
          </a:p>
          <a:p>
            <a:pPr lvl="2"/>
            <a:r>
              <a:rPr lang="en-US" altLang="ja-JP" dirty="0" smtClean="0"/>
              <a:t>2.5.2 </a:t>
            </a:r>
            <a:r>
              <a:rPr lang="en-US" altLang="ja-JP" dirty="0"/>
              <a:t>Using property placeholders in endpoint </a:t>
            </a:r>
            <a:r>
              <a:rPr lang="en-US" altLang="ja-JP" dirty="0" smtClean="0"/>
              <a:t>URIs</a:t>
            </a:r>
          </a:p>
          <a:p>
            <a:pPr lvl="3"/>
            <a:r>
              <a:rPr lang="ja-JP" altLang="en-US" dirty="0" smtClean="0">
                <a:solidFill>
                  <a:srgbClr val="0070C0"/>
                </a:solidFill>
              </a:rPr>
              <a:t>エンドポイント上の設定値をプロパティファイルで外出しするには？</a:t>
            </a:r>
            <a:endParaRPr lang="en-US" altLang="ja-JP" dirty="0" smtClean="0">
              <a:solidFill>
                <a:srgbClr val="0070C0"/>
              </a:solidFill>
            </a:endParaRPr>
          </a:p>
          <a:p>
            <a:pPr lvl="2"/>
            <a:r>
              <a:rPr lang="en-US" altLang="ja-JP" dirty="0" smtClean="0"/>
              <a:t>2.5.3 </a:t>
            </a:r>
            <a:r>
              <a:rPr lang="en-US" altLang="ja-JP" dirty="0"/>
              <a:t>Using raw values in endpoint </a:t>
            </a:r>
            <a:r>
              <a:rPr lang="en-US" altLang="ja-JP" dirty="0" smtClean="0"/>
              <a:t>URIs</a:t>
            </a:r>
          </a:p>
          <a:p>
            <a:pPr lvl="3"/>
            <a:r>
              <a:rPr lang="en-US" altLang="ja-JP" dirty="0" smtClean="0">
                <a:solidFill>
                  <a:srgbClr val="0070C0"/>
                </a:solidFill>
              </a:rPr>
              <a:t>URI</a:t>
            </a:r>
            <a:r>
              <a:rPr lang="ja-JP" altLang="en-US" dirty="0" smtClean="0">
                <a:solidFill>
                  <a:srgbClr val="0070C0"/>
                </a:solidFill>
              </a:rPr>
              <a:t>で特殊な文字</a:t>
            </a:r>
            <a:r>
              <a:rPr lang="en-US" altLang="ja-JP" dirty="0" smtClean="0">
                <a:solidFill>
                  <a:srgbClr val="0070C0"/>
                </a:solidFill>
              </a:rPr>
              <a:t>(%</a:t>
            </a:r>
            <a:r>
              <a:rPr lang="ja-JP" altLang="en-US" dirty="0" smtClean="0">
                <a:solidFill>
                  <a:srgbClr val="0070C0"/>
                </a:solidFill>
              </a:rPr>
              <a:t>など</a:t>
            </a:r>
            <a:r>
              <a:rPr lang="en-US" altLang="ja-JP" dirty="0" smtClean="0">
                <a:solidFill>
                  <a:srgbClr val="0070C0"/>
                </a:solidFill>
              </a:rPr>
              <a:t>)</a:t>
            </a:r>
            <a:r>
              <a:rPr lang="ja-JP" altLang="en-US" dirty="0" smtClean="0">
                <a:solidFill>
                  <a:srgbClr val="0070C0"/>
                </a:solidFill>
              </a:rPr>
              <a:t>を使用するには？</a:t>
            </a:r>
            <a:endParaRPr lang="en-US" altLang="ja-JP" dirty="0" smtClean="0">
              <a:solidFill>
                <a:srgbClr val="0070C0"/>
              </a:solidFill>
            </a:endParaRPr>
          </a:p>
          <a:p>
            <a:pPr lvl="2"/>
            <a:r>
              <a:rPr lang="en-US" altLang="ja-JP" dirty="0" smtClean="0"/>
              <a:t>2.5.4 </a:t>
            </a:r>
            <a:r>
              <a:rPr lang="en-US" altLang="ja-JP" dirty="0"/>
              <a:t>Referencing registry beans in endpoint </a:t>
            </a:r>
            <a:r>
              <a:rPr lang="en-US" altLang="ja-JP" dirty="0" smtClean="0"/>
              <a:t>URIs</a:t>
            </a:r>
          </a:p>
          <a:p>
            <a:pPr lvl="3"/>
            <a:r>
              <a:rPr kumimoji="1" lang="en-US" altLang="ja-JP" dirty="0" smtClean="0">
                <a:solidFill>
                  <a:srgbClr val="0070C0"/>
                </a:solidFill>
              </a:rPr>
              <a:t>URI</a:t>
            </a:r>
            <a:r>
              <a:rPr kumimoji="1" lang="ja-JP" altLang="en-US" dirty="0" smtClean="0">
                <a:solidFill>
                  <a:srgbClr val="0070C0"/>
                </a:solidFill>
              </a:rPr>
              <a:t>で</a:t>
            </a:r>
            <a:r>
              <a:rPr kumimoji="1" lang="en-US" altLang="ja-JP" dirty="0" smtClean="0">
                <a:solidFill>
                  <a:srgbClr val="0070C0"/>
                </a:solidFill>
              </a:rPr>
              <a:t>registry bean</a:t>
            </a:r>
            <a:r>
              <a:rPr kumimoji="1" lang="ja-JP" altLang="en-US" dirty="0" smtClean="0">
                <a:solidFill>
                  <a:srgbClr val="0070C0"/>
                </a:solidFill>
              </a:rPr>
              <a:t>を指定するには</a:t>
            </a:r>
            <a:r>
              <a:rPr kumimoji="1" lang="en-US" altLang="ja-JP" dirty="0" smtClean="0">
                <a:solidFill>
                  <a:srgbClr val="0070C0"/>
                </a:solidFill>
              </a:rPr>
              <a:t>?</a:t>
            </a:r>
            <a:endParaRPr kumimoji="1" lang="ja-JP" altLang="en-US" dirty="0">
              <a:solidFill>
                <a:srgbClr val="0070C0"/>
              </a:solidFill>
            </a:endParaRPr>
          </a:p>
        </p:txBody>
      </p:sp>
    </p:spTree>
    <p:extLst>
      <p:ext uri="{BB962C8B-B14F-4D97-AF65-F5344CB8AC3E}">
        <p14:creationId xmlns:p14="http://schemas.microsoft.com/office/powerpoint/2010/main" val="9732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四角形吹き出し 7"/>
          <p:cNvSpPr/>
          <p:nvPr/>
        </p:nvSpPr>
        <p:spPr>
          <a:xfrm>
            <a:off x="1213656" y="4824238"/>
            <a:ext cx="8761613" cy="1846837"/>
          </a:xfrm>
          <a:prstGeom prst="wedgeRectCallout">
            <a:avLst>
              <a:gd name="adj1" fmla="val -35769"/>
              <a:gd name="adj2" fmla="val -7376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3"/>
          <p:cNvSpPr>
            <a:spLocks noGrp="1"/>
          </p:cNvSpPr>
          <p:nvPr>
            <p:ph type="title"/>
          </p:nvPr>
        </p:nvSpPr>
        <p:spPr/>
        <p:txBody>
          <a:bodyPr/>
          <a:lstStyle/>
          <a:p>
            <a:r>
              <a:rPr kumimoji="1" lang="ja-JP" altLang="en-US" dirty="0" smtClean="0"/>
              <a:t>おさらい　エンドポイントとは？</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処理の起点もしくは終点</a:t>
            </a:r>
            <a:endParaRPr kumimoji="1" lang="ja-JP" altLang="en-US" dirty="0"/>
          </a:p>
        </p:txBody>
      </p:sp>
      <p:pic>
        <p:nvPicPr>
          <p:cNvPr id="6" name="図 5"/>
          <p:cNvPicPr>
            <a:picLocks noChangeAspect="1"/>
          </p:cNvPicPr>
          <p:nvPr/>
        </p:nvPicPr>
        <p:blipFill>
          <a:blip r:embed="rId2"/>
          <a:stretch>
            <a:fillRect/>
          </a:stretch>
        </p:blipFill>
        <p:spPr>
          <a:xfrm>
            <a:off x="1586343" y="4944484"/>
            <a:ext cx="8033657" cy="1660091"/>
          </a:xfrm>
          <a:prstGeom prst="rect">
            <a:avLst/>
          </a:prstGeom>
        </p:spPr>
      </p:pic>
      <p:sp>
        <p:nvSpPr>
          <p:cNvPr id="3" name="円/楕円 2"/>
          <p:cNvSpPr/>
          <p:nvPr/>
        </p:nvSpPr>
        <p:spPr>
          <a:xfrm>
            <a:off x="503101" y="2349357"/>
            <a:ext cx="2339069" cy="2269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エンドポイント</a:t>
            </a:r>
            <a:endParaRPr kumimoji="1" lang="en-US" altLang="ja-JP" sz="1400" dirty="0" smtClean="0"/>
          </a:p>
          <a:p>
            <a:pPr algn="ctr"/>
            <a:r>
              <a:rPr lang="en-US" altLang="ja-JP" sz="1400" dirty="0" smtClean="0"/>
              <a:t>(</a:t>
            </a:r>
            <a:r>
              <a:rPr lang="ja-JP" altLang="en-US" sz="1400" dirty="0" smtClean="0"/>
              <a:t>コンシューマ</a:t>
            </a:r>
            <a:r>
              <a:rPr lang="en-US" altLang="ja-JP" sz="1400" dirty="0" smtClean="0"/>
              <a:t>)</a:t>
            </a:r>
          </a:p>
          <a:p>
            <a:pPr algn="ctr"/>
            <a:r>
              <a:rPr kumimoji="1" lang="en-US" altLang="ja-JP" sz="1400" dirty="0" smtClean="0"/>
              <a:t>(</a:t>
            </a:r>
            <a:r>
              <a:rPr kumimoji="1" lang="ja-JP" altLang="en-US" sz="1400" dirty="0" smtClean="0"/>
              <a:t>処理の起点</a:t>
            </a:r>
            <a:r>
              <a:rPr kumimoji="1" lang="en-US" altLang="ja-JP" sz="1400" dirty="0" smtClean="0"/>
              <a:t>)</a:t>
            </a:r>
            <a:endParaRPr kumimoji="1" lang="ja-JP" altLang="en-US" sz="1400" dirty="0"/>
          </a:p>
        </p:txBody>
      </p:sp>
      <p:sp>
        <p:nvSpPr>
          <p:cNvPr id="7" name="円/楕円 6"/>
          <p:cNvSpPr/>
          <p:nvPr/>
        </p:nvSpPr>
        <p:spPr>
          <a:xfrm>
            <a:off x="9270864" y="2349353"/>
            <a:ext cx="2339069" cy="2269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エンドポイント</a:t>
            </a:r>
            <a:endParaRPr kumimoji="1" lang="en-US" altLang="ja-JP" sz="1400" dirty="0" smtClean="0"/>
          </a:p>
          <a:p>
            <a:pPr algn="ctr"/>
            <a:r>
              <a:rPr lang="en-US" altLang="ja-JP" sz="1400" dirty="0" smtClean="0"/>
              <a:t>(</a:t>
            </a:r>
            <a:r>
              <a:rPr lang="ja-JP" altLang="en-US" sz="1400" dirty="0" smtClean="0"/>
              <a:t>プロデューサ</a:t>
            </a:r>
            <a:r>
              <a:rPr lang="en-US" altLang="ja-JP" sz="1400" dirty="0" smtClean="0"/>
              <a:t>)</a:t>
            </a:r>
          </a:p>
          <a:p>
            <a:pPr algn="ctr"/>
            <a:r>
              <a:rPr lang="en-US" altLang="ja-JP" sz="1400" dirty="0"/>
              <a:t>(</a:t>
            </a:r>
            <a:r>
              <a:rPr lang="ja-JP" altLang="en-US" sz="1400" dirty="0"/>
              <a:t>処理</a:t>
            </a:r>
            <a:r>
              <a:rPr lang="ja-JP" altLang="en-US" sz="1400" dirty="0" smtClean="0"/>
              <a:t>の終点</a:t>
            </a:r>
            <a:r>
              <a:rPr lang="en-US" altLang="ja-JP" sz="1400" dirty="0" smtClean="0"/>
              <a:t>)</a:t>
            </a:r>
            <a:endParaRPr lang="ja-JP" altLang="en-US" sz="1400" dirty="0"/>
          </a:p>
        </p:txBody>
      </p:sp>
      <p:sp>
        <p:nvSpPr>
          <p:cNvPr id="9" name="正方形/長方形 8"/>
          <p:cNvSpPr/>
          <p:nvPr/>
        </p:nvSpPr>
        <p:spPr>
          <a:xfrm>
            <a:off x="3942913" y="3176616"/>
            <a:ext cx="1695796" cy="615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プロセッサ</a:t>
            </a:r>
            <a:r>
              <a:rPr lang="en-US" altLang="ja-JP" dirty="0" smtClean="0"/>
              <a:t>1</a:t>
            </a:r>
            <a:endParaRPr kumimoji="1" lang="en-US" altLang="ja-JP" dirty="0" smtClean="0"/>
          </a:p>
        </p:txBody>
      </p:sp>
      <p:sp>
        <p:nvSpPr>
          <p:cNvPr id="11" name="正方形/長方形 10"/>
          <p:cNvSpPr/>
          <p:nvPr/>
        </p:nvSpPr>
        <p:spPr>
          <a:xfrm>
            <a:off x="6823457" y="3176616"/>
            <a:ext cx="1695796" cy="615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プロセッサ</a:t>
            </a:r>
            <a:r>
              <a:rPr kumimoji="1" lang="en-US" altLang="ja-JP" dirty="0" smtClean="0"/>
              <a:t>2</a:t>
            </a:r>
          </a:p>
        </p:txBody>
      </p:sp>
      <p:cxnSp>
        <p:nvCxnSpPr>
          <p:cNvPr id="13" name="直線矢印コネクタ 12"/>
          <p:cNvCxnSpPr>
            <a:stCxn id="3" idx="6"/>
            <a:endCxn id="9" idx="1"/>
          </p:cNvCxnSpPr>
          <p:nvPr/>
        </p:nvCxnSpPr>
        <p:spPr>
          <a:xfrm>
            <a:off x="2842170" y="3484187"/>
            <a:ext cx="11007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3"/>
            <a:endCxn id="11" idx="1"/>
          </p:cNvCxnSpPr>
          <p:nvPr/>
        </p:nvCxnSpPr>
        <p:spPr>
          <a:xfrm>
            <a:off x="5638709" y="3484187"/>
            <a:ext cx="118474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1" idx="3"/>
            <a:endCxn id="7" idx="2"/>
          </p:cNvCxnSpPr>
          <p:nvPr/>
        </p:nvCxnSpPr>
        <p:spPr>
          <a:xfrm flipV="1">
            <a:off x="8519253" y="3484183"/>
            <a:ext cx="751611" cy="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11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学べた事　</a:t>
            </a:r>
            <a:r>
              <a:rPr lang="en-US" altLang="ja-JP" dirty="0" smtClean="0"/>
              <a:t>Endpoint revisited</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Chapter 2</a:t>
            </a:r>
            <a:r>
              <a:rPr lang="en-US" altLang="ja-JP" dirty="0" smtClean="0"/>
              <a:t>:</a:t>
            </a:r>
            <a:r>
              <a:rPr lang="en-US" altLang="ja-JP" dirty="0"/>
              <a:t> Routing with Camel </a:t>
            </a:r>
          </a:p>
          <a:p>
            <a:pPr lvl="1"/>
            <a:r>
              <a:rPr lang="en-US" altLang="ja-JP" dirty="0"/>
              <a:t>2.5 Endpoints </a:t>
            </a:r>
            <a:r>
              <a:rPr lang="en-US" altLang="ja-JP" dirty="0" smtClean="0"/>
              <a:t>revisited</a:t>
            </a:r>
          </a:p>
          <a:p>
            <a:pPr lvl="2"/>
            <a:r>
              <a:rPr lang="en-US" altLang="ja-JP" dirty="0" smtClean="0"/>
              <a:t>2.5.1 </a:t>
            </a:r>
            <a:r>
              <a:rPr lang="en-US" altLang="ja-JP" dirty="0"/>
              <a:t>Sending to dynamic </a:t>
            </a:r>
            <a:r>
              <a:rPr lang="en-US" altLang="ja-JP" dirty="0" smtClean="0"/>
              <a:t>endpoints</a:t>
            </a:r>
          </a:p>
          <a:p>
            <a:pPr lvl="3"/>
            <a:r>
              <a:rPr lang="ja-JP" altLang="en-US" dirty="0" smtClean="0"/>
              <a:t>エンドポイントを動的に変更するには？</a:t>
            </a:r>
          </a:p>
          <a:p>
            <a:pPr marL="1828800" lvl="4" indent="0">
              <a:buNone/>
            </a:pPr>
            <a:r>
              <a:rPr lang="en-US" altLang="ja-JP" dirty="0" smtClean="0">
                <a:solidFill>
                  <a:srgbClr val="0070C0"/>
                </a:solidFill>
              </a:rPr>
              <a:t>=&gt;</a:t>
            </a:r>
            <a:r>
              <a:rPr lang="en-US" altLang="ja-JP" dirty="0" err="1" smtClean="0">
                <a:solidFill>
                  <a:srgbClr val="0070C0"/>
                </a:solidFill>
              </a:rPr>
              <a:t>toD</a:t>
            </a:r>
            <a:r>
              <a:rPr lang="ja-JP" altLang="en-US" dirty="0" smtClean="0">
                <a:solidFill>
                  <a:srgbClr val="0070C0"/>
                </a:solidFill>
              </a:rPr>
              <a:t>を使えば、エンドポイントを</a:t>
            </a:r>
            <a:r>
              <a:rPr lang="en-US" altLang="ja-JP" dirty="0" smtClean="0">
                <a:solidFill>
                  <a:srgbClr val="0070C0"/>
                </a:solidFill>
              </a:rPr>
              <a:t>Exchange</a:t>
            </a:r>
            <a:r>
              <a:rPr lang="ja-JP" altLang="en-US" dirty="0" smtClean="0">
                <a:solidFill>
                  <a:srgbClr val="0070C0"/>
                </a:solidFill>
              </a:rPr>
              <a:t>の内容に応じて動的に変更できる</a:t>
            </a:r>
            <a:r>
              <a:rPr lang="en-US" altLang="ja-JP" dirty="0" smtClean="0">
                <a:solidFill>
                  <a:srgbClr val="0070C0"/>
                </a:solidFill>
              </a:rPr>
              <a:t/>
            </a:r>
            <a:br>
              <a:rPr lang="en-US" altLang="ja-JP" dirty="0" smtClean="0">
                <a:solidFill>
                  <a:srgbClr val="0070C0"/>
                </a:solidFill>
              </a:rPr>
            </a:br>
            <a:r>
              <a:rPr lang="ja-JP" altLang="en-US" dirty="0" smtClean="0">
                <a:solidFill>
                  <a:srgbClr val="0070C0"/>
                </a:solidFill>
              </a:rPr>
              <a:t>　</a:t>
            </a:r>
            <a:r>
              <a:rPr lang="en-US" altLang="ja-JP" dirty="0" smtClean="0">
                <a:solidFill>
                  <a:srgbClr val="0070C0"/>
                </a:solidFill>
              </a:rPr>
              <a:t>Simple</a:t>
            </a:r>
            <a:r>
              <a:rPr lang="ja-JP" altLang="en-US" dirty="0" smtClean="0">
                <a:solidFill>
                  <a:srgbClr val="0070C0"/>
                </a:solidFill>
              </a:rPr>
              <a:t>構文を覚えることが重要</a:t>
            </a:r>
            <a:endParaRPr lang="en-US" altLang="ja-JP" dirty="0" smtClean="0">
              <a:solidFill>
                <a:srgbClr val="0070C0"/>
              </a:solidFill>
            </a:endParaRPr>
          </a:p>
          <a:p>
            <a:pPr lvl="2"/>
            <a:r>
              <a:rPr lang="en-US" altLang="ja-JP" dirty="0" smtClean="0"/>
              <a:t>2.5.2 </a:t>
            </a:r>
            <a:r>
              <a:rPr lang="en-US" altLang="ja-JP" dirty="0"/>
              <a:t>Using property placeholders in endpoint </a:t>
            </a:r>
            <a:r>
              <a:rPr lang="en-US" altLang="ja-JP" dirty="0" smtClean="0"/>
              <a:t>URIs</a:t>
            </a:r>
          </a:p>
          <a:p>
            <a:pPr lvl="3"/>
            <a:r>
              <a:rPr lang="ja-JP" altLang="en-US" dirty="0" smtClean="0"/>
              <a:t>エンドポイント上の設定値をプロパティファイルで外出しするには？</a:t>
            </a:r>
            <a:endParaRPr lang="en-US" altLang="ja-JP" dirty="0" smtClean="0"/>
          </a:p>
          <a:p>
            <a:pPr marL="1828800" lvl="4" indent="0">
              <a:buNone/>
            </a:pPr>
            <a:r>
              <a:rPr lang="ja-JP" altLang="en-US" dirty="0">
                <a:solidFill>
                  <a:srgbClr val="0070C0"/>
                </a:solidFill>
              </a:rPr>
              <a:t>プロパティファイルの定義方法、配置先</a:t>
            </a:r>
            <a:endParaRPr lang="en-US" altLang="ja-JP" dirty="0">
              <a:solidFill>
                <a:srgbClr val="0070C0"/>
              </a:solidFill>
            </a:endParaRPr>
          </a:p>
          <a:p>
            <a:pPr marL="1828800" lvl="4" indent="0">
              <a:buNone/>
            </a:pPr>
            <a:r>
              <a:rPr lang="ja-JP" altLang="en-US" dirty="0" smtClean="0">
                <a:solidFill>
                  <a:srgbClr val="0070C0"/>
                </a:solidFill>
              </a:rPr>
              <a:t>プロパティファイルを読み込む方法</a:t>
            </a:r>
            <a:endParaRPr lang="en-US" altLang="ja-JP" dirty="0" smtClean="0">
              <a:solidFill>
                <a:srgbClr val="0070C0"/>
              </a:solidFill>
            </a:endParaRPr>
          </a:p>
          <a:p>
            <a:pPr marL="1828800" lvl="4" indent="0">
              <a:buNone/>
            </a:pPr>
            <a:r>
              <a:rPr lang="ja-JP" altLang="en-US" dirty="0" smtClean="0">
                <a:solidFill>
                  <a:srgbClr val="0070C0"/>
                </a:solidFill>
              </a:rPr>
              <a:t>プロパティの参照方法</a:t>
            </a:r>
            <a:endParaRPr lang="en-US" altLang="ja-JP" dirty="0" smtClean="0">
              <a:solidFill>
                <a:srgbClr val="0070C0"/>
              </a:solidFill>
            </a:endParaRPr>
          </a:p>
          <a:p>
            <a:pPr lvl="3"/>
            <a:endParaRPr kumimoji="1" lang="ja-JP" altLang="en-US" dirty="0"/>
          </a:p>
        </p:txBody>
      </p:sp>
    </p:spTree>
    <p:extLst>
      <p:ext uri="{BB962C8B-B14F-4D97-AF65-F5344CB8AC3E}">
        <p14:creationId xmlns:p14="http://schemas.microsoft.com/office/powerpoint/2010/main" val="36500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学べた事　</a:t>
            </a:r>
            <a:r>
              <a:rPr lang="en-US" altLang="ja-JP" dirty="0" smtClean="0"/>
              <a:t>Endpoint revisited</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Chapter 2</a:t>
            </a:r>
            <a:r>
              <a:rPr lang="en-US" altLang="ja-JP" dirty="0" smtClean="0"/>
              <a:t>:</a:t>
            </a:r>
            <a:r>
              <a:rPr lang="en-US" altLang="ja-JP" dirty="0"/>
              <a:t> Routing with Camel </a:t>
            </a:r>
          </a:p>
          <a:p>
            <a:pPr lvl="1"/>
            <a:r>
              <a:rPr lang="en-US" altLang="ja-JP" dirty="0"/>
              <a:t>2.5 Endpoints </a:t>
            </a:r>
            <a:r>
              <a:rPr lang="en-US" altLang="ja-JP" dirty="0" smtClean="0"/>
              <a:t>revisited</a:t>
            </a:r>
          </a:p>
          <a:p>
            <a:pPr lvl="2"/>
            <a:r>
              <a:rPr lang="en-US" altLang="ja-JP" dirty="0" smtClean="0"/>
              <a:t>2.5.3 </a:t>
            </a:r>
            <a:r>
              <a:rPr lang="en-US" altLang="ja-JP" dirty="0"/>
              <a:t>Using raw values in endpoint </a:t>
            </a:r>
            <a:r>
              <a:rPr lang="en-US" altLang="ja-JP" dirty="0" smtClean="0"/>
              <a:t>URIs</a:t>
            </a:r>
          </a:p>
          <a:p>
            <a:pPr lvl="3"/>
            <a:r>
              <a:rPr lang="en-US" altLang="ja-JP" dirty="0" smtClean="0">
                <a:solidFill>
                  <a:srgbClr val="0070C0"/>
                </a:solidFill>
              </a:rPr>
              <a:t>URI</a:t>
            </a:r>
            <a:r>
              <a:rPr lang="ja-JP" altLang="en-US" dirty="0" smtClean="0">
                <a:solidFill>
                  <a:srgbClr val="0070C0"/>
                </a:solidFill>
              </a:rPr>
              <a:t>で特殊な文字</a:t>
            </a:r>
            <a:r>
              <a:rPr lang="en-US" altLang="ja-JP" dirty="0" smtClean="0">
                <a:solidFill>
                  <a:srgbClr val="0070C0"/>
                </a:solidFill>
              </a:rPr>
              <a:t>(%</a:t>
            </a:r>
            <a:r>
              <a:rPr lang="ja-JP" altLang="en-US" dirty="0" smtClean="0">
                <a:solidFill>
                  <a:srgbClr val="0070C0"/>
                </a:solidFill>
              </a:rPr>
              <a:t>など</a:t>
            </a:r>
            <a:r>
              <a:rPr lang="en-US" altLang="ja-JP" dirty="0" smtClean="0">
                <a:solidFill>
                  <a:srgbClr val="0070C0"/>
                </a:solidFill>
              </a:rPr>
              <a:t>)</a:t>
            </a:r>
            <a:r>
              <a:rPr lang="ja-JP" altLang="en-US" dirty="0" smtClean="0">
                <a:solidFill>
                  <a:srgbClr val="0070C0"/>
                </a:solidFill>
              </a:rPr>
              <a:t>を使用するには？</a:t>
            </a:r>
            <a:endParaRPr lang="en-US" altLang="ja-JP" dirty="0" smtClean="0">
              <a:solidFill>
                <a:srgbClr val="0070C0"/>
              </a:solidFill>
            </a:endParaRPr>
          </a:p>
          <a:p>
            <a:pPr marL="1828800" lvl="4" indent="0">
              <a:buNone/>
            </a:pPr>
            <a:r>
              <a:rPr lang="ja-JP" altLang="en-US" dirty="0" smtClean="0">
                <a:solidFill>
                  <a:srgbClr val="0070C0"/>
                </a:solidFill>
              </a:rPr>
              <a:t>文字を</a:t>
            </a:r>
            <a:r>
              <a:rPr lang="en-US" altLang="ja-JP" dirty="0" smtClean="0">
                <a:solidFill>
                  <a:srgbClr val="0070C0"/>
                </a:solidFill>
              </a:rPr>
              <a:t>raw()</a:t>
            </a:r>
            <a:r>
              <a:rPr lang="ja-JP" altLang="en-US" dirty="0" smtClean="0">
                <a:solidFill>
                  <a:srgbClr val="0070C0"/>
                </a:solidFill>
              </a:rPr>
              <a:t>で囲む</a:t>
            </a:r>
            <a:endParaRPr lang="en-US" altLang="ja-JP" dirty="0" smtClean="0">
              <a:solidFill>
                <a:srgbClr val="0070C0"/>
              </a:solidFill>
            </a:endParaRPr>
          </a:p>
          <a:p>
            <a:pPr lvl="2"/>
            <a:r>
              <a:rPr lang="en-US" altLang="ja-JP" dirty="0" smtClean="0"/>
              <a:t>2.5.4 </a:t>
            </a:r>
            <a:r>
              <a:rPr lang="en-US" altLang="ja-JP" dirty="0"/>
              <a:t>Referencing registry beans in endpoint </a:t>
            </a:r>
            <a:r>
              <a:rPr lang="en-US" altLang="ja-JP" dirty="0" smtClean="0"/>
              <a:t>URIs</a:t>
            </a:r>
          </a:p>
          <a:p>
            <a:pPr lvl="3"/>
            <a:r>
              <a:rPr lang="en-US" altLang="ja-JP" dirty="0">
                <a:solidFill>
                  <a:schemeClr val="accent5"/>
                </a:solidFill>
              </a:rPr>
              <a:t>URI</a:t>
            </a:r>
            <a:r>
              <a:rPr lang="ja-JP" altLang="en-US" dirty="0">
                <a:solidFill>
                  <a:schemeClr val="accent5"/>
                </a:solidFill>
              </a:rPr>
              <a:t>で</a:t>
            </a:r>
            <a:r>
              <a:rPr lang="en-US" altLang="ja-JP" dirty="0">
                <a:solidFill>
                  <a:schemeClr val="accent5"/>
                </a:solidFill>
              </a:rPr>
              <a:t>registry bean</a:t>
            </a:r>
            <a:r>
              <a:rPr lang="ja-JP" altLang="en-US" dirty="0">
                <a:solidFill>
                  <a:schemeClr val="accent5"/>
                </a:solidFill>
              </a:rPr>
              <a:t>を指定するには</a:t>
            </a:r>
            <a:r>
              <a:rPr lang="en-US" altLang="ja-JP" dirty="0">
                <a:solidFill>
                  <a:schemeClr val="accent5"/>
                </a:solidFill>
              </a:rPr>
              <a:t>? </a:t>
            </a:r>
            <a:endParaRPr lang="en-US" altLang="ja-JP" dirty="0" smtClean="0">
              <a:solidFill>
                <a:schemeClr val="accent5"/>
              </a:solidFill>
            </a:endParaRPr>
          </a:p>
          <a:p>
            <a:pPr lvl="3"/>
            <a:r>
              <a:rPr lang="en-US" altLang="ja-JP" dirty="0" smtClean="0">
                <a:solidFill>
                  <a:schemeClr val="accent5"/>
                </a:solidFill>
              </a:rPr>
              <a:t>#</a:t>
            </a:r>
            <a:r>
              <a:rPr lang="ja-JP" altLang="en-US" dirty="0" smtClean="0">
                <a:solidFill>
                  <a:schemeClr val="accent5"/>
                </a:solidFill>
              </a:rPr>
              <a:t>を用いて指定できる</a:t>
            </a:r>
            <a:r>
              <a:rPr lang="en-US" altLang="ja-JP" dirty="0" smtClean="0">
                <a:solidFill>
                  <a:schemeClr val="accent1"/>
                </a:solidFill>
              </a:rPr>
              <a:t/>
            </a:r>
            <a:br>
              <a:rPr lang="en-US" altLang="ja-JP" dirty="0" smtClean="0">
                <a:solidFill>
                  <a:schemeClr val="accent1"/>
                </a:solidFill>
              </a:rPr>
            </a:br>
            <a:endParaRPr lang="en-US" altLang="ja-JP" dirty="0" smtClean="0">
              <a:solidFill>
                <a:schemeClr val="accent1"/>
              </a:solidFill>
            </a:endParaRPr>
          </a:p>
          <a:p>
            <a:pPr lvl="3"/>
            <a:endParaRPr kumimoji="1" lang="ja-JP" altLang="en-US" dirty="0"/>
          </a:p>
        </p:txBody>
      </p:sp>
    </p:spTree>
    <p:extLst>
      <p:ext uri="{BB962C8B-B14F-4D97-AF65-F5344CB8AC3E}">
        <p14:creationId xmlns:p14="http://schemas.microsoft.com/office/powerpoint/2010/main" val="205564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エンドポイントを動的に変更するには？</a:t>
            </a:r>
            <a:endParaRPr kumimoji="1" lang="ja-JP" altLang="en-US" dirty="0"/>
          </a:p>
        </p:txBody>
      </p:sp>
      <p:sp>
        <p:nvSpPr>
          <p:cNvPr id="4" name="四角形吹き出し 3"/>
          <p:cNvSpPr/>
          <p:nvPr/>
        </p:nvSpPr>
        <p:spPr>
          <a:xfrm>
            <a:off x="7882760" y="1387707"/>
            <a:ext cx="3058510" cy="406943"/>
          </a:xfrm>
          <a:prstGeom prst="wedgeRectCallout">
            <a:avLst>
              <a:gd name="adj1" fmla="val -72894"/>
              <a:gd name="adj2" fmla="val -65849"/>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smtClean="0">
                <a:solidFill>
                  <a:schemeClr val="tx1"/>
                </a:solidFill>
              </a:rPr>
              <a:t>2.5.1 Sending to dynamic endpoints</a:t>
            </a:r>
            <a:endParaRPr lang="en-US" altLang="ja-JP" sz="1400" dirty="0" smtClean="0">
              <a:solidFill>
                <a:schemeClr val="tx1"/>
              </a:solidFill>
              <a:latin typeface="メイリオ"/>
              <a:ea typeface="メイリオ"/>
              <a:cs typeface="メイリオ"/>
            </a:endParaRPr>
          </a:p>
        </p:txBody>
      </p:sp>
      <p:sp>
        <p:nvSpPr>
          <p:cNvPr id="8" name="コンテンツ プレースホルダー 2"/>
          <p:cNvSpPr>
            <a:spLocks noGrp="1"/>
          </p:cNvSpPr>
          <p:nvPr>
            <p:ph idx="1"/>
          </p:nvPr>
        </p:nvSpPr>
        <p:spPr/>
        <p:txBody>
          <a:bodyPr>
            <a:normAutofit fontScale="92500" lnSpcReduction="20000"/>
          </a:bodyPr>
          <a:lstStyle/>
          <a:p>
            <a:r>
              <a:rPr lang="ja-JP" altLang="en-US" dirty="0" smtClean="0"/>
              <a:t>やりたい事</a:t>
            </a:r>
            <a:endParaRPr lang="en-US" altLang="ja-JP" dirty="0"/>
          </a:p>
          <a:p>
            <a:pPr marL="457200" lvl="1" indent="0">
              <a:buNone/>
            </a:pPr>
            <a:r>
              <a:rPr kumimoji="1" lang="ja-JP" altLang="en-US" dirty="0" smtClean="0"/>
              <a:t>エンドポイントの</a:t>
            </a:r>
            <a:r>
              <a:rPr kumimoji="1" lang="en-US" altLang="ja-JP" dirty="0" smtClean="0"/>
              <a:t>URI</a:t>
            </a:r>
            <a:r>
              <a:rPr kumimoji="1" lang="ja-JP" altLang="en-US" dirty="0" smtClean="0"/>
              <a:t>でオブジェクトを指定したい</a:t>
            </a:r>
            <a:endParaRPr kumimoji="1" lang="en-US" altLang="ja-JP" dirty="0" smtClean="0"/>
          </a:p>
          <a:p>
            <a:endParaRPr kumimoji="1" lang="en-US" altLang="ja-JP" dirty="0" smtClean="0"/>
          </a:p>
          <a:p>
            <a:r>
              <a:rPr lang="ja-JP" altLang="en-US" dirty="0" smtClean="0"/>
              <a:t>利用場面</a:t>
            </a:r>
            <a:endParaRPr lang="en-US" altLang="ja-JP" dirty="0" smtClean="0"/>
          </a:p>
          <a:p>
            <a:pPr marL="457200" lvl="1" indent="0">
              <a:buNone/>
            </a:pPr>
            <a:r>
              <a:rPr kumimoji="1" lang="ja-JP" altLang="en-US" dirty="0" smtClean="0"/>
              <a:t>メッセージ</a:t>
            </a:r>
            <a:r>
              <a:rPr lang="en-US" altLang="ja-JP" dirty="0" smtClean="0"/>
              <a:t>(</a:t>
            </a:r>
            <a:r>
              <a:rPr lang="ja-JP" altLang="en-US" dirty="0" smtClean="0"/>
              <a:t>ヘッダーやボディ</a:t>
            </a:r>
            <a:r>
              <a:rPr lang="en-US" altLang="ja-JP" dirty="0" smtClean="0"/>
              <a:t>)</a:t>
            </a:r>
            <a:r>
              <a:rPr kumimoji="1" lang="ja-JP" altLang="en-US" dirty="0" smtClean="0"/>
              <a:t>に応じた宛先の変更</a:t>
            </a:r>
            <a:endParaRPr lang="en-US" altLang="ja-JP" dirty="0" smtClean="0"/>
          </a:p>
          <a:p>
            <a:pPr lvl="1"/>
            <a:endParaRPr kumimoji="1" lang="en-US" altLang="ja-JP" dirty="0" smtClean="0"/>
          </a:p>
          <a:p>
            <a:r>
              <a:rPr lang="ja-JP" altLang="en-US" dirty="0" smtClean="0"/>
              <a:t>関連する技術</a:t>
            </a:r>
            <a:endParaRPr lang="en-US" altLang="ja-JP" dirty="0" smtClean="0"/>
          </a:p>
          <a:p>
            <a:pPr lvl="1"/>
            <a:r>
              <a:rPr kumimoji="1" lang="en-US" altLang="ja-JP" dirty="0" err="1" smtClean="0"/>
              <a:t>toD</a:t>
            </a:r>
            <a:endParaRPr kumimoji="1" lang="en-US" altLang="ja-JP" dirty="0" smtClean="0"/>
          </a:p>
          <a:p>
            <a:pPr lvl="1"/>
            <a:r>
              <a:rPr lang="en-US" altLang="ja-JP" dirty="0" err="1" smtClean="0"/>
              <a:t>xpath</a:t>
            </a:r>
            <a:endParaRPr kumimoji="1" lang="en-US" altLang="ja-JP" dirty="0" smtClean="0"/>
          </a:p>
          <a:p>
            <a:pPr lvl="1"/>
            <a:endParaRPr kumimoji="1" lang="en-US" altLang="ja-JP" dirty="0" smtClean="0"/>
          </a:p>
          <a:p>
            <a:r>
              <a:rPr lang="ja-JP" altLang="en-US" dirty="0" smtClean="0"/>
              <a:t>指定例</a:t>
            </a:r>
            <a:r>
              <a:rPr lang="en-US" altLang="ja-JP" dirty="0" smtClean="0"/>
              <a:t>(Java DSL</a:t>
            </a:r>
            <a:r>
              <a:rPr lang="ja-JP" altLang="en-US" dirty="0" smtClean="0"/>
              <a:t>の場合</a:t>
            </a:r>
            <a:r>
              <a:rPr lang="en-US" altLang="ja-JP" dirty="0" smtClean="0"/>
              <a:t>)</a:t>
            </a:r>
          </a:p>
          <a:p>
            <a:pPr marL="457200" lvl="1" indent="0">
              <a:buNone/>
            </a:pPr>
            <a:r>
              <a:rPr lang="en-US" altLang="ja-JP" dirty="0" smtClean="0"/>
              <a:t>.</a:t>
            </a:r>
            <a:r>
              <a:rPr lang="en-US" altLang="ja-JP" dirty="0" err="1"/>
              <a:t>toD</a:t>
            </a:r>
            <a:r>
              <a:rPr lang="en-US" altLang="ja-JP" dirty="0"/>
              <a:t>("</a:t>
            </a:r>
            <a:r>
              <a:rPr lang="en-US" altLang="ja-JP" dirty="0" err="1"/>
              <a:t>jms:queue</a:t>
            </a:r>
            <a:r>
              <a:rPr lang="en-US" altLang="ja-JP" dirty="0"/>
              <a:t>:${</a:t>
            </a:r>
            <a:r>
              <a:rPr lang="en-US" altLang="ja-JP" dirty="0" err="1" smtClean="0"/>
              <a:t>header.myDest</a:t>
            </a:r>
            <a:r>
              <a:rPr lang="en-US" altLang="ja-JP" dirty="0" smtClean="0"/>
              <a:t>}</a:t>
            </a:r>
          </a:p>
        </p:txBody>
      </p:sp>
    </p:spTree>
    <p:extLst>
      <p:ext uri="{BB962C8B-B14F-4D97-AF65-F5344CB8AC3E}">
        <p14:creationId xmlns:p14="http://schemas.microsoft.com/office/powerpoint/2010/main" val="61769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281423" y="1974273"/>
            <a:ext cx="2129267" cy="261211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400" smtClean="0">
                <a:solidFill>
                  <a:schemeClr val="tx1"/>
                </a:solidFill>
              </a:rPr>
              <a:t>メッセージ</a:t>
            </a:r>
            <a:endParaRPr kumimoji="1" lang="ja-JP" altLang="en-US" sz="1400" dirty="0">
              <a:solidFill>
                <a:schemeClr val="tx1"/>
              </a:solidFill>
            </a:endParaRPr>
          </a:p>
        </p:txBody>
      </p:sp>
      <p:sp>
        <p:nvSpPr>
          <p:cNvPr id="2" name="タイトル 1"/>
          <p:cNvSpPr>
            <a:spLocks noGrp="1"/>
          </p:cNvSpPr>
          <p:nvPr>
            <p:ph type="title"/>
          </p:nvPr>
        </p:nvSpPr>
        <p:spPr/>
        <p:txBody>
          <a:bodyPr/>
          <a:lstStyle/>
          <a:p>
            <a:r>
              <a:rPr lang="ja-JP" altLang="en-US" dirty="0"/>
              <a:t>エンドポイントを動的に変更するには？</a:t>
            </a:r>
            <a:endParaRPr kumimoji="1" lang="ja-JP" altLang="en-US" dirty="0"/>
          </a:p>
        </p:txBody>
      </p:sp>
      <p:sp>
        <p:nvSpPr>
          <p:cNvPr id="4" name="四角形吹き出し 3"/>
          <p:cNvSpPr/>
          <p:nvPr/>
        </p:nvSpPr>
        <p:spPr>
          <a:xfrm>
            <a:off x="7882760" y="1387707"/>
            <a:ext cx="3058510" cy="406943"/>
          </a:xfrm>
          <a:prstGeom prst="wedgeRectCallout">
            <a:avLst>
              <a:gd name="adj1" fmla="val -72894"/>
              <a:gd name="adj2" fmla="val -65849"/>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smtClean="0">
                <a:solidFill>
                  <a:schemeClr val="tx1"/>
                </a:solidFill>
              </a:rPr>
              <a:t>2.5.1 Sending to dynamic endpoints</a:t>
            </a:r>
            <a:endParaRPr lang="en-US" altLang="ja-JP" sz="1400" dirty="0" smtClean="0">
              <a:solidFill>
                <a:schemeClr val="tx1"/>
              </a:solidFill>
              <a:latin typeface="メイリオ"/>
              <a:ea typeface="メイリオ"/>
              <a:cs typeface="メイリオ"/>
            </a:endParaRPr>
          </a:p>
        </p:txBody>
      </p:sp>
      <p:sp>
        <p:nvSpPr>
          <p:cNvPr id="5" name="円/楕円 4"/>
          <p:cNvSpPr/>
          <p:nvPr/>
        </p:nvSpPr>
        <p:spPr>
          <a:xfrm>
            <a:off x="6979151" y="3075707"/>
            <a:ext cx="1890347" cy="183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JMS</a:t>
            </a:r>
          </a:p>
          <a:p>
            <a:pPr algn="ctr"/>
            <a:r>
              <a:rPr kumimoji="1" lang="ja-JP" altLang="en-US" sz="1400" dirty="0" smtClean="0"/>
              <a:t>プロデューサ</a:t>
            </a:r>
            <a:endParaRPr kumimoji="1" lang="ja-JP" altLang="en-US" sz="1400" dirty="0"/>
          </a:p>
        </p:txBody>
      </p:sp>
      <p:sp>
        <p:nvSpPr>
          <p:cNvPr id="6" name="円/楕円 5"/>
          <p:cNvSpPr/>
          <p:nvPr/>
        </p:nvSpPr>
        <p:spPr>
          <a:xfrm>
            <a:off x="3121608" y="3075707"/>
            <a:ext cx="1810608" cy="175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smtClean="0"/>
              <a:t>コンシューマ</a:t>
            </a:r>
            <a:endParaRPr lang="en-US" altLang="ja-JP" sz="1400" dirty="0" smtClean="0"/>
          </a:p>
        </p:txBody>
      </p:sp>
      <p:sp>
        <p:nvSpPr>
          <p:cNvPr id="3" name="フリーフォーム 2"/>
          <p:cNvSpPr/>
          <p:nvPr/>
        </p:nvSpPr>
        <p:spPr>
          <a:xfrm>
            <a:off x="9954491" y="2977516"/>
            <a:ext cx="1399309" cy="512618"/>
          </a:xfrm>
          <a:custGeom>
            <a:avLst/>
            <a:gdLst>
              <a:gd name="connsiteX0" fmla="*/ 0 w 1399309"/>
              <a:gd name="connsiteY0" fmla="*/ 0 h 512618"/>
              <a:gd name="connsiteX1" fmla="*/ 429491 w 1399309"/>
              <a:gd name="connsiteY1" fmla="*/ 0 h 512618"/>
              <a:gd name="connsiteX2" fmla="*/ 429491 w 1399309"/>
              <a:gd name="connsiteY2" fmla="*/ 512618 h 512618"/>
              <a:gd name="connsiteX3" fmla="*/ 1025236 w 1399309"/>
              <a:gd name="connsiteY3" fmla="*/ 512618 h 512618"/>
              <a:gd name="connsiteX4" fmla="*/ 1025236 w 1399309"/>
              <a:gd name="connsiteY4" fmla="*/ 27709 h 512618"/>
              <a:gd name="connsiteX5" fmla="*/ 1399309 w 1399309"/>
              <a:gd name="connsiteY5" fmla="*/ 27709 h 512618"/>
              <a:gd name="connsiteX6" fmla="*/ 1399309 w 1399309"/>
              <a:gd name="connsiteY6" fmla="*/ 27709 h 512618"/>
              <a:gd name="connsiteX7" fmla="*/ 1399309 w 1399309"/>
              <a:gd name="connsiteY7" fmla="*/ 27709 h 51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9309" h="512618">
                <a:moveTo>
                  <a:pt x="0" y="0"/>
                </a:moveTo>
                <a:lnTo>
                  <a:pt x="429491" y="0"/>
                </a:lnTo>
                <a:lnTo>
                  <a:pt x="429491" y="512618"/>
                </a:lnTo>
                <a:lnTo>
                  <a:pt x="1025236" y="512618"/>
                </a:lnTo>
                <a:lnTo>
                  <a:pt x="1025236" y="27709"/>
                </a:lnTo>
                <a:lnTo>
                  <a:pt x="1399309" y="27709"/>
                </a:lnTo>
                <a:lnTo>
                  <a:pt x="1399309" y="27709"/>
                </a:lnTo>
                <a:lnTo>
                  <a:pt x="1399309" y="27709"/>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42492" y="2365928"/>
            <a:ext cx="1607128" cy="914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rPr>
              <a:t>ヘッダー</a:t>
            </a:r>
            <a:endParaRPr kumimoji="1" lang="en-US" altLang="ja-JP" sz="1400" dirty="0" smtClean="0">
              <a:solidFill>
                <a:schemeClr val="tx1"/>
              </a:solidFill>
            </a:endParaRPr>
          </a:p>
          <a:p>
            <a:r>
              <a:rPr kumimoji="1" lang="en-US" altLang="ja-JP" sz="1400" dirty="0" err="1" smtClean="0">
                <a:solidFill>
                  <a:schemeClr val="tx1"/>
                </a:solidFill>
              </a:rPr>
              <a:t>myDest</a:t>
            </a:r>
            <a:r>
              <a:rPr kumimoji="1" lang="en-US" altLang="ja-JP" sz="1400" dirty="0" smtClean="0">
                <a:solidFill>
                  <a:schemeClr val="tx1"/>
                </a:solidFill>
              </a:rPr>
              <a:t>:</a:t>
            </a:r>
          </a:p>
          <a:p>
            <a:r>
              <a:rPr lang="en-US" altLang="ja-JP" sz="1400" dirty="0" err="1" smtClean="0">
                <a:solidFill>
                  <a:schemeClr val="tx1"/>
                </a:solidFill>
              </a:rPr>
              <a:t>incomingOrders</a:t>
            </a:r>
            <a:endParaRPr kumimoji="1" lang="ja-JP" altLang="en-US" sz="1400" dirty="0">
              <a:solidFill>
                <a:schemeClr val="tx1"/>
              </a:solidFill>
            </a:endParaRPr>
          </a:p>
        </p:txBody>
      </p:sp>
      <p:sp>
        <p:nvSpPr>
          <p:cNvPr id="10" name="正方形/長方形 9"/>
          <p:cNvSpPr/>
          <p:nvPr/>
        </p:nvSpPr>
        <p:spPr>
          <a:xfrm>
            <a:off x="5291470" y="3731790"/>
            <a:ext cx="1439261" cy="522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プロセッサ</a:t>
            </a:r>
            <a:r>
              <a:rPr lang="en-US" altLang="ja-JP" sz="1400" dirty="0" smtClean="0"/>
              <a:t>1</a:t>
            </a:r>
            <a:endParaRPr kumimoji="1" lang="en-US" altLang="ja-JP" sz="1400" dirty="0" smtClean="0"/>
          </a:p>
        </p:txBody>
      </p:sp>
      <p:cxnSp>
        <p:nvCxnSpPr>
          <p:cNvPr id="11" name="直線矢印コネクタ 10"/>
          <p:cNvCxnSpPr>
            <a:stCxn id="27" idx="3"/>
            <a:endCxn id="6" idx="2"/>
          </p:cNvCxnSpPr>
          <p:nvPr/>
        </p:nvCxnSpPr>
        <p:spPr>
          <a:xfrm>
            <a:off x="2410690" y="3280329"/>
            <a:ext cx="710918" cy="673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6" idx="6"/>
            <a:endCxn id="10" idx="1"/>
          </p:cNvCxnSpPr>
          <p:nvPr/>
        </p:nvCxnSpPr>
        <p:spPr>
          <a:xfrm>
            <a:off x="4932216" y="3954147"/>
            <a:ext cx="359254" cy="386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10" idx="3"/>
            <a:endCxn id="5" idx="2"/>
          </p:cNvCxnSpPr>
          <p:nvPr/>
        </p:nvCxnSpPr>
        <p:spPr>
          <a:xfrm>
            <a:off x="6730731" y="3992833"/>
            <a:ext cx="24842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5" idx="6"/>
          </p:cNvCxnSpPr>
          <p:nvPr/>
        </p:nvCxnSpPr>
        <p:spPr>
          <a:xfrm flipV="1">
            <a:off x="8869498" y="3075707"/>
            <a:ext cx="953375" cy="9171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10280072" y="1902832"/>
            <a:ext cx="1607128" cy="914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err="1" smtClean="0">
                <a:solidFill>
                  <a:schemeClr val="tx1"/>
                </a:solidFill>
              </a:rPr>
              <a:t>myDest</a:t>
            </a:r>
            <a:r>
              <a:rPr kumimoji="1" lang="en-US" altLang="ja-JP" sz="1400" dirty="0" smtClean="0">
                <a:solidFill>
                  <a:schemeClr val="tx1"/>
                </a:solidFill>
              </a:rPr>
              <a:t>:</a:t>
            </a:r>
          </a:p>
          <a:p>
            <a:r>
              <a:rPr lang="en-US" altLang="ja-JP" sz="1400" dirty="0" err="1" smtClean="0">
                <a:solidFill>
                  <a:schemeClr val="tx1"/>
                </a:solidFill>
              </a:rPr>
              <a:t>incomingOrders</a:t>
            </a:r>
            <a:endParaRPr kumimoji="1" lang="ja-JP" altLang="en-US" sz="1400" dirty="0">
              <a:solidFill>
                <a:schemeClr val="tx1"/>
              </a:solidFill>
            </a:endParaRPr>
          </a:p>
        </p:txBody>
      </p:sp>
      <p:sp>
        <p:nvSpPr>
          <p:cNvPr id="25" name="正方形/長方形 24"/>
          <p:cNvSpPr/>
          <p:nvPr/>
        </p:nvSpPr>
        <p:spPr>
          <a:xfrm>
            <a:off x="10014288" y="3577901"/>
            <a:ext cx="1491114" cy="523220"/>
          </a:xfrm>
          <a:prstGeom prst="rect">
            <a:avLst/>
          </a:prstGeom>
        </p:spPr>
        <p:txBody>
          <a:bodyPr wrap="none">
            <a:spAutoFit/>
          </a:bodyPr>
          <a:lstStyle/>
          <a:p>
            <a:r>
              <a:rPr lang="ja-JP" altLang="en-US" sz="1400"/>
              <a:t>キュー名</a:t>
            </a:r>
            <a:r>
              <a:rPr lang="ja-JP" altLang="en-US" sz="1400" smtClean="0"/>
              <a:t>：</a:t>
            </a:r>
            <a:endParaRPr lang="en-US" altLang="ja-JP" sz="1400" dirty="0" smtClean="0"/>
          </a:p>
          <a:p>
            <a:r>
              <a:rPr lang="en-US" altLang="ja-JP" sz="1400" dirty="0" err="1" smtClean="0"/>
              <a:t>incomingOrders</a:t>
            </a:r>
            <a:endParaRPr lang="ja-JP" altLang="en-US" sz="1400" dirty="0"/>
          </a:p>
        </p:txBody>
      </p:sp>
      <p:sp>
        <p:nvSpPr>
          <p:cNvPr id="30" name="正方形/長方形 29"/>
          <p:cNvSpPr/>
          <p:nvPr/>
        </p:nvSpPr>
        <p:spPr>
          <a:xfrm>
            <a:off x="555142" y="3566335"/>
            <a:ext cx="1607128" cy="914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smtClean="0">
                <a:solidFill>
                  <a:schemeClr val="tx1"/>
                </a:solidFill>
              </a:rPr>
              <a:t>ボディ</a:t>
            </a:r>
            <a:endParaRPr kumimoji="1" lang="ja-JP" altLang="en-US" sz="1400" dirty="0">
              <a:solidFill>
                <a:schemeClr val="tx1"/>
              </a:solidFill>
            </a:endParaRPr>
          </a:p>
        </p:txBody>
      </p:sp>
      <p:sp>
        <p:nvSpPr>
          <p:cNvPr id="31" name="角丸四角形 30"/>
          <p:cNvSpPr/>
          <p:nvPr/>
        </p:nvSpPr>
        <p:spPr>
          <a:xfrm>
            <a:off x="600082" y="2940694"/>
            <a:ext cx="1457678" cy="209048"/>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fontScale="47500" lnSpcReduction="20000"/>
          </a:bodyPr>
          <a:lstStyle/>
          <a:p>
            <a:pPr algn="ctr"/>
            <a:endParaRPr kumimoji="1" lang="ja-JP" altLang="en-US" dirty="0" smtClean="0">
              <a:solidFill>
                <a:srgbClr val="000000"/>
              </a:solidFill>
              <a:latin typeface="メイリオ"/>
              <a:ea typeface="メイリオ"/>
              <a:cs typeface="メイリオ"/>
            </a:endParaRPr>
          </a:p>
        </p:txBody>
      </p:sp>
      <p:sp>
        <p:nvSpPr>
          <p:cNvPr id="32" name="四角形吹き出し 31"/>
          <p:cNvSpPr/>
          <p:nvPr/>
        </p:nvSpPr>
        <p:spPr>
          <a:xfrm>
            <a:off x="6196443" y="5612730"/>
            <a:ext cx="3149742" cy="720762"/>
          </a:xfrm>
          <a:prstGeom prst="wedgeRectCallout">
            <a:avLst>
              <a:gd name="adj1" fmla="val -6514"/>
              <a:gd name="adj2" fmla="val -179620"/>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sz="1400" dirty="0" smtClean="0">
                <a:solidFill>
                  <a:schemeClr val="tx1"/>
                </a:solidFill>
              </a:rPr>
              <a:t>プロデューサの定義</a:t>
            </a:r>
            <a:endParaRPr lang="en-US" altLang="ja-JP" sz="1400" dirty="0" smtClean="0">
              <a:solidFill>
                <a:schemeClr val="tx1"/>
              </a:solidFill>
            </a:endParaRPr>
          </a:p>
          <a:p>
            <a:r>
              <a:rPr lang="en-US" altLang="ja-JP" sz="1400" dirty="0">
                <a:solidFill>
                  <a:schemeClr val="tx1"/>
                </a:solidFill>
              </a:rPr>
              <a:t>.</a:t>
            </a:r>
            <a:r>
              <a:rPr lang="en-US" altLang="ja-JP" sz="1400" dirty="0" err="1">
                <a:solidFill>
                  <a:schemeClr val="tx1"/>
                </a:solidFill>
              </a:rPr>
              <a:t>toD</a:t>
            </a:r>
            <a:r>
              <a:rPr lang="en-US" altLang="ja-JP" sz="1400" dirty="0">
                <a:solidFill>
                  <a:schemeClr val="tx1"/>
                </a:solidFill>
              </a:rPr>
              <a:t>("</a:t>
            </a:r>
            <a:r>
              <a:rPr lang="en-US" altLang="ja-JP" sz="1400" dirty="0" err="1">
                <a:solidFill>
                  <a:schemeClr val="tx1"/>
                </a:solidFill>
              </a:rPr>
              <a:t>jms:queue</a:t>
            </a:r>
            <a:r>
              <a:rPr lang="en-US" altLang="ja-JP" sz="1400" dirty="0">
                <a:solidFill>
                  <a:schemeClr val="tx1"/>
                </a:solidFill>
              </a:rPr>
              <a:t>:${</a:t>
            </a:r>
            <a:r>
              <a:rPr lang="en-US" altLang="ja-JP" sz="1400" dirty="0" err="1">
                <a:solidFill>
                  <a:schemeClr val="tx1"/>
                </a:solidFill>
              </a:rPr>
              <a:t>header.myDest</a:t>
            </a:r>
            <a:r>
              <a:rPr lang="en-US" altLang="ja-JP" sz="1400" dirty="0" smtClean="0">
                <a:solidFill>
                  <a:schemeClr val="tx1"/>
                </a:solidFill>
              </a:rPr>
              <a:t>}</a:t>
            </a:r>
            <a:r>
              <a:rPr lang="en-US" altLang="ja-JP" sz="1400" dirty="0">
                <a:solidFill>
                  <a:schemeClr val="tx1"/>
                </a:solidFill>
              </a:rPr>
              <a:t> );</a:t>
            </a:r>
            <a:endParaRPr lang="ja-JP" altLang="en-US" sz="1400" dirty="0">
              <a:solidFill>
                <a:schemeClr val="tx1"/>
              </a:solidFill>
            </a:endParaRPr>
          </a:p>
          <a:p>
            <a:endParaRPr lang="en-US" altLang="ja-JP" sz="1400" dirty="0" smtClean="0">
              <a:solidFill>
                <a:schemeClr val="tx1"/>
              </a:solidFill>
              <a:latin typeface="メイリオ"/>
              <a:ea typeface="メイリオ"/>
              <a:cs typeface="メイリオ"/>
            </a:endParaRPr>
          </a:p>
        </p:txBody>
      </p:sp>
      <p:sp>
        <p:nvSpPr>
          <p:cNvPr id="34" name="四角形吹き出し 33"/>
          <p:cNvSpPr/>
          <p:nvPr/>
        </p:nvSpPr>
        <p:spPr>
          <a:xfrm>
            <a:off x="2918549" y="2333276"/>
            <a:ext cx="3149742" cy="720762"/>
          </a:xfrm>
          <a:prstGeom prst="wedgeRectCallout">
            <a:avLst>
              <a:gd name="adj1" fmla="val -71614"/>
              <a:gd name="adj2" fmla="val 68345"/>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sz="1400" dirty="0" smtClean="0">
                <a:solidFill>
                  <a:schemeClr val="tx1"/>
                </a:solidFill>
              </a:rPr>
              <a:t>ヘッダーの</a:t>
            </a:r>
            <a:r>
              <a:rPr lang="ja-JP" altLang="en-US" sz="1400" smtClean="0">
                <a:solidFill>
                  <a:schemeClr val="tx1"/>
                </a:solidFill>
              </a:rPr>
              <a:t>内容に応じて、宛先を変更できる</a:t>
            </a:r>
            <a:endParaRPr lang="en-US" altLang="ja-JP" sz="1400" dirty="0" smtClean="0">
              <a:solidFill>
                <a:schemeClr val="tx1"/>
              </a:solidFill>
              <a:latin typeface="メイリオ"/>
              <a:ea typeface="メイリオ"/>
              <a:cs typeface="メイリオ"/>
            </a:endParaRPr>
          </a:p>
        </p:txBody>
      </p:sp>
      <p:sp>
        <p:nvSpPr>
          <p:cNvPr id="35" name="角丸四角形 34"/>
          <p:cNvSpPr/>
          <p:nvPr/>
        </p:nvSpPr>
        <p:spPr>
          <a:xfrm>
            <a:off x="7624335" y="5864001"/>
            <a:ext cx="1533519" cy="259707"/>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fontScale="70000" lnSpcReduction="20000"/>
          </a:bodyPr>
          <a:lstStyle/>
          <a:p>
            <a:pPr algn="ctr"/>
            <a:endParaRPr kumimoji="1" lang="ja-JP" altLang="en-US" dirty="0" smtClean="0">
              <a:solidFill>
                <a:srgbClr val="000000"/>
              </a:solidFill>
              <a:latin typeface="メイリオ"/>
              <a:ea typeface="メイリオ"/>
              <a:cs typeface="メイリオ"/>
            </a:endParaRPr>
          </a:p>
        </p:txBody>
      </p:sp>
      <p:sp>
        <p:nvSpPr>
          <p:cNvPr id="36" name="フリーフォーム 35"/>
          <p:cNvSpPr/>
          <p:nvPr/>
        </p:nvSpPr>
        <p:spPr>
          <a:xfrm>
            <a:off x="9954491" y="5187055"/>
            <a:ext cx="1399309" cy="512618"/>
          </a:xfrm>
          <a:custGeom>
            <a:avLst/>
            <a:gdLst>
              <a:gd name="connsiteX0" fmla="*/ 0 w 1399309"/>
              <a:gd name="connsiteY0" fmla="*/ 0 h 512618"/>
              <a:gd name="connsiteX1" fmla="*/ 429491 w 1399309"/>
              <a:gd name="connsiteY1" fmla="*/ 0 h 512618"/>
              <a:gd name="connsiteX2" fmla="*/ 429491 w 1399309"/>
              <a:gd name="connsiteY2" fmla="*/ 512618 h 512618"/>
              <a:gd name="connsiteX3" fmla="*/ 1025236 w 1399309"/>
              <a:gd name="connsiteY3" fmla="*/ 512618 h 512618"/>
              <a:gd name="connsiteX4" fmla="*/ 1025236 w 1399309"/>
              <a:gd name="connsiteY4" fmla="*/ 27709 h 512618"/>
              <a:gd name="connsiteX5" fmla="*/ 1399309 w 1399309"/>
              <a:gd name="connsiteY5" fmla="*/ 27709 h 512618"/>
              <a:gd name="connsiteX6" fmla="*/ 1399309 w 1399309"/>
              <a:gd name="connsiteY6" fmla="*/ 27709 h 512618"/>
              <a:gd name="connsiteX7" fmla="*/ 1399309 w 1399309"/>
              <a:gd name="connsiteY7" fmla="*/ 27709 h 51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9309" h="512618">
                <a:moveTo>
                  <a:pt x="0" y="0"/>
                </a:moveTo>
                <a:lnTo>
                  <a:pt x="429491" y="0"/>
                </a:lnTo>
                <a:lnTo>
                  <a:pt x="429491" y="512618"/>
                </a:lnTo>
                <a:lnTo>
                  <a:pt x="1025236" y="512618"/>
                </a:lnTo>
                <a:lnTo>
                  <a:pt x="1025236" y="27709"/>
                </a:lnTo>
                <a:lnTo>
                  <a:pt x="1399309" y="27709"/>
                </a:lnTo>
                <a:lnTo>
                  <a:pt x="1399309" y="27709"/>
                </a:lnTo>
                <a:lnTo>
                  <a:pt x="1399309" y="27709"/>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062779" y="5988596"/>
            <a:ext cx="1603324" cy="523220"/>
          </a:xfrm>
          <a:prstGeom prst="rect">
            <a:avLst/>
          </a:prstGeom>
        </p:spPr>
        <p:txBody>
          <a:bodyPr wrap="none">
            <a:spAutoFit/>
          </a:bodyPr>
          <a:lstStyle/>
          <a:p>
            <a:r>
              <a:rPr lang="ja-JP" altLang="en-US" sz="1400" dirty="0" smtClean="0"/>
              <a:t>キュー名：</a:t>
            </a:r>
            <a:endParaRPr lang="en-US" altLang="ja-JP" sz="1400" dirty="0" smtClean="0"/>
          </a:p>
          <a:p>
            <a:r>
              <a:rPr lang="en-US" altLang="ja-JP" sz="1400" dirty="0" err="1" smtClean="0"/>
              <a:t>incomingInvoices</a:t>
            </a:r>
            <a:endParaRPr lang="ja-JP" altLang="en-US" sz="1400" dirty="0"/>
          </a:p>
        </p:txBody>
      </p:sp>
      <p:sp>
        <p:nvSpPr>
          <p:cNvPr id="38" name="テキスト ボックス 37"/>
          <p:cNvSpPr txBox="1"/>
          <p:nvPr/>
        </p:nvSpPr>
        <p:spPr>
          <a:xfrm>
            <a:off x="422923" y="1468313"/>
            <a:ext cx="4788490" cy="369332"/>
          </a:xfrm>
          <a:prstGeom prst="rect">
            <a:avLst/>
          </a:prstGeom>
          <a:noFill/>
        </p:spPr>
        <p:txBody>
          <a:bodyPr wrap="none" rtlCol="0">
            <a:spAutoFit/>
          </a:bodyPr>
          <a:lstStyle/>
          <a:p>
            <a:r>
              <a:rPr lang="ja-JP" altLang="en-US" dirty="0" smtClean="0"/>
              <a:t>例）</a:t>
            </a:r>
            <a:r>
              <a:rPr kumimoji="1" lang="ja-JP" altLang="en-US" dirty="0" smtClean="0"/>
              <a:t>ヘッダーの内容で</a:t>
            </a:r>
            <a:r>
              <a:rPr kumimoji="1" lang="en-US" altLang="ja-JP" dirty="0" smtClean="0"/>
              <a:t>JMS</a:t>
            </a:r>
            <a:r>
              <a:rPr kumimoji="1" lang="ja-JP" altLang="en-US" dirty="0" smtClean="0"/>
              <a:t>の宛先を切り替え</a:t>
            </a:r>
            <a:endParaRPr kumimoji="1" lang="ja-JP" altLang="en-US" dirty="0"/>
          </a:p>
        </p:txBody>
      </p:sp>
    </p:spTree>
    <p:extLst>
      <p:ext uri="{BB962C8B-B14F-4D97-AF65-F5344CB8AC3E}">
        <p14:creationId xmlns:p14="http://schemas.microsoft.com/office/powerpoint/2010/main" val="78851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281423" y="1946572"/>
            <a:ext cx="2129267" cy="261211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400" smtClean="0">
                <a:solidFill>
                  <a:schemeClr val="tx1"/>
                </a:solidFill>
              </a:rPr>
              <a:t>メッセージ</a:t>
            </a:r>
            <a:endParaRPr kumimoji="1" lang="ja-JP" altLang="en-US" sz="1400" dirty="0">
              <a:solidFill>
                <a:schemeClr val="tx1"/>
              </a:solidFill>
            </a:endParaRPr>
          </a:p>
        </p:txBody>
      </p:sp>
      <p:sp>
        <p:nvSpPr>
          <p:cNvPr id="2" name="タイトル 1"/>
          <p:cNvSpPr>
            <a:spLocks noGrp="1"/>
          </p:cNvSpPr>
          <p:nvPr>
            <p:ph type="title"/>
          </p:nvPr>
        </p:nvSpPr>
        <p:spPr/>
        <p:txBody>
          <a:bodyPr/>
          <a:lstStyle/>
          <a:p>
            <a:r>
              <a:rPr lang="ja-JP" altLang="en-US" dirty="0"/>
              <a:t>エンドポイントを動的に変更するには？</a:t>
            </a:r>
            <a:endParaRPr kumimoji="1" lang="ja-JP" altLang="en-US" dirty="0"/>
          </a:p>
        </p:txBody>
      </p:sp>
      <p:sp>
        <p:nvSpPr>
          <p:cNvPr id="4" name="四角形吹き出し 3"/>
          <p:cNvSpPr/>
          <p:nvPr/>
        </p:nvSpPr>
        <p:spPr>
          <a:xfrm>
            <a:off x="7882760" y="1387707"/>
            <a:ext cx="3058510" cy="406943"/>
          </a:xfrm>
          <a:prstGeom prst="wedgeRectCallout">
            <a:avLst>
              <a:gd name="adj1" fmla="val -72894"/>
              <a:gd name="adj2" fmla="val -65849"/>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smtClean="0">
                <a:solidFill>
                  <a:schemeClr val="tx1"/>
                </a:solidFill>
              </a:rPr>
              <a:t>2.5.1 Sending to dynamic endpoints</a:t>
            </a:r>
            <a:endParaRPr lang="en-US" altLang="ja-JP" sz="1400" dirty="0" smtClean="0">
              <a:solidFill>
                <a:schemeClr val="tx1"/>
              </a:solidFill>
              <a:latin typeface="メイリオ"/>
              <a:ea typeface="メイリオ"/>
              <a:cs typeface="メイリオ"/>
            </a:endParaRPr>
          </a:p>
        </p:txBody>
      </p:sp>
      <p:sp>
        <p:nvSpPr>
          <p:cNvPr id="5" name="円/楕円 4"/>
          <p:cNvSpPr/>
          <p:nvPr/>
        </p:nvSpPr>
        <p:spPr>
          <a:xfrm>
            <a:off x="6979151" y="3075707"/>
            <a:ext cx="1890347" cy="183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JMS</a:t>
            </a:r>
          </a:p>
          <a:p>
            <a:pPr algn="ctr"/>
            <a:r>
              <a:rPr kumimoji="1" lang="ja-JP" altLang="en-US" sz="1400" dirty="0" smtClean="0"/>
              <a:t>プロデューサ</a:t>
            </a:r>
            <a:endParaRPr kumimoji="1" lang="ja-JP" altLang="en-US" sz="1400" dirty="0"/>
          </a:p>
        </p:txBody>
      </p:sp>
      <p:sp>
        <p:nvSpPr>
          <p:cNvPr id="6" name="円/楕円 5"/>
          <p:cNvSpPr/>
          <p:nvPr/>
        </p:nvSpPr>
        <p:spPr>
          <a:xfrm>
            <a:off x="3121608" y="3075707"/>
            <a:ext cx="1810608" cy="175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smtClean="0"/>
              <a:t>コンシューマ</a:t>
            </a:r>
            <a:endParaRPr lang="en-US" altLang="ja-JP" sz="1400" dirty="0" smtClean="0"/>
          </a:p>
        </p:txBody>
      </p:sp>
      <p:sp>
        <p:nvSpPr>
          <p:cNvPr id="3" name="フリーフォーム 2"/>
          <p:cNvSpPr/>
          <p:nvPr/>
        </p:nvSpPr>
        <p:spPr>
          <a:xfrm>
            <a:off x="9954491" y="2977516"/>
            <a:ext cx="1399309" cy="512618"/>
          </a:xfrm>
          <a:custGeom>
            <a:avLst/>
            <a:gdLst>
              <a:gd name="connsiteX0" fmla="*/ 0 w 1399309"/>
              <a:gd name="connsiteY0" fmla="*/ 0 h 512618"/>
              <a:gd name="connsiteX1" fmla="*/ 429491 w 1399309"/>
              <a:gd name="connsiteY1" fmla="*/ 0 h 512618"/>
              <a:gd name="connsiteX2" fmla="*/ 429491 w 1399309"/>
              <a:gd name="connsiteY2" fmla="*/ 512618 h 512618"/>
              <a:gd name="connsiteX3" fmla="*/ 1025236 w 1399309"/>
              <a:gd name="connsiteY3" fmla="*/ 512618 h 512618"/>
              <a:gd name="connsiteX4" fmla="*/ 1025236 w 1399309"/>
              <a:gd name="connsiteY4" fmla="*/ 27709 h 512618"/>
              <a:gd name="connsiteX5" fmla="*/ 1399309 w 1399309"/>
              <a:gd name="connsiteY5" fmla="*/ 27709 h 512618"/>
              <a:gd name="connsiteX6" fmla="*/ 1399309 w 1399309"/>
              <a:gd name="connsiteY6" fmla="*/ 27709 h 512618"/>
              <a:gd name="connsiteX7" fmla="*/ 1399309 w 1399309"/>
              <a:gd name="connsiteY7" fmla="*/ 27709 h 51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9309" h="512618">
                <a:moveTo>
                  <a:pt x="0" y="0"/>
                </a:moveTo>
                <a:lnTo>
                  <a:pt x="429491" y="0"/>
                </a:lnTo>
                <a:lnTo>
                  <a:pt x="429491" y="512618"/>
                </a:lnTo>
                <a:lnTo>
                  <a:pt x="1025236" y="512618"/>
                </a:lnTo>
                <a:lnTo>
                  <a:pt x="1025236" y="27709"/>
                </a:lnTo>
                <a:lnTo>
                  <a:pt x="1399309" y="27709"/>
                </a:lnTo>
                <a:lnTo>
                  <a:pt x="1399309" y="27709"/>
                </a:lnTo>
                <a:lnTo>
                  <a:pt x="1399309" y="27709"/>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リーフォーム 8"/>
          <p:cNvSpPr/>
          <p:nvPr/>
        </p:nvSpPr>
        <p:spPr>
          <a:xfrm>
            <a:off x="9954491" y="5187055"/>
            <a:ext cx="1399309" cy="512618"/>
          </a:xfrm>
          <a:custGeom>
            <a:avLst/>
            <a:gdLst>
              <a:gd name="connsiteX0" fmla="*/ 0 w 1399309"/>
              <a:gd name="connsiteY0" fmla="*/ 0 h 512618"/>
              <a:gd name="connsiteX1" fmla="*/ 429491 w 1399309"/>
              <a:gd name="connsiteY1" fmla="*/ 0 h 512618"/>
              <a:gd name="connsiteX2" fmla="*/ 429491 w 1399309"/>
              <a:gd name="connsiteY2" fmla="*/ 512618 h 512618"/>
              <a:gd name="connsiteX3" fmla="*/ 1025236 w 1399309"/>
              <a:gd name="connsiteY3" fmla="*/ 512618 h 512618"/>
              <a:gd name="connsiteX4" fmla="*/ 1025236 w 1399309"/>
              <a:gd name="connsiteY4" fmla="*/ 27709 h 512618"/>
              <a:gd name="connsiteX5" fmla="*/ 1399309 w 1399309"/>
              <a:gd name="connsiteY5" fmla="*/ 27709 h 512618"/>
              <a:gd name="connsiteX6" fmla="*/ 1399309 w 1399309"/>
              <a:gd name="connsiteY6" fmla="*/ 27709 h 512618"/>
              <a:gd name="connsiteX7" fmla="*/ 1399309 w 1399309"/>
              <a:gd name="connsiteY7" fmla="*/ 27709 h 51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9309" h="512618">
                <a:moveTo>
                  <a:pt x="0" y="0"/>
                </a:moveTo>
                <a:lnTo>
                  <a:pt x="429491" y="0"/>
                </a:lnTo>
                <a:lnTo>
                  <a:pt x="429491" y="512618"/>
                </a:lnTo>
                <a:lnTo>
                  <a:pt x="1025236" y="512618"/>
                </a:lnTo>
                <a:lnTo>
                  <a:pt x="1025236" y="27709"/>
                </a:lnTo>
                <a:lnTo>
                  <a:pt x="1399309" y="27709"/>
                </a:lnTo>
                <a:lnTo>
                  <a:pt x="1399309" y="27709"/>
                </a:lnTo>
                <a:lnTo>
                  <a:pt x="1399309" y="27709"/>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42492" y="2338227"/>
            <a:ext cx="1607128" cy="914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rPr>
              <a:t>ヘッダー</a:t>
            </a:r>
            <a:endParaRPr kumimoji="1" lang="en-US" altLang="ja-JP" sz="1400" dirty="0" smtClean="0">
              <a:solidFill>
                <a:schemeClr val="tx1"/>
              </a:solidFill>
            </a:endParaRPr>
          </a:p>
          <a:p>
            <a:r>
              <a:rPr kumimoji="1" lang="en-US" altLang="ja-JP" sz="1400" dirty="0" err="1" smtClean="0">
                <a:solidFill>
                  <a:schemeClr val="tx1"/>
                </a:solidFill>
              </a:rPr>
              <a:t>myDest</a:t>
            </a:r>
            <a:r>
              <a:rPr kumimoji="1" lang="en-US" altLang="ja-JP" sz="1400" dirty="0" smtClean="0">
                <a:solidFill>
                  <a:schemeClr val="tx1"/>
                </a:solidFill>
              </a:rPr>
              <a:t>:</a:t>
            </a:r>
          </a:p>
          <a:p>
            <a:r>
              <a:rPr lang="en-US" altLang="ja-JP" sz="1400" dirty="0" err="1" smtClean="0">
                <a:solidFill>
                  <a:schemeClr val="tx1"/>
                </a:solidFill>
              </a:rPr>
              <a:t>incomingInvoices</a:t>
            </a:r>
            <a:endParaRPr kumimoji="1" lang="ja-JP" altLang="en-US" sz="1400" dirty="0">
              <a:solidFill>
                <a:schemeClr val="tx1"/>
              </a:solidFill>
            </a:endParaRPr>
          </a:p>
        </p:txBody>
      </p:sp>
      <p:sp>
        <p:nvSpPr>
          <p:cNvPr id="10" name="正方形/長方形 9"/>
          <p:cNvSpPr/>
          <p:nvPr/>
        </p:nvSpPr>
        <p:spPr>
          <a:xfrm>
            <a:off x="5291470" y="3731790"/>
            <a:ext cx="1439261" cy="522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プロセッサ</a:t>
            </a:r>
            <a:r>
              <a:rPr lang="en-US" altLang="ja-JP" sz="1400" dirty="0" smtClean="0"/>
              <a:t>1</a:t>
            </a:r>
            <a:endParaRPr kumimoji="1" lang="en-US" altLang="ja-JP" sz="1400" dirty="0" smtClean="0"/>
          </a:p>
        </p:txBody>
      </p:sp>
      <p:cxnSp>
        <p:nvCxnSpPr>
          <p:cNvPr id="11" name="直線矢印コネクタ 10"/>
          <p:cNvCxnSpPr>
            <a:stCxn id="27" idx="3"/>
            <a:endCxn id="6" idx="2"/>
          </p:cNvCxnSpPr>
          <p:nvPr/>
        </p:nvCxnSpPr>
        <p:spPr>
          <a:xfrm>
            <a:off x="2410690" y="3252628"/>
            <a:ext cx="710918" cy="7015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6" idx="6"/>
            <a:endCxn id="10" idx="1"/>
          </p:cNvCxnSpPr>
          <p:nvPr/>
        </p:nvCxnSpPr>
        <p:spPr>
          <a:xfrm>
            <a:off x="4932216" y="3954147"/>
            <a:ext cx="359254" cy="386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10" idx="3"/>
            <a:endCxn id="5" idx="2"/>
          </p:cNvCxnSpPr>
          <p:nvPr/>
        </p:nvCxnSpPr>
        <p:spPr>
          <a:xfrm>
            <a:off x="6730731" y="3992833"/>
            <a:ext cx="24842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5" idx="6"/>
          </p:cNvCxnSpPr>
          <p:nvPr/>
        </p:nvCxnSpPr>
        <p:spPr>
          <a:xfrm>
            <a:off x="8869498" y="3992834"/>
            <a:ext cx="1084993" cy="12580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10404763" y="4148225"/>
            <a:ext cx="1607128" cy="914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err="1" smtClean="0">
                <a:solidFill>
                  <a:schemeClr val="tx1"/>
                </a:solidFill>
              </a:rPr>
              <a:t>myDest</a:t>
            </a:r>
            <a:r>
              <a:rPr kumimoji="1" lang="en-US" altLang="ja-JP" sz="1400" dirty="0" smtClean="0">
                <a:solidFill>
                  <a:schemeClr val="tx1"/>
                </a:solidFill>
              </a:rPr>
              <a:t>:</a:t>
            </a:r>
          </a:p>
          <a:p>
            <a:r>
              <a:rPr lang="en-US" altLang="ja-JP" sz="1400" dirty="0" err="1" smtClean="0">
                <a:solidFill>
                  <a:schemeClr val="tx1"/>
                </a:solidFill>
              </a:rPr>
              <a:t>incomingInvoices</a:t>
            </a:r>
            <a:endParaRPr kumimoji="1" lang="ja-JP" altLang="en-US" sz="1400" dirty="0">
              <a:solidFill>
                <a:schemeClr val="tx1"/>
              </a:solidFill>
            </a:endParaRPr>
          </a:p>
        </p:txBody>
      </p:sp>
      <p:sp>
        <p:nvSpPr>
          <p:cNvPr id="25" name="正方形/長方形 24"/>
          <p:cNvSpPr/>
          <p:nvPr/>
        </p:nvSpPr>
        <p:spPr>
          <a:xfrm>
            <a:off x="10014288" y="3577901"/>
            <a:ext cx="1491114" cy="523220"/>
          </a:xfrm>
          <a:prstGeom prst="rect">
            <a:avLst/>
          </a:prstGeom>
        </p:spPr>
        <p:txBody>
          <a:bodyPr wrap="none">
            <a:spAutoFit/>
          </a:bodyPr>
          <a:lstStyle/>
          <a:p>
            <a:r>
              <a:rPr lang="ja-JP" altLang="en-US" sz="1400"/>
              <a:t>キュー名</a:t>
            </a:r>
            <a:r>
              <a:rPr lang="ja-JP" altLang="en-US" sz="1400" smtClean="0"/>
              <a:t>：</a:t>
            </a:r>
            <a:endParaRPr lang="en-US" altLang="ja-JP" sz="1400" dirty="0" smtClean="0"/>
          </a:p>
          <a:p>
            <a:r>
              <a:rPr lang="en-US" altLang="ja-JP" sz="1400" dirty="0" err="1" smtClean="0"/>
              <a:t>incomingOrders</a:t>
            </a:r>
            <a:endParaRPr lang="ja-JP" altLang="en-US" sz="1400" dirty="0"/>
          </a:p>
        </p:txBody>
      </p:sp>
      <p:sp>
        <p:nvSpPr>
          <p:cNvPr id="26" name="正方形/長方形 25"/>
          <p:cNvSpPr/>
          <p:nvPr/>
        </p:nvSpPr>
        <p:spPr>
          <a:xfrm>
            <a:off x="10062779" y="5988596"/>
            <a:ext cx="1603324" cy="523220"/>
          </a:xfrm>
          <a:prstGeom prst="rect">
            <a:avLst/>
          </a:prstGeom>
        </p:spPr>
        <p:txBody>
          <a:bodyPr wrap="none">
            <a:spAutoFit/>
          </a:bodyPr>
          <a:lstStyle/>
          <a:p>
            <a:r>
              <a:rPr lang="ja-JP" altLang="en-US" sz="1400" dirty="0" smtClean="0"/>
              <a:t>キュー名：</a:t>
            </a:r>
            <a:endParaRPr lang="en-US" altLang="ja-JP" sz="1400" dirty="0" smtClean="0"/>
          </a:p>
          <a:p>
            <a:r>
              <a:rPr lang="en-US" altLang="ja-JP" sz="1400" dirty="0" err="1" smtClean="0"/>
              <a:t>incomingInvoices</a:t>
            </a:r>
            <a:endParaRPr lang="ja-JP" altLang="en-US" sz="1400" dirty="0"/>
          </a:p>
        </p:txBody>
      </p:sp>
      <p:sp>
        <p:nvSpPr>
          <p:cNvPr id="30" name="正方形/長方形 29"/>
          <p:cNvSpPr/>
          <p:nvPr/>
        </p:nvSpPr>
        <p:spPr>
          <a:xfrm>
            <a:off x="555142" y="3538634"/>
            <a:ext cx="1607128" cy="914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smtClean="0">
                <a:solidFill>
                  <a:schemeClr val="tx1"/>
                </a:solidFill>
              </a:rPr>
              <a:t>ボディ</a:t>
            </a:r>
            <a:endParaRPr kumimoji="1" lang="ja-JP" altLang="en-US" sz="1400" dirty="0">
              <a:solidFill>
                <a:schemeClr val="tx1"/>
              </a:solidFill>
            </a:endParaRPr>
          </a:p>
        </p:txBody>
      </p:sp>
      <p:sp>
        <p:nvSpPr>
          <p:cNvPr id="31" name="角丸四角形 30"/>
          <p:cNvSpPr/>
          <p:nvPr/>
        </p:nvSpPr>
        <p:spPr>
          <a:xfrm>
            <a:off x="600082" y="2912993"/>
            <a:ext cx="1457678" cy="209048"/>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fontScale="47500" lnSpcReduction="20000"/>
          </a:bodyPr>
          <a:lstStyle/>
          <a:p>
            <a:pPr algn="ctr"/>
            <a:endParaRPr kumimoji="1" lang="ja-JP" altLang="en-US" dirty="0" smtClean="0">
              <a:solidFill>
                <a:srgbClr val="000000"/>
              </a:solidFill>
              <a:latin typeface="メイリオ"/>
              <a:ea typeface="メイリオ"/>
              <a:cs typeface="メイリオ"/>
            </a:endParaRPr>
          </a:p>
        </p:txBody>
      </p:sp>
      <p:sp>
        <p:nvSpPr>
          <p:cNvPr id="32" name="四角形吹き出し 31"/>
          <p:cNvSpPr/>
          <p:nvPr/>
        </p:nvSpPr>
        <p:spPr>
          <a:xfrm>
            <a:off x="6196443" y="5612730"/>
            <a:ext cx="3149742" cy="720762"/>
          </a:xfrm>
          <a:prstGeom prst="wedgeRectCallout">
            <a:avLst>
              <a:gd name="adj1" fmla="val -6514"/>
              <a:gd name="adj2" fmla="val -179620"/>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sz="1400" dirty="0" smtClean="0">
                <a:solidFill>
                  <a:schemeClr val="tx1"/>
                </a:solidFill>
              </a:rPr>
              <a:t>プロデューサの定義</a:t>
            </a:r>
            <a:endParaRPr lang="en-US" altLang="ja-JP" sz="1400" dirty="0" smtClean="0">
              <a:solidFill>
                <a:schemeClr val="tx1"/>
              </a:solidFill>
            </a:endParaRPr>
          </a:p>
          <a:p>
            <a:r>
              <a:rPr lang="en-US" altLang="ja-JP" sz="1400" dirty="0">
                <a:solidFill>
                  <a:schemeClr val="tx1"/>
                </a:solidFill>
              </a:rPr>
              <a:t>.</a:t>
            </a:r>
            <a:r>
              <a:rPr lang="en-US" altLang="ja-JP" sz="1400" dirty="0" err="1">
                <a:solidFill>
                  <a:schemeClr val="tx1"/>
                </a:solidFill>
              </a:rPr>
              <a:t>toD</a:t>
            </a:r>
            <a:r>
              <a:rPr lang="en-US" altLang="ja-JP" sz="1400" dirty="0">
                <a:solidFill>
                  <a:schemeClr val="tx1"/>
                </a:solidFill>
              </a:rPr>
              <a:t>("</a:t>
            </a:r>
            <a:r>
              <a:rPr lang="en-US" altLang="ja-JP" sz="1400" dirty="0" err="1">
                <a:solidFill>
                  <a:schemeClr val="tx1"/>
                </a:solidFill>
              </a:rPr>
              <a:t>jms:queue</a:t>
            </a:r>
            <a:r>
              <a:rPr lang="en-US" altLang="ja-JP" sz="1400" dirty="0">
                <a:solidFill>
                  <a:schemeClr val="tx1"/>
                </a:solidFill>
              </a:rPr>
              <a:t>:${</a:t>
            </a:r>
            <a:r>
              <a:rPr lang="en-US" altLang="ja-JP" sz="1400" dirty="0" err="1">
                <a:solidFill>
                  <a:schemeClr val="tx1"/>
                </a:solidFill>
              </a:rPr>
              <a:t>header.myDest</a:t>
            </a:r>
            <a:r>
              <a:rPr lang="en-US" altLang="ja-JP" sz="1400" dirty="0" smtClean="0">
                <a:solidFill>
                  <a:schemeClr val="tx1"/>
                </a:solidFill>
              </a:rPr>
              <a:t>});</a:t>
            </a:r>
            <a:endParaRPr lang="ja-JP" altLang="en-US" sz="1400" dirty="0">
              <a:solidFill>
                <a:schemeClr val="tx1"/>
              </a:solidFill>
            </a:endParaRPr>
          </a:p>
          <a:p>
            <a:endParaRPr lang="en-US" altLang="ja-JP" sz="1400" dirty="0" smtClean="0">
              <a:solidFill>
                <a:schemeClr val="tx1"/>
              </a:solidFill>
              <a:latin typeface="メイリオ"/>
              <a:ea typeface="メイリオ"/>
              <a:cs typeface="メイリオ"/>
            </a:endParaRPr>
          </a:p>
        </p:txBody>
      </p:sp>
      <p:sp>
        <p:nvSpPr>
          <p:cNvPr id="34" name="四角形吹き出し 33"/>
          <p:cNvSpPr/>
          <p:nvPr/>
        </p:nvSpPr>
        <p:spPr>
          <a:xfrm>
            <a:off x="2918549" y="2305575"/>
            <a:ext cx="3149742" cy="720762"/>
          </a:xfrm>
          <a:prstGeom prst="wedgeRectCallout">
            <a:avLst>
              <a:gd name="adj1" fmla="val -71614"/>
              <a:gd name="adj2" fmla="val 68345"/>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sz="1400" dirty="0" smtClean="0">
                <a:solidFill>
                  <a:schemeClr val="tx1"/>
                </a:solidFill>
              </a:rPr>
              <a:t>ヘッダーの</a:t>
            </a:r>
            <a:r>
              <a:rPr lang="ja-JP" altLang="en-US" sz="1400" smtClean="0">
                <a:solidFill>
                  <a:schemeClr val="tx1"/>
                </a:solidFill>
              </a:rPr>
              <a:t>内容に応じて、宛先を変更できる</a:t>
            </a:r>
            <a:endParaRPr lang="en-US" altLang="ja-JP" sz="1400" dirty="0" smtClean="0">
              <a:solidFill>
                <a:schemeClr val="tx1"/>
              </a:solidFill>
              <a:latin typeface="メイリオ"/>
              <a:ea typeface="メイリオ"/>
              <a:cs typeface="メイリオ"/>
            </a:endParaRPr>
          </a:p>
        </p:txBody>
      </p:sp>
      <p:sp>
        <p:nvSpPr>
          <p:cNvPr id="35" name="角丸四角形 34"/>
          <p:cNvSpPr/>
          <p:nvPr/>
        </p:nvSpPr>
        <p:spPr>
          <a:xfrm>
            <a:off x="7624335" y="5864001"/>
            <a:ext cx="1533519" cy="259707"/>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fontScale="70000" lnSpcReduction="20000"/>
          </a:bodyPr>
          <a:lstStyle/>
          <a:p>
            <a:pPr algn="ctr"/>
            <a:endParaRPr kumimoji="1" lang="ja-JP" altLang="en-US" dirty="0" smtClean="0">
              <a:solidFill>
                <a:srgbClr val="000000"/>
              </a:solidFill>
              <a:latin typeface="メイリオ"/>
              <a:ea typeface="メイリオ"/>
              <a:cs typeface="メイリオ"/>
            </a:endParaRPr>
          </a:p>
        </p:txBody>
      </p:sp>
      <p:sp>
        <p:nvSpPr>
          <p:cNvPr id="28" name="テキスト ボックス 27"/>
          <p:cNvSpPr txBox="1"/>
          <p:nvPr/>
        </p:nvSpPr>
        <p:spPr>
          <a:xfrm>
            <a:off x="422923" y="1468313"/>
            <a:ext cx="4788490" cy="369332"/>
          </a:xfrm>
          <a:prstGeom prst="rect">
            <a:avLst/>
          </a:prstGeom>
          <a:noFill/>
        </p:spPr>
        <p:txBody>
          <a:bodyPr wrap="none" rtlCol="0">
            <a:spAutoFit/>
          </a:bodyPr>
          <a:lstStyle/>
          <a:p>
            <a:r>
              <a:rPr lang="ja-JP" altLang="en-US" dirty="0"/>
              <a:t>例）</a:t>
            </a:r>
            <a:r>
              <a:rPr kumimoji="1" lang="ja-JP" altLang="en-US" dirty="0" smtClean="0"/>
              <a:t>ヘッダーの内容で</a:t>
            </a:r>
            <a:r>
              <a:rPr kumimoji="1" lang="en-US" altLang="ja-JP" dirty="0" smtClean="0"/>
              <a:t>JMS</a:t>
            </a:r>
            <a:r>
              <a:rPr kumimoji="1" lang="ja-JP" altLang="en-US" dirty="0" smtClean="0"/>
              <a:t>の宛先を切り替え</a:t>
            </a:r>
            <a:endParaRPr kumimoji="1" lang="ja-JP" altLang="en-US" dirty="0"/>
          </a:p>
        </p:txBody>
      </p:sp>
    </p:spTree>
    <p:extLst>
      <p:ext uri="{BB962C8B-B14F-4D97-AF65-F5344CB8AC3E}">
        <p14:creationId xmlns:p14="http://schemas.microsoft.com/office/powerpoint/2010/main" val="53239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a:xfrm>
            <a:off x="281423" y="1960423"/>
            <a:ext cx="2129267" cy="261211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400" smtClean="0">
                <a:solidFill>
                  <a:schemeClr val="tx1"/>
                </a:solidFill>
              </a:rPr>
              <a:t>メッセージ</a:t>
            </a:r>
            <a:endParaRPr kumimoji="1" lang="ja-JP" altLang="en-US" sz="1400" dirty="0">
              <a:solidFill>
                <a:schemeClr val="tx1"/>
              </a:solidFill>
            </a:endParaRPr>
          </a:p>
        </p:txBody>
      </p:sp>
      <p:sp>
        <p:nvSpPr>
          <p:cNvPr id="2" name="タイトル 1"/>
          <p:cNvSpPr>
            <a:spLocks noGrp="1"/>
          </p:cNvSpPr>
          <p:nvPr>
            <p:ph type="title"/>
          </p:nvPr>
        </p:nvSpPr>
        <p:spPr/>
        <p:txBody>
          <a:bodyPr/>
          <a:lstStyle/>
          <a:p>
            <a:r>
              <a:rPr lang="ja-JP" altLang="en-US" dirty="0"/>
              <a:t>エンドポイントを動的に変更するには？</a:t>
            </a:r>
            <a:endParaRPr kumimoji="1" lang="ja-JP" altLang="en-US" dirty="0"/>
          </a:p>
        </p:txBody>
      </p:sp>
      <p:sp>
        <p:nvSpPr>
          <p:cNvPr id="4" name="四角形吹き出し 3"/>
          <p:cNvSpPr/>
          <p:nvPr/>
        </p:nvSpPr>
        <p:spPr>
          <a:xfrm>
            <a:off x="7882760" y="1387707"/>
            <a:ext cx="3058510" cy="406943"/>
          </a:xfrm>
          <a:prstGeom prst="wedgeRectCallout">
            <a:avLst>
              <a:gd name="adj1" fmla="val -72894"/>
              <a:gd name="adj2" fmla="val -65849"/>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altLang="ja-JP" sz="1400" dirty="0" smtClean="0">
                <a:solidFill>
                  <a:schemeClr val="tx1"/>
                </a:solidFill>
              </a:rPr>
              <a:t>2.5.1 Sending to dynamic endpoints</a:t>
            </a:r>
            <a:endParaRPr lang="en-US" altLang="ja-JP" sz="1400" dirty="0" smtClean="0">
              <a:solidFill>
                <a:schemeClr val="tx1"/>
              </a:solidFill>
              <a:latin typeface="メイリオ"/>
              <a:ea typeface="メイリオ"/>
              <a:cs typeface="メイリオ"/>
            </a:endParaRPr>
          </a:p>
        </p:txBody>
      </p:sp>
      <p:sp>
        <p:nvSpPr>
          <p:cNvPr id="5" name="円/楕円 4"/>
          <p:cNvSpPr/>
          <p:nvPr/>
        </p:nvSpPr>
        <p:spPr>
          <a:xfrm>
            <a:off x="6979151" y="3075707"/>
            <a:ext cx="1890347" cy="1834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t>JMS</a:t>
            </a:r>
          </a:p>
          <a:p>
            <a:pPr algn="ctr"/>
            <a:r>
              <a:rPr kumimoji="1" lang="ja-JP" altLang="en-US" sz="1400" dirty="0" smtClean="0"/>
              <a:t>プロデューサ</a:t>
            </a:r>
            <a:endParaRPr kumimoji="1" lang="ja-JP" altLang="en-US" sz="1400" dirty="0"/>
          </a:p>
        </p:txBody>
      </p:sp>
      <p:sp>
        <p:nvSpPr>
          <p:cNvPr id="6" name="円/楕円 5"/>
          <p:cNvSpPr/>
          <p:nvPr/>
        </p:nvSpPr>
        <p:spPr>
          <a:xfrm>
            <a:off x="3121608" y="3075707"/>
            <a:ext cx="1810608" cy="1756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smtClean="0"/>
              <a:t>コンシューマ</a:t>
            </a:r>
            <a:endParaRPr lang="en-US" altLang="ja-JP" sz="1400" dirty="0" smtClean="0"/>
          </a:p>
        </p:txBody>
      </p:sp>
      <p:sp>
        <p:nvSpPr>
          <p:cNvPr id="3" name="フリーフォーム 2"/>
          <p:cNvSpPr/>
          <p:nvPr/>
        </p:nvSpPr>
        <p:spPr>
          <a:xfrm>
            <a:off x="9954491" y="3282310"/>
            <a:ext cx="1399309" cy="512618"/>
          </a:xfrm>
          <a:custGeom>
            <a:avLst/>
            <a:gdLst>
              <a:gd name="connsiteX0" fmla="*/ 0 w 1399309"/>
              <a:gd name="connsiteY0" fmla="*/ 0 h 512618"/>
              <a:gd name="connsiteX1" fmla="*/ 429491 w 1399309"/>
              <a:gd name="connsiteY1" fmla="*/ 0 h 512618"/>
              <a:gd name="connsiteX2" fmla="*/ 429491 w 1399309"/>
              <a:gd name="connsiteY2" fmla="*/ 512618 h 512618"/>
              <a:gd name="connsiteX3" fmla="*/ 1025236 w 1399309"/>
              <a:gd name="connsiteY3" fmla="*/ 512618 h 512618"/>
              <a:gd name="connsiteX4" fmla="*/ 1025236 w 1399309"/>
              <a:gd name="connsiteY4" fmla="*/ 27709 h 512618"/>
              <a:gd name="connsiteX5" fmla="*/ 1399309 w 1399309"/>
              <a:gd name="connsiteY5" fmla="*/ 27709 h 512618"/>
              <a:gd name="connsiteX6" fmla="*/ 1399309 w 1399309"/>
              <a:gd name="connsiteY6" fmla="*/ 27709 h 512618"/>
              <a:gd name="connsiteX7" fmla="*/ 1399309 w 1399309"/>
              <a:gd name="connsiteY7" fmla="*/ 27709 h 51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9309" h="512618">
                <a:moveTo>
                  <a:pt x="0" y="0"/>
                </a:moveTo>
                <a:lnTo>
                  <a:pt x="429491" y="0"/>
                </a:lnTo>
                <a:lnTo>
                  <a:pt x="429491" y="512618"/>
                </a:lnTo>
                <a:lnTo>
                  <a:pt x="1025236" y="512618"/>
                </a:lnTo>
                <a:lnTo>
                  <a:pt x="1025236" y="27709"/>
                </a:lnTo>
                <a:lnTo>
                  <a:pt x="1399309" y="27709"/>
                </a:lnTo>
                <a:lnTo>
                  <a:pt x="1399309" y="27709"/>
                </a:lnTo>
                <a:lnTo>
                  <a:pt x="1399309" y="27709"/>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42492" y="2352078"/>
            <a:ext cx="1607128" cy="914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rPr>
              <a:t>ヘッダー</a:t>
            </a:r>
            <a:endParaRPr kumimoji="1" lang="en-US" altLang="ja-JP" sz="1400" dirty="0" smtClean="0">
              <a:solidFill>
                <a:schemeClr val="tx1"/>
              </a:solidFill>
            </a:endParaRPr>
          </a:p>
          <a:p>
            <a:r>
              <a:rPr kumimoji="1" lang="en-US" altLang="ja-JP" sz="1400" dirty="0" err="1" smtClean="0">
                <a:solidFill>
                  <a:schemeClr val="tx1"/>
                </a:solidFill>
              </a:rPr>
              <a:t>myDest</a:t>
            </a:r>
            <a:r>
              <a:rPr kumimoji="1" lang="en-US" altLang="ja-JP" sz="1400" dirty="0" smtClean="0">
                <a:solidFill>
                  <a:schemeClr val="tx1"/>
                </a:solidFill>
              </a:rPr>
              <a:t>:</a:t>
            </a:r>
          </a:p>
          <a:p>
            <a:r>
              <a:rPr lang="en-US" altLang="ja-JP" sz="1400" dirty="0" err="1" smtClean="0">
                <a:solidFill>
                  <a:schemeClr val="tx1"/>
                </a:solidFill>
              </a:rPr>
              <a:t>incomingInvoices</a:t>
            </a:r>
            <a:endParaRPr kumimoji="1" lang="ja-JP" altLang="en-US" sz="1400" dirty="0">
              <a:solidFill>
                <a:schemeClr val="tx1"/>
              </a:solidFill>
            </a:endParaRPr>
          </a:p>
        </p:txBody>
      </p:sp>
      <p:sp>
        <p:nvSpPr>
          <p:cNvPr id="10" name="正方形/長方形 9"/>
          <p:cNvSpPr/>
          <p:nvPr/>
        </p:nvSpPr>
        <p:spPr>
          <a:xfrm>
            <a:off x="5291470" y="3731790"/>
            <a:ext cx="1439261" cy="522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プロセッサ</a:t>
            </a:r>
            <a:r>
              <a:rPr lang="en-US" altLang="ja-JP" sz="1400" dirty="0" smtClean="0"/>
              <a:t>1</a:t>
            </a:r>
            <a:endParaRPr kumimoji="1" lang="en-US" altLang="ja-JP" sz="1400" dirty="0" smtClean="0"/>
          </a:p>
        </p:txBody>
      </p:sp>
      <p:cxnSp>
        <p:nvCxnSpPr>
          <p:cNvPr id="11" name="直線矢印コネクタ 10"/>
          <p:cNvCxnSpPr>
            <a:stCxn id="27" idx="3"/>
            <a:endCxn id="6" idx="2"/>
          </p:cNvCxnSpPr>
          <p:nvPr/>
        </p:nvCxnSpPr>
        <p:spPr>
          <a:xfrm>
            <a:off x="2410690" y="3266479"/>
            <a:ext cx="710918" cy="6876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6" idx="6"/>
            <a:endCxn id="10" idx="1"/>
          </p:cNvCxnSpPr>
          <p:nvPr/>
        </p:nvCxnSpPr>
        <p:spPr>
          <a:xfrm>
            <a:off x="4932216" y="3954147"/>
            <a:ext cx="359254" cy="386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10" idx="3"/>
            <a:endCxn id="5" idx="2"/>
          </p:cNvCxnSpPr>
          <p:nvPr/>
        </p:nvCxnSpPr>
        <p:spPr>
          <a:xfrm>
            <a:off x="6730731" y="3992833"/>
            <a:ext cx="24842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5" idx="6"/>
          </p:cNvCxnSpPr>
          <p:nvPr/>
        </p:nvCxnSpPr>
        <p:spPr>
          <a:xfrm flipV="1">
            <a:off x="8869498" y="3571346"/>
            <a:ext cx="1061660" cy="421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9931158" y="3882695"/>
            <a:ext cx="2081019" cy="523220"/>
          </a:xfrm>
          <a:prstGeom prst="rect">
            <a:avLst/>
          </a:prstGeom>
        </p:spPr>
        <p:txBody>
          <a:bodyPr wrap="none">
            <a:spAutoFit/>
          </a:bodyPr>
          <a:lstStyle/>
          <a:p>
            <a:r>
              <a:rPr lang="ja-JP" altLang="en-US" sz="1400" dirty="0"/>
              <a:t>キュー名</a:t>
            </a:r>
            <a:r>
              <a:rPr lang="ja-JP" altLang="en-US" sz="1400" dirty="0" smtClean="0"/>
              <a:t>：</a:t>
            </a:r>
            <a:endParaRPr lang="en-US" altLang="ja-JP" sz="1400" dirty="0" smtClean="0"/>
          </a:p>
          <a:p>
            <a:r>
              <a:rPr lang="en-US" altLang="ja-JP" sz="1400" dirty="0" err="1" smtClean="0"/>
              <a:t>incomingOrders.Honda</a:t>
            </a:r>
            <a:endParaRPr lang="ja-JP" altLang="en-US" sz="1400" dirty="0"/>
          </a:p>
        </p:txBody>
      </p:sp>
      <p:sp>
        <p:nvSpPr>
          <p:cNvPr id="30" name="正方形/長方形 29"/>
          <p:cNvSpPr/>
          <p:nvPr/>
        </p:nvSpPr>
        <p:spPr>
          <a:xfrm>
            <a:off x="555142" y="3552485"/>
            <a:ext cx="1607128" cy="914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rPr>
              <a:t>ボディ</a:t>
            </a:r>
            <a:endParaRPr kumimoji="1" lang="ja-JP" altLang="en-US" sz="1400" dirty="0">
              <a:solidFill>
                <a:schemeClr val="tx1"/>
              </a:solidFill>
            </a:endParaRPr>
          </a:p>
        </p:txBody>
      </p:sp>
      <p:sp>
        <p:nvSpPr>
          <p:cNvPr id="31" name="角丸四角形 30"/>
          <p:cNvSpPr/>
          <p:nvPr/>
        </p:nvSpPr>
        <p:spPr>
          <a:xfrm>
            <a:off x="600082" y="2926844"/>
            <a:ext cx="1457678" cy="209048"/>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fontScale="47500" lnSpcReduction="20000"/>
          </a:bodyPr>
          <a:lstStyle/>
          <a:p>
            <a:pPr algn="ctr"/>
            <a:endParaRPr kumimoji="1" lang="ja-JP" altLang="en-US" dirty="0" smtClean="0">
              <a:solidFill>
                <a:srgbClr val="000000"/>
              </a:solidFill>
              <a:latin typeface="メイリオ"/>
              <a:ea typeface="メイリオ"/>
              <a:cs typeface="メイリオ"/>
            </a:endParaRPr>
          </a:p>
        </p:txBody>
      </p:sp>
      <p:sp>
        <p:nvSpPr>
          <p:cNvPr id="32" name="四角形吹き出し 31"/>
          <p:cNvSpPr/>
          <p:nvPr/>
        </p:nvSpPr>
        <p:spPr>
          <a:xfrm>
            <a:off x="3491345" y="5612730"/>
            <a:ext cx="6439813" cy="720762"/>
          </a:xfrm>
          <a:prstGeom prst="wedgeRectCallout">
            <a:avLst>
              <a:gd name="adj1" fmla="val -6514"/>
              <a:gd name="adj2" fmla="val -179620"/>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sz="1400" dirty="0" smtClean="0">
                <a:solidFill>
                  <a:schemeClr val="tx1"/>
                </a:solidFill>
              </a:rPr>
              <a:t>プロデューサの定義</a:t>
            </a:r>
            <a:endParaRPr lang="en-US" altLang="ja-JP" sz="1400" dirty="0" smtClean="0">
              <a:solidFill>
                <a:schemeClr val="tx1"/>
              </a:solidFill>
            </a:endParaRPr>
          </a:p>
          <a:p>
            <a:r>
              <a:rPr lang="en-US" altLang="ja-JP" sz="1400" dirty="0">
                <a:solidFill>
                  <a:schemeClr val="tx1"/>
                </a:solidFill>
              </a:rPr>
              <a:t>.</a:t>
            </a:r>
            <a:r>
              <a:rPr lang="en-US" altLang="ja-JP" sz="1400" dirty="0" err="1">
                <a:solidFill>
                  <a:schemeClr val="tx1"/>
                </a:solidFill>
              </a:rPr>
              <a:t>toD</a:t>
            </a:r>
            <a:r>
              <a:rPr lang="en-US" altLang="ja-JP" sz="1400" dirty="0">
                <a:solidFill>
                  <a:schemeClr val="tx1"/>
                </a:solidFill>
              </a:rPr>
              <a:t>("</a:t>
            </a:r>
            <a:r>
              <a:rPr lang="en-US" altLang="ja-JP" sz="1400" dirty="0" err="1">
                <a:solidFill>
                  <a:schemeClr val="tx1"/>
                </a:solidFill>
              </a:rPr>
              <a:t>jms:queue</a:t>
            </a:r>
            <a:r>
              <a:rPr lang="en-US" altLang="ja-JP" sz="1400" dirty="0">
                <a:solidFill>
                  <a:schemeClr val="tx1"/>
                </a:solidFill>
              </a:rPr>
              <a:t>:${</a:t>
            </a:r>
            <a:r>
              <a:rPr lang="en-US" altLang="ja-JP" sz="1400" dirty="0" err="1">
                <a:solidFill>
                  <a:schemeClr val="tx1"/>
                </a:solidFill>
              </a:rPr>
              <a:t>header.myDest</a:t>
            </a:r>
            <a:r>
              <a:rPr lang="en-US" altLang="ja-JP" sz="1400" dirty="0" smtClean="0">
                <a:solidFill>
                  <a:schemeClr val="tx1"/>
                </a:solidFill>
              </a:rPr>
              <a:t>}.+</a:t>
            </a:r>
            <a:r>
              <a:rPr lang="en-US" altLang="ja-JP" sz="1400" dirty="0" err="1">
                <a:solidFill>
                  <a:schemeClr val="tx1"/>
                </a:solidFill>
              </a:rPr>
              <a:t>language:xpath</a:t>
            </a:r>
            <a:r>
              <a:rPr lang="en-US" altLang="ja-JP" sz="1400" dirty="0">
                <a:solidFill>
                  <a:schemeClr val="tx1"/>
                </a:solidFill>
              </a:rPr>
              <a:t>:/order/@</a:t>
            </a:r>
            <a:r>
              <a:rPr lang="en-US" altLang="ja-JP" sz="1400" dirty="0" smtClean="0">
                <a:solidFill>
                  <a:schemeClr val="tx1"/>
                </a:solidFill>
              </a:rPr>
              <a:t>customer”);</a:t>
            </a:r>
            <a:endParaRPr lang="ja-JP" altLang="en-US" sz="1400" dirty="0">
              <a:solidFill>
                <a:schemeClr val="tx1"/>
              </a:solidFill>
            </a:endParaRPr>
          </a:p>
          <a:p>
            <a:endParaRPr lang="en-US" altLang="ja-JP" sz="1400" dirty="0" smtClean="0">
              <a:solidFill>
                <a:schemeClr val="tx1"/>
              </a:solidFill>
              <a:latin typeface="メイリオ"/>
              <a:ea typeface="メイリオ"/>
              <a:cs typeface="メイリオ"/>
            </a:endParaRPr>
          </a:p>
        </p:txBody>
      </p:sp>
      <p:sp>
        <p:nvSpPr>
          <p:cNvPr id="34" name="四角形吹き出し 33"/>
          <p:cNvSpPr/>
          <p:nvPr/>
        </p:nvSpPr>
        <p:spPr>
          <a:xfrm>
            <a:off x="2918549" y="2319426"/>
            <a:ext cx="3149742" cy="720762"/>
          </a:xfrm>
          <a:prstGeom prst="wedgeRectCallout">
            <a:avLst>
              <a:gd name="adj1" fmla="val -71614"/>
              <a:gd name="adj2" fmla="val 68345"/>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ja-JP" altLang="en-US" sz="1400" dirty="0" smtClean="0">
                <a:solidFill>
                  <a:schemeClr val="tx1"/>
                </a:solidFill>
              </a:rPr>
              <a:t>ボディの内容も考慮して、宛先を変更できる</a:t>
            </a:r>
            <a:endParaRPr lang="en-US" altLang="ja-JP" sz="1400" dirty="0" smtClean="0">
              <a:solidFill>
                <a:schemeClr val="tx1"/>
              </a:solidFill>
              <a:latin typeface="メイリオ"/>
              <a:ea typeface="メイリオ"/>
              <a:cs typeface="メイリオ"/>
            </a:endParaRPr>
          </a:p>
        </p:txBody>
      </p:sp>
      <p:sp>
        <p:nvSpPr>
          <p:cNvPr id="35" name="角丸四角形 34"/>
          <p:cNvSpPr/>
          <p:nvPr/>
        </p:nvSpPr>
        <p:spPr>
          <a:xfrm>
            <a:off x="6543681" y="5912196"/>
            <a:ext cx="3085228" cy="211511"/>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fontScale="47500" lnSpcReduction="20000"/>
          </a:bodyPr>
          <a:lstStyle/>
          <a:p>
            <a:pPr algn="ctr"/>
            <a:endParaRPr kumimoji="1" lang="ja-JP" altLang="en-US" dirty="0" smtClean="0">
              <a:solidFill>
                <a:srgbClr val="000000"/>
              </a:solidFill>
              <a:latin typeface="メイリオ"/>
              <a:ea typeface="メイリオ"/>
              <a:cs typeface="メイリオ"/>
            </a:endParaRPr>
          </a:p>
        </p:txBody>
      </p:sp>
      <p:sp>
        <p:nvSpPr>
          <p:cNvPr id="23" name="四角形吹き出し 22"/>
          <p:cNvSpPr/>
          <p:nvPr/>
        </p:nvSpPr>
        <p:spPr>
          <a:xfrm>
            <a:off x="281424" y="4960475"/>
            <a:ext cx="2738868" cy="1388502"/>
          </a:xfrm>
          <a:prstGeom prst="wedgeRectCallout">
            <a:avLst>
              <a:gd name="adj1" fmla="val -32466"/>
              <a:gd name="adj2" fmla="val -123697"/>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mr-IN" altLang="ja-JP" sz="1400" dirty="0" smtClean="0">
                <a:solidFill>
                  <a:schemeClr val="tx1"/>
                </a:solidFill>
              </a:rPr>
              <a:t>&lt;?</a:t>
            </a:r>
            <a:r>
              <a:rPr lang="mr-IN" altLang="ja-JP" sz="1400" dirty="0" err="1">
                <a:solidFill>
                  <a:schemeClr val="tx1"/>
                </a:solidFill>
              </a:rPr>
              <a:t>xml</a:t>
            </a:r>
            <a:r>
              <a:rPr lang="mr-IN" altLang="ja-JP" sz="1400" dirty="0">
                <a:solidFill>
                  <a:schemeClr val="tx1"/>
                </a:solidFill>
              </a:rPr>
              <a:t> </a:t>
            </a:r>
            <a:r>
              <a:rPr lang="mr-IN" altLang="ja-JP" sz="1400" dirty="0" err="1">
                <a:solidFill>
                  <a:schemeClr val="tx1"/>
                </a:solidFill>
              </a:rPr>
              <a:t>version</a:t>
            </a:r>
            <a:r>
              <a:rPr lang="mr-IN" altLang="ja-JP" sz="1400" dirty="0">
                <a:solidFill>
                  <a:schemeClr val="tx1"/>
                </a:solidFill>
              </a:rPr>
              <a:t>="1.0" </a:t>
            </a:r>
            <a:endParaRPr lang="en-US" altLang="ja-JP" sz="1400" dirty="0" smtClean="0">
              <a:solidFill>
                <a:schemeClr val="tx1"/>
              </a:solidFill>
            </a:endParaRPr>
          </a:p>
          <a:p>
            <a:r>
              <a:rPr lang="en-US" altLang="ja-JP" sz="1400" dirty="0">
                <a:solidFill>
                  <a:schemeClr val="tx1"/>
                </a:solidFill>
              </a:rPr>
              <a:t> </a:t>
            </a:r>
            <a:r>
              <a:rPr lang="en-US" altLang="ja-JP" sz="1400" dirty="0" smtClean="0">
                <a:solidFill>
                  <a:schemeClr val="tx1"/>
                </a:solidFill>
              </a:rPr>
              <a:t>  </a:t>
            </a:r>
            <a:r>
              <a:rPr lang="mr-IN" altLang="ja-JP" sz="1400" dirty="0" err="1" smtClean="0">
                <a:solidFill>
                  <a:schemeClr val="tx1"/>
                </a:solidFill>
              </a:rPr>
              <a:t>encoding</a:t>
            </a:r>
            <a:r>
              <a:rPr lang="mr-IN" altLang="ja-JP" sz="1400" dirty="0">
                <a:solidFill>
                  <a:schemeClr val="tx1"/>
                </a:solidFill>
              </a:rPr>
              <a:t>="UTF-8</a:t>
            </a:r>
            <a:r>
              <a:rPr lang="mr-IN" altLang="ja-JP" sz="1400" dirty="0" smtClean="0">
                <a:solidFill>
                  <a:schemeClr val="tx1"/>
                </a:solidFill>
              </a:rPr>
              <a:t>"?&gt;</a:t>
            </a:r>
            <a:endParaRPr lang="en-US" altLang="ja-JP" sz="1400" dirty="0" smtClean="0">
              <a:solidFill>
                <a:schemeClr val="tx1"/>
              </a:solidFill>
            </a:endParaRPr>
          </a:p>
          <a:p>
            <a:r>
              <a:rPr lang="en-US" altLang="ja-JP" sz="1400" dirty="0" smtClean="0">
                <a:solidFill>
                  <a:schemeClr val="tx1"/>
                </a:solidFill>
              </a:rPr>
              <a:t>    </a:t>
            </a:r>
            <a:r>
              <a:rPr lang="mr-IN" altLang="ja-JP" sz="1400" dirty="0" smtClean="0">
                <a:solidFill>
                  <a:schemeClr val="tx1"/>
                </a:solidFill>
              </a:rPr>
              <a:t>&lt;</a:t>
            </a:r>
            <a:r>
              <a:rPr lang="mr-IN" altLang="ja-JP" sz="1400" dirty="0" err="1">
                <a:solidFill>
                  <a:schemeClr val="tx1"/>
                </a:solidFill>
              </a:rPr>
              <a:t>order</a:t>
            </a:r>
            <a:r>
              <a:rPr lang="mr-IN" altLang="ja-JP" sz="1400" dirty="0">
                <a:solidFill>
                  <a:schemeClr val="tx1"/>
                </a:solidFill>
              </a:rPr>
              <a:t> </a:t>
            </a:r>
            <a:r>
              <a:rPr lang="mr-IN" altLang="ja-JP" sz="1400" dirty="0" err="1">
                <a:solidFill>
                  <a:schemeClr val="tx1"/>
                </a:solidFill>
              </a:rPr>
              <a:t>name</a:t>
            </a:r>
            <a:r>
              <a:rPr lang="mr-IN" altLang="ja-JP" sz="1400" dirty="0">
                <a:solidFill>
                  <a:schemeClr val="tx1"/>
                </a:solidFill>
              </a:rPr>
              <a:t>="</a:t>
            </a:r>
            <a:r>
              <a:rPr lang="mr-IN" altLang="ja-JP" sz="1400" dirty="0" err="1">
                <a:solidFill>
                  <a:schemeClr val="tx1"/>
                </a:solidFill>
              </a:rPr>
              <a:t>motor</a:t>
            </a:r>
            <a:r>
              <a:rPr lang="mr-IN" altLang="ja-JP" sz="1400" dirty="0">
                <a:solidFill>
                  <a:schemeClr val="tx1"/>
                </a:solidFill>
              </a:rPr>
              <a:t>" </a:t>
            </a:r>
            <a:endParaRPr lang="en-US" altLang="ja-JP" sz="1400" dirty="0" smtClean="0">
              <a:solidFill>
                <a:schemeClr val="tx1"/>
              </a:solidFill>
            </a:endParaRPr>
          </a:p>
          <a:p>
            <a:r>
              <a:rPr lang="en-US" altLang="ja-JP" sz="1400" dirty="0">
                <a:solidFill>
                  <a:schemeClr val="tx1"/>
                </a:solidFill>
              </a:rPr>
              <a:t> </a:t>
            </a:r>
            <a:r>
              <a:rPr lang="en-US" altLang="ja-JP" sz="1400" dirty="0" smtClean="0">
                <a:solidFill>
                  <a:schemeClr val="tx1"/>
                </a:solidFill>
              </a:rPr>
              <a:t>           </a:t>
            </a:r>
            <a:r>
              <a:rPr lang="mr-IN" altLang="ja-JP" sz="1400" dirty="0" err="1" smtClean="0">
                <a:solidFill>
                  <a:schemeClr val="tx1"/>
                </a:solidFill>
              </a:rPr>
              <a:t>amount</a:t>
            </a:r>
            <a:r>
              <a:rPr lang="mr-IN" altLang="ja-JP" sz="1400" dirty="0">
                <a:solidFill>
                  <a:schemeClr val="tx1"/>
                </a:solidFill>
              </a:rPr>
              <a:t>="1" </a:t>
            </a:r>
            <a:endParaRPr lang="en-US" altLang="ja-JP" sz="1400" dirty="0" smtClean="0">
              <a:solidFill>
                <a:schemeClr val="tx1"/>
              </a:solidFill>
            </a:endParaRPr>
          </a:p>
          <a:p>
            <a:r>
              <a:rPr lang="en-US" altLang="ja-JP" sz="1400" dirty="0">
                <a:solidFill>
                  <a:schemeClr val="tx1"/>
                </a:solidFill>
              </a:rPr>
              <a:t> </a:t>
            </a:r>
            <a:r>
              <a:rPr lang="en-US" altLang="ja-JP" sz="1400" dirty="0" smtClean="0">
                <a:solidFill>
                  <a:schemeClr val="tx1"/>
                </a:solidFill>
              </a:rPr>
              <a:t>           </a:t>
            </a:r>
            <a:r>
              <a:rPr lang="mr-IN" altLang="ja-JP" sz="1400" dirty="0" err="1" smtClean="0">
                <a:solidFill>
                  <a:schemeClr val="tx1"/>
                </a:solidFill>
              </a:rPr>
              <a:t>customer</a:t>
            </a:r>
            <a:r>
              <a:rPr lang="mr-IN" altLang="ja-JP" sz="1400" dirty="0">
                <a:solidFill>
                  <a:schemeClr val="tx1"/>
                </a:solidFill>
              </a:rPr>
              <a:t>="</a:t>
            </a:r>
            <a:r>
              <a:rPr lang="mr-IN" altLang="ja-JP" sz="1400" dirty="0" err="1" smtClean="0">
                <a:solidFill>
                  <a:schemeClr val="tx1"/>
                </a:solidFill>
              </a:rPr>
              <a:t>honda</a:t>
            </a:r>
            <a:r>
              <a:rPr lang="mr-IN" altLang="ja-JP" sz="1400" dirty="0">
                <a:solidFill>
                  <a:schemeClr val="tx1"/>
                </a:solidFill>
              </a:rPr>
              <a:t>"</a:t>
            </a:r>
            <a:r>
              <a:rPr lang="en-US" altLang="ja-JP" sz="1400" dirty="0" smtClean="0">
                <a:solidFill>
                  <a:schemeClr val="tx1"/>
                </a:solidFill>
              </a:rPr>
              <a:t>/&gt;</a:t>
            </a:r>
            <a:endParaRPr lang="en-US" altLang="ja-JP" sz="1400" dirty="0" smtClean="0">
              <a:solidFill>
                <a:schemeClr val="tx1"/>
              </a:solidFill>
              <a:latin typeface="メイリオ"/>
              <a:ea typeface="メイリオ"/>
              <a:cs typeface="メイリオ"/>
            </a:endParaRPr>
          </a:p>
        </p:txBody>
      </p:sp>
      <p:sp>
        <p:nvSpPr>
          <p:cNvPr id="28" name="角丸四角形 27"/>
          <p:cNvSpPr/>
          <p:nvPr/>
        </p:nvSpPr>
        <p:spPr>
          <a:xfrm>
            <a:off x="1819282" y="5974838"/>
            <a:ext cx="688391" cy="231999"/>
          </a:xfrm>
          <a:prstGeom prst="roundRect">
            <a:avLst/>
          </a:prstGeom>
          <a:noFill/>
          <a:ln w="25400">
            <a:solidFill>
              <a:srgbClr val="FF0000"/>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rmAutofit fontScale="62500" lnSpcReduction="20000"/>
          </a:bodyPr>
          <a:lstStyle/>
          <a:p>
            <a:pPr algn="ctr"/>
            <a:endParaRPr kumimoji="1" lang="ja-JP" altLang="en-US" dirty="0" smtClean="0">
              <a:solidFill>
                <a:srgbClr val="000000"/>
              </a:solidFill>
              <a:latin typeface="メイリオ"/>
              <a:ea typeface="メイリオ"/>
              <a:cs typeface="メイリオ"/>
            </a:endParaRPr>
          </a:p>
        </p:txBody>
      </p:sp>
      <p:sp>
        <p:nvSpPr>
          <p:cNvPr id="29" name="正方形/長方形 28"/>
          <p:cNvSpPr/>
          <p:nvPr/>
        </p:nvSpPr>
        <p:spPr>
          <a:xfrm>
            <a:off x="9753599" y="1990998"/>
            <a:ext cx="1600201" cy="108470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400" smtClean="0">
                <a:solidFill>
                  <a:schemeClr val="tx1"/>
                </a:solidFill>
              </a:rPr>
              <a:t>メッセージ</a:t>
            </a:r>
            <a:endParaRPr kumimoji="1" lang="ja-JP" altLang="en-US" sz="1400" dirty="0">
              <a:solidFill>
                <a:schemeClr val="tx1"/>
              </a:solidFill>
            </a:endParaRPr>
          </a:p>
        </p:txBody>
      </p:sp>
      <p:sp>
        <p:nvSpPr>
          <p:cNvPr id="33" name="正方形/長方形 32"/>
          <p:cNvSpPr/>
          <p:nvPr/>
        </p:nvSpPr>
        <p:spPr>
          <a:xfrm>
            <a:off x="9986958" y="2382653"/>
            <a:ext cx="1165950" cy="2255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400" dirty="0" smtClean="0">
              <a:solidFill>
                <a:schemeClr val="tx1"/>
              </a:solidFill>
            </a:endParaRPr>
          </a:p>
        </p:txBody>
      </p:sp>
      <p:sp>
        <p:nvSpPr>
          <p:cNvPr id="36" name="正方形/長方形 35"/>
          <p:cNvSpPr/>
          <p:nvPr/>
        </p:nvSpPr>
        <p:spPr>
          <a:xfrm>
            <a:off x="9995106" y="2702674"/>
            <a:ext cx="1152505" cy="24174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400" dirty="0">
              <a:solidFill>
                <a:schemeClr val="tx1"/>
              </a:solidFill>
            </a:endParaRPr>
          </a:p>
        </p:txBody>
      </p:sp>
      <p:sp>
        <p:nvSpPr>
          <p:cNvPr id="37" name="フリーフォーム 36"/>
          <p:cNvSpPr/>
          <p:nvPr/>
        </p:nvSpPr>
        <p:spPr>
          <a:xfrm>
            <a:off x="9954491" y="4788591"/>
            <a:ext cx="1399309" cy="512618"/>
          </a:xfrm>
          <a:custGeom>
            <a:avLst/>
            <a:gdLst>
              <a:gd name="connsiteX0" fmla="*/ 0 w 1399309"/>
              <a:gd name="connsiteY0" fmla="*/ 0 h 512618"/>
              <a:gd name="connsiteX1" fmla="*/ 429491 w 1399309"/>
              <a:gd name="connsiteY1" fmla="*/ 0 h 512618"/>
              <a:gd name="connsiteX2" fmla="*/ 429491 w 1399309"/>
              <a:gd name="connsiteY2" fmla="*/ 512618 h 512618"/>
              <a:gd name="connsiteX3" fmla="*/ 1025236 w 1399309"/>
              <a:gd name="connsiteY3" fmla="*/ 512618 h 512618"/>
              <a:gd name="connsiteX4" fmla="*/ 1025236 w 1399309"/>
              <a:gd name="connsiteY4" fmla="*/ 27709 h 512618"/>
              <a:gd name="connsiteX5" fmla="*/ 1399309 w 1399309"/>
              <a:gd name="connsiteY5" fmla="*/ 27709 h 512618"/>
              <a:gd name="connsiteX6" fmla="*/ 1399309 w 1399309"/>
              <a:gd name="connsiteY6" fmla="*/ 27709 h 512618"/>
              <a:gd name="connsiteX7" fmla="*/ 1399309 w 1399309"/>
              <a:gd name="connsiteY7" fmla="*/ 27709 h 51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9309" h="512618">
                <a:moveTo>
                  <a:pt x="0" y="0"/>
                </a:moveTo>
                <a:lnTo>
                  <a:pt x="429491" y="0"/>
                </a:lnTo>
                <a:lnTo>
                  <a:pt x="429491" y="512618"/>
                </a:lnTo>
                <a:lnTo>
                  <a:pt x="1025236" y="512618"/>
                </a:lnTo>
                <a:lnTo>
                  <a:pt x="1025236" y="27709"/>
                </a:lnTo>
                <a:lnTo>
                  <a:pt x="1399309" y="27709"/>
                </a:lnTo>
                <a:lnTo>
                  <a:pt x="1399309" y="27709"/>
                </a:lnTo>
                <a:lnTo>
                  <a:pt x="1399309" y="27709"/>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931158" y="5388976"/>
            <a:ext cx="2122697" cy="523220"/>
          </a:xfrm>
          <a:prstGeom prst="rect">
            <a:avLst/>
          </a:prstGeom>
        </p:spPr>
        <p:txBody>
          <a:bodyPr wrap="none">
            <a:spAutoFit/>
          </a:bodyPr>
          <a:lstStyle/>
          <a:p>
            <a:r>
              <a:rPr lang="ja-JP" altLang="en-US" sz="1400" dirty="0"/>
              <a:t>キュー名</a:t>
            </a:r>
            <a:r>
              <a:rPr lang="ja-JP" altLang="en-US" sz="1400" dirty="0" smtClean="0"/>
              <a:t>：</a:t>
            </a:r>
            <a:endParaRPr lang="en-US" altLang="ja-JP" sz="1400" dirty="0" smtClean="0"/>
          </a:p>
          <a:p>
            <a:r>
              <a:rPr lang="en-US" altLang="ja-JP" sz="1400" dirty="0" err="1" smtClean="0"/>
              <a:t>incomingOrders.XXXXX</a:t>
            </a:r>
            <a:endParaRPr lang="ja-JP" altLang="en-US" sz="1400" dirty="0"/>
          </a:p>
        </p:txBody>
      </p:sp>
      <p:sp>
        <p:nvSpPr>
          <p:cNvPr id="39" name="テキスト ボックス 38"/>
          <p:cNvSpPr txBox="1"/>
          <p:nvPr/>
        </p:nvSpPr>
        <p:spPr>
          <a:xfrm>
            <a:off x="422923" y="1468313"/>
            <a:ext cx="5711820" cy="369332"/>
          </a:xfrm>
          <a:prstGeom prst="rect">
            <a:avLst/>
          </a:prstGeom>
          <a:noFill/>
        </p:spPr>
        <p:txBody>
          <a:bodyPr wrap="none" rtlCol="0">
            <a:spAutoFit/>
          </a:bodyPr>
          <a:lstStyle/>
          <a:p>
            <a:r>
              <a:rPr lang="ja-JP" altLang="en-US" dirty="0"/>
              <a:t>例）</a:t>
            </a:r>
            <a:r>
              <a:rPr kumimoji="1" lang="ja-JP" altLang="en-US" dirty="0" smtClean="0"/>
              <a:t>ヘッダーとボディの内容で</a:t>
            </a:r>
            <a:r>
              <a:rPr kumimoji="1" lang="en-US" altLang="ja-JP" dirty="0" smtClean="0"/>
              <a:t>JMS</a:t>
            </a:r>
            <a:r>
              <a:rPr kumimoji="1" lang="ja-JP" altLang="en-US" dirty="0" smtClean="0"/>
              <a:t>の宛先を切り替え</a:t>
            </a:r>
            <a:endParaRPr kumimoji="1" lang="ja-JP" altLang="en-US" dirty="0"/>
          </a:p>
        </p:txBody>
      </p:sp>
    </p:spTree>
    <p:extLst>
      <p:ext uri="{BB962C8B-B14F-4D97-AF65-F5344CB8AC3E}">
        <p14:creationId xmlns:p14="http://schemas.microsoft.com/office/powerpoint/2010/main" val="220830205"/>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1028</Words>
  <Application>Microsoft Macintosh PowerPoint</Application>
  <PresentationFormat>ワイド画面</PresentationFormat>
  <Paragraphs>232</Paragraphs>
  <Slides>17</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Mangal</vt:lpstr>
      <vt:lpstr>Yu Gothic</vt:lpstr>
      <vt:lpstr>Yu Gothic Light</vt:lpstr>
      <vt:lpstr>メイリオ</vt:lpstr>
      <vt:lpstr>Arial</vt:lpstr>
      <vt:lpstr>ホワイト</vt:lpstr>
      <vt:lpstr>Camel In Action 読書会</vt:lpstr>
      <vt:lpstr>担当範囲　Endpoint revisited</vt:lpstr>
      <vt:lpstr>おさらい　エンドポイントとは？</vt:lpstr>
      <vt:lpstr>学べた事　Endpoint revisited</vt:lpstr>
      <vt:lpstr>学べた事　Endpoint revisited</vt:lpstr>
      <vt:lpstr>エンドポイントを動的に変更するには？</vt:lpstr>
      <vt:lpstr>エンドポイントを動的に変更するには？</vt:lpstr>
      <vt:lpstr>エンドポイントを動的に変更するには？</vt:lpstr>
      <vt:lpstr>エンドポイントを動的に変更するには？</vt:lpstr>
      <vt:lpstr>エンドポイント上の設定値をプロパティファイルで外出しするには？</vt:lpstr>
      <vt:lpstr>エンドポイント上の設定値をプロパティファイルで外出しするには？</vt:lpstr>
      <vt:lpstr>エンドポイント上の設定値をプロパティファイルで外出しするには？</vt:lpstr>
      <vt:lpstr>エンドポイント上の設定値をプロパティファイルで外出しするには？</vt:lpstr>
      <vt:lpstr>URIで特殊な文字(%など)を使用するには？</vt:lpstr>
      <vt:lpstr>URIでregistry beanを指定するには?</vt:lpstr>
      <vt:lpstr>URIでregistry beanを指定するには?</vt:lpstr>
      <vt:lpstr>関連する章</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担当範囲　Endpoint rev</dc:title>
  <dc:creator>Akinori Kohno</dc:creator>
  <cp:lastModifiedBy>Akinori Kohno</cp:lastModifiedBy>
  <cp:revision>22</cp:revision>
  <dcterms:created xsi:type="dcterms:W3CDTF">2017-12-17T05:18:48Z</dcterms:created>
  <dcterms:modified xsi:type="dcterms:W3CDTF">2017-12-18T14:33:01Z</dcterms:modified>
</cp:coreProperties>
</file>