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7" r:id="rId2"/>
    <p:sldId id="259" r:id="rId3"/>
    <p:sldId id="284" r:id="rId4"/>
    <p:sldId id="256" r:id="rId5"/>
    <p:sldId id="277" r:id="rId6"/>
    <p:sldId id="289" r:id="rId7"/>
    <p:sldId id="278" r:id="rId8"/>
    <p:sldId id="291" r:id="rId9"/>
    <p:sldId id="290" r:id="rId10"/>
    <p:sldId id="296" r:id="rId11"/>
    <p:sldId id="292" r:id="rId12"/>
    <p:sldId id="294" r:id="rId13"/>
    <p:sldId id="293" r:id="rId14"/>
    <p:sldId id="295" r:id="rId15"/>
    <p:sldId id="280" r:id="rId16"/>
    <p:sldId id="263" r:id="rId17"/>
    <p:sldId id="282" r:id="rId18"/>
    <p:sldId id="285" r:id="rId19"/>
    <p:sldId id="286" r:id="rId20"/>
    <p:sldId id="28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/>
    <p:restoredTop sz="92844"/>
  </p:normalViewPr>
  <p:slideViewPr>
    <p:cSldViewPr snapToGrid="0" snapToObjects="1">
      <p:cViewPr varScale="1">
        <p:scale>
          <a:sx n="71" d="100"/>
          <a:sy n="71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A2DA8-2391-3D4F-9196-E16FD3D54BF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F08A-DCA6-A342-90AB-2B91E1D10C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DF08A-DCA6-A342-90AB-2B91E1D10C0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1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99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1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9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4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1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1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57B0-D117-3747-A389-CE5A62B52820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BD6B-5294-CB45-8AE3-2E8D3FC03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Camel In Action </a:t>
            </a:r>
            <a:r>
              <a:rPr kumimoji="1" lang="ja-JP" altLang="en-US" dirty="0"/>
              <a:t>読書会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033"/>
          </a:xfrm>
        </p:spPr>
        <p:txBody>
          <a:bodyPr/>
          <a:lstStyle/>
          <a:p>
            <a:r>
              <a:rPr lang="en-US" altLang="ja-JP" sz="3600" dirty="0"/>
              <a:t>Load Balancer EIP &amp; Best Practice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2018/06/12</a:t>
            </a:r>
          </a:p>
          <a:p>
            <a:r>
              <a:rPr lang="ja-JP" altLang="en-US" dirty="0"/>
              <a:t>河野彰範</a:t>
            </a:r>
            <a:r>
              <a:rPr lang="en-US" altLang="ja-JP" dirty="0"/>
              <a:t> /Akinori Kohno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1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6291D-B5DA-3D47-8E4C-8ACE2368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デモ</a:t>
            </a:r>
            <a:r>
              <a:rPr lang="en-US" altLang="ja-JP" dirty="0"/>
              <a:t>(</a:t>
            </a:r>
            <a:r>
              <a:rPr lang="ja-JP" altLang="en-US"/>
              <a:t>サーキットブレーカー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CE147E-F0D5-2246-8AA7-4371846AAC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send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in 4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messages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sendMessage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, 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Kaboom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sendMessage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, 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Kaboom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circuit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should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break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here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as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we've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had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2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exception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occur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</a:p>
          <a:p>
            <a:pPr marL="0" indent="0">
              <a:buNone/>
            </a:pPr>
            <a:r>
              <a:rPr lang="ja-JP" altLang="en-US">
                <a:solidFill>
                  <a:srgbClr val="D1E006"/>
                </a:solidFill>
                <a:latin typeface="Monaco" pitchFamily="2" charset="0"/>
              </a:rPr>
              <a:t>　　　　　</a:t>
            </a:r>
            <a:r>
              <a:rPr lang="en-US" altLang="ja-JP" dirty="0">
                <a:solidFill>
                  <a:srgbClr val="D1E006"/>
                </a:solidFill>
                <a:latin typeface="Monaco" pitchFamily="2" charset="0"/>
              </a:rPr>
              <a:t>//</a:t>
            </a:r>
            <a:r>
              <a:rPr lang="ja-JP" altLang="en-US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when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accessing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remote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service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       </a:t>
            </a: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this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call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should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fail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as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blocked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by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circuit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breaker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sendMessage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, 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Blocked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pPr marL="0" indent="0">
              <a:buNone/>
            </a:pPr>
            <a:br>
              <a:rPr lang="pt-PT" altLang="ja-JP" dirty="0">
                <a:latin typeface="Monaco" pitchFamily="2" charset="0"/>
              </a:rPr>
            </a:br>
            <a:endParaRPr lang="pt-PT" altLang="ja-JP" dirty="0"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wait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so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circuit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breaker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will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timeout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and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go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into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half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-open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state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 err="1">
                <a:solidFill>
                  <a:srgbClr val="DD6964"/>
                </a:solidFill>
                <a:latin typeface="Monaco" pitchFamily="2" charset="0"/>
              </a:rPr>
              <a:t>Thread</a:t>
            </a:r>
            <a:r>
              <a:rPr lang="pt-PT" altLang="ja-JP" dirty="0" err="1">
                <a:solidFill>
                  <a:srgbClr val="E0E0E0"/>
                </a:solidFill>
                <a:latin typeface="Monaco" pitchFamily="2" charset="0"/>
              </a:rPr>
              <a:t>.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sleep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90BD59"/>
                </a:solidFill>
                <a:latin typeface="Monaco" pitchFamily="2" charset="0"/>
              </a:rPr>
              <a:t>5000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);</a:t>
            </a:r>
          </a:p>
          <a:p>
            <a:pPr marL="0" indent="0">
              <a:buNone/>
            </a:pPr>
            <a:br>
              <a:rPr lang="pt-PT" altLang="ja-JP" dirty="0">
                <a:latin typeface="Monaco" pitchFamily="2" charset="0"/>
              </a:rPr>
            </a:br>
            <a:endParaRPr lang="pt-PT" altLang="ja-JP" dirty="0"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should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success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sendMessage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, 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Got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through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!"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pPr marL="0" indent="0">
              <a:buNone/>
            </a:pP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77345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E6001B-1C5A-8C43-A4CF-59B5C2B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サーキットブレーカー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64602FF-5DAE-5344-9D94-0C139BA76F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8822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状態</a:t>
            </a:r>
            <a:r>
              <a:rPr lang="en-US" altLang="ja-JP" sz="1200" dirty="0"/>
              <a:t>1) 1</a:t>
            </a:r>
            <a:r>
              <a:rPr lang="ja-JP" altLang="en-US" sz="1200"/>
              <a:t>回目失敗</a:t>
            </a:r>
          </a:p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2018-06-12 16:58:31,793 [                     </a:t>
            </a:r>
            <a:r>
              <a:rPr lang="pt-PT" altLang="ja-JP" sz="1200" dirty="0" err="1"/>
              <a:t>main</a:t>
            </a:r>
            <a:r>
              <a:rPr lang="pt-PT" altLang="ja-JP" sz="1200" dirty="0"/>
              <a:t>] INFO  route2                         - A </a:t>
            </a:r>
            <a:r>
              <a:rPr lang="pt-PT" altLang="ja-JP" sz="1200" dirty="0" err="1"/>
              <a:t>received</a:t>
            </a:r>
            <a:r>
              <a:rPr lang="pt-PT" altLang="ja-JP" sz="1200" dirty="0"/>
              <a:t>: </a:t>
            </a:r>
            <a:r>
              <a:rPr lang="pt-PT" altLang="ja-JP" sz="1200" dirty="0" err="1"/>
              <a:t>Kaboom</a:t>
            </a:r>
            <a:endParaRPr lang="pt-PT" altLang="ja-JP" sz="1200" dirty="0"/>
          </a:p>
          <a:p>
            <a:pPr marL="0" indent="0">
              <a:buNone/>
            </a:pPr>
            <a:r>
              <a:rPr lang="pt-PT" altLang="ja-JP" sz="1200" dirty="0"/>
              <a:t>2018-06-12 16:58:31,802 [                     </a:t>
            </a:r>
            <a:r>
              <a:rPr lang="pt-PT" altLang="ja-JP" sz="1200" dirty="0" err="1"/>
              <a:t>main</a:t>
            </a:r>
            <a:r>
              <a:rPr lang="pt-PT" altLang="ja-JP" sz="1200" dirty="0"/>
              <a:t>] ERROR </a:t>
            </a:r>
            <a:r>
              <a:rPr lang="pt-PT" altLang="ja-JP" sz="1200" dirty="0" err="1"/>
              <a:t>DefaultErrorHandler</a:t>
            </a:r>
            <a:r>
              <a:rPr lang="pt-PT" altLang="ja-JP" sz="1200" dirty="0"/>
              <a:t>            - </a:t>
            </a:r>
            <a:r>
              <a:rPr lang="pt-PT" altLang="ja-JP" sz="1200" dirty="0" err="1"/>
              <a:t>Failed</a:t>
            </a:r>
            <a:r>
              <a:rPr lang="pt-PT" altLang="ja-JP" sz="1200" dirty="0"/>
              <a:t> </a:t>
            </a:r>
            <a:r>
              <a:rPr lang="pt-PT" altLang="ja-JP" sz="1200" dirty="0" err="1"/>
              <a:t>delivery</a:t>
            </a:r>
            <a:r>
              <a:rPr lang="pt-PT" altLang="ja-JP" sz="1200" dirty="0"/>
              <a:t> for (</a:t>
            </a:r>
            <a:r>
              <a:rPr lang="pt-PT" altLang="ja-JP" sz="1200" dirty="0" err="1"/>
              <a:t>MessageId</a:t>
            </a:r>
            <a:r>
              <a:rPr lang="pt-PT" altLang="ja-JP" sz="1200" dirty="0"/>
              <a:t>: ID-akohno14-no-MacBook-Pro-local-1528790311315-0-2 </a:t>
            </a:r>
            <a:r>
              <a:rPr lang="pt-PT" altLang="ja-JP" sz="1200" dirty="0" err="1"/>
              <a:t>on</a:t>
            </a:r>
            <a:r>
              <a:rPr lang="pt-PT" altLang="ja-JP" sz="1200" dirty="0"/>
              <a:t> </a:t>
            </a:r>
            <a:r>
              <a:rPr lang="pt-PT" altLang="ja-JP" sz="1200" dirty="0" err="1"/>
              <a:t>ExchangeId</a:t>
            </a:r>
            <a:r>
              <a:rPr lang="pt-PT" altLang="ja-JP" sz="1200" dirty="0"/>
              <a:t>: ID-akohno14-no-MacBook-Pro-local-1528790311315-0-1). </a:t>
            </a:r>
            <a:r>
              <a:rPr lang="pt-PT" altLang="ja-JP" sz="1200" dirty="0" err="1"/>
              <a:t>Exhausted</a:t>
            </a:r>
            <a:r>
              <a:rPr lang="pt-PT" altLang="ja-JP" sz="1200" dirty="0"/>
              <a:t> </a:t>
            </a:r>
            <a:r>
              <a:rPr lang="pt-PT" altLang="ja-JP" sz="1200" dirty="0" err="1"/>
              <a:t>after</a:t>
            </a:r>
            <a:r>
              <a:rPr lang="pt-PT" altLang="ja-JP" sz="1200" dirty="0"/>
              <a:t> </a:t>
            </a:r>
            <a:r>
              <a:rPr lang="pt-PT" altLang="ja-JP" sz="1200" dirty="0" err="1"/>
              <a:t>delivery</a:t>
            </a:r>
            <a:r>
              <a:rPr lang="pt-PT" altLang="ja-JP" sz="1200" dirty="0"/>
              <a:t> </a:t>
            </a:r>
            <a:r>
              <a:rPr lang="pt-PT" altLang="ja-JP" sz="1200" dirty="0" err="1"/>
              <a:t>attempt</a:t>
            </a:r>
            <a:r>
              <a:rPr lang="pt-PT" altLang="ja-JP" sz="1200" dirty="0"/>
              <a:t>: 1 </a:t>
            </a:r>
            <a:r>
              <a:rPr lang="pt-PT" altLang="ja-JP" sz="1200" dirty="0" err="1"/>
              <a:t>caught</a:t>
            </a:r>
            <a:r>
              <a:rPr lang="pt-PT" altLang="ja-JP" sz="1200" dirty="0"/>
              <a:t>: </a:t>
            </a:r>
            <a:r>
              <a:rPr lang="pt-PT" altLang="ja-JP" sz="1200" dirty="0" err="1"/>
              <a:t>java.lang.IllegalArgumentException</a:t>
            </a:r>
            <a:r>
              <a:rPr lang="pt-PT" altLang="ja-JP" sz="1200" dirty="0"/>
              <a:t>: </a:t>
            </a:r>
            <a:r>
              <a:rPr lang="pt-PT" altLang="ja-JP" sz="1200" dirty="0" err="1"/>
              <a:t>Damn</a:t>
            </a:r>
            <a:endParaRPr lang="ja-JP" altLang="en-US" sz="120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56D1B94-C585-4F47-A2CC-5EA48E263E6C}"/>
              </a:ext>
            </a:extLst>
          </p:cNvPr>
          <p:cNvSpPr/>
          <p:nvPr/>
        </p:nvSpPr>
        <p:spPr>
          <a:xfrm>
            <a:off x="1457496" y="4174032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Closed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2BBF825-A6CB-1F40-A452-63FA0460C9CA}"/>
              </a:ext>
            </a:extLst>
          </p:cNvPr>
          <p:cNvSpPr/>
          <p:nvPr/>
        </p:nvSpPr>
        <p:spPr>
          <a:xfrm>
            <a:off x="5610396" y="41926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57AC8135-E47F-D149-82FD-80DF5F4F0F9D}"/>
              </a:ext>
            </a:extLst>
          </p:cNvPr>
          <p:cNvSpPr/>
          <p:nvPr/>
        </p:nvSpPr>
        <p:spPr>
          <a:xfrm>
            <a:off x="5610396" y="57547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Half 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95844FD9-58F3-5A45-B03B-14D962950052}"/>
              </a:ext>
            </a:extLst>
          </p:cNvPr>
          <p:cNvSpPr/>
          <p:nvPr/>
        </p:nvSpPr>
        <p:spPr>
          <a:xfrm>
            <a:off x="1120331" y="4007972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BD34A493-E1ED-5148-BA55-1108D1902170}"/>
              </a:ext>
            </a:extLst>
          </p:cNvPr>
          <p:cNvSpPr/>
          <p:nvPr/>
        </p:nvSpPr>
        <p:spPr>
          <a:xfrm>
            <a:off x="2225231" y="5220401"/>
            <a:ext cx="2592994" cy="1520786"/>
          </a:xfrm>
          <a:prstGeom prst="wedgeRectCallout">
            <a:avLst>
              <a:gd name="adj1" fmla="val -39084"/>
              <a:gd name="adj2" fmla="val -7405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初期状態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4103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E6001B-1C5A-8C43-A4CF-59B5C2B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サーキットブレーカー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64602FF-5DAE-5344-9D94-0C139BA76F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8822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状態</a:t>
            </a:r>
            <a:r>
              <a:rPr lang="en-US" altLang="ja-JP" sz="1200" dirty="0"/>
              <a:t>2)2</a:t>
            </a:r>
            <a:r>
              <a:rPr lang="ja-JP" altLang="en-US" sz="1200"/>
              <a:t>回目失敗</a:t>
            </a:r>
          </a:p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2018-06-12 16:58:31,806 [                     main] INFO  route2                         - A received: Kaboom</a:t>
            </a:r>
          </a:p>
          <a:p>
            <a:pPr marL="0" indent="0">
              <a:buNone/>
            </a:pPr>
            <a:r>
              <a:rPr lang="en-US" altLang="ja-JP" sz="1200" dirty="0"/>
              <a:t>2018-06-12 16:58:31,808 [                     main] ERROR </a:t>
            </a:r>
            <a:r>
              <a:rPr lang="en-US" altLang="ja-JP" sz="1200" dirty="0" err="1"/>
              <a:t>DefaultErrorHandler</a:t>
            </a:r>
            <a:r>
              <a:rPr lang="en-US" altLang="ja-JP" sz="1200" dirty="0"/>
              <a:t>            - Failed delivery for (</a:t>
            </a:r>
            <a:r>
              <a:rPr lang="en-US" altLang="ja-JP" sz="1200" dirty="0" err="1"/>
              <a:t>MessageId</a:t>
            </a:r>
            <a:r>
              <a:rPr lang="en-US" altLang="ja-JP" sz="1200" dirty="0"/>
              <a:t>: ID-akohno14-no-MacBook-Pro-local-1528790311315-0-4 on </a:t>
            </a:r>
            <a:r>
              <a:rPr lang="en-US" altLang="ja-JP" sz="1200" dirty="0" err="1"/>
              <a:t>ExchangeId</a:t>
            </a:r>
            <a:r>
              <a:rPr lang="en-US" altLang="ja-JP" sz="1200" dirty="0"/>
              <a:t>: ID-akohno14-no-MacBook-Pro-local-1528790311315-0-3). Exhausted after delivery attempt: 1 caught: </a:t>
            </a:r>
            <a:r>
              <a:rPr lang="en-US" altLang="ja-JP" sz="1200" dirty="0" err="1"/>
              <a:t>java.lang.IllegalArgumentException</a:t>
            </a:r>
            <a:r>
              <a:rPr lang="en-US" altLang="ja-JP" sz="1200" dirty="0"/>
              <a:t>: Damn</a:t>
            </a:r>
            <a:endParaRPr lang="ja-JP" altLang="en-US" sz="1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156D150-04E5-8B48-B5B3-F0150B2CF7FD}"/>
              </a:ext>
            </a:extLst>
          </p:cNvPr>
          <p:cNvSpPr/>
          <p:nvPr/>
        </p:nvSpPr>
        <p:spPr>
          <a:xfrm>
            <a:off x="1457496" y="4174032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Closed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2A32E50-D284-C14C-9C84-B9E8FA7A5F15}"/>
              </a:ext>
            </a:extLst>
          </p:cNvPr>
          <p:cNvSpPr/>
          <p:nvPr/>
        </p:nvSpPr>
        <p:spPr>
          <a:xfrm>
            <a:off x="5610396" y="41926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B2D6795-D94C-764F-9D1A-D5F1FFE9A84D}"/>
              </a:ext>
            </a:extLst>
          </p:cNvPr>
          <p:cNvSpPr/>
          <p:nvPr/>
        </p:nvSpPr>
        <p:spPr>
          <a:xfrm>
            <a:off x="5610396" y="57547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Half 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0E98DED-77D1-1F4C-927E-7B88D9B45826}"/>
              </a:ext>
            </a:extLst>
          </p:cNvPr>
          <p:cNvSpPr/>
          <p:nvPr/>
        </p:nvSpPr>
        <p:spPr>
          <a:xfrm>
            <a:off x="1120331" y="4007972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0A6AC66F-362D-BE48-9947-F4AD9C2DAB22}"/>
              </a:ext>
            </a:extLst>
          </p:cNvPr>
          <p:cNvSpPr/>
          <p:nvPr/>
        </p:nvSpPr>
        <p:spPr>
          <a:xfrm>
            <a:off x="2225231" y="5220401"/>
            <a:ext cx="2592994" cy="1520786"/>
          </a:xfrm>
          <a:prstGeom prst="wedgeRectCallout">
            <a:avLst>
              <a:gd name="adj1" fmla="val 81005"/>
              <a:gd name="adj2" fmla="val -7405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閾値に達したので</a:t>
            </a: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</a:t>
            </a:r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に移行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80C12DB-3091-7347-A51A-DCD7A2BBFBAA}"/>
              </a:ext>
            </a:extLst>
          </p:cNvPr>
          <p:cNvSpPr/>
          <p:nvPr/>
        </p:nvSpPr>
        <p:spPr>
          <a:xfrm>
            <a:off x="5276321" y="4012091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83F5315-47E0-754B-8D54-D0416F702CD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92967" y="4400097"/>
            <a:ext cx="2617429" cy="18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5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E6001B-1C5A-8C43-A4CF-59B5C2B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サーキットブレーカー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64602FF-5DAE-5344-9D94-0C139BA76F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8822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状態</a:t>
            </a:r>
            <a:r>
              <a:rPr lang="en-US" altLang="ja-JP" sz="1200" dirty="0"/>
              <a:t>3) </a:t>
            </a:r>
            <a:r>
              <a:rPr lang="ja-JP" altLang="en-US" sz="1200"/>
              <a:t>閾値</a:t>
            </a:r>
            <a:r>
              <a:rPr lang="en-US" altLang="ja-JP" sz="1200" dirty="0"/>
              <a:t>2</a:t>
            </a:r>
            <a:r>
              <a:rPr lang="ja-JP" altLang="en-US" sz="1200"/>
              <a:t>に到達したため、新規リクエストをリジェクト</a:t>
            </a:r>
          </a:p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2018-06-12 16:58:31,811 [                     main] ERROR </a:t>
            </a:r>
            <a:r>
              <a:rPr lang="en-US" altLang="ja-JP" sz="1200" dirty="0" err="1"/>
              <a:t>DefaultErrorHandler</a:t>
            </a:r>
            <a:r>
              <a:rPr lang="en-US" altLang="ja-JP" sz="1200" dirty="0"/>
              <a:t>            - Failed delivery for (</a:t>
            </a:r>
            <a:r>
              <a:rPr lang="en-US" altLang="ja-JP" sz="1200" dirty="0" err="1"/>
              <a:t>MessageId</a:t>
            </a:r>
            <a:r>
              <a:rPr lang="en-US" altLang="ja-JP" sz="1200" dirty="0"/>
              <a:t>: ID-akohno14-no-MacBook-Pro-local-1528790311315-0-6 on </a:t>
            </a:r>
            <a:r>
              <a:rPr lang="en-US" altLang="ja-JP" sz="1200" dirty="0" err="1"/>
              <a:t>ExchangeId</a:t>
            </a:r>
            <a:r>
              <a:rPr lang="en-US" altLang="ja-JP" sz="1200" dirty="0"/>
              <a:t>: ID-akohno14-no-MacBook-Pro-local-1528790311315-0-5). Exhausted after delivery attempt: 1 caught: </a:t>
            </a:r>
            <a:r>
              <a:rPr lang="en-US" altLang="ja-JP" sz="1200" dirty="0" err="1"/>
              <a:t>java.util.concurrent.RejectedExecutionException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CircuitBreaker</a:t>
            </a:r>
            <a:r>
              <a:rPr lang="en-US" altLang="ja-JP" sz="1200" dirty="0"/>
              <a:t> Open: failures: 2, </a:t>
            </a:r>
            <a:r>
              <a:rPr lang="en-US" altLang="ja-JP" sz="1200" dirty="0" err="1"/>
              <a:t>lastFailure</a:t>
            </a:r>
            <a:r>
              <a:rPr lang="en-US" altLang="ja-JP" sz="1200" dirty="0"/>
              <a:t>: 1528790311809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F095899-E04B-3049-A70C-8662C4C70DAA}"/>
              </a:ext>
            </a:extLst>
          </p:cNvPr>
          <p:cNvSpPr/>
          <p:nvPr/>
        </p:nvSpPr>
        <p:spPr>
          <a:xfrm>
            <a:off x="1457496" y="4174032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Closed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8DE040C-4B6E-134C-B269-887D12DE62D3}"/>
              </a:ext>
            </a:extLst>
          </p:cNvPr>
          <p:cNvSpPr/>
          <p:nvPr/>
        </p:nvSpPr>
        <p:spPr>
          <a:xfrm>
            <a:off x="5610396" y="41926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06D44F7-7F55-1E49-ADB4-EDBC0215D0E2}"/>
              </a:ext>
            </a:extLst>
          </p:cNvPr>
          <p:cNvSpPr/>
          <p:nvPr/>
        </p:nvSpPr>
        <p:spPr>
          <a:xfrm>
            <a:off x="5610396" y="57547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Half 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001F1978-6D12-6B42-B1B9-EED8828D8401}"/>
              </a:ext>
            </a:extLst>
          </p:cNvPr>
          <p:cNvSpPr/>
          <p:nvPr/>
        </p:nvSpPr>
        <p:spPr>
          <a:xfrm>
            <a:off x="2225231" y="5220401"/>
            <a:ext cx="2592994" cy="1520786"/>
          </a:xfrm>
          <a:prstGeom prst="wedgeRectCallout">
            <a:avLst>
              <a:gd name="adj1" fmla="val 81005"/>
              <a:gd name="adj2" fmla="val -7405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Open </a:t>
            </a:r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状態のため、リクエストがリジェクトされた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9CD0C19-464D-5D46-86CC-119A9EAF69C3}"/>
              </a:ext>
            </a:extLst>
          </p:cNvPr>
          <p:cNvSpPr/>
          <p:nvPr/>
        </p:nvSpPr>
        <p:spPr>
          <a:xfrm>
            <a:off x="5276321" y="4012091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2466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3E6001B-1C5A-8C43-A4CF-59B5C2B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サーキットブレーカー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64602FF-5DAE-5344-9D94-0C139BA76F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8822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# </a:t>
            </a:r>
            <a:r>
              <a:rPr lang="ja-JP" altLang="en-US" sz="1200"/>
              <a:t>状態</a:t>
            </a:r>
            <a:r>
              <a:rPr lang="en-US" altLang="ja-JP" sz="1200" dirty="0"/>
              <a:t>4) 2</a:t>
            </a:r>
            <a:r>
              <a:rPr lang="ja-JP" altLang="en-US" sz="1200"/>
              <a:t>秒経過したので、正常終了</a:t>
            </a:r>
          </a:p>
          <a:p>
            <a:pPr marL="0" indent="0">
              <a:buNone/>
            </a:pPr>
            <a:r>
              <a:rPr lang="en-US" altLang="ja-JP" sz="1200" dirty="0"/>
              <a:t>#</a:t>
            </a:r>
          </a:p>
          <a:p>
            <a:pPr marL="0" indent="0">
              <a:buNone/>
            </a:pPr>
            <a:r>
              <a:rPr lang="en-US" altLang="ja-JP" sz="1200" dirty="0"/>
              <a:t>2018-06-12 16:58:36,816 [                     main] INFO  route2                         - A received: Got through!</a:t>
            </a:r>
          </a:p>
          <a:p>
            <a:pPr marL="0" indent="0">
              <a:buNone/>
            </a:pPr>
            <a:r>
              <a:rPr lang="en-US" altLang="ja-JP" sz="1200" dirty="0"/>
              <a:t>2018-06-12 16:58:36,818 [                     main] INFO  </a:t>
            </a:r>
            <a:r>
              <a:rPr lang="en-US" altLang="ja-JP" sz="1200" dirty="0" err="1"/>
              <a:t>MockEndpoint</a:t>
            </a:r>
            <a:r>
              <a:rPr lang="en-US" altLang="ja-JP" sz="1200" dirty="0"/>
              <a:t>                   - Asserting: mock://a is satisfied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BA4E005-4052-694C-B1BD-CA16669866A1}"/>
              </a:ext>
            </a:extLst>
          </p:cNvPr>
          <p:cNvSpPr/>
          <p:nvPr/>
        </p:nvSpPr>
        <p:spPr>
          <a:xfrm>
            <a:off x="1457496" y="4174032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Closed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CA25D50-E581-B741-92C3-754B9A1C0351}"/>
              </a:ext>
            </a:extLst>
          </p:cNvPr>
          <p:cNvSpPr/>
          <p:nvPr/>
        </p:nvSpPr>
        <p:spPr>
          <a:xfrm>
            <a:off x="5610396" y="41926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B449E82-162C-6340-8B84-3E18AE18A3DE}"/>
              </a:ext>
            </a:extLst>
          </p:cNvPr>
          <p:cNvSpPr/>
          <p:nvPr/>
        </p:nvSpPr>
        <p:spPr>
          <a:xfrm>
            <a:off x="5610396" y="5754729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Half Open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F1A7AFE1-99C8-A943-87F3-EC0FD9BC64B8}"/>
              </a:ext>
            </a:extLst>
          </p:cNvPr>
          <p:cNvSpPr/>
          <p:nvPr/>
        </p:nvSpPr>
        <p:spPr>
          <a:xfrm>
            <a:off x="8205901" y="4622406"/>
            <a:ext cx="2592994" cy="1520786"/>
          </a:xfrm>
          <a:prstGeom prst="wedgeRectCallout">
            <a:avLst>
              <a:gd name="adj1" fmla="val -118190"/>
              <a:gd name="adj2" fmla="val -742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①</a:t>
            </a: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秒経過したので、</a:t>
            </a: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Half Open</a:t>
            </a:r>
          </a:p>
          <a:p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へ移行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28F9FD0-9BD4-8E43-BFB3-E7D8192EDAB6}"/>
              </a:ext>
            </a:extLst>
          </p:cNvPr>
          <p:cNvSpPr/>
          <p:nvPr/>
        </p:nvSpPr>
        <p:spPr>
          <a:xfrm>
            <a:off x="5276321" y="4012091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FD6F00-7ECA-F345-BB1A-8A5B2C047CD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378132" y="4644759"/>
            <a:ext cx="0" cy="1109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03936B0-CD73-F04C-89FC-D8D9F4798934}"/>
              </a:ext>
            </a:extLst>
          </p:cNvPr>
          <p:cNvSpPr/>
          <p:nvPr/>
        </p:nvSpPr>
        <p:spPr>
          <a:xfrm>
            <a:off x="5242846" y="5535532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C31BB57-573C-A145-8013-34BC98B606CB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flipH="1" flipV="1">
            <a:off x="2225232" y="4626162"/>
            <a:ext cx="3385164" cy="135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E33FC9C1-2197-2C4C-8C58-8C31F4B63C07}"/>
              </a:ext>
            </a:extLst>
          </p:cNvPr>
          <p:cNvSpPr/>
          <p:nvPr/>
        </p:nvSpPr>
        <p:spPr>
          <a:xfrm>
            <a:off x="1189634" y="5652444"/>
            <a:ext cx="2592994" cy="882765"/>
          </a:xfrm>
          <a:prstGeom prst="wedgeRectCallout">
            <a:avLst>
              <a:gd name="adj1" fmla="val 35257"/>
              <a:gd name="adj2" fmla="val -111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②成功したので</a:t>
            </a:r>
            <a:r>
              <a:rPr lang="en-US" altLang="ja-JP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Close</a:t>
            </a:r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へ移行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7C807501-830D-4B4D-815E-161FDAB16E48}"/>
              </a:ext>
            </a:extLst>
          </p:cNvPr>
          <p:cNvSpPr/>
          <p:nvPr/>
        </p:nvSpPr>
        <p:spPr>
          <a:xfrm>
            <a:off x="1177984" y="3954835"/>
            <a:ext cx="2270569" cy="89052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3769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/>
              <a:t>考察</a:t>
            </a:r>
            <a:r>
              <a:rPr lang="en-US" altLang="ja-JP" sz="3600" dirty="0"/>
              <a:t>)</a:t>
            </a:r>
            <a:r>
              <a:rPr lang="ja-JP" altLang="en-US" sz="3600"/>
              <a:t>ロードバランサ戦略の使いどころ</a:t>
            </a:r>
            <a:endParaRPr kumimoji="1" lang="ja-JP" altLang="en-US" sz="36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06CCB5D-149E-044A-9C10-39E1C432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06637"/>
              </p:ext>
            </p:extLst>
          </p:nvPr>
        </p:nvGraphicFramePr>
        <p:xfrm>
          <a:off x="838200" y="1690688"/>
          <a:ext cx="10515600" cy="454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71">
                  <a:extLst>
                    <a:ext uri="{9D8B030D-6E8A-4147-A177-3AD203B41FA5}">
                      <a16:colId xmlns:a16="http://schemas.microsoft.com/office/drawing/2014/main" val="3990544317"/>
                    </a:ext>
                  </a:extLst>
                </a:gridCol>
                <a:gridCol w="3925529">
                  <a:extLst>
                    <a:ext uri="{9D8B030D-6E8A-4147-A177-3AD203B41FA5}">
                      <a16:colId xmlns:a16="http://schemas.microsoft.com/office/drawing/2014/main" val="1985099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5317659"/>
                    </a:ext>
                  </a:extLst>
                </a:gridCol>
              </a:tblGrid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戦略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本文では</a:t>
                      </a:r>
                      <a:r>
                        <a:rPr kumimoji="1" lang="en-US" altLang="ja-JP" dirty="0"/>
                        <a:t>Strategy)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使いどころ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83862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ラウンドロビン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85593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スティッキー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振り分け先の指定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50900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トピック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8532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フェイルオーバー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例外処理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39438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カスタム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振り分け先の指定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28777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サーキットブレーカー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??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40237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9D92733-F79E-F644-B77D-794013378B60}"/>
              </a:ext>
            </a:extLst>
          </p:cNvPr>
          <p:cNvSpPr/>
          <p:nvPr/>
        </p:nvSpPr>
        <p:spPr>
          <a:xfrm>
            <a:off x="838200" y="3016251"/>
            <a:ext cx="10515600" cy="64134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8AFE7C5-9D85-4243-B885-E750D21ED512}"/>
              </a:ext>
            </a:extLst>
          </p:cNvPr>
          <p:cNvSpPr/>
          <p:nvPr/>
        </p:nvSpPr>
        <p:spPr>
          <a:xfrm>
            <a:off x="838200" y="4306734"/>
            <a:ext cx="10515600" cy="64134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D9CFA22-AF3C-FE43-B85C-5E68109EF264}"/>
              </a:ext>
            </a:extLst>
          </p:cNvPr>
          <p:cNvSpPr/>
          <p:nvPr/>
        </p:nvSpPr>
        <p:spPr>
          <a:xfrm>
            <a:off x="838200" y="4955868"/>
            <a:ext cx="10515600" cy="64134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9296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考察</a:t>
            </a:r>
            <a:r>
              <a:rPr lang="en-US" altLang="ja-JP" dirty="0"/>
              <a:t>)</a:t>
            </a:r>
            <a:r>
              <a:rPr kumimoji="1" lang="ja-JP" altLang="en-US"/>
              <a:t>例外発生時の暫定対応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0373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やりたい事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特定の例外が発生した時に、あらかじめ定めておいた暫定処理を行いたい。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ja-JP" altLang="en-US"/>
              <a:t>使用する戦略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フェイルオーバー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類似の技術</a:t>
            </a:r>
            <a:endParaRPr lang="en-US" altLang="ja-JP" dirty="0"/>
          </a:p>
          <a:p>
            <a:pPr lvl="1"/>
            <a:r>
              <a:rPr lang="en-US" altLang="ja-JP" dirty="0"/>
              <a:t>Camel</a:t>
            </a:r>
            <a:r>
              <a:rPr lang="ja-JP" altLang="en-US"/>
              <a:t>の例外処理</a:t>
            </a:r>
            <a:r>
              <a:rPr lang="en-US" altLang="ja-JP" dirty="0"/>
              <a:t>(</a:t>
            </a:r>
            <a:r>
              <a:rPr lang="en-US" altLang="ja-JP" dirty="0" err="1"/>
              <a:t>onException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69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考察</a:t>
            </a:r>
            <a:r>
              <a:rPr lang="en-US" altLang="ja-JP" dirty="0"/>
              <a:t>)</a:t>
            </a:r>
            <a:r>
              <a:rPr lang="ja-JP" altLang="en-US"/>
              <a:t> 振り分け先の固定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やりたい事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データ</a:t>
            </a:r>
            <a:r>
              <a:rPr lang="en-US" altLang="ja-JP" dirty="0"/>
              <a:t>(Correlation Key)</a:t>
            </a:r>
            <a:r>
              <a:rPr lang="ja-JP" altLang="en-US"/>
              <a:t>の内容に応じて振り分け先を指定したい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/>
              <a:t>同じ</a:t>
            </a:r>
            <a:r>
              <a:rPr lang="en-US" altLang="ja-JP" dirty="0"/>
              <a:t>Correlation Key</a:t>
            </a:r>
            <a:r>
              <a:rPr lang="ja-JP" altLang="en-US"/>
              <a:t>の場合、必ず同じ振り分け先に振り分けられることを保証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使用する戦略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スティッキー</a:t>
            </a:r>
            <a:r>
              <a:rPr lang="en-US" altLang="ja-JP" dirty="0"/>
              <a:t> or </a:t>
            </a:r>
            <a:r>
              <a:rPr lang="ja-JP" altLang="en-US"/>
              <a:t>カスタム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類似の技術</a:t>
            </a:r>
            <a:endParaRPr lang="en-US" altLang="ja-JP" dirty="0"/>
          </a:p>
          <a:p>
            <a:pPr lvl="1"/>
            <a:r>
              <a:rPr lang="en-US" altLang="ja-JP" dirty="0"/>
              <a:t>Kafka</a:t>
            </a:r>
          </a:p>
          <a:p>
            <a:pPr lvl="1"/>
            <a:r>
              <a:rPr lang="en-US" altLang="ja-JP" dirty="0"/>
              <a:t>AWS Kinesis</a:t>
            </a:r>
          </a:p>
          <a:p>
            <a:pPr lvl="1"/>
            <a:r>
              <a:rPr lang="en-US" altLang="ja-JP" dirty="0"/>
              <a:t>Azure Event Hub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776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D8C64-E4F7-5449-A08D-4258EEF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altLang="ja-JP" sz="4000" dirty="0" err="1"/>
              <a:t>Chapter</a:t>
            </a:r>
            <a:r>
              <a:rPr lang="pt-PT" altLang="ja-JP" sz="4000" dirty="0"/>
              <a:t> 5.7: </a:t>
            </a:r>
            <a:r>
              <a:rPr lang="pt-PT" altLang="ja-JP" sz="4000" dirty="0" err="1"/>
              <a:t>Summary</a:t>
            </a:r>
            <a:r>
              <a:rPr lang="pt-PT" altLang="ja-JP" sz="4000" dirty="0"/>
              <a:t> </a:t>
            </a:r>
            <a:r>
              <a:rPr lang="pt-PT" altLang="ja-JP" sz="4000" dirty="0" err="1"/>
              <a:t>and</a:t>
            </a:r>
            <a:r>
              <a:rPr lang="pt-PT" altLang="ja-JP" sz="4000" dirty="0"/>
              <a:t> </a:t>
            </a:r>
            <a:r>
              <a:rPr lang="pt-PT" altLang="ja-JP" sz="4000" dirty="0" err="1"/>
              <a:t>best</a:t>
            </a:r>
            <a:r>
              <a:rPr lang="pt-PT" altLang="ja-JP" sz="4000" dirty="0"/>
              <a:t> </a:t>
            </a:r>
            <a:r>
              <a:rPr lang="pt-PT" altLang="ja-JP" sz="4000" dirty="0" err="1"/>
              <a:t>practices</a:t>
            </a:r>
            <a:br>
              <a:rPr lang="pt-PT" altLang="ja-JP" sz="4000" dirty="0"/>
            </a:br>
            <a:br>
              <a:rPr lang="pt-PT" altLang="ja-JP" sz="4000" dirty="0"/>
            </a:b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6B3A8-53F6-AB4B-BF47-1EA592D28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3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69A0B0C-26E6-C44C-B2C4-3C6D923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EIP(Enterprise Integration Pattern)</a:t>
            </a:r>
            <a:r>
              <a:rPr kumimoji="1" lang="ja-JP" altLang="en-US"/>
              <a:t>の功績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83B4FF-AF88-D342-9297-B5BA7206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r>
              <a:rPr lang="ja-JP" altLang="en-US"/>
              <a:t>インテグレーションに必要なナレッジ（知識の）を</a:t>
            </a:r>
            <a:br>
              <a:rPr lang="en-US" altLang="ja-JP" dirty="0"/>
            </a:br>
            <a:r>
              <a:rPr lang="ja-JP" altLang="en-US"/>
              <a:t>共有できるようになった。</a:t>
            </a:r>
            <a:endParaRPr lang="en-US" altLang="ja-JP" dirty="0"/>
          </a:p>
          <a:p>
            <a:pPr lvl="1"/>
            <a:r>
              <a:rPr kumimoji="1" lang="ja-JP" altLang="en-US"/>
              <a:t>共通の文法</a:t>
            </a:r>
            <a:endParaRPr kumimoji="1" lang="en-US" altLang="ja-JP" dirty="0"/>
          </a:p>
          <a:p>
            <a:pPr lvl="1"/>
            <a:r>
              <a:rPr kumimoji="1" lang="ja-JP" altLang="en-US"/>
              <a:t>図形</a:t>
            </a:r>
            <a:endParaRPr kumimoji="1" lang="en-US" altLang="ja-JP" dirty="0"/>
          </a:p>
          <a:p>
            <a:pPr lvl="1"/>
            <a:r>
              <a:rPr lang="ja-JP" altLang="en-US"/>
              <a:t>デザインコンセプト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308E81-2874-644A-B19F-AEE45565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10" y="2951163"/>
            <a:ext cx="2438400" cy="3225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E4292F-4D18-4543-8567-B877442920E1}"/>
              </a:ext>
            </a:extLst>
          </p:cNvPr>
          <p:cNvSpPr/>
          <p:nvPr/>
        </p:nvSpPr>
        <p:spPr>
          <a:xfrm>
            <a:off x="2319834" y="5369441"/>
            <a:ext cx="2129267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Camel</a:t>
            </a:r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817CFA-ADCD-BE48-95DF-22E913E4A269}"/>
              </a:ext>
            </a:extLst>
          </p:cNvPr>
          <p:cNvSpPr/>
          <p:nvPr/>
        </p:nvSpPr>
        <p:spPr>
          <a:xfrm>
            <a:off x="2319834" y="3962050"/>
            <a:ext cx="2129267" cy="614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EIP</a:t>
            </a:r>
            <a:r>
              <a:rPr lang="ja-JP" altLang="en-US" sz="2000">
                <a:solidFill>
                  <a:schemeClr val="tx1"/>
                </a:solidFill>
              </a:rPr>
              <a:t>パターン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DB655D5-498B-F946-AD96-9532CC215A5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3384468" y="4576598"/>
            <a:ext cx="0" cy="792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1A34535C-789B-5846-9C93-F9E01779E04E}"/>
              </a:ext>
            </a:extLst>
          </p:cNvPr>
          <p:cNvSpPr/>
          <p:nvPr/>
        </p:nvSpPr>
        <p:spPr>
          <a:xfrm>
            <a:off x="4956984" y="4973019"/>
            <a:ext cx="2592994" cy="720762"/>
          </a:xfrm>
          <a:prstGeom prst="wedgeRectCallout">
            <a:avLst>
              <a:gd name="adj1" fmla="val -76290"/>
              <a:gd name="adj2" fmla="val 4295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Camel</a:t>
            </a:r>
            <a:r>
              <a:rPr lang="ja-JP" altLang="en-US" sz="1400">
                <a:solidFill>
                  <a:schemeClr val="tx1"/>
                </a:solidFill>
              </a:rPr>
              <a:t>は</a:t>
            </a:r>
            <a:r>
              <a:rPr lang="en-US" altLang="ja-JP" sz="1400" dirty="0">
                <a:solidFill>
                  <a:schemeClr val="tx1"/>
                </a:solidFill>
              </a:rPr>
              <a:t>EIP</a:t>
            </a:r>
            <a:r>
              <a:rPr lang="ja-JP" altLang="en-US" sz="1400">
                <a:solidFill>
                  <a:schemeClr val="tx1"/>
                </a:solidFill>
              </a:rPr>
              <a:t>の実装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839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担当範囲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Chapter 5.6:</a:t>
            </a:r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Load Balancer</a:t>
            </a:r>
            <a:r>
              <a:rPr lang="ja-JP" altLang="en-US"/>
              <a:t>」</a:t>
            </a:r>
            <a:r>
              <a:rPr lang="en-US" altLang="ja-JP" dirty="0"/>
              <a:t>EIP</a:t>
            </a:r>
            <a:r>
              <a:rPr lang="ja-JP" altLang="en-US"/>
              <a:t>パターン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Chapter 5.7: Summary and best practices</a:t>
            </a:r>
            <a:endParaRPr lang="ja-JP" altLang="en-US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00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69A0B0C-26E6-C44C-B2C4-3C6D923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ベストプラクティス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83B4FF-AF88-D342-9297-B5BA7206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8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パターンを学べ</a:t>
            </a:r>
            <a:r>
              <a:rPr kumimoji="1" lang="en-US" altLang="ja-JP" dirty="0"/>
              <a:t> 			(Learn the Patterns)</a:t>
            </a:r>
          </a:p>
          <a:p>
            <a:r>
              <a:rPr lang="ja-JP" altLang="en-US"/>
              <a:t>パターンを使え</a:t>
            </a:r>
            <a:r>
              <a:rPr lang="en-US" altLang="ja-JP" dirty="0"/>
              <a:t>				(Use the Patterns)</a:t>
            </a:r>
          </a:p>
          <a:p>
            <a:r>
              <a:rPr kumimoji="1" lang="ja-JP" altLang="en-US"/>
              <a:t>最初はサンプルからスタート</a:t>
            </a:r>
            <a:r>
              <a:rPr kumimoji="1" lang="en-US" altLang="ja-JP" dirty="0"/>
              <a:t>	(Start simply)</a:t>
            </a:r>
          </a:p>
          <a:p>
            <a:r>
              <a:rPr lang="en-US" altLang="ja-JP" dirty="0"/>
              <a:t>5</a:t>
            </a:r>
            <a:r>
              <a:rPr lang="ja-JP" altLang="en-US"/>
              <a:t>章</a:t>
            </a:r>
            <a:r>
              <a:rPr lang="en-US" altLang="ja-JP" dirty="0"/>
              <a:t>(</a:t>
            </a:r>
            <a:r>
              <a:rPr lang="ja-JP" altLang="en-US"/>
              <a:t>この章</a:t>
            </a:r>
            <a:r>
              <a:rPr lang="en-US" altLang="ja-JP" dirty="0"/>
              <a:t>)</a:t>
            </a:r>
            <a:r>
              <a:rPr lang="ja-JP" altLang="en-US"/>
              <a:t>を参照せよ</a:t>
            </a:r>
            <a:r>
              <a:rPr lang="en-US" altLang="ja-JP" dirty="0"/>
              <a:t>		(Come back to this chapter)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3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D8C64-E4F7-5449-A08D-4258EEF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000" dirty="0"/>
              <a:t>Chapter 5.6: The Load Balancer EIP</a:t>
            </a:r>
            <a:br>
              <a:rPr lang="pt-PT" altLang="ja-JP" sz="4000" dirty="0"/>
            </a:br>
            <a:br>
              <a:rPr lang="pt-PT" altLang="ja-JP" sz="4000" dirty="0"/>
            </a:br>
            <a:endParaRPr kumimoji="1" lang="ja-JP" altLang="en-US" sz="4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6B3A8-53F6-AB4B-BF47-1EA592D28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78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ロードバランサについて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負荷を分散する仕組み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780486" y="3674694"/>
            <a:ext cx="2339069" cy="1134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ロードバランサ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8348550" y="5109691"/>
            <a:ext cx="1695796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プロセッサ</a:t>
            </a:r>
            <a:r>
              <a:rPr kumimoji="1" lang="en-US" altLang="ja-JP" dirty="0"/>
              <a:t>3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348550" y="3916578"/>
            <a:ext cx="1695796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プロセッサ</a:t>
            </a:r>
            <a:r>
              <a:rPr kumimoji="1" lang="en-US" altLang="ja-JP" dirty="0"/>
              <a:t>2</a:t>
            </a:r>
          </a:p>
        </p:txBody>
      </p:sp>
      <p:cxnSp>
        <p:nvCxnSpPr>
          <p:cNvPr id="17" name="直線矢印コネクタ 16"/>
          <p:cNvCxnSpPr>
            <a:cxnSpLocks/>
            <a:endCxn id="15" idx="1"/>
          </p:cNvCxnSpPr>
          <p:nvPr/>
        </p:nvCxnSpPr>
        <p:spPr>
          <a:xfrm flipV="1">
            <a:off x="7119556" y="3031032"/>
            <a:ext cx="1228994" cy="1211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400A24-A9F8-5347-A2AB-A777C53EF447}"/>
              </a:ext>
            </a:extLst>
          </p:cNvPr>
          <p:cNvSpPr/>
          <p:nvPr/>
        </p:nvSpPr>
        <p:spPr>
          <a:xfrm>
            <a:off x="8348550" y="2723461"/>
            <a:ext cx="1695796" cy="61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プロセッサ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2A715CD-FDB5-5D46-AC1A-870FC7861E81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7119555" y="4224149"/>
            <a:ext cx="1228995" cy="17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4C5E951-ECF9-C744-8806-05FE8D01EC7D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7119555" y="4242109"/>
            <a:ext cx="1228995" cy="1175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4ED5D6D-3432-6546-AA85-9CD7519CB314}"/>
              </a:ext>
            </a:extLst>
          </p:cNvPr>
          <p:cNvSpPr/>
          <p:nvPr/>
        </p:nvSpPr>
        <p:spPr>
          <a:xfrm>
            <a:off x="1495596" y="3031032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クライアント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77548035-EC0F-0C49-A926-05C74F071C18}"/>
              </a:ext>
            </a:extLst>
          </p:cNvPr>
          <p:cNvSpPr/>
          <p:nvPr/>
        </p:nvSpPr>
        <p:spPr>
          <a:xfrm>
            <a:off x="1495595" y="3860827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クライアント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8930FC70-8E41-6747-87D5-71C3EB051FEE}"/>
              </a:ext>
            </a:extLst>
          </p:cNvPr>
          <p:cNvSpPr/>
          <p:nvPr/>
        </p:nvSpPr>
        <p:spPr>
          <a:xfrm>
            <a:off x="1495293" y="5724833"/>
            <a:ext cx="1535471" cy="45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クライアント</a:t>
            </a:r>
            <a:r>
              <a:rPr lang="en-US" altLang="ja-JP" sz="1400" dirty="0">
                <a:solidFill>
                  <a:schemeClr val="tx1"/>
                </a:solidFill>
              </a:rPr>
              <a:t>X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3BB1ADA-7056-F345-9445-8BF9BF5CD352}"/>
              </a:ext>
            </a:extLst>
          </p:cNvPr>
          <p:cNvSpPr txBox="1"/>
          <p:nvPr/>
        </p:nvSpPr>
        <p:spPr>
          <a:xfrm>
            <a:off x="2010603" y="4616387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673205D-EE68-2349-9EBE-2083AE13B3F7}"/>
              </a:ext>
            </a:extLst>
          </p:cNvPr>
          <p:cNvCxnSpPr>
            <a:cxnSpLocks/>
            <a:stCxn id="26" idx="3"/>
            <a:endCxn id="7" idx="2"/>
          </p:cNvCxnSpPr>
          <p:nvPr/>
        </p:nvCxnSpPr>
        <p:spPr>
          <a:xfrm>
            <a:off x="3031067" y="3257097"/>
            <a:ext cx="1749419" cy="98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54253AC-AB4E-544C-8B06-3EFA5C8E515B}"/>
              </a:ext>
            </a:extLst>
          </p:cNvPr>
          <p:cNvCxnSpPr>
            <a:cxnSpLocks/>
            <a:stCxn id="28" idx="3"/>
            <a:endCxn id="7" idx="2"/>
          </p:cNvCxnSpPr>
          <p:nvPr/>
        </p:nvCxnSpPr>
        <p:spPr>
          <a:xfrm>
            <a:off x="3031066" y="4086892"/>
            <a:ext cx="1749420" cy="155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4352CB5-516C-BE4F-AF93-8F0C97711DE7}"/>
              </a:ext>
            </a:extLst>
          </p:cNvPr>
          <p:cNvCxnSpPr>
            <a:cxnSpLocks/>
            <a:stCxn id="29" idx="3"/>
            <a:endCxn id="7" idx="2"/>
          </p:cNvCxnSpPr>
          <p:nvPr/>
        </p:nvCxnSpPr>
        <p:spPr>
          <a:xfrm flipV="1">
            <a:off x="3030764" y="4242109"/>
            <a:ext cx="1749722" cy="1708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吹き出し 40">
            <a:extLst>
              <a:ext uri="{FF2B5EF4-FFF2-40B4-BE49-F238E27FC236}">
                <a16:creationId xmlns:a16="http://schemas.microsoft.com/office/drawing/2014/main" id="{A1116098-D2A6-1340-9C87-43E8ABBA5628}"/>
              </a:ext>
            </a:extLst>
          </p:cNvPr>
          <p:cNvSpPr/>
          <p:nvPr/>
        </p:nvSpPr>
        <p:spPr>
          <a:xfrm>
            <a:off x="5346451" y="1586493"/>
            <a:ext cx="2592994" cy="1520786"/>
          </a:xfrm>
          <a:prstGeom prst="wedgeRectCallout">
            <a:avLst>
              <a:gd name="adj1" fmla="val -16210"/>
              <a:gd name="adj2" fmla="val 1047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</a:rPr>
              <a:t>ロードバランサ戦略を選択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・ラウンドロビン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・ランダム　など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ロードバランサ戦略に従って振り分けを実施</a:t>
            </a:r>
            <a:endParaRPr lang="en-US" altLang="ja-JP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491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Camel</a:t>
            </a:r>
            <a:r>
              <a:rPr lang="ja-JP" altLang="en-US" sz="3600"/>
              <a:t>で実現可能なロードバランサ戦略の一覧</a:t>
            </a:r>
            <a:endParaRPr kumimoji="1" lang="ja-JP" altLang="en-US" sz="36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06CCB5D-149E-044A-9C10-39E1C432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30012"/>
              </p:ext>
            </p:extLst>
          </p:nvPr>
        </p:nvGraphicFramePr>
        <p:xfrm>
          <a:off x="838200" y="1690688"/>
          <a:ext cx="10515600" cy="351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265">
                  <a:extLst>
                    <a:ext uri="{9D8B030D-6E8A-4147-A177-3AD203B41FA5}">
                      <a16:colId xmlns:a16="http://schemas.microsoft.com/office/drawing/2014/main" val="3990544317"/>
                    </a:ext>
                  </a:extLst>
                </a:gridCol>
                <a:gridCol w="5832389">
                  <a:extLst>
                    <a:ext uri="{9D8B030D-6E8A-4147-A177-3AD203B41FA5}">
                      <a16:colId xmlns:a16="http://schemas.microsoft.com/office/drawing/2014/main" val="1985099276"/>
                    </a:ext>
                  </a:extLst>
                </a:gridCol>
                <a:gridCol w="2110946">
                  <a:extLst>
                    <a:ext uri="{9D8B030D-6E8A-4147-A177-3AD203B41FA5}">
                      <a16:colId xmlns:a16="http://schemas.microsoft.com/office/drawing/2014/main" val="1175317659"/>
                    </a:ext>
                  </a:extLst>
                </a:gridCol>
              </a:tblGrid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戦略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本文では</a:t>
                      </a:r>
                      <a:r>
                        <a:rPr kumimoji="1" lang="en-US" altLang="ja-JP" dirty="0"/>
                        <a:t>Strategy)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該当する章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83862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lang="ja-JP" altLang="en-US"/>
                        <a:t>ランダム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ランダムにプロセッサー</a:t>
                      </a:r>
                      <a:r>
                        <a:rPr kumimoji="1" lang="en-US" altLang="ja-JP" dirty="0"/>
                        <a:t>(Camel</a:t>
                      </a:r>
                      <a:r>
                        <a:rPr kumimoji="1" lang="ja-JP" altLang="en-US"/>
                        <a:t>プロセッサー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/>
                        <a:t>を選択。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85593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ラウンドロビン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ラウンドロビン形式でプロセッサーを選択。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5.6.1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50900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スティッキー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Correlation</a:t>
                      </a:r>
                      <a:r>
                        <a:rPr kumimoji="1" lang="ja-JP" altLang="en-US"/>
                        <a:t>キーの指定に応じてプロセッサーを選択。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HTTP</a:t>
                      </a:r>
                      <a:r>
                        <a:rPr kumimoji="1" lang="ja-JP" altLang="en-US"/>
                        <a:t>リクエストのセッション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/>
                        <a:t>による振り分けに相当する戦略。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18532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トピック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ロードバランサに紐づく全てのプロセッサーへ配布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JMS</a:t>
                      </a:r>
                      <a:r>
                        <a:rPr kumimoji="1" lang="ja-JP" altLang="en-US"/>
                        <a:t>のトピックと同様の挙動。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3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9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Camel</a:t>
            </a:r>
            <a:r>
              <a:rPr lang="ja-JP" altLang="en-US" sz="3600"/>
              <a:t>で実現可能なロードバランサ戦略の一覧</a:t>
            </a:r>
            <a:endParaRPr kumimoji="1" lang="ja-JP" altLang="en-US" sz="36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06CCB5D-149E-044A-9C10-39E1C432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75399"/>
              </p:ext>
            </p:extLst>
          </p:nvPr>
        </p:nvGraphicFramePr>
        <p:xfrm>
          <a:off x="838200" y="1690688"/>
          <a:ext cx="10515600" cy="313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14">
                  <a:extLst>
                    <a:ext uri="{9D8B030D-6E8A-4147-A177-3AD203B41FA5}">
                      <a16:colId xmlns:a16="http://schemas.microsoft.com/office/drawing/2014/main" val="3990544317"/>
                    </a:ext>
                  </a:extLst>
                </a:gridCol>
                <a:gridCol w="5807675">
                  <a:extLst>
                    <a:ext uri="{9D8B030D-6E8A-4147-A177-3AD203B41FA5}">
                      <a16:colId xmlns:a16="http://schemas.microsoft.com/office/drawing/2014/main" val="1985099276"/>
                    </a:ext>
                  </a:extLst>
                </a:gridCol>
                <a:gridCol w="1863811">
                  <a:extLst>
                    <a:ext uri="{9D8B030D-6E8A-4147-A177-3AD203B41FA5}">
                      <a16:colId xmlns:a16="http://schemas.microsoft.com/office/drawing/2014/main" val="1175317659"/>
                    </a:ext>
                  </a:extLst>
                </a:gridCol>
              </a:tblGrid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戦略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本文では</a:t>
                      </a:r>
                      <a:r>
                        <a:rPr kumimoji="1" lang="en-US" altLang="ja-JP" dirty="0"/>
                        <a:t>Strategy)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該当する章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83862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フェイルオーバー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5.6.3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28777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カスタム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5.6.4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40237"/>
                  </a:ext>
                </a:extLst>
              </a:tr>
              <a:tr h="64969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サーキットブレーカー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呼び出し先のプロセッサーで特定の例外が発生するか監視するステートフルなパターン。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例外が一定回数発生すると、サーキットブレーカーは、特定の時間の間は新規のリクエストを受付けなくなる。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7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6545-24DC-6849-B436-14A2C109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ラウンドロビン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84A28-C9B1-ED42-AC07-CDF8A2A5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642"/>
          </a:xfrm>
        </p:spPr>
        <p:txBody>
          <a:bodyPr/>
          <a:lstStyle/>
          <a:p>
            <a:r>
              <a:rPr kumimoji="1" lang="ja-JP" altLang="en-US"/>
              <a:t>戦略</a:t>
            </a:r>
            <a:endParaRPr kumimoji="1" lang="en-US" altLang="ja-JP" dirty="0"/>
          </a:p>
          <a:p>
            <a:pPr lvl="1"/>
            <a:r>
              <a:rPr lang="ja-JP" altLang="en-US"/>
              <a:t>ランダム選択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camelinaction</a:t>
            </a:r>
            <a:r>
              <a:rPr lang="en-US" altLang="ja-JP" dirty="0"/>
              <a:t>/camelinaction2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4AB82B-B10D-A04A-A68C-930CFE77C45B}"/>
              </a:ext>
            </a:extLst>
          </p:cNvPr>
          <p:cNvSpPr/>
          <p:nvPr/>
        </p:nvSpPr>
        <p:spPr>
          <a:xfrm>
            <a:off x="651932" y="3758670"/>
            <a:ext cx="1126066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from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</a:t>
            </a: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use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load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balancer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with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round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robin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strategy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.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loadBalance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().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roundRobin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()</a:t>
            </a: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    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//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this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is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the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2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processors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which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we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will</a:t>
            </a:r>
            <a:r>
              <a:rPr lang="pt-PT" altLang="ja-JP" dirty="0">
                <a:solidFill>
                  <a:srgbClr val="D1E006"/>
                </a:solidFill>
                <a:latin typeface="Monaco" pitchFamily="2" charset="0"/>
              </a:rPr>
              <a:t> balance </a:t>
            </a:r>
            <a:r>
              <a:rPr lang="pt-PT" altLang="ja-JP" dirty="0" err="1">
                <a:solidFill>
                  <a:srgbClr val="D1E006"/>
                </a:solidFill>
                <a:latin typeface="Monaco" pitchFamily="2" charset="0"/>
              </a:rPr>
              <a:t>across</a:t>
            </a:r>
            <a:endParaRPr lang="pt-PT" altLang="ja-JP" dirty="0">
              <a:solidFill>
                <a:srgbClr val="D1E006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    .</a:t>
            </a:r>
            <a:r>
              <a:rPr lang="pt-PT" altLang="ja-JP" dirty="0">
                <a:solidFill>
                  <a:srgbClr val="FFFFFF"/>
                </a:solidFill>
                <a:latin typeface="Monaco" pitchFamily="2" charset="0"/>
              </a:rPr>
              <a:t>to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seda:a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).</a:t>
            </a:r>
            <a:r>
              <a:rPr lang="pt-PT" altLang="ja-JP" dirty="0">
                <a:solidFill>
                  <a:srgbClr val="FFFFFF"/>
                </a:solidFill>
                <a:latin typeface="Monaco" pitchFamily="2" charset="0"/>
              </a:rPr>
              <a:t>to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seda:b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)</a:t>
            </a: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.</a:t>
            </a:r>
            <a:r>
              <a:rPr lang="pt-PT" altLang="ja-JP" dirty="0" err="1">
                <a:solidFill>
                  <a:srgbClr val="FFFFFF"/>
                </a:solidFill>
                <a:latin typeface="Monaco" pitchFamily="2" charset="0"/>
              </a:rPr>
              <a:t>end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972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A9FC6-D8DE-B94B-A1E6-9129A0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デモ</a:t>
            </a:r>
            <a:r>
              <a:rPr lang="en-US" altLang="ja-JP" dirty="0"/>
              <a:t>(</a:t>
            </a:r>
            <a:r>
              <a:rPr lang="ja-JP" altLang="en-US"/>
              <a:t>ラウンドロビン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ECDFF-98DB-C341-BFA4-35C9EC0BA4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PT" altLang="ja-JP" sz="1400" dirty="0"/>
          </a:p>
          <a:p>
            <a:pPr marL="0" indent="0">
              <a:buNone/>
            </a:pPr>
            <a:r>
              <a:rPr lang="pt-PT" altLang="ja-JP" sz="1400" dirty="0"/>
              <a:t>2018-06-12 16:53:29,476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#2 - seda://b] INFO  route3                         - B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Camel</a:t>
            </a:r>
            <a:r>
              <a:rPr lang="pt-PT" altLang="ja-JP" sz="1400" dirty="0"/>
              <a:t> rocks</a:t>
            </a:r>
          </a:p>
          <a:p>
            <a:pPr marL="0" indent="0">
              <a:buNone/>
            </a:pPr>
            <a:r>
              <a:rPr lang="pt-PT" altLang="ja-JP" sz="1400" dirty="0"/>
              <a:t>2018-06-12 16:53:29,476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#1 - seda://a] INFO  route2                         - A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Hello</a:t>
            </a:r>
            <a:endParaRPr lang="pt-PT" altLang="ja-JP" sz="1400" dirty="0"/>
          </a:p>
          <a:p>
            <a:pPr marL="0" indent="0">
              <a:buNone/>
            </a:pPr>
            <a:r>
              <a:rPr lang="pt-PT" altLang="ja-JP" sz="1400" dirty="0"/>
              <a:t>2018-06-12 16:53:29,478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#2 - seda://b] INFO  route3                         - B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Bye</a:t>
            </a:r>
            <a:endParaRPr lang="pt-PT" altLang="ja-JP" sz="1400" dirty="0"/>
          </a:p>
          <a:p>
            <a:pPr marL="0" indent="0">
              <a:buNone/>
            </a:pPr>
            <a:r>
              <a:rPr lang="pt-PT" altLang="ja-JP" sz="1400" dirty="0"/>
              <a:t>2018-06-12 16:53:29,478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#1 - seda://a] INFO  route2                         - A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Cool</a:t>
            </a:r>
          </a:p>
          <a:p>
            <a:pPr marL="0" indent="0">
              <a:buNone/>
            </a:pPr>
            <a:endParaRPr lang="pt-PT" altLang="ja-JP" sz="1400" dirty="0"/>
          </a:p>
          <a:p>
            <a:pPr marL="0" indent="0">
              <a:buNone/>
            </a:pPr>
            <a:r>
              <a:rPr lang="pt-PT" altLang="ja-JP" sz="1400" dirty="0"/>
              <a:t>2018-06-12 16:53:56,046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#1 - seda://a] INFO  route2                         - A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Hello</a:t>
            </a:r>
            <a:endParaRPr lang="pt-PT" altLang="ja-JP" sz="1400" dirty="0"/>
          </a:p>
          <a:p>
            <a:pPr marL="0" indent="0">
              <a:buNone/>
            </a:pPr>
            <a:r>
              <a:rPr lang="pt-PT" altLang="ja-JP" sz="1400" dirty="0"/>
              <a:t>2018-06-12 16:53:56,047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#1 - seda://a] INFO  route2                         - A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Cool</a:t>
            </a:r>
          </a:p>
          <a:p>
            <a:pPr marL="0" indent="0">
              <a:buNone/>
            </a:pPr>
            <a:r>
              <a:rPr lang="pt-PT" altLang="ja-JP" sz="1400" dirty="0"/>
              <a:t>2018-06-12 16:53:56,050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#2 - seda://b] INFO  route3                         - B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Camel</a:t>
            </a:r>
            <a:r>
              <a:rPr lang="pt-PT" altLang="ja-JP" sz="1400" dirty="0"/>
              <a:t> rocks</a:t>
            </a:r>
          </a:p>
          <a:p>
            <a:pPr marL="0" indent="0">
              <a:buNone/>
            </a:pPr>
            <a:r>
              <a:rPr lang="pt-PT" altLang="ja-JP" sz="1400" dirty="0"/>
              <a:t>2018-06-12 16:53:56,051 [l-1) </a:t>
            </a:r>
            <a:r>
              <a:rPr lang="pt-PT" altLang="ja-JP" sz="1400" dirty="0" err="1"/>
              <a:t>thread</a:t>
            </a:r>
            <a:r>
              <a:rPr lang="pt-PT" altLang="ja-JP" sz="1400" dirty="0"/>
              <a:t> #2 - seda://b] INFO  route3                         - B </a:t>
            </a:r>
            <a:r>
              <a:rPr lang="pt-PT" altLang="ja-JP" sz="1400" dirty="0" err="1"/>
              <a:t>received</a:t>
            </a:r>
            <a:r>
              <a:rPr lang="pt-PT" altLang="ja-JP" sz="1400" dirty="0"/>
              <a:t>: </a:t>
            </a:r>
            <a:r>
              <a:rPr lang="pt-PT" altLang="ja-JP" sz="1400" dirty="0" err="1"/>
              <a:t>Bye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9730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9EDF2-7047-6B46-988B-C3240365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  <a:r>
              <a:rPr kumimoji="1" lang="en-US" altLang="ja-JP" dirty="0"/>
              <a:t>(</a:t>
            </a:r>
            <a:r>
              <a:rPr kumimoji="1" lang="ja-JP" altLang="en-US"/>
              <a:t>サーキットブレーカー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E79D5A-386A-FD4B-BACB-1CC1A899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4508"/>
          </a:xfrm>
        </p:spPr>
        <p:txBody>
          <a:bodyPr/>
          <a:lstStyle/>
          <a:p>
            <a:r>
              <a:rPr kumimoji="1" lang="ja-JP" altLang="en-US"/>
              <a:t>戦略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/>
              <a:t>サーキットブレーカー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44B922-35D7-5F4A-A17B-60FB334C6002}"/>
              </a:ext>
            </a:extLst>
          </p:cNvPr>
          <p:cNvSpPr/>
          <p:nvPr/>
        </p:nvSpPr>
        <p:spPr>
          <a:xfrm>
            <a:off x="465666" y="2895070"/>
            <a:ext cx="1126066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route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id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"_route1"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E0E0E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from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id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"_from1"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uri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direct:start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/&gt;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loadBalance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id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"_loadBalance1"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FFCF0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circuitBreaker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halfOpenAfter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"2000"</a:t>
            </a:r>
            <a:endParaRPr lang="pt-PT" altLang="ja-JP" dirty="0">
              <a:solidFill>
                <a:srgbClr val="C9DFFF"/>
              </a:solidFill>
              <a:latin typeface="Monaco" pitchFamily="2" charset="0"/>
            </a:endParaRPr>
          </a:p>
          <a:p>
            <a:r>
              <a:rPr lang="pt-PT" altLang="ja-JP" dirty="0">
                <a:latin typeface="Monaco" pitchFamily="2" charset="0"/>
              </a:rPr>
              <a:t>                   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id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"_circuitBreaker1"</a:t>
            </a:r>
            <a:r>
              <a:rPr lang="pt-PT" altLang="ja-JP" dirty="0">
                <a:latin typeface="Monaco" pitchFamily="2" charset="0"/>
              </a:rPr>
              <a:t> 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threshold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"2"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exception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r>
              <a:rPr lang="pt-PT" altLang="ja-JP" dirty="0" err="1">
                <a:solidFill>
                  <a:srgbClr val="E0E0E0"/>
                </a:solidFill>
                <a:latin typeface="Monaco" pitchFamily="2" charset="0"/>
              </a:rPr>
              <a:t>java.lang.Exception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&lt;/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exception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E0E0E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&lt;/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circuitBreaker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E0E0E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to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id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"_to1"</a:t>
            </a:r>
            <a:r>
              <a:rPr lang="pt-PT" altLang="ja-JP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pt-PT" altLang="ja-JP" dirty="0">
                <a:solidFill>
                  <a:srgbClr val="C9DFFF"/>
                </a:solidFill>
                <a:latin typeface="Monaco" pitchFamily="2" charset="0"/>
              </a:rPr>
              <a:t>uri</a:t>
            </a:r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=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 err="1">
                <a:solidFill>
                  <a:srgbClr val="FFCF00"/>
                </a:solidFill>
                <a:latin typeface="Monaco" pitchFamily="2" charset="0"/>
              </a:rPr>
              <a:t>direct:a</a:t>
            </a:r>
            <a:r>
              <a:rPr lang="pt-PT" altLang="ja-JP" dirty="0">
                <a:solidFill>
                  <a:srgbClr val="FFCF00"/>
                </a:solidFill>
                <a:latin typeface="Monaco" pitchFamily="2" charset="0"/>
              </a:rPr>
              <a:t>"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/&gt;</a:t>
            </a:r>
            <a:endParaRPr lang="pt-PT" altLang="ja-JP" dirty="0">
              <a:solidFill>
                <a:srgbClr val="E0E0E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&lt;/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loadBalance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E0E0E0"/>
              </a:solidFill>
              <a:latin typeface="Monaco" pitchFamily="2" charset="0"/>
            </a:endParaRPr>
          </a:p>
          <a:p>
            <a:r>
              <a:rPr lang="pt-PT" altLang="ja-JP" dirty="0">
                <a:solidFill>
                  <a:srgbClr val="E0E0E0"/>
                </a:solidFill>
                <a:latin typeface="Monaco" pitchFamily="2" charset="0"/>
              </a:rPr>
              <a:t>        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&lt;/</a:t>
            </a:r>
            <a:r>
              <a:rPr lang="pt-PT" altLang="ja-JP" dirty="0" err="1">
                <a:solidFill>
                  <a:srgbClr val="C9DFFF"/>
                </a:solidFill>
                <a:latin typeface="Monaco" pitchFamily="2" charset="0"/>
              </a:rPr>
              <a:t>route</a:t>
            </a:r>
            <a:r>
              <a:rPr lang="pt-PT" altLang="ja-JP" dirty="0">
                <a:solidFill>
                  <a:srgbClr val="8BBBFF"/>
                </a:solidFill>
                <a:latin typeface="Monaco" pitchFamily="2" charset="0"/>
              </a:rPr>
              <a:t>&gt;</a:t>
            </a:r>
            <a:endParaRPr lang="pt-PT" altLang="ja-JP" dirty="0">
              <a:solidFill>
                <a:srgbClr val="E0E0E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0742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855</Words>
  <Application>Microsoft Macintosh PowerPoint</Application>
  <PresentationFormat>ワイド画面</PresentationFormat>
  <Paragraphs>200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メイリオ</vt:lpstr>
      <vt:lpstr>Yu Gothic</vt:lpstr>
      <vt:lpstr>Yu Gothic Light</vt:lpstr>
      <vt:lpstr>Arial</vt:lpstr>
      <vt:lpstr>Monaco</vt:lpstr>
      <vt:lpstr>ホワイト</vt:lpstr>
      <vt:lpstr>Camel In Action 読書会</vt:lpstr>
      <vt:lpstr>担当範囲</vt:lpstr>
      <vt:lpstr>Chapter 5.6: The Load Balancer EIP  </vt:lpstr>
      <vt:lpstr>ロードバランサについて</vt:lpstr>
      <vt:lpstr>Camelで実現可能なロードバランサ戦略の一覧</vt:lpstr>
      <vt:lpstr>Camelで実現可能なロードバランサ戦略の一覧</vt:lpstr>
      <vt:lpstr>デモ(ラウンドロビン)</vt:lpstr>
      <vt:lpstr>デモ(ラウンドロビン)</vt:lpstr>
      <vt:lpstr>デモ(サーキットブレーカー)</vt:lpstr>
      <vt:lpstr>デモ(サーキットブレーカー)</vt:lpstr>
      <vt:lpstr>デモ(サーキットブレーカー)</vt:lpstr>
      <vt:lpstr>デモ(サーキットブレーカー)</vt:lpstr>
      <vt:lpstr>デモ(サーキットブレーカー)</vt:lpstr>
      <vt:lpstr>デモ(サーキットブレーカー)</vt:lpstr>
      <vt:lpstr>(考察)ロードバランサ戦略の使いどころ</vt:lpstr>
      <vt:lpstr>(考察)例外発生時の暫定対応</vt:lpstr>
      <vt:lpstr>(考察) 振り分け先の固定</vt:lpstr>
      <vt:lpstr>Chapter 5.7: Summary and best practices  </vt:lpstr>
      <vt:lpstr>EIP(Enterprise Integration Pattern)の功績</vt:lpstr>
      <vt:lpstr>ベストプラクティス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担当範囲　Endpoint rev</dc:title>
  <dc:creator>Akinori Kohno</dc:creator>
  <cp:lastModifiedBy>Microsoft Office User</cp:lastModifiedBy>
  <cp:revision>37</cp:revision>
  <cp:lastPrinted>2018-06-05T01:39:56Z</cp:lastPrinted>
  <dcterms:created xsi:type="dcterms:W3CDTF">2017-12-17T05:18:48Z</dcterms:created>
  <dcterms:modified xsi:type="dcterms:W3CDTF">2018-06-12T08:45:13Z</dcterms:modified>
</cp:coreProperties>
</file>