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86" r:id="rId2"/>
    <p:sldId id="321" r:id="rId3"/>
    <p:sldId id="329" r:id="rId4"/>
    <p:sldId id="322" r:id="rId5"/>
    <p:sldId id="323" r:id="rId6"/>
    <p:sldId id="324" r:id="rId7"/>
    <p:sldId id="326" r:id="rId8"/>
    <p:sldId id="325" r:id="rId9"/>
    <p:sldId id="327" r:id="rId10"/>
    <p:sldId id="32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46"/>
    <p:restoredTop sz="94200" autoAdjust="0"/>
  </p:normalViewPr>
  <p:slideViewPr>
    <p:cSldViewPr snapToGrid="0" snapToObjects="1">
      <p:cViewPr varScale="1">
        <p:scale>
          <a:sx n="152" d="100"/>
          <a:sy n="152" d="100"/>
        </p:scale>
        <p:origin x="267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6D48A-E1D5-4F3A-8DCA-1FA13C92C09C}" type="datetimeFigureOut">
              <a:rPr lang="en-US" smtClean="0"/>
              <a:t>2/16/17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5035B-864D-40EE-B549-B002CB7B4E03}" type="slidenum">
              <a:rPr lang="en-US" smtClean="0"/>
              <a:t>‹#›</a:t>
            </a:fld>
            <a:endParaRPr lang="en-US"/>
          </a:p>
        </p:txBody>
      </p:sp>
    </p:spTree>
    <p:extLst>
      <p:ext uri="{BB962C8B-B14F-4D97-AF65-F5344CB8AC3E}">
        <p14:creationId xmlns:p14="http://schemas.microsoft.com/office/powerpoint/2010/main" val="188948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37628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667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64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0567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177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1106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131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703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2556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523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descr="wintellect-title_slide-v4a-blank.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911964" y="3510683"/>
            <a:ext cx="7664530" cy="912311"/>
          </a:xfrm>
        </p:spPr>
        <p:txBody>
          <a:bodyPr vert="horz" lIns="91440" tIns="45720" rIns="91440" bIns="45720" rtlCol="0" anchor="t" anchorCtr="0">
            <a:noAutofit/>
          </a:bodyPr>
          <a:lstStyle>
            <a:lvl1pPr marL="0" indent="0" algn="l" defTabSz="914400" rtl="0" eaLnBrk="1" latinLnBrk="0" hangingPunct="1">
              <a:spcBef>
                <a:spcPct val="0"/>
              </a:spcBef>
              <a:buClr>
                <a:schemeClr val="accent1">
                  <a:lumMod val="60000"/>
                  <a:lumOff val="40000"/>
                </a:schemeClr>
              </a:buClr>
              <a:buSzPct val="110000"/>
              <a:buFont typeface="Wingdings 2" pitchFamily="18" charset="2"/>
              <a:buNone/>
              <a:defRPr sz="2000" kern="1200">
                <a:solidFill>
                  <a:srgbClr val="595959"/>
                </a:solidFill>
                <a:latin typeface="Segoe UI"/>
                <a:ea typeface="+mj-ea"/>
                <a:cs typeface="Segoe UI"/>
              </a:defRPr>
            </a:lvl1pPr>
          </a:lstStyle>
          <a:p>
            <a:r>
              <a:rPr lang="en-US" dirty="0" smtClean="0"/>
              <a:t>Click to edit Master title style</a:t>
            </a:r>
            <a:endParaRPr dirty="0"/>
          </a:p>
        </p:txBody>
      </p:sp>
      <p:sp>
        <p:nvSpPr>
          <p:cNvPr id="3" name="Subtitle 2"/>
          <p:cNvSpPr>
            <a:spLocks noGrp="1"/>
          </p:cNvSpPr>
          <p:nvPr>
            <p:ph type="subTitle" idx="1"/>
          </p:nvPr>
        </p:nvSpPr>
        <p:spPr>
          <a:xfrm>
            <a:off x="911964" y="4431753"/>
            <a:ext cx="3365333" cy="1122525"/>
          </a:xfrm>
        </p:spPr>
        <p:txBody>
          <a:bodyPr vert="horz" lIns="91440" tIns="45720" rIns="91440" bIns="45720" rtlCol="0">
            <a:normAutofit/>
          </a:bodyPr>
          <a:lstStyle>
            <a:lvl1pPr marL="0" indent="0" algn="l" defTabSz="914400" rtl="0" eaLnBrk="1" latinLnBrk="0" hangingPunct="1">
              <a:spcBef>
                <a:spcPts val="300"/>
              </a:spcBef>
              <a:buClr>
                <a:schemeClr val="accent1">
                  <a:lumMod val="60000"/>
                  <a:lumOff val="40000"/>
                </a:schemeClr>
              </a:buClr>
              <a:buSzPct val="110000"/>
              <a:buFont typeface="Wingdings 2" pitchFamily="18" charset="2"/>
              <a:buNone/>
              <a:defRPr sz="1200" kern="1200">
                <a:solidFill>
                  <a:srgbClr val="595959"/>
                </a:solidFill>
                <a:latin typeface="Segoe UI"/>
                <a:ea typeface="+mn-ea"/>
                <a:cs typeface="Segoe U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2/16/17</a:t>
            </a:fld>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89778" y="107576"/>
            <a:ext cx="8761270" cy="1228078"/>
          </a:xfrm>
          <a:prstGeom prst="rect">
            <a:avLst/>
          </a:prstGeom>
        </p:spPr>
        <p:txBody>
          <a:bodyPr vert="horz" lIns="91440" tIns="45720" rIns="91440" bIns="45720" rtlCol="0" anchor="ctr" anchorCtr="0">
            <a:noAutofit/>
          </a:bodyPr>
          <a:lstStyle/>
          <a:p>
            <a:r>
              <a:rPr lang="en-US" dirty="0" smtClean="0"/>
              <a:t>Click to edit Master title style</a:t>
            </a:r>
            <a:endParaRPr dirty="0"/>
          </a:p>
        </p:txBody>
      </p:sp>
      <p:sp>
        <p:nvSpPr>
          <p:cNvPr id="7" name="Date Placeholder 3"/>
          <p:cNvSpPr>
            <a:spLocks noGrp="1"/>
          </p:cNvSpPr>
          <p:nvPr>
            <p:ph type="dt" sz="half" idx="2"/>
          </p:nvPr>
        </p:nvSpPr>
        <p:spPr>
          <a:xfrm>
            <a:off x="5616077" y="6319462"/>
            <a:ext cx="99534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2/16/17</a:t>
            </a:fld>
            <a:endParaRPr lang="en-US"/>
          </a:p>
        </p:txBody>
      </p:sp>
      <p:sp>
        <p:nvSpPr>
          <p:cNvPr id="8" name="Slide Number Placeholder 5"/>
          <p:cNvSpPr>
            <a:spLocks noGrp="1"/>
          </p:cNvSpPr>
          <p:nvPr>
            <p:ph type="sldNum" sz="quarter" idx="4"/>
          </p:nvPr>
        </p:nvSpPr>
        <p:spPr>
          <a:xfrm>
            <a:off x="6618716" y="6319462"/>
            <a:ext cx="578238"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
        <p:nvSpPr>
          <p:cNvPr id="10" name="Content Placeholder 2"/>
          <p:cNvSpPr>
            <a:spLocks noGrp="1"/>
          </p:cNvSpPr>
          <p:nvPr>
            <p:ph idx="1"/>
          </p:nvPr>
        </p:nvSpPr>
        <p:spPr>
          <a:xfrm>
            <a:off x="189778" y="1601996"/>
            <a:ext cx="8761270" cy="43434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lvl1pPr>
              <a:defRPr b="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Aft>
                <a:spcPts val="400"/>
              </a:spcAft>
              <a:defRPr/>
            </a:lvl1pPr>
            <a:lvl2pPr>
              <a:spcAft>
                <a:spcPts val="400"/>
              </a:spcAft>
              <a:defRPr/>
            </a:lvl2pPr>
            <a:lvl3pPr>
              <a:spcAft>
                <a:spcPts val="400"/>
              </a:spcAft>
              <a:defRPr/>
            </a:lvl3pPr>
            <a:lvl4pPr>
              <a:spcAft>
                <a:spcPts val="400"/>
              </a:spcAft>
              <a:defRPr/>
            </a:lvl4pPr>
            <a:lvl5pPr>
              <a:spcAft>
                <a:spcPts val="4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48193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9778" y="107576"/>
            <a:ext cx="8761270" cy="1228078"/>
          </a:xfrm>
          <a:prstGeom prst="rect">
            <a:avLst/>
          </a:prstGeom>
        </p:spPr>
        <p:txBody>
          <a:bodyPr vert="horz" lIns="91440" tIns="45720" rIns="91440" bIns="45720" rtlCol="0" anchor="ctr" anchorCtr="0">
            <a:noAutofit/>
          </a:bodyPr>
          <a:lstStyle/>
          <a:p>
            <a:r>
              <a:rPr lang="en-US" dirty="0" smtClean="0"/>
              <a:t>Click to edit Master title style</a:t>
            </a:r>
            <a:endParaRPr dirty="0"/>
          </a:p>
        </p:txBody>
      </p:sp>
      <p:sp>
        <p:nvSpPr>
          <p:cNvPr id="3" name="Text Placeholder 2"/>
          <p:cNvSpPr>
            <a:spLocks noGrp="1"/>
          </p:cNvSpPr>
          <p:nvPr>
            <p:ph type="body" idx="1"/>
          </p:nvPr>
        </p:nvSpPr>
        <p:spPr>
          <a:xfrm>
            <a:off x="189778" y="1518121"/>
            <a:ext cx="8761270" cy="442548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5616077" y="6319462"/>
            <a:ext cx="99534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2/16/17</a:t>
            </a:fld>
            <a:endParaRPr lang="en-US"/>
          </a:p>
        </p:txBody>
      </p:sp>
      <p:sp>
        <p:nvSpPr>
          <p:cNvPr id="6" name="Slide Number Placeholder 5"/>
          <p:cNvSpPr>
            <a:spLocks noGrp="1"/>
          </p:cNvSpPr>
          <p:nvPr>
            <p:ph type="sldNum" sz="quarter" idx="4"/>
          </p:nvPr>
        </p:nvSpPr>
        <p:spPr>
          <a:xfrm>
            <a:off x="6618716" y="6319462"/>
            <a:ext cx="578238"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8" r:id="rId2"/>
    <p:sldLayoutId id="2147483669" r:id="rId3"/>
  </p:sldLayoutIdLst>
  <p:txStyles>
    <p:titleStyle>
      <a:lvl1pPr algn="l" defTabSz="914400" rtl="0" eaLnBrk="1" latinLnBrk="0" hangingPunct="1">
        <a:spcBef>
          <a:spcPct val="0"/>
        </a:spcBef>
        <a:buNone/>
        <a:defRPr sz="3000" kern="1200">
          <a:solidFill>
            <a:schemeClr val="tx1">
              <a:lumMod val="65000"/>
              <a:lumOff val="35000"/>
            </a:schemeClr>
          </a:solidFill>
          <a:latin typeface="Segoe UI"/>
          <a:ea typeface="+mj-ea"/>
          <a:cs typeface="Segoe UI"/>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Grp="1" noChangeArrowheads="1"/>
          </p:cNvSpPr>
          <p:nvPr>
            <p:ph type="subTitle" idx="1"/>
          </p:nvPr>
        </p:nvSpPr>
        <p:spPr>
          <a:xfrm>
            <a:off x="685800" y="3066210"/>
            <a:ext cx="7558314" cy="1655762"/>
          </a:xfrm>
          <a:effectLst/>
        </p:spPr>
        <p:txBody>
          <a:bodyPr>
            <a:normAutofit/>
          </a:bodyPr>
          <a:lstStyle/>
          <a:p>
            <a:pPr eaLnBrk="1" hangingPunct="1">
              <a:defRPr/>
            </a:pPr>
            <a:endParaRPr lang="en-US" sz="3600" dirty="0" smtClean="0"/>
          </a:p>
          <a:p>
            <a:r>
              <a:rPr lang="en-US" sz="3600" dirty="0" smtClean="0"/>
              <a:t>Introduction to Angular 2</a:t>
            </a:r>
            <a:endParaRPr lang="en-US" sz="3600" dirty="0" smtClean="0"/>
          </a:p>
          <a:p>
            <a:r>
              <a:rPr lang="en-US" sz="2400" dirty="0" smtClean="0">
                <a:solidFill>
                  <a:srgbClr val="002060"/>
                </a:solidFill>
              </a:rPr>
              <a:t>Presenter: Eric W. Greene</a:t>
            </a:r>
            <a:endParaRPr lang="en-US" sz="2400" dirty="0">
              <a:solidFill>
                <a:srgbClr val="002060"/>
              </a:solidFill>
            </a:endParaRPr>
          </a:p>
        </p:txBody>
      </p:sp>
    </p:spTree>
    <p:extLst>
      <p:ext uri="{BB962C8B-B14F-4D97-AF65-F5344CB8AC3E}">
        <p14:creationId xmlns:p14="http://schemas.microsoft.com/office/powerpoint/2010/main" val="3574837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To access the source code from today's webinar, download the code from here:</a:t>
            </a:r>
          </a:p>
          <a:p>
            <a:pPr lvl="1">
              <a:spcAft>
                <a:spcPts val="0"/>
              </a:spcAft>
            </a:pPr>
            <a:r>
              <a:rPr lang="en-US" sz="2600" dirty="0"/>
              <a:t>https://</a:t>
            </a:r>
            <a:r>
              <a:rPr lang="en-US" sz="2600" dirty="0" smtClean="0"/>
              <a:t>github.com/training4developers/intro_to_angular2_webinar</a:t>
            </a:r>
          </a:p>
          <a:p>
            <a:pPr lvl="1">
              <a:spcAft>
                <a:spcPts val="0"/>
              </a:spcAft>
            </a:pPr>
            <a:r>
              <a:rPr lang="en-US" sz="2600" dirty="0" smtClean="0"/>
              <a:t>Email</a:t>
            </a:r>
            <a:r>
              <a:rPr lang="en-US" sz="2600" dirty="0" smtClean="0"/>
              <a:t>: eric@training4developers.com</a:t>
            </a:r>
          </a:p>
          <a:p>
            <a:pPr>
              <a:spcBef>
                <a:spcPts val="600"/>
              </a:spcBef>
              <a:spcAft>
                <a:spcPts val="0"/>
              </a:spcAft>
            </a:pPr>
            <a:r>
              <a:rPr lang="en-US" sz="2600" dirty="0" smtClean="0"/>
              <a:t>Any questions?</a:t>
            </a:r>
          </a:p>
          <a:p>
            <a:endParaRPr lang="en-US" sz="2600" dirty="0" smtClean="0"/>
          </a:p>
          <a:p>
            <a:endParaRPr lang="en-US" sz="2600" dirty="0" smtClean="0"/>
          </a:p>
          <a:p>
            <a:pPr lvl="1"/>
            <a:endParaRPr lang="en-US" sz="2600" dirty="0"/>
          </a:p>
        </p:txBody>
      </p:sp>
    </p:spTree>
    <p:extLst>
      <p:ext uri="{BB962C8B-B14F-4D97-AF65-F5344CB8AC3E}">
        <p14:creationId xmlns:p14="http://schemas.microsoft.com/office/powerpoint/2010/main" val="1814538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Welcome to </a:t>
            </a:r>
            <a:r>
              <a:rPr lang="en-US" smtClean="0"/>
              <a:t>the Webinar!</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Welcome to the webinar on </a:t>
            </a:r>
            <a:r>
              <a:rPr lang="en-US" sz="2600" dirty="0" smtClean="0"/>
              <a:t>Introduction to Angular 2!!!</a:t>
            </a:r>
            <a:endParaRPr lang="en-US" sz="2600" dirty="0" smtClean="0"/>
          </a:p>
          <a:p>
            <a:pPr>
              <a:spcBef>
                <a:spcPts val="600"/>
              </a:spcBef>
              <a:spcAft>
                <a:spcPts val="0"/>
              </a:spcAft>
            </a:pPr>
            <a:r>
              <a:rPr lang="en-US" sz="2600" dirty="0" smtClean="0"/>
              <a:t>We will review a few </a:t>
            </a:r>
            <a:r>
              <a:rPr lang="en-US" sz="2600" dirty="0" smtClean="0"/>
              <a:t>slides, </a:t>
            </a:r>
            <a:r>
              <a:rPr lang="en-US" sz="2600" dirty="0" smtClean="0"/>
              <a:t>then jump into coding for </a:t>
            </a:r>
            <a:r>
              <a:rPr lang="en-US" sz="2600" dirty="0" smtClean="0"/>
              <a:t>majority of the webinar, </a:t>
            </a:r>
            <a:r>
              <a:rPr lang="en-US" sz="2600" dirty="0" smtClean="0"/>
              <a:t>then spend the last </a:t>
            </a:r>
            <a:r>
              <a:rPr lang="en-US" sz="2600" dirty="0" smtClean="0"/>
              <a:t>10 </a:t>
            </a:r>
            <a:r>
              <a:rPr lang="en-US" sz="2600" dirty="0" smtClean="0"/>
              <a:t>mins answering any </a:t>
            </a:r>
            <a:r>
              <a:rPr lang="en-US" sz="2600" dirty="0" smtClean="0"/>
              <a:t>questions (we can go longer if needed for questions)</a:t>
            </a:r>
            <a:endParaRPr lang="en-US" sz="2600" dirty="0" smtClean="0"/>
          </a:p>
          <a:p>
            <a:pPr>
              <a:spcBef>
                <a:spcPts val="600"/>
              </a:spcBef>
              <a:spcAft>
                <a:spcPts val="0"/>
              </a:spcAft>
            </a:pPr>
            <a:r>
              <a:rPr lang="en-US" sz="2600" dirty="0" smtClean="0"/>
              <a:t>The session is being recorded for downloading afterwards</a:t>
            </a:r>
          </a:p>
        </p:txBody>
      </p:sp>
    </p:spTree>
    <p:extLst>
      <p:ext uri="{BB962C8B-B14F-4D97-AF65-F5344CB8AC3E}">
        <p14:creationId xmlns:p14="http://schemas.microsoft.com/office/powerpoint/2010/main" val="2903952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Angular 2?</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a:t>HTML/CSS/JS based Application </a:t>
            </a:r>
            <a:r>
              <a:rPr lang="en-US" sz="2600" dirty="0" smtClean="0"/>
              <a:t>Framework</a:t>
            </a:r>
          </a:p>
          <a:p>
            <a:pPr>
              <a:spcBef>
                <a:spcPts val="600"/>
              </a:spcBef>
              <a:spcAft>
                <a:spcPts val="0"/>
              </a:spcAft>
            </a:pPr>
            <a:r>
              <a:rPr lang="en-US" sz="2600" dirty="0" smtClean="0"/>
              <a:t>Cross </a:t>
            </a:r>
            <a:r>
              <a:rPr lang="en-US" sz="2600" dirty="0"/>
              <a:t>Platform – web application, desktop applications and native applications</a:t>
            </a:r>
          </a:p>
          <a:p>
            <a:pPr>
              <a:spcBef>
                <a:spcPts val="600"/>
              </a:spcBef>
              <a:spcAft>
                <a:spcPts val="0"/>
              </a:spcAft>
            </a:pPr>
            <a:r>
              <a:rPr lang="en-US" sz="2600" dirty="0"/>
              <a:t>Speed and Performance – code generation, universal, code splitting</a:t>
            </a:r>
          </a:p>
          <a:p>
            <a:pPr>
              <a:spcBef>
                <a:spcPts val="600"/>
              </a:spcBef>
              <a:spcAft>
                <a:spcPts val="0"/>
              </a:spcAft>
            </a:pPr>
            <a:r>
              <a:rPr lang="en-US" sz="2600" dirty="0"/>
              <a:t>Productivity – templates, CLI, IDEs</a:t>
            </a:r>
          </a:p>
          <a:p>
            <a:pPr>
              <a:spcBef>
                <a:spcPts val="600"/>
              </a:spcBef>
              <a:spcAft>
                <a:spcPts val="0"/>
              </a:spcAft>
            </a:pPr>
            <a:r>
              <a:rPr lang="en-US" sz="2600" dirty="0"/>
              <a:t>Full Development Story – testing, animations, accessibility</a:t>
            </a:r>
            <a:endParaRPr lang="en-US" sz="2600" dirty="0"/>
          </a:p>
        </p:txBody>
      </p:sp>
    </p:spTree>
    <p:extLst>
      <p:ext uri="{BB962C8B-B14F-4D97-AF65-F5344CB8AC3E}">
        <p14:creationId xmlns:p14="http://schemas.microsoft.com/office/powerpoint/2010/main" val="668608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Framework</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a:t>Angular 2 is more than a user interface (UI) widget library (such as React)</a:t>
            </a:r>
          </a:p>
          <a:p>
            <a:pPr>
              <a:spcBef>
                <a:spcPts val="600"/>
              </a:spcBef>
              <a:spcAft>
                <a:spcPts val="0"/>
              </a:spcAft>
            </a:pPr>
            <a:r>
              <a:rPr lang="en-US" sz="2600" dirty="0"/>
              <a:t>Angular 2 is a complete framework for building the UI layer of many kinds of applications including web applications, desktop applications and even native applications</a:t>
            </a:r>
          </a:p>
          <a:p>
            <a:pPr>
              <a:spcBef>
                <a:spcPts val="600"/>
              </a:spcBef>
              <a:spcAft>
                <a:spcPts val="0"/>
              </a:spcAft>
            </a:pPr>
            <a:r>
              <a:rPr lang="en-US" sz="2600" dirty="0"/>
              <a:t>Angular 2 organizes code through modules, provides UI widgets through components, formats data with pipes, manipulates the DOM through directives, provides access to REST services through the HTTP module, enhances HTML forms, application routing, etc…</a:t>
            </a:r>
          </a:p>
          <a:p>
            <a:pPr lvl="1"/>
            <a:endParaRPr lang="en-US" sz="2600" dirty="0"/>
          </a:p>
        </p:txBody>
      </p:sp>
    </p:spTree>
    <p:extLst>
      <p:ext uri="{BB962C8B-B14F-4D97-AF65-F5344CB8AC3E}">
        <p14:creationId xmlns:p14="http://schemas.microsoft.com/office/powerpoint/2010/main" val="1248200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Component Driven Development</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a:t>The most important aspect of Angular 2 is Component Driven Development</a:t>
            </a:r>
          </a:p>
          <a:p>
            <a:pPr>
              <a:spcBef>
                <a:spcPts val="600"/>
              </a:spcBef>
              <a:spcAft>
                <a:spcPts val="0"/>
              </a:spcAft>
            </a:pPr>
            <a:r>
              <a:rPr lang="en-US" sz="2600" dirty="0"/>
              <a:t>Components are the future of web applications, and truly all UI development across all platforms</a:t>
            </a:r>
          </a:p>
          <a:p>
            <a:pPr>
              <a:spcBef>
                <a:spcPts val="600"/>
              </a:spcBef>
              <a:spcAft>
                <a:spcPts val="0"/>
              </a:spcAft>
            </a:pPr>
            <a:r>
              <a:rPr lang="en-US" sz="2600" dirty="0"/>
              <a:t>Angular 2 Components are similar to React Components, but they actually follow the up and coming Web Components standards (which React does not)</a:t>
            </a:r>
          </a:p>
          <a:p>
            <a:pPr>
              <a:spcBef>
                <a:spcPts val="600"/>
              </a:spcBef>
              <a:spcAft>
                <a:spcPts val="0"/>
              </a:spcAft>
            </a:pPr>
            <a:r>
              <a:rPr lang="en-US" sz="2600" dirty="0"/>
              <a:t>Understanding Component Driven Development is by far the most important part of this </a:t>
            </a:r>
            <a:r>
              <a:rPr lang="en-US" sz="2600" dirty="0" smtClean="0"/>
              <a:t>course</a:t>
            </a:r>
            <a:endParaRPr lang="en-US" sz="2600" dirty="0" smtClean="0"/>
          </a:p>
          <a:p>
            <a:endParaRPr lang="en-US" sz="2600" dirty="0" smtClean="0"/>
          </a:p>
          <a:p>
            <a:pPr lvl="1"/>
            <a:endParaRPr lang="en-US" sz="2600" dirty="0"/>
          </a:p>
        </p:txBody>
      </p:sp>
    </p:spTree>
    <p:extLst>
      <p:ext uri="{BB962C8B-B14F-4D97-AF65-F5344CB8AC3E}">
        <p14:creationId xmlns:p14="http://schemas.microsoft.com/office/powerpoint/2010/main" val="337123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Components</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a:t>Angular 2 Components generally follows the Web Components standards</a:t>
            </a:r>
          </a:p>
          <a:p>
            <a:pPr>
              <a:spcBef>
                <a:spcPts val="600"/>
              </a:spcBef>
              <a:spcAft>
                <a:spcPts val="0"/>
              </a:spcAft>
            </a:pPr>
            <a:r>
              <a:rPr lang="en-US" sz="2600" dirty="0"/>
              <a:t>For more information on Web Components</a:t>
            </a:r>
          </a:p>
          <a:p>
            <a:pPr>
              <a:spcBef>
                <a:spcPts val="600"/>
              </a:spcBef>
              <a:spcAft>
                <a:spcPts val="0"/>
              </a:spcAft>
            </a:pPr>
            <a:r>
              <a:rPr lang="en-US" sz="2600" dirty="0"/>
              <a:t>http://</a:t>
            </a:r>
            <a:r>
              <a:rPr lang="en-US" sz="2600" dirty="0" err="1"/>
              <a:t>webcomponents.org</a:t>
            </a:r>
            <a:endParaRPr lang="en-US" sz="2600" dirty="0"/>
          </a:p>
          <a:p>
            <a:pPr>
              <a:spcBef>
                <a:spcPts val="600"/>
              </a:spcBef>
              <a:spcAft>
                <a:spcPts val="0"/>
              </a:spcAft>
            </a:pPr>
            <a:r>
              <a:rPr lang="en-US" sz="2600" dirty="0"/>
              <a:t>Custom Elements – used for Components</a:t>
            </a:r>
          </a:p>
          <a:p>
            <a:pPr>
              <a:spcBef>
                <a:spcPts val="600"/>
              </a:spcBef>
              <a:spcAft>
                <a:spcPts val="0"/>
              </a:spcAft>
            </a:pPr>
            <a:r>
              <a:rPr lang="en-US" sz="2600" dirty="0"/>
              <a:t>HTML Imports – not supported</a:t>
            </a:r>
          </a:p>
          <a:p>
            <a:pPr>
              <a:spcBef>
                <a:spcPts val="600"/>
              </a:spcBef>
              <a:spcAft>
                <a:spcPts val="0"/>
              </a:spcAft>
            </a:pPr>
            <a:r>
              <a:rPr lang="en-US" sz="2600" dirty="0"/>
              <a:t>Templates – used for Structural Directives </a:t>
            </a:r>
          </a:p>
          <a:p>
            <a:pPr>
              <a:spcBef>
                <a:spcPts val="600"/>
              </a:spcBef>
              <a:spcAft>
                <a:spcPts val="0"/>
              </a:spcAft>
            </a:pPr>
            <a:r>
              <a:rPr lang="en-US" sz="2600" dirty="0"/>
              <a:t>Shadow DOM – used by </a:t>
            </a:r>
            <a:r>
              <a:rPr lang="en-US" sz="2600" dirty="0" smtClean="0"/>
              <a:t>Components</a:t>
            </a:r>
            <a:endParaRPr lang="en-US" sz="2600" dirty="0" smtClean="0"/>
          </a:p>
          <a:p>
            <a:pPr lvl="1"/>
            <a:endParaRPr lang="en-US" sz="2600" dirty="0"/>
          </a:p>
        </p:txBody>
      </p:sp>
    </p:spTree>
    <p:extLst>
      <p:ext uri="{BB962C8B-B14F-4D97-AF65-F5344CB8AC3E}">
        <p14:creationId xmlns:p14="http://schemas.microsoft.com/office/powerpoint/2010/main" val="325709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a:t>Angular 2 works on the following platforms</a:t>
            </a:r>
          </a:p>
          <a:p>
            <a:pPr lvl="1">
              <a:spcAft>
                <a:spcPts val="0"/>
              </a:spcAft>
            </a:pPr>
            <a:r>
              <a:rPr lang="en-US" sz="2600" dirty="0"/>
              <a:t>Web Browsers</a:t>
            </a:r>
          </a:p>
          <a:p>
            <a:pPr lvl="1">
              <a:spcAft>
                <a:spcPts val="0"/>
              </a:spcAft>
            </a:pPr>
            <a:r>
              <a:rPr lang="en-US" sz="2600" dirty="0"/>
              <a:t>Electron Framework</a:t>
            </a:r>
          </a:p>
          <a:p>
            <a:pPr lvl="1">
              <a:spcAft>
                <a:spcPts val="0"/>
              </a:spcAft>
            </a:pPr>
            <a:r>
              <a:rPr lang="en-US" sz="2600" dirty="0"/>
              <a:t>Native iOS and Android Applications with </a:t>
            </a:r>
            <a:r>
              <a:rPr lang="en-US" sz="2600" dirty="0" err="1"/>
              <a:t>NativeScript</a:t>
            </a:r>
            <a:endParaRPr lang="en-US" sz="2600" dirty="0"/>
          </a:p>
          <a:p>
            <a:pPr lvl="1">
              <a:spcAft>
                <a:spcPts val="0"/>
              </a:spcAft>
            </a:pPr>
            <a:r>
              <a:rPr lang="en-US" sz="2600" dirty="0"/>
              <a:t>Server Rendering for Universal Web Applications (isomorphic</a:t>
            </a:r>
            <a:r>
              <a:rPr lang="en-US" sz="2600" dirty="0" smtClean="0"/>
              <a:t>)</a:t>
            </a:r>
            <a:endParaRPr lang="en-US" sz="2600" dirty="0" smtClean="0"/>
          </a:p>
          <a:p>
            <a:pPr lvl="1"/>
            <a:endParaRPr lang="en-US" sz="2600" dirty="0"/>
          </a:p>
        </p:txBody>
      </p:sp>
    </p:spTree>
    <p:extLst>
      <p:ext uri="{BB962C8B-B14F-4D97-AF65-F5344CB8AC3E}">
        <p14:creationId xmlns:p14="http://schemas.microsoft.com/office/powerpoint/2010/main" val="994105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about React?</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React rocks! But it's only part of the puzzle, React must be combined with other libraries to fill out all of the requirements of a framework</a:t>
            </a:r>
          </a:p>
          <a:p>
            <a:pPr>
              <a:spcBef>
                <a:spcPts val="600"/>
              </a:spcBef>
              <a:spcAft>
                <a:spcPts val="0"/>
              </a:spcAft>
            </a:pPr>
            <a:r>
              <a:rPr lang="en-US" sz="2600" dirty="0" smtClean="0"/>
              <a:t>If you want full control over every piece of your framework, then React combined with other libraries (that you choose) will give you that flexibility </a:t>
            </a:r>
            <a:r>
              <a:rPr lang="mr-IN" sz="2600" dirty="0" smtClean="0"/>
              <a:t>–</a:t>
            </a:r>
            <a:r>
              <a:rPr lang="en-US" sz="2600" dirty="0" smtClean="0"/>
              <a:t> for many developers this is not desired</a:t>
            </a:r>
          </a:p>
          <a:p>
            <a:pPr>
              <a:spcBef>
                <a:spcPts val="600"/>
              </a:spcBef>
              <a:spcAft>
                <a:spcPts val="0"/>
              </a:spcAft>
            </a:pPr>
            <a:r>
              <a:rPr lang="en-US" sz="2600" dirty="0" smtClean="0"/>
              <a:t>If you want to build native apps with a JavaScript library today, </a:t>
            </a:r>
            <a:r>
              <a:rPr lang="en-US" sz="2600" dirty="0" err="1" smtClean="0"/>
              <a:t>ReactNative</a:t>
            </a:r>
            <a:r>
              <a:rPr lang="en-US" sz="2600" dirty="0" smtClean="0"/>
              <a:t> is more mature than using Angular2</a:t>
            </a:r>
            <a:endParaRPr lang="en-US" sz="2600" dirty="0" smtClean="0"/>
          </a:p>
          <a:p>
            <a:endParaRPr lang="en-US" sz="2600" dirty="0" smtClean="0"/>
          </a:p>
          <a:p>
            <a:pPr lvl="1"/>
            <a:endParaRPr lang="en-US" sz="2600" dirty="0"/>
          </a:p>
        </p:txBody>
      </p:sp>
    </p:spTree>
    <p:extLst>
      <p:ext uri="{BB962C8B-B14F-4D97-AF65-F5344CB8AC3E}">
        <p14:creationId xmlns:p14="http://schemas.microsoft.com/office/powerpoint/2010/main" val="825270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Get Started</a:t>
            </a:r>
            <a:r>
              <a:rPr lang="mr-IN" dirty="0" smtClean="0"/>
              <a:t>…</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We will </a:t>
            </a:r>
            <a:r>
              <a:rPr lang="en-US" sz="2600" dirty="0" smtClean="0"/>
              <a:t>code a simple Angular 2 application exploring some of the features of the framework</a:t>
            </a:r>
            <a:endParaRPr lang="en-US" sz="2600" dirty="0" smtClean="0"/>
          </a:p>
          <a:p>
            <a:pPr>
              <a:spcBef>
                <a:spcPts val="600"/>
              </a:spcBef>
              <a:spcAft>
                <a:spcPts val="0"/>
              </a:spcAft>
            </a:pPr>
            <a:r>
              <a:rPr lang="en-US" sz="2600" dirty="0" smtClean="0"/>
              <a:t>Visual Studio </a:t>
            </a:r>
            <a:r>
              <a:rPr lang="en-US" sz="2600" dirty="0" smtClean="0"/>
              <a:t>will be used as the editor, but </a:t>
            </a:r>
            <a:r>
              <a:rPr lang="en-US" sz="2600" dirty="0" smtClean="0"/>
              <a:t>Webpack will be used to run the various transpilers and bundle our code</a:t>
            </a:r>
            <a:endParaRPr lang="en-US" sz="2600" dirty="0" smtClean="0"/>
          </a:p>
          <a:p>
            <a:pPr>
              <a:spcBef>
                <a:spcPts val="600"/>
              </a:spcBef>
              <a:spcAft>
                <a:spcPts val="0"/>
              </a:spcAft>
            </a:pPr>
            <a:r>
              <a:rPr lang="en-US" sz="2600" dirty="0" smtClean="0"/>
              <a:t>Webpack Development Server</a:t>
            </a:r>
            <a:r>
              <a:rPr lang="en-US" sz="2600" dirty="0" smtClean="0"/>
              <a:t> </a:t>
            </a:r>
            <a:r>
              <a:rPr lang="en-US" sz="2600" dirty="0" smtClean="0"/>
              <a:t>will serve the web pages, and JSON-Server will serve the REST service data</a:t>
            </a:r>
          </a:p>
          <a:p>
            <a:endParaRPr lang="en-US" sz="2600" dirty="0" smtClean="0"/>
          </a:p>
          <a:p>
            <a:endParaRPr lang="en-US" sz="2600" dirty="0" smtClean="0"/>
          </a:p>
          <a:p>
            <a:pPr lvl="1"/>
            <a:endParaRPr lang="en-US" sz="2600" dirty="0"/>
          </a:p>
        </p:txBody>
      </p:sp>
    </p:spTree>
    <p:extLst>
      <p:ext uri="{BB962C8B-B14F-4D97-AF65-F5344CB8AC3E}">
        <p14:creationId xmlns:p14="http://schemas.microsoft.com/office/powerpoint/2010/main" val="8439879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1645</TotalTime>
  <Words>520</Words>
  <Application>Microsoft Macintosh PowerPoint</Application>
  <PresentationFormat>On-screen Show (4:3)</PresentationFormat>
  <Paragraphs>51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News Gothic MT</vt:lpstr>
      <vt:lpstr>Segoe UI</vt:lpstr>
      <vt:lpstr>Wingdings 2</vt:lpstr>
      <vt:lpstr>Breeze</vt:lpstr>
      <vt:lpstr>PowerPoint Presentation</vt:lpstr>
      <vt:lpstr>Welcome to the Webinar!</vt:lpstr>
      <vt:lpstr>What is Angular 2?</vt:lpstr>
      <vt:lpstr>Application Framework</vt:lpstr>
      <vt:lpstr>Component Driven Development</vt:lpstr>
      <vt:lpstr>Web Components</vt:lpstr>
      <vt:lpstr>Cross-Platform</vt:lpstr>
      <vt:lpstr>What about React?</vt:lpstr>
      <vt:lpstr>Let's Get Started…</vt:lpstr>
      <vt:lpstr>Questions???</vt:lpstr>
    </vt:vector>
  </TitlesOfParts>
  <Company>eo3.net</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Eddie Owens III</dc:creator>
  <cp:lastModifiedBy>Eric W. Greene</cp:lastModifiedBy>
  <cp:revision>41</cp:revision>
  <dcterms:created xsi:type="dcterms:W3CDTF">2012-11-13T15:14:17Z</dcterms:created>
  <dcterms:modified xsi:type="dcterms:W3CDTF">2017-02-16T13:34:49Z</dcterms:modified>
</cp:coreProperties>
</file>