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6" r:id="rId2"/>
    <p:sldId id="321" r:id="rId3"/>
    <p:sldId id="329" r:id="rId4"/>
    <p:sldId id="330" r:id="rId5"/>
    <p:sldId id="331" r:id="rId6"/>
    <p:sldId id="332" r:id="rId7"/>
    <p:sldId id="348" r:id="rId8"/>
    <p:sldId id="333" r:id="rId9"/>
    <p:sldId id="334" r:id="rId10"/>
    <p:sldId id="335" r:id="rId11"/>
    <p:sldId id="337" r:id="rId12"/>
    <p:sldId id="338" r:id="rId13"/>
    <p:sldId id="340" r:id="rId14"/>
    <p:sldId id="344" r:id="rId15"/>
    <p:sldId id="339" r:id="rId16"/>
    <p:sldId id="347" r:id="rId17"/>
    <p:sldId id="341" r:id="rId18"/>
    <p:sldId id="342" r:id="rId19"/>
    <p:sldId id="343" r:id="rId20"/>
    <p:sldId id="345" r:id="rId21"/>
    <p:sldId id="346" r:id="rId22"/>
    <p:sldId id="327" r:id="rId23"/>
    <p:sldId id="351" r:id="rId24"/>
    <p:sldId id="32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13"/>
    <p:restoredTop sz="94141" autoAdjust="0"/>
  </p:normalViewPr>
  <p:slideViewPr>
    <p:cSldViewPr snapToGrid="0" snapToObjects="1">
      <p:cViewPr varScale="1">
        <p:scale>
          <a:sx n="121" d="100"/>
          <a:sy n="121" d="100"/>
        </p:scale>
        <p:origin x="184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6D48A-E1D5-4F3A-8DCA-1FA13C92C09C}" type="datetimeFigureOut">
              <a:rPr lang="en-US" smtClean="0"/>
              <a:t>2/23/17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5035B-864D-40EE-B549-B002CB7B4E03}" type="slidenum">
              <a:rPr lang="en-US" smtClean="0"/>
              <a:t>‹#›</a:t>
            </a:fld>
            <a:endParaRPr lang="en-US"/>
          </a:p>
        </p:txBody>
      </p:sp>
    </p:spTree>
    <p:extLst>
      <p:ext uri="{BB962C8B-B14F-4D97-AF65-F5344CB8AC3E}">
        <p14:creationId xmlns:p14="http://schemas.microsoft.com/office/powerpoint/2010/main" val="188948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37628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2468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9019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6380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142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5407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7783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6791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9531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5949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70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648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7108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3963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5230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DD8765-2973-4D61-853A-AB248EECE6DA}" type="slidenum">
              <a:rPr lang="en-US" smtClean="0"/>
              <a:t>23</a:t>
            </a:fld>
            <a:endParaRPr lang="en-US"/>
          </a:p>
        </p:txBody>
      </p:sp>
    </p:spTree>
    <p:extLst>
      <p:ext uri="{BB962C8B-B14F-4D97-AF65-F5344CB8AC3E}">
        <p14:creationId xmlns:p14="http://schemas.microsoft.com/office/powerpoint/2010/main" val="145653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6676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0567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1452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6942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5312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808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2801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323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descr="wintellect-title_slide-v4a-blank.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911964" y="3510683"/>
            <a:ext cx="7664530" cy="912311"/>
          </a:xfrm>
        </p:spPr>
        <p:txBody>
          <a:bodyPr vert="horz" lIns="91440" tIns="45720" rIns="91440" bIns="45720" rtlCol="0" anchor="t" anchorCtr="0">
            <a:noAutofit/>
          </a:bodyPr>
          <a:lstStyle>
            <a:lvl1pPr marL="0" indent="0" algn="l" defTabSz="914400" rtl="0" eaLnBrk="1" latinLnBrk="0" hangingPunct="1">
              <a:spcBef>
                <a:spcPct val="0"/>
              </a:spcBef>
              <a:buClr>
                <a:schemeClr val="accent1">
                  <a:lumMod val="60000"/>
                  <a:lumOff val="40000"/>
                </a:schemeClr>
              </a:buClr>
              <a:buSzPct val="110000"/>
              <a:buFont typeface="Wingdings 2" pitchFamily="18" charset="2"/>
              <a:buNone/>
              <a:defRPr sz="2000" kern="1200">
                <a:solidFill>
                  <a:srgbClr val="595959"/>
                </a:solidFill>
                <a:latin typeface="Segoe UI"/>
                <a:ea typeface="+mj-ea"/>
                <a:cs typeface="Segoe UI"/>
              </a:defRPr>
            </a:lvl1pPr>
          </a:lstStyle>
          <a:p>
            <a:r>
              <a:rPr lang="en-US" dirty="0" smtClean="0"/>
              <a:t>Click to edit Master title style</a:t>
            </a:r>
            <a:endParaRPr dirty="0"/>
          </a:p>
        </p:txBody>
      </p:sp>
      <p:sp>
        <p:nvSpPr>
          <p:cNvPr id="3" name="Subtitle 2"/>
          <p:cNvSpPr>
            <a:spLocks noGrp="1"/>
          </p:cNvSpPr>
          <p:nvPr>
            <p:ph type="subTitle" idx="1"/>
          </p:nvPr>
        </p:nvSpPr>
        <p:spPr>
          <a:xfrm>
            <a:off x="911964" y="4431753"/>
            <a:ext cx="3365333" cy="1122525"/>
          </a:xfrm>
        </p:spPr>
        <p:txBody>
          <a:bodyPr vert="horz" lIns="91440" tIns="45720" rIns="91440" bIns="45720" rtlCol="0">
            <a:normAutofit/>
          </a:bodyPr>
          <a:lstStyle>
            <a:lvl1pPr marL="0" indent="0" algn="l" defTabSz="914400" rtl="0" eaLnBrk="1" latinLnBrk="0" hangingPunct="1">
              <a:spcBef>
                <a:spcPts val="300"/>
              </a:spcBef>
              <a:buClr>
                <a:schemeClr val="accent1">
                  <a:lumMod val="60000"/>
                  <a:lumOff val="40000"/>
                </a:schemeClr>
              </a:buClr>
              <a:buSzPct val="110000"/>
              <a:buFont typeface="Wingdings 2" pitchFamily="18" charset="2"/>
              <a:buNone/>
              <a:defRPr sz="1200" kern="1200">
                <a:solidFill>
                  <a:srgbClr val="595959"/>
                </a:solidFill>
                <a:latin typeface="Segoe UI"/>
                <a:ea typeface="+mn-ea"/>
                <a:cs typeface="Segoe U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2/23/17</a:t>
            </a:fld>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89778" y="107576"/>
            <a:ext cx="8761270" cy="1228078"/>
          </a:xfrm>
          <a:prstGeom prst="rect">
            <a:avLst/>
          </a:prstGeom>
        </p:spPr>
        <p:txBody>
          <a:bodyPr vert="horz" lIns="91440" tIns="45720" rIns="91440" bIns="45720" rtlCol="0" anchor="ctr" anchorCtr="0">
            <a:noAutofit/>
          </a:bodyPr>
          <a:lstStyle/>
          <a:p>
            <a:r>
              <a:rPr lang="en-US" dirty="0" smtClean="0"/>
              <a:t>Click to edit Master title style</a:t>
            </a:r>
            <a:endParaRPr dirty="0"/>
          </a:p>
        </p:txBody>
      </p:sp>
      <p:sp>
        <p:nvSpPr>
          <p:cNvPr id="7" name="Date Placeholder 3"/>
          <p:cNvSpPr>
            <a:spLocks noGrp="1"/>
          </p:cNvSpPr>
          <p:nvPr>
            <p:ph type="dt" sz="half" idx="2"/>
          </p:nvPr>
        </p:nvSpPr>
        <p:spPr>
          <a:xfrm>
            <a:off x="5616077" y="6319462"/>
            <a:ext cx="99534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2/23/17</a:t>
            </a:fld>
            <a:endParaRPr lang="en-US"/>
          </a:p>
        </p:txBody>
      </p:sp>
      <p:sp>
        <p:nvSpPr>
          <p:cNvPr id="8" name="Slide Number Placeholder 5"/>
          <p:cNvSpPr>
            <a:spLocks noGrp="1"/>
          </p:cNvSpPr>
          <p:nvPr>
            <p:ph type="sldNum" sz="quarter" idx="4"/>
          </p:nvPr>
        </p:nvSpPr>
        <p:spPr>
          <a:xfrm>
            <a:off x="6618716" y="6319462"/>
            <a:ext cx="578238"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
        <p:nvSpPr>
          <p:cNvPr id="10" name="Content Placeholder 2"/>
          <p:cNvSpPr>
            <a:spLocks noGrp="1"/>
          </p:cNvSpPr>
          <p:nvPr>
            <p:ph idx="1"/>
          </p:nvPr>
        </p:nvSpPr>
        <p:spPr>
          <a:xfrm>
            <a:off x="189778" y="1601996"/>
            <a:ext cx="8761270" cy="43434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lvl1pPr>
              <a:defRPr b="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Aft>
                <a:spcPts val="400"/>
              </a:spcAft>
              <a:defRPr/>
            </a:lvl1pPr>
            <a:lvl2pPr>
              <a:spcAft>
                <a:spcPts val="400"/>
              </a:spcAft>
              <a:defRPr/>
            </a:lvl2pPr>
            <a:lvl3pPr>
              <a:spcAft>
                <a:spcPts val="400"/>
              </a:spcAft>
              <a:defRPr/>
            </a:lvl3pPr>
            <a:lvl4pPr>
              <a:spcAft>
                <a:spcPts val="400"/>
              </a:spcAft>
              <a:defRPr/>
            </a:lvl4pPr>
            <a:lvl5pPr>
              <a:spcAft>
                <a:spcPts val="4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48193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9778" y="107576"/>
            <a:ext cx="8761270" cy="1228078"/>
          </a:xfrm>
          <a:prstGeom prst="rect">
            <a:avLst/>
          </a:prstGeom>
        </p:spPr>
        <p:txBody>
          <a:bodyPr vert="horz" lIns="91440" tIns="45720" rIns="91440" bIns="45720" rtlCol="0" anchor="ctr" anchorCtr="0">
            <a:noAutofit/>
          </a:bodyPr>
          <a:lstStyle/>
          <a:p>
            <a:r>
              <a:rPr lang="en-US" dirty="0" smtClean="0"/>
              <a:t>Click to edit Master title style</a:t>
            </a:r>
            <a:endParaRPr dirty="0"/>
          </a:p>
        </p:txBody>
      </p:sp>
      <p:sp>
        <p:nvSpPr>
          <p:cNvPr id="3" name="Text Placeholder 2"/>
          <p:cNvSpPr>
            <a:spLocks noGrp="1"/>
          </p:cNvSpPr>
          <p:nvPr>
            <p:ph type="body" idx="1"/>
          </p:nvPr>
        </p:nvSpPr>
        <p:spPr>
          <a:xfrm>
            <a:off x="189778" y="1518121"/>
            <a:ext cx="8761270" cy="442548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5616077" y="6319462"/>
            <a:ext cx="99534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2/23/17</a:t>
            </a:fld>
            <a:endParaRPr lang="en-US"/>
          </a:p>
        </p:txBody>
      </p:sp>
      <p:sp>
        <p:nvSpPr>
          <p:cNvPr id="6" name="Slide Number Placeholder 5"/>
          <p:cNvSpPr>
            <a:spLocks noGrp="1"/>
          </p:cNvSpPr>
          <p:nvPr>
            <p:ph type="sldNum" sz="quarter" idx="4"/>
          </p:nvPr>
        </p:nvSpPr>
        <p:spPr>
          <a:xfrm>
            <a:off x="6618716" y="6319462"/>
            <a:ext cx="578238"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8" r:id="rId2"/>
    <p:sldLayoutId id="2147483669" r:id="rId3"/>
  </p:sldLayoutIdLst>
  <p:txStyles>
    <p:titleStyle>
      <a:lvl1pPr algn="l" defTabSz="914400" rtl="0" eaLnBrk="1" latinLnBrk="0" hangingPunct="1">
        <a:spcBef>
          <a:spcPct val="0"/>
        </a:spcBef>
        <a:buNone/>
        <a:defRPr sz="3000" kern="1200">
          <a:solidFill>
            <a:schemeClr val="tx1">
              <a:lumMod val="65000"/>
              <a:lumOff val="35000"/>
            </a:schemeClr>
          </a:solidFill>
          <a:latin typeface="Segoe UI"/>
          <a:ea typeface="+mj-ea"/>
          <a:cs typeface="Segoe UI"/>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Grp="1" noChangeArrowheads="1"/>
          </p:cNvSpPr>
          <p:nvPr>
            <p:ph type="subTitle" idx="1"/>
          </p:nvPr>
        </p:nvSpPr>
        <p:spPr>
          <a:xfrm>
            <a:off x="685800" y="3066210"/>
            <a:ext cx="7558314" cy="1655762"/>
          </a:xfrm>
          <a:effectLst/>
        </p:spPr>
        <p:txBody>
          <a:bodyPr>
            <a:normAutofit/>
          </a:bodyPr>
          <a:lstStyle/>
          <a:p>
            <a:pPr eaLnBrk="1" hangingPunct="1">
              <a:defRPr/>
            </a:pPr>
            <a:endParaRPr lang="en-US" sz="3600" dirty="0" smtClean="0"/>
          </a:p>
          <a:p>
            <a:r>
              <a:rPr lang="en-US" sz="3600" dirty="0" smtClean="0"/>
              <a:t>Introduction to </a:t>
            </a:r>
            <a:r>
              <a:rPr lang="en-US" sz="3600" dirty="0" smtClean="0"/>
              <a:t>GraphQL and Relay</a:t>
            </a:r>
            <a:endParaRPr lang="en-US" sz="3600" dirty="0" smtClean="0"/>
          </a:p>
          <a:p>
            <a:r>
              <a:rPr lang="en-US" sz="2400" dirty="0" smtClean="0">
                <a:solidFill>
                  <a:srgbClr val="002060"/>
                </a:solidFill>
              </a:rPr>
              <a:t>Presenter: Eric W. Greene</a:t>
            </a:r>
            <a:endParaRPr lang="en-US" sz="2400" dirty="0">
              <a:solidFill>
                <a:srgbClr val="002060"/>
              </a:solidFill>
            </a:endParaRPr>
          </a:p>
        </p:txBody>
      </p:sp>
    </p:spTree>
    <p:extLst>
      <p:ext uri="{BB962C8B-B14F-4D97-AF65-F5344CB8AC3E}">
        <p14:creationId xmlns:p14="http://schemas.microsoft.com/office/powerpoint/2010/main" val="3574837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Coding GraphQL</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GraphQL is a standard, not an implementation</a:t>
            </a:r>
          </a:p>
          <a:p>
            <a:pPr>
              <a:spcBef>
                <a:spcPts val="600"/>
              </a:spcBef>
              <a:spcAft>
                <a:spcPts val="0"/>
              </a:spcAft>
            </a:pPr>
            <a:r>
              <a:rPr lang="en-US" sz="2800" dirty="0" smtClean="0"/>
              <a:t>In the webinar, we will use the Node.js implementation of GraphQL, but GraphQL implementations exist for many languages</a:t>
            </a:r>
          </a:p>
          <a:p>
            <a:pPr lvl="1">
              <a:spcAft>
                <a:spcPts val="0"/>
              </a:spcAft>
            </a:pPr>
            <a:r>
              <a:rPr lang="en-US" sz="2800" dirty="0" smtClean="0"/>
              <a:t>Java</a:t>
            </a:r>
          </a:p>
          <a:p>
            <a:pPr lvl="1">
              <a:spcAft>
                <a:spcPts val="0"/>
              </a:spcAft>
            </a:pPr>
            <a:r>
              <a:rPr lang="en-US" sz="2800" dirty="0" smtClean="0"/>
              <a:t>C#</a:t>
            </a:r>
          </a:p>
          <a:p>
            <a:pPr lvl="1">
              <a:spcAft>
                <a:spcPts val="0"/>
              </a:spcAft>
            </a:pPr>
            <a:r>
              <a:rPr lang="en-US" sz="2800" dirty="0" smtClean="0"/>
              <a:t>Ruby</a:t>
            </a:r>
          </a:p>
          <a:p>
            <a:pPr lvl="1">
              <a:spcAft>
                <a:spcPts val="0"/>
              </a:spcAft>
            </a:pPr>
            <a:r>
              <a:rPr lang="en-US" sz="2800" dirty="0" smtClean="0"/>
              <a:t>Python</a:t>
            </a:r>
          </a:p>
          <a:p>
            <a:pPr lvl="1">
              <a:spcAft>
                <a:spcPts val="0"/>
              </a:spcAft>
            </a:pPr>
            <a:r>
              <a:rPr lang="en-US" sz="2800" dirty="0" smtClean="0"/>
              <a:t>And many more</a:t>
            </a:r>
            <a:r>
              <a:rPr lang="mr-IN" sz="2800" dirty="0" smtClean="0"/>
              <a:t>…</a:t>
            </a:r>
            <a:r>
              <a:rPr lang="en-US" sz="2800" dirty="0"/>
              <a:t> </a:t>
            </a:r>
            <a:r>
              <a:rPr lang="en-US" sz="2800" dirty="0" smtClean="0"/>
              <a:t>http</a:t>
            </a:r>
            <a:r>
              <a:rPr lang="en-US" sz="2800" dirty="0"/>
              <a:t>://</a:t>
            </a:r>
            <a:r>
              <a:rPr lang="en-US" sz="2800" dirty="0" err="1" smtClean="0"/>
              <a:t>graphql.org</a:t>
            </a:r>
            <a:r>
              <a:rPr lang="en-US" sz="2800" dirty="0" smtClean="0"/>
              <a:t>/code</a:t>
            </a:r>
            <a:endParaRPr lang="en-US" sz="2800" dirty="0" smtClean="0"/>
          </a:p>
        </p:txBody>
      </p:sp>
    </p:spTree>
    <p:extLst>
      <p:ext uri="{BB962C8B-B14F-4D97-AF65-F5344CB8AC3E}">
        <p14:creationId xmlns:p14="http://schemas.microsoft.com/office/powerpoint/2010/main" val="298818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Coding GraphQL</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GraphQL implementations come with a tool called </a:t>
            </a:r>
            <a:r>
              <a:rPr lang="en-US" sz="2800" dirty="0" err="1" smtClean="0"/>
              <a:t>GraphiQL</a:t>
            </a:r>
            <a:endParaRPr lang="en-US" sz="2800" dirty="0" smtClean="0"/>
          </a:p>
          <a:p>
            <a:pPr>
              <a:spcBef>
                <a:spcPts val="600"/>
              </a:spcBef>
              <a:spcAft>
                <a:spcPts val="0"/>
              </a:spcAft>
            </a:pPr>
            <a:r>
              <a:rPr lang="en-US" sz="2800" dirty="0" err="1" smtClean="0"/>
              <a:t>GraphiQL</a:t>
            </a:r>
            <a:r>
              <a:rPr lang="en-US" sz="2800" dirty="0" smtClean="0"/>
              <a:t> is a web based query tool for GraphQL</a:t>
            </a:r>
          </a:p>
          <a:p>
            <a:pPr>
              <a:spcBef>
                <a:spcPts val="600"/>
              </a:spcBef>
              <a:spcAft>
                <a:spcPts val="0"/>
              </a:spcAft>
            </a:pPr>
            <a:r>
              <a:rPr lang="en-US" sz="2800" dirty="0" smtClean="0"/>
              <a:t>It provides syntax validation, query beautification, code completion and documentation of the GraphQL server's particular data structures (aka schema)</a:t>
            </a:r>
          </a:p>
          <a:p>
            <a:pPr>
              <a:spcBef>
                <a:spcPts val="600"/>
              </a:spcBef>
              <a:spcAft>
                <a:spcPts val="0"/>
              </a:spcAft>
            </a:pPr>
            <a:r>
              <a:rPr lang="en-US" sz="2800" dirty="0" smtClean="0"/>
              <a:t>Queries can be entered, variables can be specified, and the results are displayed</a:t>
            </a:r>
            <a:endParaRPr lang="en-US" sz="2800" dirty="0" smtClean="0"/>
          </a:p>
        </p:txBody>
      </p:sp>
    </p:spTree>
    <p:extLst>
      <p:ext uri="{BB962C8B-B14F-4D97-AF65-F5344CB8AC3E}">
        <p14:creationId xmlns:p14="http://schemas.microsoft.com/office/powerpoint/2010/main" val="1130007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Coding GraphQL</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With GraphQL on the server side, clients can access the GraphQL server via HTTP</a:t>
            </a:r>
          </a:p>
          <a:p>
            <a:pPr>
              <a:spcBef>
                <a:spcPts val="600"/>
              </a:spcBef>
              <a:spcAft>
                <a:spcPts val="0"/>
              </a:spcAft>
            </a:pPr>
            <a:r>
              <a:rPr lang="en-US" sz="2800" dirty="0" smtClean="0"/>
              <a:t>Within a web browser, standard AJAX calls can be made</a:t>
            </a:r>
          </a:p>
          <a:p>
            <a:pPr>
              <a:spcBef>
                <a:spcPts val="600"/>
              </a:spcBef>
              <a:spcAft>
                <a:spcPts val="0"/>
              </a:spcAft>
            </a:pPr>
            <a:r>
              <a:rPr lang="en-US" sz="2800" dirty="0" smtClean="0"/>
              <a:t>The AJAX calls DO NOT conform to the REST Verb/URI pattern, but the calls to GraphQL are standard HTTP calls so using existing AJAX libraries works great, and even REST service clients can be used for testing and debugging</a:t>
            </a:r>
          </a:p>
        </p:txBody>
      </p:sp>
    </p:spTree>
    <p:extLst>
      <p:ext uri="{BB962C8B-B14F-4D97-AF65-F5344CB8AC3E}">
        <p14:creationId xmlns:p14="http://schemas.microsoft.com/office/powerpoint/2010/main" val="631412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Coding GraphQL</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There are three kinds of GraphQL requests</a:t>
            </a:r>
          </a:p>
          <a:p>
            <a:pPr lvl="1">
              <a:spcAft>
                <a:spcPts val="0"/>
              </a:spcAft>
            </a:pPr>
            <a:r>
              <a:rPr lang="en-US" sz="2800" dirty="0" smtClean="0"/>
              <a:t>Queries </a:t>
            </a:r>
            <a:r>
              <a:rPr lang="mr-IN" sz="2800" dirty="0" smtClean="0"/>
              <a:t>–</a:t>
            </a:r>
            <a:r>
              <a:rPr lang="en-US" sz="2800" dirty="0" smtClean="0"/>
              <a:t> retrieves application data as a graph of nodes</a:t>
            </a:r>
          </a:p>
          <a:p>
            <a:pPr lvl="1">
              <a:spcAft>
                <a:spcPts val="0"/>
              </a:spcAft>
            </a:pPr>
            <a:r>
              <a:rPr lang="en-US" sz="2800" dirty="0" smtClean="0"/>
              <a:t>Mutations </a:t>
            </a:r>
            <a:r>
              <a:rPr lang="mr-IN" sz="2800" dirty="0" smtClean="0"/>
              <a:t>–</a:t>
            </a:r>
            <a:r>
              <a:rPr lang="en-US" sz="2800" dirty="0" smtClean="0"/>
              <a:t> changes application data (can update one or many nodes)</a:t>
            </a:r>
          </a:p>
          <a:p>
            <a:pPr lvl="1">
              <a:spcAft>
                <a:spcPts val="0"/>
              </a:spcAft>
            </a:pPr>
            <a:r>
              <a:rPr lang="en-US" sz="2800" dirty="0" smtClean="0"/>
              <a:t>Introspections </a:t>
            </a:r>
            <a:r>
              <a:rPr lang="mr-IN" sz="2800" dirty="0" smtClean="0"/>
              <a:t>–</a:t>
            </a:r>
            <a:r>
              <a:rPr lang="en-US" sz="2800" dirty="0" smtClean="0"/>
              <a:t> retrieves graph schema (data structure of the various node types and their connections to each other)</a:t>
            </a:r>
            <a:endParaRPr lang="en-US" sz="2800" dirty="0" smtClean="0"/>
          </a:p>
        </p:txBody>
      </p:sp>
    </p:spTree>
    <p:extLst>
      <p:ext uri="{BB962C8B-B14F-4D97-AF65-F5344CB8AC3E}">
        <p14:creationId xmlns:p14="http://schemas.microsoft.com/office/powerpoint/2010/main" val="1345886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Let's Get Started</a:t>
            </a:r>
            <a:r>
              <a:rPr lang="mr-IN" sz="3600" dirty="0" smtClean="0"/>
              <a:t>…</a:t>
            </a:r>
            <a:endParaRPr lang="en-US" sz="3600" dirty="0"/>
          </a:p>
        </p:txBody>
      </p:sp>
      <p:sp>
        <p:nvSpPr>
          <p:cNvPr id="2" name="Content Placeholder 1"/>
          <p:cNvSpPr>
            <a:spLocks noGrp="1"/>
          </p:cNvSpPr>
          <p:nvPr>
            <p:ph idx="1"/>
          </p:nvPr>
        </p:nvSpPr>
        <p:spPr/>
        <p:txBody>
          <a:bodyPr/>
          <a:lstStyle/>
          <a:p>
            <a:pPr>
              <a:spcBef>
                <a:spcPts val="600"/>
              </a:spcBef>
              <a:spcAft>
                <a:spcPts val="0"/>
              </a:spcAft>
            </a:pPr>
            <a:r>
              <a:rPr lang="en-US" sz="2800" dirty="0" smtClean="0"/>
              <a:t>We will </a:t>
            </a:r>
            <a:r>
              <a:rPr lang="en-US" sz="2800" dirty="0" smtClean="0"/>
              <a:t>explore GraphQL (as compared to a REST service), then review code for GraphQL</a:t>
            </a:r>
            <a:endParaRPr lang="en-US" sz="2800" dirty="0" smtClean="0"/>
          </a:p>
          <a:p>
            <a:pPr>
              <a:spcBef>
                <a:spcPts val="600"/>
              </a:spcBef>
              <a:spcAft>
                <a:spcPts val="0"/>
              </a:spcAft>
            </a:pPr>
            <a:r>
              <a:rPr lang="en-US" sz="2800" dirty="0" smtClean="0"/>
              <a:t>Visual </a:t>
            </a:r>
            <a:r>
              <a:rPr lang="en-US" sz="2800" dirty="0" smtClean="0"/>
              <a:t>Studio Code </a:t>
            </a:r>
            <a:r>
              <a:rPr lang="en-US" sz="2800" dirty="0" smtClean="0"/>
              <a:t>will be used as the editor, but </a:t>
            </a:r>
            <a:r>
              <a:rPr lang="en-US" sz="2800" dirty="0" smtClean="0"/>
              <a:t>Node.js through Express and Webpack </a:t>
            </a:r>
            <a:r>
              <a:rPr lang="en-US" sz="2800" dirty="0" smtClean="0"/>
              <a:t>will be used to run the various transpilers and bundle our </a:t>
            </a:r>
            <a:r>
              <a:rPr lang="en-US" sz="2800" dirty="0" smtClean="0"/>
              <a:t>code, and serve the web pages</a:t>
            </a:r>
            <a:endParaRPr lang="en-US" sz="2800" dirty="0" smtClean="0"/>
          </a:p>
          <a:p>
            <a:pPr>
              <a:spcBef>
                <a:spcPts val="600"/>
              </a:spcBef>
            </a:pPr>
            <a:r>
              <a:rPr lang="en-US" sz="2800" dirty="0" smtClean="0"/>
              <a:t>JSON Server is being use to serve the REST service data</a:t>
            </a:r>
            <a:endParaRPr lang="en-US" sz="2800" dirty="0" smtClean="0"/>
          </a:p>
        </p:txBody>
      </p:sp>
    </p:spTree>
    <p:extLst>
      <p:ext uri="{BB962C8B-B14F-4D97-AF65-F5344CB8AC3E}">
        <p14:creationId xmlns:p14="http://schemas.microsoft.com/office/powerpoint/2010/main" val="145867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What is Relay?</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Relay is a framework for connecting GraphQL to client side code</a:t>
            </a:r>
          </a:p>
          <a:p>
            <a:pPr>
              <a:spcBef>
                <a:spcPts val="600"/>
              </a:spcBef>
              <a:spcAft>
                <a:spcPts val="0"/>
              </a:spcAft>
            </a:pPr>
            <a:r>
              <a:rPr lang="en-US" sz="2800" dirty="0" smtClean="0"/>
              <a:t>What problems does Relay solve?</a:t>
            </a:r>
          </a:p>
          <a:p>
            <a:pPr lvl="1">
              <a:spcAft>
                <a:spcPts val="0"/>
              </a:spcAft>
            </a:pPr>
            <a:r>
              <a:rPr lang="en-US" sz="2800" dirty="0" smtClean="0"/>
              <a:t>Data requirements for views are defined using declarative GraphQL queries</a:t>
            </a:r>
          </a:p>
          <a:p>
            <a:pPr lvl="1">
              <a:spcAft>
                <a:spcPts val="0"/>
              </a:spcAft>
            </a:pPr>
            <a:r>
              <a:rPr lang="en-US" sz="2800" dirty="0" smtClean="0"/>
              <a:t>The GraphQL queries are co-located with the views</a:t>
            </a:r>
          </a:p>
          <a:p>
            <a:pPr lvl="1">
              <a:spcAft>
                <a:spcPts val="0"/>
              </a:spcAft>
            </a:pPr>
            <a:r>
              <a:rPr lang="en-US" sz="2800" dirty="0" smtClean="0"/>
              <a:t>Mutations are managed to ensure data consistency, optimistic updates and error checking</a:t>
            </a:r>
          </a:p>
          <a:p>
            <a:pPr lvl="1">
              <a:spcAft>
                <a:spcPts val="0"/>
              </a:spcAft>
            </a:pPr>
            <a:endParaRPr lang="en-US" sz="2800" dirty="0" smtClean="0"/>
          </a:p>
        </p:txBody>
      </p:sp>
    </p:spTree>
    <p:extLst>
      <p:ext uri="{BB962C8B-B14F-4D97-AF65-F5344CB8AC3E}">
        <p14:creationId xmlns:p14="http://schemas.microsoft.com/office/powerpoint/2010/main" val="2142178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What is Relay?</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Relay is part implementation and part standard</a:t>
            </a:r>
          </a:p>
          <a:p>
            <a:pPr>
              <a:spcBef>
                <a:spcPts val="600"/>
              </a:spcBef>
              <a:spcAft>
                <a:spcPts val="0"/>
              </a:spcAft>
            </a:pPr>
            <a:r>
              <a:rPr lang="en-US" sz="2800" dirty="0" smtClean="0"/>
              <a:t>From a standards perspective, Relay defines the GraphQL structure to deliver data, and defines how containers are created on the client to access the Relay Store and deliver the GraphQL data to UI component</a:t>
            </a:r>
          </a:p>
          <a:p>
            <a:pPr>
              <a:spcBef>
                <a:spcPts val="600"/>
              </a:spcBef>
              <a:spcAft>
                <a:spcPts val="0"/>
              </a:spcAft>
            </a:pPr>
            <a:endParaRPr lang="en-US" sz="2800" dirty="0" smtClean="0"/>
          </a:p>
        </p:txBody>
      </p:sp>
    </p:spTree>
    <p:extLst>
      <p:ext uri="{BB962C8B-B14F-4D97-AF65-F5344CB8AC3E}">
        <p14:creationId xmlns:p14="http://schemas.microsoft.com/office/powerpoint/2010/main" val="1196460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What is Relay?</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From this standards perspective</a:t>
            </a:r>
          </a:p>
          <a:p>
            <a:pPr lvl="1">
              <a:spcAft>
                <a:spcPts val="0"/>
              </a:spcAft>
            </a:pPr>
            <a:r>
              <a:rPr lang="en-US" sz="2800" dirty="0" smtClean="0"/>
              <a:t>Relay does not care which implementation of GraphQL is used so long as the graph structure exposed by the server matches the Relay GraphQL standard</a:t>
            </a:r>
          </a:p>
          <a:p>
            <a:pPr lvl="1">
              <a:spcAft>
                <a:spcPts val="0"/>
              </a:spcAft>
            </a:pPr>
            <a:r>
              <a:rPr lang="en-US" sz="2800" dirty="0" smtClean="0"/>
              <a:t>Relay does not care which component </a:t>
            </a:r>
            <a:r>
              <a:rPr lang="en-US" sz="2800" dirty="0" smtClean="0"/>
              <a:t>library is used so long as the component library knows how interact with the Relay Store</a:t>
            </a:r>
          </a:p>
          <a:p>
            <a:pPr>
              <a:spcBef>
                <a:spcPts val="600"/>
              </a:spcBef>
              <a:spcAft>
                <a:spcPts val="0"/>
              </a:spcAft>
            </a:pPr>
            <a:r>
              <a:rPr lang="en-US" sz="2800" dirty="0" smtClean="0"/>
              <a:t>In principle, Relay does not require React</a:t>
            </a:r>
            <a:endParaRPr lang="en-US" sz="2800" dirty="0" smtClean="0"/>
          </a:p>
          <a:p>
            <a:pPr>
              <a:spcBef>
                <a:spcPts val="600"/>
              </a:spcBef>
              <a:spcAft>
                <a:spcPts val="0"/>
              </a:spcAft>
            </a:pPr>
            <a:endParaRPr lang="en-US" sz="2800" dirty="0" smtClean="0"/>
          </a:p>
        </p:txBody>
      </p:sp>
    </p:spTree>
    <p:extLst>
      <p:ext uri="{BB962C8B-B14F-4D97-AF65-F5344CB8AC3E}">
        <p14:creationId xmlns:p14="http://schemas.microsoft.com/office/powerpoint/2010/main" val="488687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What is Relay?</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In practice, React is required (but there are efforts to make Relay work with other libraries/frameworks such as Angular 2)</a:t>
            </a:r>
          </a:p>
          <a:p>
            <a:pPr>
              <a:spcBef>
                <a:spcPts val="600"/>
              </a:spcBef>
              <a:spcAft>
                <a:spcPts val="0"/>
              </a:spcAft>
            </a:pPr>
            <a:r>
              <a:rPr lang="en-US" sz="2800" dirty="0" smtClean="0"/>
              <a:t>In our code review, our implementation will use the implementation of GraphQL in Express using the Relay GraphQL standard for the structure of the graph</a:t>
            </a:r>
          </a:p>
          <a:p>
            <a:pPr>
              <a:spcBef>
                <a:spcPts val="600"/>
              </a:spcBef>
              <a:spcAft>
                <a:spcPts val="0"/>
              </a:spcAft>
            </a:pPr>
            <a:r>
              <a:rPr lang="en-US" sz="2800" dirty="0" smtClean="0"/>
              <a:t>The client-side code will be using React</a:t>
            </a:r>
          </a:p>
          <a:p>
            <a:pPr>
              <a:spcBef>
                <a:spcPts val="600"/>
              </a:spcBef>
              <a:spcAft>
                <a:spcPts val="0"/>
              </a:spcAft>
            </a:pPr>
            <a:endParaRPr lang="en-US" sz="2800" dirty="0" smtClean="0"/>
          </a:p>
          <a:p>
            <a:pPr>
              <a:spcBef>
                <a:spcPts val="600"/>
              </a:spcBef>
              <a:spcAft>
                <a:spcPts val="0"/>
              </a:spcAft>
            </a:pPr>
            <a:endParaRPr lang="en-US" sz="2800" dirty="0" smtClean="0"/>
          </a:p>
        </p:txBody>
      </p:sp>
    </p:spTree>
    <p:extLst>
      <p:ext uri="{BB962C8B-B14F-4D97-AF65-F5344CB8AC3E}">
        <p14:creationId xmlns:p14="http://schemas.microsoft.com/office/powerpoint/2010/main" val="789608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What is the Relay GraphQL Standard?</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Relay requires four structures to be present in the GraphQL server</a:t>
            </a:r>
          </a:p>
          <a:p>
            <a:pPr>
              <a:spcBef>
                <a:spcPts val="600"/>
              </a:spcBef>
              <a:spcAft>
                <a:spcPts val="0"/>
              </a:spcAft>
            </a:pPr>
            <a:r>
              <a:rPr lang="en-US" sz="2800" dirty="0" smtClean="0"/>
              <a:t>First, the graph must have single root node</a:t>
            </a:r>
          </a:p>
          <a:p>
            <a:pPr>
              <a:spcBef>
                <a:spcPts val="600"/>
              </a:spcBef>
              <a:spcAft>
                <a:spcPts val="0"/>
              </a:spcAft>
            </a:pPr>
            <a:r>
              <a:rPr lang="en-US" sz="2800" dirty="0" smtClean="0"/>
              <a:t>Second, every node in the graph must have a unique id so that it can be queried directly</a:t>
            </a:r>
          </a:p>
          <a:p>
            <a:pPr>
              <a:spcBef>
                <a:spcPts val="600"/>
              </a:spcBef>
              <a:spcAft>
                <a:spcPts val="0"/>
              </a:spcAft>
            </a:pPr>
            <a:r>
              <a:rPr lang="en-US" sz="2800" dirty="0" smtClean="0"/>
              <a:t>Third, connections between nodes must have a special structure which supports paging through connections</a:t>
            </a:r>
          </a:p>
          <a:p>
            <a:pPr>
              <a:spcBef>
                <a:spcPts val="600"/>
              </a:spcBef>
              <a:spcAft>
                <a:spcPts val="0"/>
              </a:spcAft>
            </a:pPr>
            <a:r>
              <a:rPr lang="en-US" sz="2800" dirty="0" smtClean="0"/>
              <a:t>Fourth, a standard structure for mutations</a:t>
            </a:r>
          </a:p>
          <a:p>
            <a:pPr>
              <a:spcBef>
                <a:spcPts val="600"/>
              </a:spcBef>
              <a:spcAft>
                <a:spcPts val="0"/>
              </a:spcAft>
            </a:pPr>
            <a:endParaRPr lang="en-US" sz="2800" dirty="0" smtClean="0"/>
          </a:p>
          <a:p>
            <a:pPr>
              <a:spcBef>
                <a:spcPts val="600"/>
              </a:spcBef>
              <a:spcAft>
                <a:spcPts val="0"/>
              </a:spcAft>
            </a:pPr>
            <a:endParaRPr lang="en-US" sz="2800" dirty="0" smtClean="0"/>
          </a:p>
        </p:txBody>
      </p:sp>
    </p:spTree>
    <p:extLst>
      <p:ext uri="{BB962C8B-B14F-4D97-AF65-F5344CB8AC3E}">
        <p14:creationId xmlns:p14="http://schemas.microsoft.com/office/powerpoint/2010/main" val="698554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Welcome to the Webinar!</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Welcome to the webinar on </a:t>
            </a:r>
            <a:r>
              <a:rPr lang="en-US" sz="2800" dirty="0" smtClean="0"/>
              <a:t>GraphQL and Relay!!!</a:t>
            </a:r>
            <a:endParaRPr lang="en-US" sz="2800" dirty="0" smtClean="0"/>
          </a:p>
          <a:p>
            <a:pPr>
              <a:spcBef>
                <a:spcPts val="600"/>
              </a:spcBef>
              <a:spcAft>
                <a:spcPts val="0"/>
              </a:spcAft>
            </a:pPr>
            <a:r>
              <a:rPr lang="en-US" sz="2800" dirty="0" smtClean="0"/>
              <a:t>We will review a few slides, then </a:t>
            </a:r>
            <a:r>
              <a:rPr lang="en-US" sz="2800" dirty="0" smtClean="0"/>
              <a:t>experiment with GraphQL and review GraphQL code, followed by a few more slides and a Relay demonstration and code review, </a:t>
            </a:r>
            <a:r>
              <a:rPr lang="en-US" sz="2800" dirty="0" smtClean="0"/>
              <a:t>then spend the last 10 mins answering any questions (we can go longer if needed for questions)</a:t>
            </a:r>
          </a:p>
          <a:p>
            <a:pPr>
              <a:spcBef>
                <a:spcPts val="600"/>
              </a:spcBef>
              <a:spcAft>
                <a:spcPts val="0"/>
              </a:spcAft>
            </a:pPr>
            <a:r>
              <a:rPr lang="en-US" sz="2800" dirty="0" smtClean="0"/>
              <a:t>The session is being recorded for downloading afterwards</a:t>
            </a:r>
          </a:p>
        </p:txBody>
      </p:sp>
    </p:spTree>
    <p:extLst>
      <p:ext uri="{BB962C8B-B14F-4D97-AF65-F5344CB8AC3E}">
        <p14:creationId xmlns:p14="http://schemas.microsoft.com/office/powerpoint/2010/main" val="2903952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What is the Relay GraphQL Standard?</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To support this standard any implementation of GraphQL (Java, C#, JavaScript, etc</a:t>
            </a:r>
            <a:r>
              <a:rPr lang="mr-IN" sz="2800" dirty="0" smtClean="0"/>
              <a:t>…</a:t>
            </a:r>
            <a:r>
              <a:rPr lang="en-US" sz="2800" dirty="0" smtClean="0"/>
              <a:t>) can be used, but the coding of the graph structure must follow this standard</a:t>
            </a:r>
          </a:p>
          <a:p>
            <a:pPr>
              <a:spcBef>
                <a:spcPts val="600"/>
              </a:spcBef>
              <a:spcAft>
                <a:spcPts val="0"/>
              </a:spcAft>
            </a:pPr>
            <a:r>
              <a:rPr lang="en-US" sz="2800" dirty="0" smtClean="0"/>
              <a:t>The </a:t>
            </a:r>
            <a:r>
              <a:rPr lang="en-US" sz="2800" b="1" dirty="0" err="1" smtClean="0"/>
              <a:t>graphql</a:t>
            </a:r>
            <a:r>
              <a:rPr lang="en-US" sz="2800" b="1" dirty="0" smtClean="0"/>
              <a:t>-relay</a:t>
            </a:r>
            <a:r>
              <a:rPr lang="en-US" sz="2800" dirty="0" smtClean="0"/>
              <a:t> NPM package provides library code to create these structures for the developer</a:t>
            </a:r>
            <a:endParaRPr lang="en-US" sz="2800" dirty="0" smtClean="0"/>
          </a:p>
          <a:p>
            <a:pPr>
              <a:spcBef>
                <a:spcPts val="600"/>
              </a:spcBef>
              <a:spcAft>
                <a:spcPts val="0"/>
              </a:spcAft>
            </a:pPr>
            <a:endParaRPr lang="en-US" sz="2800" dirty="0" smtClean="0"/>
          </a:p>
          <a:p>
            <a:pPr>
              <a:spcBef>
                <a:spcPts val="600"/>
              </a:spcBef>
              <a:spcAft>
                <a:spcPts val="0"/>
              </a:spcAft>
            </a:pPr>
            <a:endParaRPr lang="en-US" sz="2800" dirty="0" smtClean="0"/>
          </a:p>
        </p:txBody>
      </p:sp>
    </p:spTree>
    <p:extLst>
      <p:ext uri="{BB962C8B-B14F-4D97-AF65-F5344CB8AC3E}">
        <p14:creationId xmlns:p14="http://schemas.microsoft.com/office/powerpoint/2010/main" val="1411493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React and Relay</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The NPM package </a:t>
            </a:r>
            <a:r>
              <a:rPr lang="en-US" sz="2800" b="1" dirty="0" smtClean="0"/>
              <a:t>react-relay</a:t>
            </a:r>
            <a:r>
              <a:rPr lang="en-US" sz="2800" dirty="0" smtClean="0"/>
              <a:t> provides client-side library code for connecting the React application to Relay</a:t>
            </a:r>
          </a:p>
          <a:p>
            <a:pPr>
              <a:spcBef>
                <a:spcPts val="600"/>
              </a:spcBef>
              <a:spcAft>
                <a:spcPts val="0"/>
              </a:spcAft>
            </a:pPr>
            <a:r>
              <a:rPr lang="en-US" sz="2800" dirty="0" smtClean="0"/>
              <a:t>It provides containers for connecting the React Component tree to the Relay Store</a:t>
            </a:r>
          </a:p>
          <a:p>
            <a:pPr>
              <a:spcBef>
                <a:spcPts val="600"/>
              </a:spcBef>
              <a:spcAft>
                <a:spcPts val="0"/>
              </a:spcAft>
            </a:pPr>
            <a:r>
              <a:rPr lang="en-US" sz="2800" dirty="0" smtClean="0"/>
              <a:t>It provides library code for configuring routes and mutations</a:t>
            </a:r>
          </a:p>
          <a:p>
            <a:pPr>
              <a:spcBef>
                <a:spcPts val="600"/>
              </a:spcBef>
              <a:spcAft>
                <a:spcPts val="0"/>
              </a:spcAft>
            </a:pPr>
            <a:endParaRPr lang="en-US" sz="2800" dirty="0" smtClean="0"/>
          </a:p>
          <a:p>
            <a:pPr>
              <a:spcBef>
                <a:spcPts val="600"/>
              </a:spcBef>
              <a:spcAft>
                <a:spcPts val="0"/>
              </a:spcAft>
            </a:pPr>
            <a:endParaRPr lang="en-US" sz="2800" dirty="0" smtClean="0"/>
          </a:p>
        </p:txBody>
      </p:sp>
    </p:spTree>
    <p:extLst>
      <p:ext uri="{BB962C8B-B14F-4D97-AF65-F5344CB8AC3E}">
        <p14:creationId xmlns:p14="http://schemas.microsoft.com/office/powerpoint/2010/main" val="539887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Let's Get Started</a:t>
            </a:r>
            <a:r>
              <a:rPr lang="mr-IN" sz="3600" dirty="0" smtClean="0"/>
              <a:t>…</a:t>
            </a:r>
            <a:endParaRPr lang="en-US" sz="3600" dirty="0"/>
          </a:p>
        </p:txBody>
      </p:sp>
      <p:sp>
        <p:nvSpPr>
          <p:cNvPr id="2" name="Content Placeholder 1"/>
          <p:cNvSpPr>
            <a:spLocks noGrp="1"/>
          </p:cNvSpPr>
          <p:nvPr>
            <p:ph idx="1"/>
          </p:nvPr>
        </p:nvSpPr>
        <p:spPr/>
        <p:txBody>
          <a:bodyPr/>
          <a:lstStyle/>
          <a:p>
            <a:pPr>
              <a:spcBef>
                <a:spcPts val="600"/>
              </a:spcBef>
              <a:spcAft>
                <a:spcPts val="0"/>
              </a:spcAft>
            </a:pPr>
            <a:r>
              <a:rPr lang="en-US" sz="2800" dirty="0" smtClean="0"/>
              <a:t>We will </a:t>
            </a:r>
            <a:r>
              <a:rPr lang="en-US" sz="2800" dirty="0" smtClean="0"/>
              <a:t>explore Relay and review the code to support Relay both on the server-side and client-side</a:t>
            </a:r>
            <a:endParaRPr lang="en-US" sz="2800" dirty="0" smtClean="0"/>
          </a:p>
        </p:txBody>
      </p:sp>
    </p:spTree>
    <p:extLst>
      <p:ext uri="{BB962C8B-B14F-4D97-AF65-F5344CB8AC3E}">
        <p14:creationId xmlns:p14="http://schemas.microsoft.com/office/powerpoint/2010/main" val="843987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30967" y="3470324"/>
            <a:ext cx="3587271" cy="2184016"/>
          </a:xfrm>
          <a:prstGeom prst="rect">
            <a:avLst/>
          </a:prstGeom>
        </p:spPr>
        <p:txBody>
          <a:bodyPr vert="horz" lIns="91440" tIns="45720" rIns="91440" bIns="45720" rtlCol="0">
            <a:normAutofit lnSpcReduction="1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endParaRPr lang="en-US" sz="1600" b="1" dirty="0" smtClean="0">
              <a:solidFill>
                <a:schemeClr val="tx2">
                  <a:lumMod val="75000"/>
                  <a:lumOff val="25000"/>
                </a:schemeClr>
              </a:solidFill>
            </a:endParaRPr>
          </a:p>
          <a:p>
            <a:pPr lvl="0"/>
            <a:r>
              <a:rPr lang="en-US" sz="1400" dirty="0" smtClean="0"/>
              <a:t>Architecture, Analysis and Design </a:t>
            </a:r>
          </a:p>
          <a:p>
            <a:pPr lvl="0"/>
            <a:r>
              <a:rPr lang="en-US" sz="1400" dirty="0" smtClean="0"/>
              <a:t>Full lifecycle software development</a:t>
            </a:r>
          </a:p>
          <a:p>
            <a:pPr lvl="0"/>
            <a:r>
              <a:rPr lang="en-US" sz="1400" dirty="0" smtClean="0"/>
              <a:t>Debugging and Performance tuning </a:t>
            </a:r>
          </a:p>
          <a:p>
            <a:pPr lvl="0"/>
            <a:r>
              <a:rPr lang="en-US" sz="1400" dirty="0" smtClean="0"/>
              <a:t>Database design and development </a:t>
            </a:r>
          </a:p>
          <a:p>
            <a:pPr marL="0" indent="0">
              <a:buFont typeface="Wingdings 2" pitchFamily="18" charset="2"/>
              <a:buNone/>
            </a:pPr>
            <a:endParaRPr lang="en-US" sz="1400" dirty="0"/>
          </a:p>
        </p:txBody>
      </p:sp>
      <p:sp>
        <p:nvSpPr>
          <p:cNvPr id="6" name="Content Placeholder 2"/>
          <p:cNvSpPr txBox="1">
            <a:spLocks/>
          </p:cNvSpPr>
          <p:nvPr/>
        </p:nvSpPr>
        <p:spPr>
          <a:xfrm>
            <a:off x="230967" y="1583354"/>
            <a:ext cx="8665899" cy="862259"/>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1400" dirty="0" smtClean="0"/>
              <a:t>Founded by top experts on Microsoft – Jeffrey Richter, Jeff Prosise, and John Robbins, along with a team of industry leaders – we pull out all the stops to help our customers achieve their goals through advanced software-based consulting and training solutions.</a:t>
            </a:r>
            <a:endParaRPr lang="en-US" sz="1400" b="1" dirty="0" smtClean="0">
              <a:solidFill>
                <a:schemeClr val="tx2">
                  <a:lumMod val="75000"/>
                  <a:lumOff val="25000"/>
                </a:schemeClr>
              </a:solidFill>
            </a:endParaRPr>
          </a:p>
          <a:p>
            <a:pPr marL="0" indent="0">
              <a:buFont typeface="Wingdings 2" pitchFamily="18" charset="2"/>
              <a:buNone/>
            </a:pPr>
            <a:endParaRPr lang="en-US" sz="1400" b="1" dirty="0" smtClean="0">
              <a:solidFill>
                <a:schemeClr val="tx2">
                  <a:lumMod val="75000"/>
                  <a:lumOff val="25000"/>
                </a:schemeClr>
              </a:solidFill>
            </a:endParaRPr>
          </a:p>
          <a:p>
            <a:pPr marL="0" indent="0">
              <a:buFont typeface="Wingdings 2" pitchFamily="18" charset="2"/>
              <a:buNone/>
            </a:pPr>
            <a:endParaRPr lang="en-US" sz="1400" b="1" dirty="0" smtClean="0">
              <a:solidFill>
                <a:schemeClr val="tx2">
                  <a:lumMod val="75000"/>
                  <a:lumOff val="25000"/>
                </a:schemeClr>
              </a:solidFill>
            </a:endParaRPr>
          </a:p>
          <a:p>
            <a:pPr marL="0" indent="0">
              <a:buFont typeface="Wingdings 2" pitchFamily="18" charset="2"/>
              <a:buNone/>
            </a:pPr>
            <a:endParaRPr lang="en-US" sz="1400" b="1" dirty="0">
              <a:solidFill>
                <a:schemeClr val="tx2">
                  <a:lumMod val="75000"/>
                  <a:lumOff val="25000"/>
                </a:schemeClr>
              </a:solidFill>
            </a:endParaRPr>
          </a:p>
        </p:txBody>
      </p:sp>
      <p:sp>
        <p:nvSpPr>
          <p:cNvPr id="7" name="Content Placeholder 2"/>
          <p:cNvSpPr txBox="1">
            <a:spLocks/>
          </p:cNvSpPr>
          <p:nvPr/>
        </p:nvSpPr>
        <p:spPr>
          <a:xfrm>
            <a:off x="4504439" y="518692"/>
            <a:ext cx="3024874" cy="503065"/>
          </a:xfrm>
          <a:prstGeom prst="rect">
            <a:avLst/>
          </a:prstGeom>
        </p:spPr>
        <p:txBody>
          <a:bodyPr vert="horz" lIns="91440" tIns="45720" rIns="91440" bIns="45720" rtlCol="0">
            <a:normAutofit fontScale="700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4000" dirty="0"/>
              <a:t>c</a:t>
            </a:r>
            <a:r>
              <a:rPr lang="en-US" sz="4000" dirty="0" smtClean="0"/>
              <a:t>onsulting/training</a:t>
            </a:r>
          </a:p>
          <a:p>
            <a:pPr marL="0" indent="0">
              <a:buFont typeface="Wingdings 2" pitchFamily="18" charset="2"/>
              <a:buNone/>
            </a:pPr>
            <a:endParaRPr lang="en-US" sz="1400" dirty="0"/>
          </a:p>
        </p:txBody>
      </p:sp>
      <p:sp>
        <p:nvSpPr>
          <p:cNvPr id="8" name="Content Placeholder 2"/>
          <p:cNvSpPr txBox="1">
            <a:spLocks/>
          </p:cNvSpPr>
          <p:nvPr/>
        </p:nvSpPr>
        <p:spPr>
          <a:xfrm>
            <a:off x="4438607" y="3379063"/>
            <a:ext cx="4339447" cy="2262920"/>
          </a:xfrm>
          <a:prstGeom prst="rect">
            <a:avLst/>
          </a:prstGeom>
        </p:spPr>
        <p:txBody>
          <a:bodyPr vert="horz" lIns="91440" tIns="45720" rIns="91440" bIns="45720" rtlCol="0">
            <a:normAutofit lnSpcReduction="1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endParaRPr lang="en-US" sz="1600" b="1" dirty="0" smtClean="0">
              <a:solidFill>
                <a:schemeClr val="tx2">
                  <a:lumMod val="75000"/>
                  <a:lumOff val="25000"/>
                </a:schemeClr>
              </a:solidFill>
            </a:endParaRPr>
          </a:p>
          <a:p>
            <a:r>
              <a:rPr lang="en-US" sz="1400" dirty="0"/>
              <a:t>Learn from the best. Access the same training Microsoft’s worldwide developers enjoy.</a:t>
            </a:r>
          </a:p>
          <a:p>
            <a:r>
              <a:rPr lang="en-US" sz="1400" dirty="0"/>
              <a:t>Real world knowledge and solutions on both current and cutting edge technologies</a:t>
            </a:r>
          </a:p>
          <a:p>
            <a:r>
              <a:rPr lang="en-US" sz="1400" dirty="0"/>
              <a:t>Flexibility in training options – onsite, virtual, on demand</a:t>
            </a:r>
          </a:p>
          <a:p>
            <a:pPr marL="0" indent="0">
              <a:buFont typeface="Wingdings 2" pitchFamily="18" charset="2"/>
              <a:buNone/>
            </a:pPr>
            <a:endParaRPr lang="en-US" sz="1400" dirty="0"/>
          </a:p>
        </p:txBody>
      </p:sp>
      <p:cxnSp>
        <p:nvCxnSpPr>
          <p:cNvPr id="9" name="Straight Connector 8"/>
          <p:cNvCxnSpPr/>
          <p:nvPr/>
        </p:nvCxnSpPr>
        <p:spPr bwMode="auto">
          <a:xfrm>
            <a:off x="4258799" y="3060750"/>
            <a:ext cx="0" cy="2382937"/>
          </a:xfrm>
          <a:prstGeom prst="line">
            <a:avLst/>
          </a:prstGeom>
          <a:solidFill>
            <a:schemeClr val="accent1"/>
          </a:solidFill>
          <a:ln w="15875" cap="flat" cmpd="sng" algn="ctr">
            <a:solidFill>
              <a:schemeClr val="tx1">
                <a:lumMod val="65000"/>
              </a:schemeClr>
            </a:solidFill>
            <a:prstDash val="solid"/>
            <a:round/>
            <a:headEnd type="none" w="sm" len="sm"/>
            <a:tailEnd type="none" w="lg" len="lg"/>
          </a:ln>
          <a:effectLst/>
        </p:spPr>
      </p:cxnSp>
      <p:sp>
        <p:nvSpPr>
          <p:cNvPr id="12" name="Content Placeholder 2"/>
          <p:cNvSpPr txBox="1">
            <a:spLocks/>
          </p:cNvSpPr>
          <p:nvPr/>
        </p:nvSpPr>
        <p:spPr>
          <a:xfrm>
            <a:off x="180870" y="1245273"/>
            <a:ext cx="1727889" cy="465717"/>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b="1" dirty="0">
                <a:solidFill>
                  <a:schemeClr val="tx2">
                    <a:lumMod val="75000"/>
                    <a:lumOff val="25000"/>
                  </a:schemeClr>
                </a:solidFill>
              </a:rPr>
              <a:t>w</a:t>
            </a:r>
            <a:r>
              <a:rPr lang="en-US" b="1" dirty="0" smtClean="0">
                <a:solidFill>
                  <a:schemeClr val="tx2">
                    <a:lumMod val="75000"/>
                    <a:lumOff val="25000"/>
                  </a:schemeClr>
                </a:solidFill>
              </a:rPr>
              <a:t>ho we are</a:t>
            </a:r>
            <a:endParaRPr lang="en-US" b="1" dirty="0">
              <a:solidFill>
                <a:schemeClr val="tx2">
                  <a:lumMod val="75000"/>
                  <a:lumOff val="25000"/>
                </a:schemeClr>
              </a:solidFill>
            </a:endParaRPr>
          </a:p>
          <a:p>
            <a:pPr marL="0" indent="0">
              <a:buFont typeface="Wingdings 2" pitchFamily="18" charset="2"/>
              <a:buNone/>
            </a:pPr>
            <a:endParaRPr lang="en-US" sz="1400" dirty="0"/>
          </a:p>
        </p:txBody>
      </p:sp>
      <p:sp>
        <p:nvSpPr>
          <p:cNvPr id="13" name="Content Placeholder 2"/>
          <p:cNvSpPr txBox="1">
            <a:spLocks/>
          </p:cNvSpPr>
          <p:nvPr/>
        </p:nvSpPr>
        <p:spPr>
          <a:xfrm>
            <a:off x="178993" y="2929309"/>
            <a:ext cx="4069021" cy="919602"/>
          </a:xfrm>
          <a:prstGeom prst="rect">
            <a:avLst/>
          </a:prstGeom>
        </p:spPr>
        <p:txBody>
          <a:bodyPr vert="horz" lIns="91440" tIns="45720" rIns="91440" bIns="45720" rtlCol="0">
            <a:normAutofit lnSpcReduction="1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sz="1400" i="1" dirty="0"/>
              <a:t>Wintellect helps you build better software, faster, tackling the tough projects and solving the software and technology questions that help you transform your business. </a:t>
            </a:r>
          </a:p>
          <a:p>
            <a:pPr marL="0" indent="0">
              <a:buFont typeface="Wingdings 2" pitchFamily="18" charset="2"/>
              <a:buNone/>
            </a:pPr>
            <a:endParaRPr lang="en-US" sz="1600" b="1" i="1" dirty="0">
              <a:solidFill>
                <a:schemeClr val="tx2">
                  <a:lumMod val="75000"/>
                  <a:lumOff val="25000"/>
                </a:schemeClr>
              </a:solidFill>
            </a:endParaRPr>
          </a:p>
        </p:txBody>
      </p:sp>
      <p:sp>
        <p:nvSpPr>
          <p:cNvPr id="15" name="Content Placeholder 2"/>
          <p:cNvSpPr txBox="1">
            <a:spLocks/>
          </p:cNvSpPr>
          <p:nvPr/>
        </p:nvSpPr>
        <p:spPr>
          <a:xfrm>
            <a:off x="189778" y="2430543"/>
            <a:ext cx="1528841" cy="465717"/>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b="1" dirty="0" smtClean="0">
                <a:solidFill>
                  <a:schemeClr val="tx2">
                    <a:lumMod val="75000"/>
                    <a:lumOff val="25000"/>
                  </a:schemeClr>
                </a:solidFill>
              </a:rPr>
              <a:t>consulting</a:t>
            </a:r>
            <a:endParaRPr lang="en-US" sz="1400" dirty="0"/>
          </a:p>
        </p:txBody>
      </p:sp>
      <p:sp>
        <p:nvSpPr>
          <p:cNvPr id="16" name="Content Placeholder 2"/>
          <p:cNvSpPr txBox="1">
            <a:spLocks/>
          </p:cNvSpPr>
          <p:nvPr/>
        </p:nvSpPr>
        <p:spPr>
          <a:xfrm>
            <a:off x="4475678" y="2430543"/>
            <a:ext cx="1528841" cy="465717"/>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b="1" dirty="0" smtClean="0">
                <a:solidFill>
                  <a:schemeClr val="tx2">
                    <a:lumMod val="75000"/>
                    <a:lumOff val="25000"/>
                  </a:schemeClr>
                </a:solidFill>
              </a:rPr>
              <a:t>training</a:t>
            </a:r>
            <a:endParaRPr lang="en-US" sz="1400" dirty="0"/>
          </a:p>
        </p:txBody>
      </p:sp>
      <p:sp>
        <p:nvSpPr>
          <p:cNvPr id="22" name="Content Placeholder 2"/>
          <p:cNvSpPr txBox="1">
            <a:spLocks/>
          </p:cNvSpPr>
          <p:nvPr/>
        </p:nvSpPr>
        <p:spPr>
          <a:xfrm>
            <a:off x="131476" y="412412"/>
            <a:ext cx="3464969" cy="690912"/>
          </a:xfrm>
          <a:prstGeom prst="rect">
            <a:avLst/>
          </a:prstGeom>
        </p:spPr>
        <p:txBody>
          <a:bodyPr vert="horz" lIns="91440" tIns="45720" rIns="91440" bIns="45720" rtlCol="0">
            <a:normAutofit fontScale="925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4000" dirty="0" smtClean="0"/>
              <a:t>About Wintellect</a:t>
            </a:r>
          </a:p>
          <a:p>
            <a:pPr marL="0" indent="0">
              <a:buFont typeface="Wingdings 2" pitchFamily="18" charset="2"/>
              <a:buNone/>
            </a:pPr>
            <a:endParaRPr lang="en-US" sz="1400" dirty="0"/>
          </a:p>
        </p:txBody>
      </p:sp>
      <p:sp>
        <p:nvSpPr>
          <p:cNvPr id="18" name="Content Placeholder 2"/>
          <p:cNvSpPr txBox="1">
            <a:spLocks/>
          </p:cNvSpPr>
          <p:nvPr/>
        </p:nvSpPr>
        <p:spPr>
          <a:xfrm>
            <a:off x="4504439" y="2929309"/>
            <a:ext cx="4339447" cy="846913"/>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sz="1400" i="1" dirty="0"/>
              <a:t>Wintellect's courses are written and taught by some of the </a:t>
            </a:r>
            <a:r>
              <a:rPr lang="en-US" sz="1400" i="1" dirty="0" smtClean="0"/>
              <a:t>most renowned and respected names </a:t>
            </a:r>
            <a:r>
              <a:rPr lang="en-US" sz="1400" i="1" dirty="0"/>
              <a:t>in the Microsoft programming industry.</a:t>
            </a:r>
          </a:p>
          <a:p>
            <a:pPr marL="0" indent="0">
              <a:buFont typeface="Wingdings 2" pitchFamily="18" charset="2"/>
              <a:buNone/>
            </a:pPr>
            <a:endParaRPr lang="en-US" sz="1600" b="1" dirty="0" smtClean="0">
              <a:solidFill>
                <a:schemeClr val="tx2">
                  <a:lumMod val="75000"/>
                  <a:lumOff val="25000"/>
                </a:schemeClr>
              </a:solidFill>
            </a:endParaRPr>
          </a:p>
          <a:p>
            <a:pPr marL="0" indent="0">
              <a:buFont typeface="Wingdings 2" pitchFamily="18" charset="2"/>
              <a:buNone/>
            </a:pPr>
            <a:endParaRPr lang="en-US" sz="1600" b="1" dirty="0" smtClean="0">
              <a:solidFill>
                <a:schemeClr val="tx2">
                  <a:lumMod val="75000"/>
                  <a:lumOff val="25000"/>
                </a:schemeClr>
              </a:solidFill>
            </a:endParaRPr>
          </a:p>
          <a:p>
            <a:pPr marL="0" indent="0">
              <a:buFont typeface="Wingdings 2" pitchFamily="18" charset="2"/>
              <a:buNone/>
            </a:pPr>
            <a:endParaRPr lang="en-US" sz="1600" b="1" dirty="0" smtClean="0">
              <a:solidFill>
                <a:schemeClr val="tx2">
                  <a:lumMod val="75000"/>
                  <a:lumOff val="25000"/>
                </a:schemeClr>
              </a:solidFill>
            </a:endParaRPr>
          </a:p>
          <a:p>
            <a:pPr marL="0" indent="0">
              <a:buFont typeface="Wingdings 2" pitchFamily="18" charset="2"/>
              <a:buNone/>
            </a:pPr>
            <a:endParaRPr lang="en-US" sz="1600" b="1" dirty="0">
              <a:solidFill>
                <a:schemeClr val="tx2">
                  <a:lumMod val="75000"/>
                  <a:lumOff val="25000"/>
                </a:schemeClr>
              </a:solidFill>
            </a:endParaRPr>
          </a:p>
        </p:txBody>
      </p:sp>
    </p:spTree>
    <p:extLst>
      <p:ext uri="{BB962C8B-B14F-4D97-AF65-F5344CB8AC3E}">
        <p14:creationId xmlns:p14="http://schemas.microsoft.com/office/powerpoint/2010/main" val="478391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Questions???</a:t>
            </a:r>
            <a:endParaRPr lang="en-US" sz="3600"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To access the source code from today's webinar, download the code from here:</a:t>
            </a:r>
          </a:p>
          <a:p>
            <a:pPr lvl="1">
              <a:spcAft>
                <a:spcPts val="0"/>
              </a:spcAft>
            </a:pPr>
            <a:r>
              <a:rPr lang="en-US" sz="2600" dirty="0"/>
              <a:t>https://</a:t>
            </a:r>
            <a:r>
              <a:rPr lang="en-US" sz="2600" dirty="0" smtClean="0"/>
              <a:t>github.com/training4developers/</a:t>
            </a:r>
            <a:r>
              <a:rPr lang="en-US" sz="2600" dirty="0" err="1" smtClean="0"/>
              <a:t>react_graphql_relay_webinar</a:t>
            </a:r>
            <a:endParaRPr lang="en-US" sz="2600" dirty="0" smtClean="0"/>
          </a:p>
          <a:p>
            <a:pPr lvl="1">
              <a:spcAft>
                <a:spcPts val="0"/>
              </a:spcAft>
            </a:pPr>
            <a:r>
              <a:rPr lang="en-US" sz="2600" dirty="0" smtClean="0"/>
              <a:t>Email</a:t>
            </a:r>
            <a:r>
              <a:rPr lang="en-US" sz="2600" dirty="0" smtClean="0"/>
              <a:t>: eric@training4developers.com</a:t>
            </a:r>
          </a:p>
          <a:p>
            <a:pPr>
              <a:spcBef>
                <a:spcPts val="600"/>
              </a:spcBef>
              <a:spcAft>
                <a:spcPts val="0"/>
              </a:spcAft>
            </a:pPr>
            <a:r>
              <a:rPr lang="en-US" sz="2600" dirty="0" smtClean="0"/>
              <a:t>Any questions</a:t>
            </a:r>
            <a:r>
              <a:rPr lang="en-US" sz="2600" dirty="0" smtClean="0"/>
              <a:t>?</a:t>
            </a:r>
            <a:endParaRPr lang="en-US" sz="2600" dirty="0" smtClean="0"/>
          </a:p>
        </p:txBody>
      </p:sp>
    </p:spTree>
    <p:extLst>
      <p:ext uri="{BB962C8B-B14F-4D97-AF65-F5344CB8AC3E}">
        <p14:creationId xmlns:p14="http://schemas.microsoft.com/office/powerpoint/2010/main" val="1814538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What is </a:t>
            </a:r>
            <a:r>
              <a:rPr lang="en-US" sz="3600" dirty="0" smtClean="0"/>
              <a:t>GraphQL?</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GraphQL is a replacement interface for traditional REST services</a:t>
            </a:r>
          </a:p>
          <a:p>
            <a:pPr>
              <a:spcBef>
                <a:spcPts val="600"/>
              </a:spcBef>
              <a:spcAft>
                <a:spcPts val="0"/>
              </a:spcAft>
            </a:pPr>
            <a:r>
              <a:rPr lang="en-US" sz="2800" dirty="0" smtClean="0"/>
              <a:t>When developers think of REST services, typically they envision the HTTP verbs and such, but also think of the implementation of business logic, data access, etc</a:t>
            </a:r>
            <a:r>
              <a:rPr lang="mr-IN" sz="2800" dirty="0" smtClean="0"/>
              <a:t>…</a:t>
            </a:r>
            <a:endParaRPr lang="en-US" sz="2800" dirty="0" smtClean="0"/>
          </a:p>
          <a:p>
            <a:pPr>
              <a:spcBef>
                <a:spcPts val="600"/>
              </a:spcBef>
              <a:spcAft>
                <a:spcPts val="0"/>
              </a:spcAft>
            </a:pPr>
            <a:r>
              <a:rPr lang="en-US" sz="2800" dirty="0" smtClean="0"/>
              <a:t>A better way to think of REST services is to strictly think of only the HTTP interface, the URIs and Verbs used to access resources without regard to the business logic or database access</a:t>
            </a:r>
            <a:endParaRPr lang="en-US" sz="2800" dirty="0"/>
          </a:p>
        </p:txBody>
      </p:sp>
    </p:spTree>
    <p:extLst>
      <p:ext uri="{BB962C8B-B14F-4D97-AF65-F5344CB8AC3E}">
        <p14:creationId xmlns:p14="http://schemas.microsoft.com/office/powerpoint/2010/main" val="668608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What is </a:t>
            </a:r>
            <a:r>
              <a:rPr lang="en-US" sz="3600" dirty="0" smtClean="0"/>
              <a:t>GraphQL?</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When thinking of the interface only, GraphQL and REST are two ways of accomplishing the same goal</a:t>
            </a:r>
          </a:p>
          <a:p>
            <a:pPr>
              <a:spcBef>
                <a:spcPts val="600"/>
              </a:spcBef>
              <a:spcAft>
                <a:spcPts val="0"/>
              </a:spcAft>
            </a:pPr>
            <a:r>
              <a:rPr lang="en-US" sz="2800" dirty="0" smtClean="0"/>
              <a:t>REST services use a simple combination of HTTP Verb, URI (collection or element), and optional request body content to perform any number of data operations from the perspective of the client</a:t>
            </a:r>
          </a:p>
          <a:p>
            <a:pPr>
              <a:spcBef>
                <a:spcPts val="600"/>
              </a:spcBef>
              <a:spcAft>
                <a:spcPts val="0"/>
              </a:spcAft>
            </a:pPr>
            <a:r>
              <a:rPr lang="en-US" sz="2800" dirty="0" smtClean="0"/>
              <a:t>Compared to technologies such as SOAP or binary data connections, REST services make accessing data via HTTP very easy, and therefore it has become very popular</a:t>
            </a:r>
            <a:endParaRPr lang="en-US" sz="2800" dirty="0"/>
          </a:p>
        </p:txBody>
      </p:sp>
    </p:spTree>
    <p:extLst>
      <p:ext uri="{BB962C8B-B14F-4D97-AF65-F5344CB8AC3E}">
        <p14:creationId xmlns:p14="http://schemas.microsoft.com/office/powerpoint/2010/main" val="1299190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What is </a:t>
            </a:r>
            <a:r>
              <a:rPr lang="en-US" sz="3600" dirty="0" smtClean="0"/>
              <a:t>GraphQL?</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While easy and popular, REST service have some problems</a:t>
            </a:r>
          </a:p>
          <a:p>
            <a:pPr>
              <a:spcBef>
                <a:spcPts val="600"/>
              </a:spcBef>
              <a:spcAft>
                <a:spcPts val="0"/>
              </a:spcAft>
            </a:pPr>
            <a:r>
              <a:rPr lang="en-US" sz="2800" dirty="0" smtClean="0"/>
              <a:t>First, there is no standard, each organization can implement their REST services however they want</a:t>
            </a:r>
            <a:r>
              <a:rPr lang="en-US" sz="2800" dirty="0" smtClean="0"/>
              <a:t>. There are conventions and best practices, but even those can vary from organization to organization</a:t>
            </a:r>
          </a:p>
          <a:p>
            <a:pPr>
              <a:spcBef>
                <a:spcPts val="600"/>
              </a:spcBef>
              <a:spcAft>
                <a:spcPts val="0"/>
              </a:spcAft>
            </a:pPr>
            <a:r>
              <a:rPr lang="en-US" sz="2800" dirty="0" smtClean="0"/>
              <a:t>Second, REST services deliver static data structures unless the developer intentionally codes them to be customized</a:t>
            </a:r>
          </a:p>
        </p:txBody>
      </p:sp>
    </p:spTree>
    <p:extLst>
      <p:ext uri="{BB962C8B-B14F-4D97-AF65-F5344CB8AC3E}">
        <p14:creationId xmlns:p14="http://schemas.microsoft.com/office/powerpoint/2010/main" val="2085864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What is </a:t>
            </a:r>
            <a:r>
              <a:rPr lang="en-US" sz="3600" dirty="0" smtClean="0"/>
              <a:t>GraphQL?</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When REST services were first implemented most developers looked at their data as a large table (two-dimensional)</a:t>
            </a:r>
          </a:p>
          <a:p>
            <a:pPr>
              <a:spcBef>
                <a:spcPts val="600"/>
              </a:spcBef>
              <a:spcAft>
                <a:spcPts val="0"/>
              </a:spcAft>
            </a:pPr>
            <a:r>
              <a:rPr lang="en-US" sz="2800" dirty="0" smtClean="0"/>
              <a:t>From</a:t>
            </a:r>
            <a:r>
              <a:rPr lang="en-US" sz="2800" dirty="0" smtClean="0"/>
              <a:t> that table of data, developers retrieve, insert, update and delete data</a:t>
            </a:r>
          </a:p>
          <a:p>
            <a:pPr>
              <a:spcBef>
                <a:spcPts val="600"/>
              </a:spcBef>
              <a:spcAft>
                <a:spcPts val="0"/>
              </a:spcAft>
            </a:pPr>
            <a:r>
              <a:rPr lang="en-US" sz="2800" dirty="0" smtClean="0"/>
              <a:t>A lot has changed in the last 10-20 years</a:t>
            </a:r>
          </a:p>
        </p:txBody>
      </p:sp>
    </p:spTree>
    <p:extLst>
      <p:ext uri="{BB962C8B-B14F-4D97-AF65-F5344CB8AC3E}">
        <p14:creationId xmlns:p14="http://schemas.microsoft.com/office/powerpoint/2010/main" val="1242444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What is </a:t>
            </a:r>
            <a:r>
              <a:rPr lang="en-US" sz="3600" dirty="0" smtClean="0"/>
              <a:t>GraphQL?</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Data structures today are more complex, they are better thought of as graphs (multi-dimensional) instead of tables (two-dimensional)</a:t>
            </a:r>
          </a:p>
          <a:p>
            <a:pPr>
              <a:spcBef>
                <a:spcPts val="600"/>
              </a:spcBef>
              <a:spcAft>
                <a:spcPts val="0"/>
              </a:spcAft>
            </a:pPr>
            <a:r>
              <a:rPr lang="en-US" sz="2800" dirty="0"/>
              <a:t>Q</a:t>
            </a:r>
            <a:r>
              <a:rPr lang="en-US" sz="2800" dirty="0" smtClean="0"/>
              <a:t>uerying those graphs requires a standard query language, and dynamic result structures which reflect what was actually queried for</a:t>
            </a:r>
          </a:p>
        </p:txBody>
      </p:sp>
    </p:spTree>
    <p:extLst>
      <p:ext uri="{BB962C8B-B14F-4D97-AF65-F5344CB8AC3E}">
        <p14:creationId xmlns:p14="http://schemas.microsoft.com/office/powerpoint/2010/main" val="2107186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What is </a:t>
            </a:r>
            <a:r>
              <a:rPr lang="en-US" sz="3600" dirty="0" smtClean="0"/>
              <a:t>GraphQL?</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GraphQL, created by Facebook, provides a more flexible, and standardized interface for querying these data graphs, and returning back result sets with a customizable structure</a:t>
            </a:r>
          </a:p>
          <a:p>
            <a:pPr>
              <a:spcBef>
                <a:spcPts val="600"/>
              </a:spcBef>
              <a:spcAft>
                <a:spcPts val="0"/>
              </a:spcAft>
            </a:pPr>
            <a:r>
              <a:rPr lang="en-US" sz="2800" dirty="0" smtClean="0"/>
              <a:t>GraphQL does not care about business logic or data access</a:t>
            </a:r>
          </a:p>
          <a:p>
            <a:pPr>
              <a:spcBef>
                <a:spcPts val="600"/>
              </a:spcBef>
              <a:spcAft>
                <a:spcPts val="0"/>
              </a:spcAft>
            </a:pPr>
            <a:r>
              <a:rPr lang="en-US" sz="2800" dirty="0" smtClean="0"/>
              <a:t>It only cares about how to query the graph, and then how to structure results as requested</a:t>
            </a:r>
            <a:endParaRPr lang="en-US" sz="2800" dirty="0" smtClean="0"/>
          </a:p>
        </p:txBody>
      </p:sp>
    </p:spTree>
    <p:extLst>
      <p:ext uri="{BB962C8B-B14F-4D97-AF65-F5344CB8AC3E}">
        <p14:creationId xmlns:p14="http://schemas.microsoft.com/office/powerpoint/2010/main" val="2120726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Coding GraphQL</a:t>
            </a:r>
            <a:endParaRPr lang="en-US" sz="3600" dirty="0"/>
          </a:p>
        </p:txBody>
      </p:sp>
      <p:sp>
        <p:nvSpPr>
          <p:cNvPr id="2" name="Content Placeholder 1"/>
          <p:cNvSpPr>
            <a:spLocks noGrp="1"/>
          </p:cNvSpPr>
          <p:nvPr>
            <p:ph idx="1"/>
          </p:nvPr>
        </p:nvSpPr>
        <p:spPr/>
        <p:txBody>
          <a:bodyPr>
            <a:normAutofit/>
          </a:bodyPr>
          <a:lstStyle/>
          <a:p>
            <a:pPr>
              <a:spcBef>
                <a:spcPts val="600"/>
              </a:spcBef>
              <a:spcAft>
                <a:spcPts val="0"/>
              </a:spcAft>
            </a:pPr>
            <a:r>
              <a:rPr lang="en-US" sz="2800" dirty="0" smtClean="0"/>
              <a:t>Organizations implement GraphQL using several strategies</a:t>
            </a:r>
          </a:p>
          <a:p>
            <a:pPr lvl="1">
              <a:spcAft>
                <a:spcPts val="0"/>
              </a:spcAft>
            </a:pPr>
            <a:r>
              <a:rPr lang="en-US" sz="2800" dirty="0" smtClean="0"/>
              <a:t>Create a new services which use GraphQL combined with business logic and data access to provide services</a:t>
            </a:r>
          </a:p>
          <a:p>
            <a:pPr lvl="1">
              <a:spcAft>
                <a:spcPts val="0"/>
              </a:spcAft>
            </a:pPr>
            <a:r>
              <a:rPr lang="en-US" sz="2800" dirty="0" smtClean="0"/>
              <a:t>Create new GraphQL services which wrap existing REST (and other) services and deliver data through the GraphQL interface (we will do that in our code review)</a:t>
            </a:r>
            <a:endParaRPr lang="en-US" sz="2800" dirty="0" smtClean="0"/>
          </a:p>
        </p:txBody>
      </p:sp>
    </p:spTree>
    <p:extLst>
      <p:ext uri="{BB962C8B-B14F-4D97-AF65-F5344CB8AC3E}">
        <p14:creationId xmlns:p14="http://schemas.microsoft.com/office/powerpoint/2010/main" val="21135884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1774</TotalTime>
  <Words>1394</Words>
  <Application>Microsoft Macintosh PowerPoint</Application>
  <PresentationFormat>On-screen Show (4:3)</PresentationFormat>
  <Paragraphs>119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News Gothic MT</vt:lpstr>
      <vt:lpstr>Segoe UI</vt:lpstr>
      <vt:lpstr>Wingdings 2</vt:lpstr>
      <vt:lpstr>Breeze</vt:lpstr>
      <vt:lpstr>PowerPoint Presentation</vt:lpstr>
      <vt:lpstr>Welcome to the Webinar!</vt:lpstr>
      <vt:lpstr>What is GraphQL?</vt:lpstr>
      <vt:lpstr>What is GraphQL?</vt:lpstr>
      <vt:lpstr>What is GraphQL?</vt:lpstr>
      <vt:lpstr>What is GraphQL?</vt:lpstr>
      <vt:lpstr>What is GraphQL?</vt:lpstr>
      <vt:lpstr>What is GraphQL?</vt:lpstr>
      <vt:lpstr>Coding GraphQL</vt:lpstr>
      <vt:lpstr>Coding GraphQL</vt:lpstr>
      <vt:lpstr>Coding GraphQL</vt:lpstr>
      <vt:lpstr>Coding GraphQL</vt:lpstr>
      <vt:lpstr>Coding GraphQL</vt:lpstr>
      <vt:lpstr>Let's Get Started…</vt:lpstr>
      <vt:lpstr>What is Relay?</vt:lpstr>
      <vt:lpstr>What is Relay?</vt:lpstr>
      <vt:lpstr>What is Relay?</vt:lpstr>
      <vt:lpstr>What is Relay?</vt:lpstr>
      <vt:lpstr>What is the Relay GraphQL Standard?</vt:lpstr>
      <vt:lpstr>What is the Relay GraphQL Standard?</vt:lpstr>
      <vt:lpstr>React and Relay</vt:lpstr>
      <vt:lpstr>Let's Get Started…</vt:lpstr>
      <vt:lpstr>PowerPoint Presentation</vt:lpstr>
      <vt:lpstr>Questions???</vt:lpstr>
    </vt:vector>
  </TitlesOfParts>
  <Company>eo3.net</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Eddie Owens III</dc:creator>
  <cp:lastModifiedBy>Eric W. Greene</cp:lastModifiedBy>
  <cp:revision>81</cp:revision>
  <dcterms:created xsi:type="dcterms:W3CDTF">2012-11-13T15:14:17Z</dcterms:created>
  <dcterms:modified xsi:type="dcterms:W3CDTF">2017-02-23T14:24:09Z</dcterms:modified>
</cp:coreProperties>
</file>