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62" r:id="rId5"/>
    <p:sldId id="276" r:id="rId6"/>
    <p:sldId id="263" r:id="rId7"/>
    <p:sldId id="264" r:id="rId8"/>
    <p:sldId id="270" r:id="rId9"/>
    <p:sldId id="271" r:id="rId10"/>
    <p:sldId id="265" r:id="rId11"/>
    <p:sldId id="273" r:id="rId12"/>
    <p:sldId id="272" r:id="rId13"/>
    <p:sldId id="274" r:id="rId14"/>
    <p:sldId id="275" r:id="rId15"/>
    <p:sldId id="277" r:id="rId16"/>
    <p:sldId id="278" r:id="rId17"/>
    <p:sldId id="279" r:id="rId18"/>
    <p:sldId id="266" r:id="rId19"/>
    <p:sldId id="281" r:id="rId20"/>
    <p:sldId id="280" r:id="rId21"/>
    <p:sldId id="26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én Correoso Campillo" initials="RCC" lastIdx="1" clrIdx="0">
    <p:extLst>
      <p:ext uri="{19B8F6BF-5375-455C-9EA6-DF929625EA0E}">
        <p15:presenceInfo xmlns:p15="http://schemas.microsoft.com/office/powerpoint/2012/main" userId="65a8e9792e1808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850-6772-484A-82B0-612D2E647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6E29C-F7F8-4232-A5D3-1C5A95E00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1B4C-20DA-497D-94A1-3D8F2406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AA4EB-348E-4F03-AE17-A50DD44A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3C0F-258C-4AC6-94FF-13FE6D73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3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C76F-EEF5-43C6-893F-BAE64930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32A57-5C83-4239-8526-8C47FFEF0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30BB-622F-4E39-8F62-C0E66B80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1834-EAC0-4897-B483-635D6CB6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D92C-E490-4255-AB70-19DF1CB0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43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A9B2C-518A-42F1-ACB1-BA77E778D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1ABCE-2786-492A-A9A0-33063B39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DD7F-4A40-4B47-9EA8-A08AA4FB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CB72A-D097-494F-88D7-CDB7FF99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0239-BE0A-425B-B6E5-189452F6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57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A588-3979-45B2-8360-C80B93C5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33B4-9DA6-41FA-8763-D8126DB2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F461-1E1E-459B-989A-84CC1763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85DF-F310-4A25-AFA0-47E7FD04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4C29-1075-4EF0-A781-0A68376F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35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3D4D-2610-4C8C-8D7D-D5162FD3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10DC-3C76-49C2-A098-5EEC753E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EA50-491F-44ED-A465-5EF2216C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B5F0-8F25-44AA-ACAA-E7CAA734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7946-58F7-4861-A1B7-57A20F24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283-5F61-4AA6-8FCF-79E0F7C8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FC5E-91EF-404A-8B70-E43A04D49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14B6A-047D-4199-8C70-7000E7651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36BD-389A-4A67-8DAE-DAA1299B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5F2F-F306-4117-90AB-D27865AC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900B-989E-473C-B4F0-A726065C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4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95D-E634-4E16-9FED-83702546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0EB3-CA26-4FFA-ACF9-019421C8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82C28-C7BE-450A-AC33-D682F5F5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A070B-E751-4965-BEDC-B74B279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BF1BA-AB6F-4457-8AFC-B94214AB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53C13-AF50-43DA-B27C-AC0C9440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843B3-8E72-4C4A-BEFE-C8A21130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5CD2-A7CB-4DC3-8525-79A14980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53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2BC9-1A5D-4DEA-9600-A27F06E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E4CF8-C1EC-44D5-BC52-2C4F3567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AB578-354D-4F65-AAF7-503969EE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B575A-F360-4DF2-B25B-3FE18D44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2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B12E5-481B-4CF5-B203-EFB74897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EF226-42D8-4215-A0BA-21C0D9CE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3EDCD-F4D9-474C-A950-24DA21AB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61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A528-DC35-4D9C-B850-7BE43C9A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345B-9BD8-4F57-BC5F-170A03BB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47DD-E32C-480F-A562-FC353F893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BDB09-D07E-4517-AEFA-B1DDBE2B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2C6C-F2F6-4B0A-8F54-33B84C9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447B4-9287-45F3-BF0D-5073341E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92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F6E8-3A7C-4C29-AE06-4D4349B0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8D5D7-4626-41EF-8558-7E1EA88BB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D276-910F-482D-982B-F385B04A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6EC3-847F-4F66-A887-D1AEE4C0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293E9-60AE-4EAC-AA57-518FEC1B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B1BA-EE4C-43B0-AF28-BBCFFA59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2BC20-6067-4976-92D0-0F9FCDDC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252E-A722-43C7-960B-82A95F899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AAED1-6B92-433B-B9F3-9CABC8AF2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DA01-DA28-46DE-BAEF-F0A4924E7F68}" type="datetimeFigureOut">
              <a:rPr lang="es-ES" smtClean="0"/>
              <a:t>22/11/2020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3827-71F2-4DB5-B705-B9AE6E8C9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5A58-41BC-4276-9B65-AEA782009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41AE1-D3D6-4681-95AD-43B21AF9C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69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EB1-8689-472A-8B5B-E295A40A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717" y="480095"/>
            <a:ext cx="6354030" cy="2039136"/>
          </a:xfrm>
        </p:spPr>
        <p:txBody>
          <a:bodyPr wrap="square">
            <a:normAutofit/>
          </a:bodyPr>
          <a:lstStyle/>
          <a:p>
            <a:pPr marR="1010285">
              <a:lnSpc>
                <a:spcPct val="107000"/>
              </a:lnSpc>
            </a:pPr>
            <a:r>
              <a:rPr lang="es-ES" sz="18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Universidad Europea Miguel de Cervantes</a:t>
            </a:r>
            <a:br>
              <a:rPr lang="es-ES" sz="14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4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Escuela Politécnica Superior</a:t>
            </a:r>
            <a:br>
              <a:rPr lang="es-ES" sz="14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4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4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Máster en gestión y análisis de grandes volúmenes de datos: BIG DATA</a:t>
            </a:r>
            <a:br>
              <a:rPr lang="es-ES" sz="14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B9560-994B-40EC-AE9A-246D94E8B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9231"/>
            <a:ext cx="9144000" cy="3758268"/>
          </a:xfrm>
        </p:spPr>
        <p:txBody>
          <a:bodyPr>
            <a:normAutofit/>
          </a:bodyPr>
          <a:lstStyle/>
          <a:p>
            <a:br>
              <a:rPr lang="es-ES" sz="26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6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DESARROLLO DE ALGORITMOS METAHEURISTICOS PARA OPTIMIZACION DE REDES NEURONALES ARTIFICIALES APLICADOS A LA EFICIENCIA ENERGÉTICA BAJO SPARK</a:t>
            </a:r>
            <a:endParaRPr lang="es-ES" sz="2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sz="1800" dirty="0"/>
          </a:p>
          <a:p>
            <a:r>
              <a:rPr lang="es-ES" sz="1800" dirty="0"/>
              <a:t>Autor:</a:t>
            </a:r>
          </a:p>
          <a:p>
            <a:r>
              <a:rPr lang="es-ES" sz="1800" dirty="0"/>
              <a:t>Rubén Correoso Campillo</a:t>
            </a:r>
          </a:p>
          <a:p>
            <a:r>
              <a:rPr lang="es-ES" sz="1800" dirty="0"/>
              <a:t>Tutor:</a:t>
            </a:r>
          </a:p>
          <a:p>
            <a:r>
              <a:rPr lang="es-ES" sz="1800" dirty="0"/>
              <a:t>Mª del Carmen Pegalajar Jiménez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1F1F6-CF67-4FF9-A793-F4A00744AC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0" y="222920"/>
            <a:ext cx="1140160" cy="1611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79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Algoritmos Metaheurísticos:</a:t>
            </a:r>
          </a:p>
          <a:p>
            <a:pPr lvl="2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¿Qué son?</a:t>
            </a:r>
          </a:p>
          <a:p>
            <a:pPr lvl="2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Optimización.</a:t>
            </a:r>
          </a:p>
          <a:p>
            <a:pPr lvl="2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Múltiples mínimos locales en el espacio de soluciones.</a:t>
            </a:r>
          </a:p>
          <a:p>
            <a:pPr lvl="2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Algoritmos aproximados e iterativos que guían una heurística subordinada.</a:t>
            </a:r>
          </a:p>
          <a:p>
            <a:pPr lvl="2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Teorema No-Free-Lunch</a:t>
            </a: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Algoritmos Metaheurísticos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F17F8-B663-4AD7-8D28-BF4C4D89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3601134" cy="214066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20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Algoritmo Ant Bee Colony (ABC):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Swarm Intelligence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ABC simula una colonia de abejas obreras, exploradoras, espectadoras.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Exploración y explotación.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¿Cómo pueden mejorar el modelo predictivo?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Número de capas y neuronas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Entrenamiento de la red neuronal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Algoritmos Metaheurísticos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B3B49-6D7E-4943-B59E-0380549F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33173"/>
            <a:ext cx="4106174" cy="2478727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90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Desarrollo del algoritmo metaheurístico ABC: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Desarrollo en Python</a:t>
            </a:r>
          </a:p>
          <a:p>
            <a:pPr marL="457200" lvl="1" indent="0">
              <a:buNone/>
            </a:pPr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	Para i&lt;=N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Las abejas exploradoras buscan fuentes de comida (</a:t>
            </a:r>
            <a:r>
              <a:rPr lang="es-ES" sz="2200" dirty="0" err="1">
                <a:solidFill>
                  <a:schemeClr val="accent1">
                    <a:lumMod val="50000"/>
                  </a:schemeClr>
                </a:solidFill>
              </a:rPr>
              <a:t>epochs</a:t>
            </a:r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=1)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Vuelven a la colmena y las abejas obreras explotan cada una de las fuentes de comida (</a:t>
            </a:r>
            <a:r>
              <a:rPr lang="es-ES" sz="2200" dirty="0" err="1">
                <a:solidFill>
                  <a:schemeClr val="accent1">
                    <a:lumMod val="50000"/>
                  </a:schemeClr>
                </a:solidFill>
              </a:rPr>
              <a:t>epochs</a:t>
            </a:r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s-ES" sz="2200" dirty="0" err="1">
                <a:solidFill>
                  <a:schemeClr val="accent1">
                    <a:lumMod val="50000"/>
                  </a:schemeClr>
                </a:solidFill>
              </a:rPr>
              <a:t>Nobreras</a:t>
            </a:r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Una vez explotada la fuente de comida las abejas espectadoras deciden cual es la mejor solución.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Integración con el entrenamiento de la red neuronal LSTM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Explotación y exploración.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Algoritmos Metaheurísticos</a:t>
            </a:r>
          </a:p>
        </p:txBody>
      </p:sp>
    </p:spTree>
    <p:extLst>
      <p:ext uri="{BB962C8B-B14F-4D97-AF65-F5344CB8AC3E}">
        <p14:creationId xmlns:p14="http://schemas.microsoft.com/office/powerpoint/2010/main" val="116070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Resultados al aplicar el algoritmo ABC:</a:t>
            </a:r>
          </a:p>
          <a:p>
            <a:pPr lvl="1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LSTM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LSTM + ABC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Algoritmos Metaheurísticos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1C036-D667-46D3-906C-6946D85C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105" y="4540180"/>
            <a:ext cx="4989987" cy="202889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1E4F99-784C-45BA-A0F4-7A450C4D9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105" y="2313953"/>
            <a:ext cx="4989987" cy="201509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68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Ecosistema Apache Hadoop: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Apache Hadoop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Escalabilidad horizontal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YARN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NameNode y Data Nodes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Map Reduce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Apache Spark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Ventajas frente a Map reduce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Lenguajes soportados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Spark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A637B-E716-45A0-914C-039496C9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884" y="4539637"/>
            <a:ext cx="3568653" cy="1371981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72DDC-4812-4ED9-BD5D-9E1B40236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84" y="1944121"/>
            <a:ext cx="3568653" cy="2460579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209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Modelo predictivo en Spark: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Spark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PySpark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Integración con Google </a:t>
            </a:r>
            <a:r>
              <a:rPr lang="es-ES" sz="2200" dirty="0" err="1">
                <a:solidFill>
                  <a:schemeClr val="accent1">
                    <a:lumMod val="50000"/>
                  </a:schemeClr>
                </a:solidFill>
              </a:rPr>
              <a:t>Colab</a:t>
            </a:r>
            <a:endParaRPr lang="es-ES" sz="2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MLlib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Ventajas</a:t>
            </a:r>
          </a:p>
          <a:p>
            <a:pPr lvl="2"/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Limitaciones</a:t>
            </a:r>
          </a:p>
          <a:p>
            <a:pPr lvl="2"/>
            <a:r>
              <a:rPr lang="es-ES" sz="2200" dirty="0" err="1">
                <a:solidFill>
                  <a:schemeClr val="accent1">
                    <a:lumMod val="50000"/>
                  </a:schemeClr>
                </a:solidFill>
              </a:rPr>
              <a:t>Gradient</a:t>
            </a:r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accent1">
                    <a:lumMod val="50000"/>
                  </a:schemeClr>
                </a:solidFill>
              </a:rPr>
              <a:t>Boosting</a:t>
            </a:r>
            <a:r>
              <a:rPr lang="es-ES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accent1">
                    <a:lumMod val="50000"/>
                  </a:schemeClr>
                </a:solidFill>
              </a:rPr>
              <a:t>Trees</a:t>
            </a:r>
            <a:endParaRPr lang="es-ES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Spark</a:t>
            </a:r>
          </a:p>
        </p:txBody>
      </p:sp>
    </p:spTree>
    <p:extLst>
      <p:ext uri="{BB962C8B-B14F-4D97-AF65-F5344CB8AC3E}">
        <p14:creationId xmlns:p14="http://schemas.microsoft.com/office/powerpoint/2010/main" val="1737973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Evaluación del modelo predictivo en Spark: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Último año del conjunto de datos</a:t>
            </a:r>
          </a:p>
          <a:p>
            <a:pPr lvl="1"/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</a:rPr>
              <a:t>Gradient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</a:rPr>
              <a:t>Boosting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</a:rPr>
              <a:t>Trees</a:t>
            </a: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Paralelización</a:t>
            </a: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Spark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959A5-2967-4CC7-A1EC-43D3F762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20" y="3463137"/>
            <a:ext cx="3825240" cy="2713826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73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Integración del algoritmo ABC en PySpark: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Ventajas frente al modelo LSTM en Google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Colab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Cambios frente al modelo LSTM en explotación y exploración</a:t>
            </a:r>
          </a:p>
          <a:p>
            <a:pPr marL="914400" lvl="2" indent="0">
              <a:buNone/>
            </a:pP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</a:rPr>
              <a:t>epochs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===</a:t>
            </a:r>
            <a:r>
              <a:rPr lang="es-ES" sz="2400" dirty="0" err="1">
                <a:solidFill>
                  <a:schemeClr val="accent1">
                    <a:lumMod val="50000"/>
                  </a:schemeClr>
                </a:solidFill>
              </a:rPr>
              <a:t>maxiter</a:t>
            </a:r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Spark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64B1A-35CF-42B6-80ED-757692011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139" y="3429000"/>
            <a:ext cx="3905721" cy="2724742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528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664F7B-994E-4BE7-B62B-59F0997307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Conclusiones: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Tras evaluar múltiples modelos de regresión se ha observado que la red neuronal LSTM es la que ha aportado mejor resultado en cuanto a entrenamiento y precisión para el conjunto de datos de estudio.</a:t>
            </a: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ha conseguido implementar el algoritmo ABC mejorando la precisión en el entrenamiento de los modelos tanto de redes neuronales como en Spark.</a:t>
            </a: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ha creado un modelo de regresión en Spark utilizando la librería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Mllib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, consiguiendo un modelo fácilmente escalable horizontalmente sobre un clúster Hadoop.</a:t>
            </a:r>
          </a:p>
        </p:txBody>
      </p:sp>
    </p:spTree>
    <p:extLst>
      <p:ext uri="{BB962C8B-B14F-4D97-AF65-F5344CB8AC3E}">
        <p14:creationId xmlns:p14="http://schemas.microsoft.com/office/powerpoint/2010/main" val="255788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Conclusiones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664F7B-994E-4BE7-B62B-59F0997307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Conclusiones:</a:t>
            </a:r>
          </a:p>
          <a:p>
            <a:pPr lvl="1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Finalmente se ha integrado el algoritmo ABC en Spark para optimizar el entrenamiento del modelo. </a:t>
            </a:r>
          </a:p>
          <a:p>
            <a:pPr lvl="1"/>
            <a:endParaRPr lang="es-ES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Todo lo anterior nos aporta técnicas fiables y precisas de predicción del consumo energético de la serie temporal, siendo este uno de los principales problemas a nivel mundial.</a:t>
            </a:r>
          </a:p>
        </p:txBody>
      </p:sp>
    </p:spTree>
    <p:extLst>
      <p:ext uri="{BB962C8B-B14F-4D97-AF65-F5344CB8AC3E}">
        <p14:creationId xmlns:p14="http://schemas.microsoft.com/office/powerpoint/2010/main" val="23164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</a:p>
          <a:p>
            <a:pPr marL="457200" indent="-457200">
              <a:buAutoNum type="arabi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  <a:p>
            <a:pPr marL="457200" indent="-457200">
              <a:buAutoNum type="arabi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Conclusiones</a:t>
            </a:r>
          </a:p>
          <a:p>
            <a:pPr marL="457200" indent="-457200">
              <a:buAutoNum type="arabicPeriod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Planes de mejora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1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Planes de mejora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81465-E956-4B24-9C31-0EE25E310F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Mejoras:</a:t>
            </a:r>
          </a:p>
          <a:p>
            <a:pPr lvl="1">
              <a:lnSpc>
                <a:spcPct val="100000"/>
              </a:lnSpc>
            </a:pPr>
            <a:r>
              <a:rPr lang="es-ES" sz="2600" dirty="0">
                <a:solidFill>
                  <a:schemeClr val="accent1">
                    <a:lumMod val="50000"/>
                  </a:schemeClr>
                </a:solidFill>
              </a:rPr>
              <a:t>Implementar entrenamiento de redes neuronales en Spark.</a:t>
            </a:r>
          </a:p>
          <a:p>
            <a:pPr lvl="1">
              <a:lnSpc>
                <a:spcPct val="100000"/>
              </a:lnSpc>
            </a:pPr>
            <a:r>
              <a:rPr lang="es-ES" sz="2600" dirty="0">
                <a:solidFill>
                  <a:schemeClr val="accent1">
                    <a:lumMod val="50000"/>
                  </a:schemeClr>
                </a:solidFill>
              </a:rPr>
              <a:t>Optimizar la función objetivo del algoritmo ABC para mejorar el entrenamiento en tiempo y en precisión.</a:t>
            </a:r>
          </a:p>
          <a:p>
            <a:pPr lvl="1">
              <a:lnSpc>
                <a:spcPct val="100000"/>
              </a:lnSpc>
            </a:pPr>
            <a:r>
              <a:rPr lang="es-ES" sz="2600" dirty="0">
                <a:solidFill>
                  <a:schemeClr val="accent1">
                    <a:lumMod val="50000"/>
                  </a:schemeClr>
                </a:solidFill>
              </a:rPr>
              <a:t>Integración del algoritmo ABC para el dimensionado de redes neuronales, número de capas, neuronas, función de activación…</a:t>
            </a:r>
          </a:p>
          <a:p>
            <a:pPr lvl="1">
              <a:lnSpc>
                <a:spcPct val="100000"/>
              </a:lnSpc>
            </a:pPr>
            <a:r>
              <a:rPr lang="es-ES" sz="2600" dirty="0">
                <a:solidFill>
                  <a:schemeClr val="accent1">
                    <a:lumMod val="50000"/>
                  </a:schemeClr>
                </a:solidFill>
              </a:rPr>
              <a:t>Ejecutar el modelo PySpark en un clúster Hadoop para estudiar el comportamiento en varios nodos.</a:t>
            </a:r>
          </a:p>
          <a:p>
            <a:pPr lvl="1">
              <a:lnSpc>
                <a:spcPct val="100000"/>
              </a:lnSpc>
            </a:pPr>
            <a:r>
              <a:rPr lang="es-ES" sz="2600" dirty="0">
                <a:solidFill>
                  <a:schemeClr val="accent1">
                    <a:lumMod val="50000"/>
                  </a:schemeClr>
                </a:solidFill>
              </a:rPr>
              <a:t>Añadir nuevas características al conjunto de datos que puedan afectar al consumo energético, como datos geográficos, de periodos vacacionales, datos climáticos, densidad de población.</a:t>
            </a:r>
          </a:p>
          <a:p>
            <a:pPr lvl="1">
              <a:lnSpc>
                <a:spcPct val="100000"/>
              </a:lnSpc>
            </a:pPr>
            <a:r>
              <a:rPr lang="es-ES" sz="2600" dirty="0">
                <a:solidFill>
                  <a:schemeClr val="accent1">
                    <a:lumMod val="50000"/>
                  </a:schemeClr>
                </a:solidFill>
              </a:rPr>
              <a:t>Posible integración de otros algoritmos metaheurísticos.</a:t>
            </a:r>
          </a:p>
        </p:txBody>
      </p:sp>
    </p:spTree>
    <p:extLst>
      <p:ext uri="{BB962C8B-B14F-4D97-AF65-F5344CB8AC3E}">
        <p14:creationId xmlns:p14="http://schemas.microsoft.com/office/powerpoint/2010/main" val="1329872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757" y="2640409"/>
            <a:ext cx="6928485" cy="1577182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accent1">
                    <a:lumMod val="50000"/>
                  </a:schemeClr>
                </a:solidFill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49435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Introducción: Contextualización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Contextualización:</a:t>
            </a:r>
          </a:p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Crecimiento de la población</a:t>
            </a:r>
          </a:p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Consumo energético a nivel mundial</a:t>
            </a:r>
          </a:p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Eficiencia energética</a:t>
            </a:r>
          </a:p>
          <a:p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Anticiparnos a las necesidades de la población</a:t>
            </a: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7925A-72B1-4423-AA94-1B20F3F3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41" y="3979412"/>
            <a:ext cx="6101918" cy="2375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15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Introducción: Entorno y conjunto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Entorno: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Repositorio GIT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Notebook en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colab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Entrenamiento en GPU desde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Colab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Conjunto de datos </a:t>
            </a:r>
            <a:r>
              <a:rPr lang="es-ES" sz="2400" i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s-ES" sz="2400" i="1" dirty="0" err="1">
                <a:solidFill>
                  <a:schemeClr val="accent1">
                    <a:lumMod val="50000"/>
                  </a:schemeClr>
                </a:solidFill>
              </a:rPr>
              <a:t>Hourly</a:t>
            </a:r>
            <a:r>
              <a:rPr lang="es-ES" sz="2400" i="1" dirty="0">
                <a:solidFill>
                  <a:schemeClr val="accent1">
                    <a:lumMod val="50000"/>
                  </a:schemeClr>
                </a:solidFill>
              </a:rPr>
              <a:t> Energy </a:t>
            </a:r>
            <a:r>
              <a:rPr lang="es-ES" sz="2400" i="1" dirty="0" err="1">
                <a:solidFill>
                  <a:schemeClr val="accent1">
                    <a:lumMod val="50000"/>
                  </a:schemeClr>
                </a:solidFill>
              </a:rPr>
              <a:t>Consumption</a:t>
            </a:r>
            <a:r>
              <a:rPr lang="es-ES" sz="2400" i="1" dirty="0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Kaggle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Rob Mulla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Kernel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Master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PJM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Interconnection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LLC durante 20 años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Diferentes zonas a lo largo de histórico</a:t>
            </a:r>
          </a:p>
          <a:p>
            <a:pPr marL="457200" lvl="1" indent="0">
              <a:buNone/>
            </a:pPr>
            <a:endParaRPr lang="es-ES" sz="3100" i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6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Introducción: Series temporales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Series temporales: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Estacionariedad del consumo energético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Patrones y tendencias temporales (Horas, días de la semana, meses, estaciones, eventos vacacionales, …)</a:t>
            </a: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C8E8E-3532-4C0D-A133-4B73A81AF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3770372"/>
            <a:ext cx="4867275" cy="218122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0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Ejemplos de estacionariedad:</a:t>
            </a:r>
          </a:p>
          <a:p>
            <a:pPr marL="0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053C4-AFA4-4A0B-A55C-3CCEF5D5D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266949"/>
            <a:ext cx="4048910" cy="1980876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Introducción: Series temporales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BBD52-B49F-4A2A-BCB3-69F4C174D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22" y="2266950"/>
            <a:ext cx="4448278" cy="1980875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495C5-0EBF-426F-94DA-583DBA5B4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4417765"/>
            <a:ext cx="4048910" cy="1825979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369F1-EC4A-442E-AA07-17F3C0033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123" y="4417765"/>
            <a:ext cx="4448278" cy="1825979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768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Desarrollo de un modelo predictivo: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Predecir el consumo del último año del dataset y evaluar el error frente a los datos reales.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Mediante algoritmos clásicos</a:t>
            </a:r>
          </a:p>
          <a:p>
            <a:pPr lvl="2"/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XGBoost</a:t>
            </a:r>
          </a:p>
          <a:p>
            <a:pPr marL="457200" lvl="1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Modelo predictivo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229E8-B7D6-46CC-AA38-19D0B896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15" y="3676575"/>
            <a:ext cx="3495675" cy="2539058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E49703-E9B9-4E40-8027-F8FBBB601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912" y="3676575"/>
            <a:ext cx="1844040" cy="2540303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11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Desarrollo de modelo mediante redes neuronales: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RNN					</a:t>
            </a:r>
          </a:p>
          <a:p>
            <a:pPr lvl="1"/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Cada capa recibe información de un estado de tiempo anterior (Matriz de pesos U).</a:t>
            </a:r>
          </a:p>
          <a:p>
            <a:pPr lvl="1"/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La matriz de pesos U también se actualiza en la fase de BackPropagation.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LSTM</a:t>
            </a:r>
          </a:p>
          <a:p>
            <a:pPr lvl="1"/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Redes con memoria.</a:t>
            </a:r>
          </a:p>
          <a:p>
            <a:pPr lvl="1"/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Pueden encontrar patrones en instantes alejados de tiempo.</a:t>
            </a:r>
          </a:p>
          <a:p>
            <a:pPr lvl="1"/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Puertas de entrada, de salida y de olvidar.</a:t>
            </a:r>
          </a:p>
          <a:p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GRU</a:t>
            </a:r>
          </a:p>
          <a:p>
            <a:pPr lvl="1"/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Mismo principio que LSTM pero simplificadas.</a:t>
            </a:r>
          </a:p>
          <a:p>
            <a:pPr lvl="1"/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Rendimiento similar pero más eficientes.</a:t>
            </a:r>
          </a:p>
          <a:p>
            <a:pPr lvl="1"/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Puertas </a:t>
            </a:r>
            <a:r>
              <a:rPr lang="es-ES" sz="2800" dirty="0" err="1">
                <a:solidFill>
                  <a:schemeClr val="accent1">
                    <a:lumMod val="50000"/>
                  </a:schemeClr>
                </a:solidFill>
              </a:rPr>
              <a:t>reset</a:t>
            </a:r>
            <a:r>
              <a:rPr lang="es-ES" sz="2800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lang="es-ES" sz="2800" dirty="0" err="1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s-ES" sz="28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Modelo predictivo</a:t>
            </a:r>
          </a:p>
        </p:txBody>
      </p:sp>
    </p:spTree>
    <p:extLst>
      <p:ext uri="{BB962C8B-B14F-4D97-AF65-F5344CB8AC3E}">
        <p14:creationId xmlns:p14="http://schemas.microsoft.com/office/powerpoint/2010/main" val="112292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8031-157B-49F5-8F9B-11C8880C7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Comparativa de predicción de los modelos</a:t>
            </a: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RNN					</a:t>
            </a: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LSTM</a:t>
            </a: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CCFB-003D-4A1F-9F30-992F71E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>
                <a:solidFill>
                  <a:schemeClr val="accent1">
                    <a:lumMod val="50000"/>
                  </a:schemeClr>
                </a:solidFill>
              </a:rPr>
              <a:t>Objetivos: Modelo predictivo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3B4B6-DDA0-42DD-98C1-F2E2D1896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17" y="2558682"/>
            <a:ext cx="4169753" cy="1696494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37D6C1-3129-40F4-B0DC-B8FC5BEF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216" y="4932670"/>
            <a:ext cx="4169753" cy="1666951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E3E92-5ACB-4FE6-AFC8-4E8F3D9E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654" y="2556970"/>
            <a:ext cx="4188272" cy="1698206"/>
          </a:xfrm>
          <a:prstGeom prst="rect">
            <a:avLst/>
          </a:prstGeom>
          <a:noFill/>
          <a:ln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ABBE1-C0BD-44B6-B85A-B7EB746B8D0F}"/>
              </a:ext>
            </a:extLst>
          </p:cNvPr>
          <p:cNvSpPr txBox="1"/>
          <p:nvPr/>
        </p:nvSpPr>
        <p:spPr>
          <a:xfrm>
            <a:off x="5997156" y="20780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accent1">
                    <a:lumMod val="50000"/>
                  </a:schemeClr>
                </a:solidFill>
              </a:rPr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407499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826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Universidad Europea Miguel de Cervantes Escuela Politécnica Superior  Máster en gestión y análisis de grandes volúmenes de datos: BIG DATA </vt:lpstr>
      <vt:lpstr>Índice</vt:lpstr>
      <vt:lpstr>Introducción: Contextualización</vt:lpstr>
      <vt:lpstr>Introducción: Entorno y conjunto de datos</vt:lpstr>
      <vt:lpstr>Introducción: Series temporales</vt:lpstr>
      <vt:lpstr>Introducción: Series temporales</vt:lpstr>
      <vt:lpstr>Objetivos: Modelo predictivo</vt:lpstr>
      <vt:lpstr>Objetivos: Modelo predictivo</vt:lpstr>
      <vt:lpstr>Objetivos: Modelo predictivo</vt:lpstr>
      <vt:lpstr>Objetivos: Algoritmos Metaheurísticos</vt:lpstr>
      <vt:lpstr>Objetivos: Algoritmos Metaheurísticos</vt:lpstr>
      <vt:lpstr>Objetivos: Algoritmos Metaheurísticos</vt:lpstr>
      <vt:lpstr>Objetivos: Algoritmos Metaheurísticos</vt:lpstr>
      <vt:lpstr>Objetivos: Spark</vt:lpstr>
      <vt:lpstr>Objetivos: Spark</vt:lpstr>
      <vt:lpstr>Objetivos: Spark</vt:lpstr>
      <vt:lpstr>Objetivos: Spark</vt:lpstr>
      <vt:lpstr>Conclusiones</vt:lpstr>
      <vt:lpstr>Conclusiones</vt:lpstr>
      <vt:lpstr>Planes de mejora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Europea Miguel de Cervantes Escuela Politécnica Superior</dc:title>
  <dc:creator>Rubén Correoso Campillo</dc:creator>
  <cp:lastModifiedBy>Rubén Correoso Campillo</cp:lastModifiedBy>
  <cp:revision>132</cp:revision>
  <dcterms:created xsi:type="dcterms:W3CDTF">2020-11-21T10:58:53Z</dcterms:created>
  <dcterms:modified xsi:type="dcterms:W3CDTF">2020-11-22T16:39:16Z</dcterms:modified>
</cp:coreProperties>
</file>