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9" r:id="rId6"/>
    <p:sldId id="327" r:id="rId7"/>
    <p:sldId id="328" r:id="rId8"/>
    <p:sldId id="258" r:id="rId9"/>
    <p:sldId id="259" r:id="rId10"/>
    <p:sldId id="310" r:id="rId11"/>
    <p:sldId id="311" r:id="rId12"/>
    <p:sldId id="312" r:id="rId13"/>
    <p:sldId id="333" r:id="rId14"/>
    <p:sldId id="313" r:id="rId15"/>
    <p:sldId id="315" r:id="rId16"/>
    <p:sldId id="314" r:id="rId17"/>
    <p:sldId id="346" r:id="rId18"/>
    <p:sldId id="361" r:id="rId19"/>
    <p:sldId id="317" r:id="rId20"/>
    <p:sldId id="318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C4"/>
    <a:srgbClr val="01C6FD"/>
    <a:srgbClr val="79AE02"/>
    <a:srgbClr val="067F9C"/>
    <a:srgbClr val="014E52"/>
    <a:srgbClr val="0C596D"/>
    <a:srgbClr val="03556D"/>
    <a:srgbClr val="145C72"/>
    <a:srgbClr val="0000A4"/>
    <a:srgbClr val="1AB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-38" y="-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pPr/>
              <a:t>6/8/2021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xmlns="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xmlns="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xmlns="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B1D122-60D0-8B4D-896A-2A770C0B6343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xamples.javacodegeeks.com/factory-pattern-java-example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s.javacodegeeks.com/factory-pattern-java-exampl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refactoring.guru/pattern-language-boo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xmlns="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xmlns="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arge full slide image">
            <a:extLst>
              <a:ext uri="{FF2B5EF4-FFF2-40B4-BE49-F238E27FC236}">
                <a16:creationId xmlns:a16="http://schemas.microsoft.com/office/drawing/2014/main" xmlns="" id="{04651C38-FC54-400F-A9F3-B49EC4829A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3130"/>
            <a:ext cx="12191999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F754616-DC65-1841-9419-6C0DCBEB6D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C2B5667-FA20-49C2-A3CD-B275BB41F6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1F153D4-F9C1-4295-8CB0-BFC0E94D4C64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Creational Design Pattern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281940" y="1158240"/>
            <a:ext cx="9666288" cy="3810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Provide various object creation mechanisms, which increase flexibility and reuse of existing code.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" y="1493838"/>
            <a:ext cx="3475038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1980" y="1516380"/>
            <a:ext cx="34671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5920" y="4247198"/>
            <a:ext cx="3467100" cy="2168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1640" y="4277678"/>
            <a:ext cx="3467100" cy="2214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0070" y="1485583"/>
            <a:ext cx="3505200" cy="230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 Design Pattern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281940" y="1158240"/>
            <a:ext cx="11628120" cy="381000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Structural patterns explain how to assemble objects and classes into larger structures while keeping these structures flexible and efficient.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03" y="1562099"/>
            <a:ext cx="10912475" cy="1417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603" y="3093720"/>
            <a:ext cx="10860087" cy="1733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160" y="4926330"/>
            <a:ext cx="3452813" cy="1931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434341"/>
            <a:ext cx="11174186" cy="656806"/>
          </a:xfrm>
        </p:spPr>
        <p:txBody>
          <a:bodyPr/>
          <a:lstStyle/>
          <a:p>
            <a:r>
              <a:rPr lang="en-IN" dirty="0" smtClean="0"/>
              <a:t>Behavioural Design Pattern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" y="1261110"/>
            <a:ext cx="8934768" cy="16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143998"/>
            <a:ext cx="8941435" cy="16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4962956"/>
            <a:ext cx="8968740" cy="178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73365" y="3154680"/>
            <a:ext cx="2528135" cy="135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" y="1089660"/>
            <a:ext cx="802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Behavioural design patterns are concerned with algorithms and the assignment of responsibilities between objects.</a:t>
            </a:r>
            <a:endParaRPr lang="en-IN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Creational – Singleton Design Pattern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27760"/>
            <a:ext cx="18527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Singleton</a:t>
            </a:r>
            <a:r>
              <a:rPr lang="en-IN" sz="1000" dirty="0" smtClean="0"/>
              <a:t> is a creational design pattern that lets you ensure that a class has </a:t>
            </a:r>
            <a:r>
              <a:rPr lang="en-IN" sz="1000" dirty="0" smtClean="0">
                <a:solidFill>
                  <a:srgbClr val="FF0000"/>
                </a:solidFill>
              </a:rPr>
              <a:t>only one instance</a:t>
            </a:r>
            <a:r>
              <a:rPr lang="en-IN" sz="1000" dirty="0" smtClean="0"/>
              <a:t>, while providing a global access point to this instance.</a:t>
            </a:r>
            <a:endParaRPr lang="en-IN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8671" y="403860"/>
            <a:ext cx="2180889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148" y="1409700"/>
            <a:ext cx="2445611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1998" y="3878580"/>
            <a:ext cx="6199057" cy="91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558540" y="33147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To Implement SDP:-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3505200" y="4957495"/>
            <a:ext cx="742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 smtClean="0"/>
              <a:t>Lazy Initialization</a:t>
            </a:r>
            <a:r>
              <a:rPr lang="en-IN" sz="1100" dirty="0" smtClean="0"/>
              <a:t> </a:t>
            </a:r>
            <a:r>
              <a:rPr lang="en-IN" dirty="0" smtClean="0"/>
              <a:t>– </a:t>
            </a:r>
            <a:r>
              <a:rPr lang="en-IN" sz="1050" dirty="0" smtClean="0"/>
              <a:t>which means that it </a:t>
            </a:r>
            <a:r>
              <a:rPr lang="en-IN" sz="1050" dirty="0" smtClean="0">
                <a:solidFill>
                  <a:srgbClr val="FF0000"/>
                </a:solidFill>
              </a:rPr>
              <a:t>restricts the instance creation until it is requested </a:t>
            </a:r>
            <a:r>
              <a:rPr lang="en-IN" sz="1050" dirty="0" smtClean="0"/>
              <a:t>for the first time.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58540" y="1447800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Real Time Example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19500" y="1950720"/>
            <a:ext cx="40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/>
              <a:t>Logger classes 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Design the application that needs to work with the serial port.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5" y="323756"/>
            <a:ext cx="11330473" cy="746846"/>
          </a:xfrm>
        </p:spPr>
        <p:txBody>
          <a:bodyPr/>
          <a:lstStyle/>
          <a:p>
            <a:r>
              <a:rPr lang="en-IN" dirty="0" smtClean="0"/>
              <a:t>Creational – Singleton Design Pattern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5714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Ensure that a class has just a single </a:t>
            </a:r>
            <a:r>
              <a:rPr lang="en-IN" b="1" dirty="0" smtClean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Provide a global access point to that instance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1863" y="979932"/>
            <a:ext cx="2180889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49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Creational – Singleton Design Pattern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27760"/>
            <a:ext cx="18527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Singleton</a:t>
            </a:r>
            <a:r>
              <a:rPr lang="en-IN" sz="1000" dirty="0" smtClean="0"/>
              <a:t> is a creational design pattern that lets you ensure that a class has </a:t>
            </a:r>
            <a:r>
              <a:rPr lang="en-IN" sz="1000" dirty="0" smtClean="0">
                <a:solidFill>
                  <a:srgbClr val="FF0000"/>
                </a:solidFill>
              </a:rPr>
              <a:t>only one instance</a:t>
            </a:r>
            <a:r>
              <a:rPr lang="en-IN" sz="1000" dirty="0" smtClean="0"/>
              <a:t>, while providing a global access point to this instance.</a:t>
            </a:r>
            <a:endParaRPr lang="en-IN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8671" y="403860"/>
            <a:ext cx="2180889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477645"/>
            <a:ext cx="2182813" cy="3154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9825" y="4533900"/>
            <a:ext cx="4096895" cy="1801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421380"/>
            <a:ext cx="4959569" cy="2639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6148" y="1409700"/>
            <a:ext cx="2445611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Creational – Factory Design Pattern</a:t>
            </a:r>
            <a:endParaRPr lang="en-IN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696686" y="1508760"/>
            <a:ext cx="9666514" cy="289157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29" y="1071899"/>
            <a:ext cx="2128711" cy="1191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636520" y="1143000"/>
            <a:ext cx="65074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Problem </a:t>
            </a:r>
            <a:r>
              <a:rPr lang="en-IN" sz="1100" b="1" dirty="0" smtClean="0"/>
              <a:t>– </a:t>
            </a:r>
            <a:r>
              <a:rPr lang="en-IN" sz="1050" dirty="0" smtClean="0"/>
              <a:t>Logistics management application. </a:t>
            </a:r>
          </a:p>
          <a:p>
            <a:r>
              <a:rPr lang="en-IN" sz="1050" dirty="0" smtClean="0"/>
              <a:t>Your app can only </a:t>
            </a:r>
            <a:r>
              <a:rPr lang="en-IN" sz="1050" dirty="0" smtClean="0">
                <a:solidFill>
                  <a:srgbClr val="FF0000"/>
                </a:solidFill>
              </a:rPr>
              <a:t>handle transportation by trucks</a:t>
            </a:r>
            <a:r>
              <a:rPr lang="en-IN" sz="1050" dirty="0" smtClean="0"/>
              <a:t>, so the bulk of your code lives inside the </a:t>
            </a:r>
            <a:r>
              <a:rPr lang="en-IN" sz="1050" dirty="0" smtClean="0">
                <a:solidFill>
                  <a:srgbClr val="FF0000"/>
                </a:solidFill>
              </a:rPr>
              <a:t>Truck class. </a:t>
            </a:r>
          </a:p>
          <a:p>
            <a:r>
              <a:rPr lang="en-IN" sz="1050" dirty="0" smtClean="0"/>
              <a:t>Later receive dozens of requests from </a:t>
            </a:r>
            <a:r>
              <a:rPr lang="en-IN" sz="1050" dirty="0" smtClean="0">
                <a:solidFill>
                  <a:srgbClr val="FF0000"/>
                </a:solidFill>
              </a:rPr>
              <a:t>sea transportation </a:t>
            </a:r>
            <a:r>
              <a:rPr lang="en-IN" sz="1050" dirty="0" smtClean="0"/>
              <a:t>companies to incorporate sea logistics into the app.</a:t>
            </a:r>
          </a:p>
          <a:p>
            <a:r>
              <a:rPr lang="en-IN" sz="1200" b="1" dirty="0" smtClean="0"/>
              <a:t>Solution – </a:t>
            </a:r>
            <a:r>
              <a:rPr lang="en-IN" sz="1000" dirty="0" smtClean="0"/>
              <a:t>Adding ship class -&gt; Add Air class -&gt;</a:t>
            </a:r>
            <a:r>
              <a:rPr lang="en-IN" sz="1000" dirty="0" smtClean="0">
                <a:solidFill>
                  <a:srgbClr val="FF0000"/>
                </a:solidFill>
              </a:rPr>
              <a:t> Nasty code and complexity</a:t>
            </a:r>
            <a:endParaRPr lang="en-IN" sz="1600" b="1" dirty="0" smtClean="0">
              <a:solidFill>
                <a:srgbClr val="FF0000"/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5440" y="1"/>
            <a:ext cx="2848928" cy="1211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5019" y="1386840"/>
            <a:ext cx="2595981" cy="1363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312420" y="2400300"/>
            <a:ext cx="670560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In Factory pattern, </a:t>
            </a:r>
            <a:r>
              <a:rPr lang="en-IN" sz="900" dirty="0" smtClean="0">
                <a:solidFill>
                  <a:srgbClr val="FF0000"/>
                </a:solidFill>
              </a:rPr>
              <a:t>we create object without exposing the creation logic </a:t>
            </a:r>
            <a:r>
              <a:rPr lang="en-IN" sz="900" dirty="0" smtClean="0"/>
              <a:t>to the client and refer to newly created object using a common interface</a:t>
            </a:r>
            <a:r>
              <a:rPr lang="en-IN" sz="1050" dirty="0" smtClean="0"/>
              <a:t>.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9240" y="2886042"/>
            <a:ext cx="7989570" cy="3613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91440" y="6614160"/>
            <a:ext cx="4969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hlinkClick r:id="rId6"/>
              </a:rPr>
              <a:t>https://examples.javacodegeeks.com/factory-pattern-java-example/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Creational – Factory Design Pattern</a:t>
            </a:r>
            <a:endParaRPr lang="en-IN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696686" y="1508760"/>
            <a:ext cx="9666514" cy="289157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" y="1386840"/>
            <a:ext cx="87553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Applications</a:t>
            </a:r>
          </a:p>
          <a:p>
            <a:pPr marL="228600" indent="-228600">
              <a:buAutoNum type="arabicPeriod"/>
            </a:pPr>
            <a:endParaRPr lang="en-IN" sz="1000" dirty="0" smtClean="0"/>
          </a:p>
          <a:p>
            <a:pPr marL="228600" indent="-228600">
              <a:buAutoNum type="arabicPeriod"/>
            </a:pPr>
            <a:r>
              <a:rPr lang="en-IN" sz="1000" dirty="0" smtClean="0"/>
              <a:t>Use the Factory Method when you don’t know beforehand the exact types and dependencies of the objects your code should work with.</a:t>
            </a:r>
          </a:p>
          <a:p>
            <a:pPr marL="228600" indent="-228600">
              <a:buAutoNum type="arabicPeriod"/>
            </a:pPr>
            <a:endParaRPr lang="en-IN" sz="1000" dirty="0" smtClean="0"/>
          </a:p>
          <a:p>
            <a:pPr marL="228600" indent="-228600">
              <a:buAutoNum type="arabicPeriod"/>
            </a:pPr>
            <a:r>
              <a:rPr lang="en-IN" sz="1000" dirty="0" smtClean="0"/>
              <a:t>Use the Factory Method when you want to </a:t>
            </a:r>
            <a:r>
              <a:rPr lang="en-IN" sz="1000" dirty="0" smtClean="0">
                <a:solidFill>
                  <a:srgbClr val="FF0000"/>
                </a:solidFill>
              </a:rPr>
              <a:t>save system resources  </a:t>
            </a:r>
            <a:r>
              <a:rPr lang="en-IN" sz="1000" dirty="0" smtClean="0"/>
              <a:t>by reusing existing objects instead of rebuilding them each time.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" y="6614160"/>
            <a:ext cx="4969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hlinkClick r:id="rId2"/>
              </a:rPr>
              <a:t>https://examples.javacodegeeks.com/factory-pattern-java-example/</a:t>
            </a:r>
            <a:endParaRPr lang="en-IN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53360" y="2769341"/>
          <a:ext cx="5816600" cy="2202180"/>
        </p:xfrm>
        <a:graphic>
          <a:graphicData uri="http://schemas.openxmlformats.org/drawingml/2006/table">
            <a:tbl>
              <a:tblPr/>
              <a:tblGrid>
                <a:gridCol w="2857500"/>
                <a:gridCol w="29591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Pros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Cons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You avoid tight coupling between the creator and the concrete products.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The code may become more complicated since you need to introduce a lot of new subclasses to implement the pattern. The best case scenario is when you’re introducing the pattern into an existing hierarchy of creator classes.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Single Responsibility Principle.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You can move the product creation code into one place in the program, making the code easier to support.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Open/Closed Principle. You can introduce new types of products into the program without breaking existing client code.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602141"/>
            <a:ext cx="9666514" cy="746846"/>
          </a:xfrm>
        </p:spPr>
        <p:txBody>
          <a:bodyPr/>
          <a:lstStyle/>
          <a:p>
            <a:r>
              <a:rPr lang="en-US" dirty="0" smtClean="0"/>
              <a:t>TOC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1455182"/>
            <a:ext cx="9666514" cy="19707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Solid Principles Design Patterns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Introduction Design Patterns - Creational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Design Patterns -Structural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Design Patterns - Behavioural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xmlns="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EB8303B-9502-480C-9C51-6EF9094D5E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SOLID Principle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4769511"/>
          </a:xfrm>
        </p:spPr>
        <p:txBody>
          <a:bodyPr/>
          <a:lstStyle/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S  </a:t>
            </a:r>
            <a:r>
              <a:rPr lang="en-IN" dirty="0" smtClean="0"/>
              <a:t>- SRP- Single Responsibility Principle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O </a:t>
            </a:r>
            <a:r>
              <a:rPr lang="en-IN" dirty="0" smtClean="0"/>
              <a:t> - OP – Open Closed Principal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L </a:t>
            </a:r>
            <a:r>
              <a:rPr lang="en-IN" dirty="0" smtClean="0"/>
              <a:t>  - LSP – </a:t>
            </a:r>
            <a:r>
              <a:rPr lang="en-IN" dirty="0" err="1" smtClean="0"/>
              <a:t>Liskov</a:t>
            </a:r>
            <a:r>
              <a:rPr lang="en-IN" dirty="0" smtClean="0"/>
              <a:t> Substitution Principle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IN" dirty="0" smtClean="0"/>
              <a:t> - ISP – Interface Segregation Principle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 D </a:t>
            </a:r>
            <a:r>
              <a:rPr lang="en-IN" dirty="0" smtClean="0"/>
              <a:t>- DIP – Dependency Inversion Principle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Placeholder 10" descr="Divider slide accent image">
            <a:extLst>
              <a:ext uri="{FF2B5EF4-FFF2-40B4-BE49-F238E27FC236}">
                <a16:creationId xmlns:a16="http://schemas.microsoft.com/office/drawing/2014/main" xmlns="" id="{E8D5AD70-28A1-4A01-AE97-1F4CBFF49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992" y="457263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IN" dirty="0" smtClean="0"/>
              <a:t>Single Responsibility Principle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class should have one and only one reason to change.</a:t>
            </a:r>
          </a:p>
          <a:p>
            <a:r>
              <a:rPr lang="en-IN" dirty="0" smtClean="0"/>
              <a:t>Increase the possibility of reusability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173" y="2666683"/>
            <a:ext cx="4557712" cy="222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over image, large fish">
            <a:extLst>
              <a:ext uri="{FF2B5EF4-FFF2-40B4-BE49-F238E27FC236}">
                <a16:creationId xmlns:a16="http://schemas.microsoft.com/office/drawing/2014/main" xmlns="" id="{8557C52B-FF7B-4358-81A2-8E139E5C53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Design Pattern</a:t>
            </a:r>
            <a:endParaRPr lang="en-US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xmlns="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03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602141"/>
            <a:ext cx="9666514" cy="746846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1455182"/>
            <a:ext cx="9666514" cy="34635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Typical solutions to commonly occurring problems in software design. They are like pre-made blueprints that you can customize to solve a recurring design problem in your code.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pattern is not a specific piece of code, but a general concept for solving a particular problem. </a:t>
            </a:r>
          </a:p>
          <a:p>
            <a:r>
              <a:rPr lang="en-IN" b="1" dirty="0" smtClean="0"/>
              <a:t>Advantages:</a:t>
            </a:r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Reusable in multiple projects</a:t>
            </a:r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Provide solutions for an effective system architecture</a:t>
            </a:r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Provide clarity and transparency to the application design</a:t>
            </a:r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Provide robust and highly maintainable code for easy understanding and debug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xmlns="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EB8303B-9502-480C-9C51-6EF9094D5E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/>
          <p:cNvGraphicFramePr>
            <a:graphicFrameLocks noGrp="1"/>
          </p:cNvGraphicFramePr>
          <p:nvPr>
            <p:ph type="pic" sz="quarter" idx="13"/>
          </p:nvPr>
        </p:nvGraphicFramePr>
        <p:xfrm>
          <a:off x="746760" y="2568575"/>
          <a:ext cx="950976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598"/>
                <a:gridCol w="59151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 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Always defines a clear set of actions that can achieve some goal,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More high-level description of a solution.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Specific to one problem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Belongs to</a:t>
                      </a:r>
                      <a:r>
                        <a:rPr lang="en-IN" baseline="0" dirty="0" smtClean="0"/>
                        <a:t> multiple problems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Eg</a:t>
                      </a:r>
                      <a:r>
                        <a:rPr lang="en-IN" dirty="0" smtClean="0"/>
                        <a:t>: Cooking</a:t>
                      </a:r>
                      <a:r>
                        <a:rPr lang="en-IN" baseline="0" dirty="0" smtClean="0"/>
                        <a:t> recipe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Eg</a:t>
                      </a:r>
                      <a:r>
                        <a:rPr lang="en-IN" dirty="0" smtClean="0"/>
                        <a:t>:</a:t>
                      </a:r>
                      <a:r>
                        <a:rPr lang="en-IN" baseline="0" dirty="0" smtClean="0"/>
                        <a:t> blueprint where order of implementation is up to you.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Vs Design Pattern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Patterns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21575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 smtClean="0"/>
              <a:t> First described by Christopher Alexander  </a:t>
            </a:r>
            <a:r>
              <a:rPr lang="en-IN" dirty="0" smtClean="0">
                <a:hlinkClick r:id="rId2"/>
              </a:rPr>
              <a:t>A Pattern Language: Towns, Buildings, Construction</a:t>
            </a:r>
            <a:r>
              <a:rPr lang="en-IN" dirty="0" smtClean="0"/>
              <a:t>. </a:t>
            </a:r>
          </a:p>
          <a:p>
            <a:pPr marL="342900" indent="-342900">
              <a:buAutoNum type="arabicPeriod"/>
            </a:pPr>
            <a:r>
              <a:rPr lang="en-IN" dirty="0" smtClean="0"/>
              <a:t>The idea was picked up by four authors: </a:t>
            </a:r>
            <a:r>
              <a:rPr lang="en-IN" b="1" dirty="0" smtClean="0"/>
              <a:t>Erich Gamma, John </a:t>
            </a:r>
            <a:r>
              <a:rPr lang="en-IN" b="1" dirty="0" err="1" smtClean="0"/>
              <a:t>Vlissides</a:t>
            </a:r>
            <a:r>
              <a:rPr lang="en-IN" b="1" dirty="0" smtClean="0"/>
              <a:t>, Ralph Johnson, and Richard Helm </a:t>
            </a:r>
            <a:r>
              <a:rPr lang="en-IN" dirty="0" smtClean="0"/>
              <a:t>in which they applied the concept of design patterns to programming.</a:t>
            </a:r>
          </a:p>
          <a:p>
            <a:pPr marL="342900" indent="-342900">
              <a:buAutoNum type="arabicPeriod"/>
            </a:pPr>
            <a:r>
              <a:rPr lang="en-IN" dirty="0" smtClean="0"/>
              <a:t>The book featured 23 patterns solving various problems of object-oriented design and became a best-seller very quickly. Due to its lengthy name, people started to call it “the book by the gang of four” which was soon shortened to simply “the </a:t>
            </a:r>
            <a:r>
              <a:rPr lang="en-IN" dirty="0" err="1" smtClean="0"/>
              <a:t>GoF</a:t>
            </a:r>
            <a:r>
              <a:rPr lang="en-IN" dirty="0" smtClean="0"/>
              <a:t> book”.</a:t>
            </a:r>
            <a:endParaRPr lang="en-IN" b="1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5" name="Picture Placeholder 10" descr="Divider slide accent image">
            <a:extLst>
              <a:ext uri="{FF2B5EF4-FFF2-40B4-BE49-F238E27FC236}">
                <a16:creationId xmlns:a16="http://schemas.microsoft.com/office/drawing/2014/main" xmlns="" id="{E8D5AD70-28A1-4A01-AE97-1F4CBFF49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392" y="457263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Design Pattern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193591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b="1" dirty="0" smtClean="0"/>
              <a:t>Creational patterns</a:t>
            </a:r>
            <a:r>
              <a:rPr lang="en-IN" dirty="0" smtClean="0"/>
              <a:t> provide </a:t>
            </a:r>
            <a:r>
              <a:rPr lang="en-IN" dirty="0" smtClean="0">
                <a:solidFill>
                  <a:srgbClr val="FF0000"/>
                </a:solidFill>
              </a:rPr>
              <a:t>object creation mechanisms </a:t>
            </a:r>
            <a:r>
              <a:rPr lang="en-IN" dirty="0" smtClean="0"/>
              <a:t>that increase flexibility and reuse of existing code.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Structural patterns</a:t>
            </a:r>
            <a:r>
              <a:rPr lang="en-IN" dirty="0" smtClean="0"/>
              <a:t> explain </a:t>
            </a:r>
            <a:r>
              <a:rPr lang="en-IN" dirty="0" smtClean="0">
                <a:solidFill>
                  <a:srgbClr val="FF0000"/>
                </a:solidFill>
              </a:rPr>
              <a:t>how to assemble objects and classes </a:t>
            </a:r>
            <a:r>
              <a:rPr lang="en-IN" dirty="0" smtClean="0"/>
              <a:t>into larger structures, while keeping the structures flexible and efficient.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err="1" smtClean="0"/>
              <a:t>Behavioral</a:t>
            </a:r>
            <a:r>
              <a:rPr lang="en-IN" b="1" dirty="0" smtClean="0"/>
              <a:t> patterns</a:t>
            </a:r>
            <a:r>
              <a:rPr lang="en-IN" dirty="0" smtClean="0"/>
              <a:t> take care </a:t>
            </a:r>
            <a:r>
              <a:rPr lang="en-IN" dirty="0" smtClean="0">
                <a:solidFill>
                  <a:srgbClr val="FF0000"/>
                </a:solidFill>
              </a:rPr>
              <a:t>of effective communication and the assignment of responsibilities between objects.</a:t>
            </a:r>
          </a:p>
          <a:p>
            <a:endParaRPr lang="en-IN" dirty="0"/>
          </a:p>
        </p:txBody>
      </p:sp>
      <p:pic>
        <p:nvPicPr>
          <p:cNvPr id="5" name="Picture Placeholder 10" descr="Divider slide accent image">
            <a:extLst>
              <a:ext uri="{FF2B5EF4-FFF2-40B4-BE49-F238E27FC236}">
                <a16:creationId xmlns:a16="http://schemas.microsoft.com/office/drawing/2014/main" xmlns="" id="{E8D5AD70-28A1-4A01-AE97-1F4CBFF49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392" y="457263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9B7651-08C1-49A1-AFE9-4E4CD342176D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543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Office Theme</vt:lpstr>
      <vt:lpstr>Design Pattern</vt:lpstr>
      <vt:lpstr>TOC</vt:lpstr>
      <vt:lpstr>SOLID Principle</vt:lpstr>
      <vt:lpstr>Single Responsibility Principle</vt:lpstr>
      <vt:lpstr>What is Design Pattern</vt:lpstr>
      <vt:lpstr>Design Pattern</vt:lpstr>
      <vt:lpstr>Algorithm Vs Design Pattern</vt:lpstr>
      <vt:lpstr>History of Patterns</vt:lpstr>
      <vt:lpstr>Classification of Design Pattern</vt:lpstr>
      <vt:lpstr>Creational Design Pattern</vt:lpstr>
      <vt:lpstr>Creational Design Pattern</vt:lpstr>
      <vt:lpstr>Structural  Design Pattern</vt:lpstr>
      <vt:lpstr>Behavioural Design Pattern</vt:lpstr>
      <vt:lpstr>Creational – Singleton Design Pattern</vt:lpstr>
      <vt:lpstr>Creational – Singleton Design Pattern</vt:lpstr>
      <vt:lpstr>Creational – Singleton Design Pattern</vt:lpstr>
      <vt:lpstr>Creational – Factory Design Pattern</vt:lpstr>
      <vt:lpstr>Creational – Factory Design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2020-03-09T11:35:44Z</dcterms:created>
  <dcterms:modified xsi:type="dcterms:W3CDTF">2021-06-08T08:35:29Z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