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6" r:id="rId19"/>
    <p:sldId id="307" r:id="rId20"/>
    <p:sldId id="305" r:id="rId21"/>
    <p:sldId id="308" r:id="rId22"/>
    <p:sldId id="309" r:id="rId23"/>
    <p:sldId id="311" r:id="rId24"/>
    <p:sldId id="312" r:id="rId25"/>
    <p:sldId id="310" r:id="rId26"/>
  </p:sldIdLst>
  <p:sldSz cx="9144000" cy="5143500" type="screen16x9"/>
  <p:notesSz cx="6858000" cy="9144000"/>
  <p:embeddedFontLst>
    <p:embeddedFont>
      <p:font typeface="Lexend Deca" panose="020B0604020202020204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332F4-3FFC-4C90-939B-758EE8496065}">
  <a:tblStyle styleId="{AA4332F4-3FFC-4C90-939B-758EE8496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59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1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 hasCustomPrompt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11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 sz="105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 sz="10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r>
              <a:rPr lang="en-IN" dirty="0" err="1" smtClean="0"/>
              <a:t>Sdf</a:t>
            </a:r>
            <a:endParaRPr lang="en-IN" dirty="0" smtClean="0"/>
          </a:p>
          <a:p>
            <a:pPr lvl="2"/>
            <a:endParaRPr lang="en-IN" dirty="0" smtClean="0"/>
          </a:p>
          <a:p>
            <a:pPr lvl="1"/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margin_sid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_color.as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getting-started/introduction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etbootstrap.com/docs/4.3/layout/overvie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tables.as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admin-v2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Muli"/>
                <a:ea typeface="Muli"/>
                <a:cs typeface="Muli"/>
                <a:sym typeface="Muli"/>
              </a:rPr>
              <a:t>HTML CSS Bootstrap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235790" cy="857400"/>
          </a:xfrm>
        </p:spPr>
        <p:txBody>
          <a:bodyPr/>
          <a:lstStyle/>
          <a:p>
            <a:r>
              <a:rPr lang="en-US" dirty="0" smtClean="0"/>
              <a:t>CSS BOX Model – </a:t>
            </a:r>
            <a:r>
              <a:rPr lang="en-US" sz="1800" dirty="0" smtClean="0"/>
              <a:t>design and layout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7900034" cy="3161700"/>
          </a:xfrm>
        </p:spPr>
        <p:txBody>
          <a:bodyPr/>
          <a:lstStyle/>
          <a:p>
            <a:r>
              <a:rPr lang="en-IN" dirty="0"/>
              <a:t>The CSS box model is essentially a box that wraps around every HTML element. It consists of: margins, borders, padding, and the actual </a:t>
            </a:r>
            <a:r>
              <a:rPr lang="en-IN" dirty="0" smtClean="0"/>
              <a:t>content</a:t>
            </a:r>
          </a:p>
          <a:p>
            <a:r>
              <a:rPr lang="en-IN" b="1" dirty="0"/>
              <a:t>Content</a:t>
            </a:r>
            <a:r>
              <a:rPr lang="en-IN" dirty="0"/>
              <a:t> - The content of the box, where text and images appear</a:t>
            </a:r>
          </a:p>
          <a:p>
            <a:r>
              <a:rPr lang="en-IN" b="1" dirty="0"/>
              <a:t>Padding</a:t>
            </a:r>
            <a:r>
              <a:rPr lang="en-IN" dirty="0"/>
              <a:t> - Clears an area around the content. The padding is transparent</a:t>
            </a:r>
          </a:p>
          <a:p>
            <a:r>
              <a:rPr lang="en-IN" b="1" dirty="0"/>
              <a:t>Border</a:t>
            </a:r>
            <a:r>
              <a:rPr lang="en-IN" dirty="0"/>
              <a:t> - A border that goes around the padding and content</a:t>
            </a:r>
          </a:p>
          <a:p>
            <a:r>
              <a:rPr lang="en-IN" b="1" dirty="0"/>
              <a:t>Margin</a:t>
            </a:r>
            <a:r>
              <a:rPr lang="en-IN" dirty="0"/>
              <a:t> - Clears an area outside the border. The margin is transparent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44" y="3289740"/>
            <a:ext cx="4587240" cy="1778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920" y="3230880"/>
            <a:ext cx="3300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https://www.w3schools.com/css/tryit.asp?filename=trycss_boxmodel</a:t>
            </a:r>
          </a:p>
        </p:txBody>
      </p:sp>
    </p:spTree>
    <p:extLst>
      <p:ext uri="{BB962C8B-B14F-4D97-AF65-F5344CB8AC3E}">
        <p14:creationId xmlns:p14="http://schemas.microsoft.com/office/powerpoint/2010/main" val="21276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470" y="1367790"/>
            <a:ext cx="8898730" cy="3161700"/>
          </a:xfrm>
        </p:spPr>
        <p:txBody>
          <a:bodyPr/>
          <a:lstStyle/>
          <a:p>
            <a:r>
              <a:rPr lang="en-IN" b="1" dirty="0"/>
              <a:t>CSS Border Property</a:t>
            </a:r>
          </a:p>
          <a:p>
            <a:r>
              <a:rPr lang="en-IN" b="1" dirty="0"/>
              <a:t>CSS Padding Property</a:t>
            </a:r>
          </a:p>
          <a:p>
            <a:r>
              <a:rPr lang="en-IN" b="1" dirty="0"/>
              <a:t>CSS Margin </a:t>
            </a:r>
            <a:r>
              <a:rPr lang="en-IN" b="1" dirty="0" smtClean="0"/>
              <a:t>Property</a:t>
            </a:r>
          </a:p>
          <a:p>
            <a:r>
              <a:rPr lang="en-IN" b="1" dirty="0" smtClean="0"/>
              <a:t>CSS </a:t>
            </a:r>
            <a:r>
              <a:rPr lang="en-IN" b="1" dirty="0"/>
              <a:t>Display </a:t>
            </a:r>
            <a:r>
              <a:rPr lang="en-IN" b="1" dirty="0" smtClean="0"/>
              <a:t>Property</a:t>
            </a:r>
          </a:p>
          <a:p>
            <a:r>
              <a:rPr lang="en-IN" b="1" dirty="0"/>
              <a:t>CSS Position Property</a:t>
            </a:r>
          </a:p>
          <a:p>
            <a:r>
              <a:rPr lang="en-IN" b="1" dirty="0"/>
              <a:t>CSS </a:t>
            </a:r>
            <a:r>
              <a:rPr lang="en-IN" b="1" dirty="0" err="1"/>
              <a:t>Color</a:t>
            </a:r>
            <a:r>
              <a:rPr lang="en-IN" b="1" dirty="0"/>
              <a:t> </a:t>
            </a:r>
            <a:r>
              <a:rPr lang="en-IN" b="1" dirty="0" smtClean="0"/>
              <a:t>property</a:t>
            </a:r>
          </a:p>
          <a:p>
            <a:r>
              <a:rPr lang="en-IN" b="1" dirty="0"/>
              <a:t>CSS text-align property</a:t>
            </a:r>
          </a:p>
          <a:p>
            <a:r>
              <a:rPr lang="en-IN" b="1" dirty="0">
                <a:hlinkClick r:id="rId2"/>
              </a:rPr>
              <a:t>https://</a:t>
            </a:r>
            <a:r>
              <a:rPr lang="en-IN" b="1" dirty="0" smtClean="0">
                <a:hlinkClick r:id="rId2"/>
              </a:rPr>
              <a:t>www.w3schools.com/css/tryit.asp?filename=trycss_margin_sides</a:t>
            </a:r>
            <a:r>
              <a:rPr lang="en-IN" b="1" dirty="0" smtClean="0"/>
              <a:t> 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89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Login form </a:t>
            </a:r>
          </a:p>
          <a:p>
            <a:pPr lvl="1"/>
            <a:r>
              <a:rPr lang="en-US" dirty="0" smtClean="0"/>
              <a:t>Apply style using External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Apply HTML 5 Validation</a:t>
            </a:r>
          </a:p>
          <a:p>
            <a:r>
              <a:rPr lang="en-US" dirty="0" smtClean="0"/>
              <a:t>Create a Employee Registration </a:t>
            </a:r>
          </a:p>
          <a:p>
            <a:r>
              <a:rPr lang="en-US" dirty="0" smtClean="0"/>
              <a:t>Test the CSS properties from w3School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www.w3schools.com/css/css_border_color.asp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0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Responsive Web Design is about using HTML and CSS to automatically resize, hide, shrink, or enlarge, a website, to make it look good on all devices (desktops, tablets, and phones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2120584"/>
            <a:ext cx="5871589" cy="26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098630" cy="8574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212930" cy="3161700"/>
          </a:xfrm>
        </p:spPr>
        <p:txBody>
          <a:bodyPr/>
          <a:lstStyle/>
          <a:p>
            <a:r>
              <a:rPr lang="en-IN" dirty="0"/>
              <a:t>Bootstrap is a free front-end framework for faster and easier web development</a:t>
            </a:r>
          </a:p>
          <a:p>
            <a:r>
              <a:rPr lang="en-IN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IN" dirty="0"/>
              <a:t>Bootstrap also gives you the ability to easily create responsive designs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62940" y="4846320"/>
            <a:ext cx="40446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https://getbootstrap.com/docs/4.3/getting-started/introduction/</a:t>
            </a:r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IN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197690" cy="857400"/>
          </a:xfrm>
        </p:spPr>
        <p:txBody>
          <a:bodyPr/>
          <a:lstStyle/>
          <a:p>
            <a:r>
              <a:rPr lang="en-US" dirty="0" smtClean="0"/>
              <a:t>Grid Syste</a:t>
            </a:r>
            <a:r>
              <a:rPr lang="en-US" dirty="0"/>
              <a:t>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197690" cy="3161700"/>
          </a:xfrm>
        </p:spPr>
        <p:txBody>
          <a:bodyPr/>
          <a:lstStyle/>
          <a:p>
            <a:r>
              <a:rPr lang="en-US" dirty="0" smtClean="0"/>
              <a:t>Bootstrap's </a:t>
            </a:r>
            <a:r>
              <a:rPr lang="en-US" dirty="0"/>
              <a:t>grid system is built with flexbox and allows up to 12 columns across the page.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Containers </a:t>
            </a:r>
            <a:r>
              <a:rPr lang="en-IN" dirty="0"/>
              <a:t>are used to pad the content inside of them, and there are two container classes available:</a:t>
            </a:r>
          </a:p>
          <a:p>
            <a:pPr lvl="1"/>
            <a:r>
              <a:rPr lang="en-IN" dirty="0"/>
              <a:t>The .container class provides a responsive fixed width container</a:t>
            </a:r>
          </a:p>
          <a:p>
            <a:pPr lvl="1"/>
            <a:r>
              <a:rPr lang="en-IN" dirty="0"/>
              <a:t>The .container-fluid class provides a full width container, spanning the entire width of the viewport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906780" y="4749851"/>
            <a:ext cx="421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https://getbootstrap.com/docs/4.3/layout/overview/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69" y="3500100"/>
            <a:ext cx="5944115" cy="82303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1630680"/>
            <a:ext cx="4686300" cy="108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99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197690" cy="857400"/>
          </a:xfrm>
        </p:spPr>
        <p:txBody>
          <a:bodyPr/>
          <a:lstStyle/>
          <a:p>
            <a:r>
              <a:rPr lang="en-US" dirty="0" smtClean="0"/>
              <a:t>Grid Syste</a:t>
            </a:r>
            <a:r>
              <a:rPr lang="en-US" dirty="0"/>
              <a:t>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197690" cy="3161700"/>
          </a:xfrm>
        </p:spPr>
        <p:txBody>
          <a:bodyPr/>
          <a:lstStyle/>
          <a:p>
            <a:r>
              <a:rPr lang="en-US" dirty="0" smtClean="0"/>
              <a:t>Bootstrap's </a:t>
            </a:r>
            <a:r>
              <a:rPr lang="en-US" dirty="0"/>
              <a:t>grid system is built with flexbox and allows up to 12 columns across the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GRID Classes</a:t>
            </a:r>
            <a:endParaRPr lang="en-IN" dirty="0"/>
          </a:p>
          <a:p>
            <a:pPr lvl="1"/>
            <a:r>
              <a:rPr lang="en-IN" dirty="0"/>
              <a:t>.col- (extra small devices - screen width less than 576px)</a:t>
            </a:r>
          </a:p>
          <a:p>
            <a:pPr lvl="1"/>
            <a:r>
              <a:rPr lang="en-IN" dirty="0"/>
              <a:t>.col-</a:t>
            </a:r>
            <a:r>
              <a:rPr lang="en-IN" dirty="0" err="1"/>
              <a:t>sm</a:t>
            </a:r>
            <a:r>
              <a:rPr lang="en-IN" dirty="0"/>
              <a:t>- (small devices - screen width equal to or greater than 576px)</a:t>
            </a:r>
          </a:p>
          <a:p>
            <a:pPr lvl="1"/>
            <a:r>
              <a:rPr lang="en-IN" dirty="0"/>
              <a:t>.col-md- (medium devices - screen width equal to or greater than 768px)</a:t>
            </a:r>
          </a:p>
          <a:p>
            <a:pPr lvl="1"/>
            <a:r>
              <a:rPr lang="en-IN" dirty="0"/>
              <a:t>.col-</a:t>
            </a:r>
            <a:r>
              <a:rPr lang="en-IN" dirty="0" err="1"/>
              <a:t>lg</a:t>
            </a:r>
            <a:r>
              <a:rPr lang="en-IN" dirty="0"/>
              <a:t>- (large devices - screen width equal to or greater than 992px)</a:t>
            </a:r>
          </a:p>
          <a:p>
            <a:pPr lvl="1"/>
            <a:r>
              <a:rPr lang="en-IN" dirty="0"/>
              <a:t>.col-xl- (</a:t>
            </a:r>
            <a:r>
              <a:rPr lang="en-IN" dirty="0" err="1"/>
              <a:t>xlarge</a:t>
            </a:r>
            <a:r>
              <a:rPr lang="en-IN" dirty="0"/>
              <a:t> devices - screen width equal to or greater than 1200px)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630680"/>
            <a:ext cx="4686300" cy="108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13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r>
              <a:rPr lang="en-US" dirty="0"/>
              <a:t> component to create responsive navigation header for your website or application. </a:t>
            </a:r>
            <a:endParaRPr lang="en-US" dirty="0" smtClean="0"/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navbar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-brand - </a:t>
            </a:r>
            <a:r>
              <a:rPr lang="en-IN" dirty="0"/>
              <a:t>used with most elements that contain the name of the company, product, or project.</a:t>
            </a:r>
          </a:p>
          <a:p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navbar-toggler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 </a:t>
            </a:r>
            <a:r>
              <a:rPr lang="en-IN" dirty="0"/>
              <a:t>used for collapse plugin and other navigation toggling </a:t>
            </a:r>
            <a:r>
              <a:rPr lang="en-IN" dirty="0" err="1"/>
              <a:t>behaviors</a:t>
            </a:r>
            <a:r>
              <a:rPr lang="en-IN" dirty="0"/>
              <a:t> (allows to change the position on mobile devices)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.form-inline -</a:t>
            </a:r>
            <a:r>
              <a:rPr lang="en-IN" dirty="0"/>
              <a:t> used with any form-controls and actions.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navbar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-text - </a:t>
            </a:r>
            <a:r>
              <a:rPr lang="en-IN" dirty="0"/>
              <a:t>used to align the text vertically also makes it </a:t>
            </a:r>
            <a:r>
              <a:rPr lang="en-IN" dirty="0" err="1"/>
              <a:t>centered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collapse.navbar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-collapse </a:t>
            </a:r>
            <a:r>
              <a:rPr lang="en-IN" dirty="0"/>
              <a:t>- used for grouping and hiding </a:t>
            </a:r>
            <a:r>
              <a:rPr lang="en-IN" dirty="0" err="1"/>
              <a:t>navbar</a:t>
            </a:r>
            <a:r>
              <a:rPr lang="en-IN" dirty="0"/>
              <a:t> contents depending upon the screen resolution.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3" y="3528059"/>
            <a:ext cx="3888477" cy="16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Color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.text-muted,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text-primary</a:t>
            </a:r>
            <a:r>
              <a:rPr lang="en-IN" dirty="0" smtClean="0"/>
              <a:t>,</a:t>
            </a:r>
          </a:p>
          <a:p>
            <a:r>
              <a:rPr lang="en-IN" dirty="0" smtClean="0"/>
              <a:t>.</a:t>
            </a:r>
            <a:r>
              <a:rPr lang="en-IN" dirty="0"/>
              <a:t>text-success,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text-info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.text-warning,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text-danger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.text-secondary,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text-white, </a:t>
            </a:r>
            <a:endParaRPr lang="en-IN" dirty="0" smtClean="0"/>
          </a:p>
          <a:p>
            <a:r>
              <a:rPr lang="en-IN" dirty="0" smtClean="0"/>
              <a:t>.text-dark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text-body, 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/>
              <a:t>text-light.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31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Buttons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&lt;span class="badge badge-primary"&gt;Primary&lt;/span&gt;</a:t>
            </a:r>
          </a:p>
          <a:p>
            <a:r>
              <a:rPr lang="en-IN" dirty="0"/>
              <a:t>        &lt;span class="badge badge-secondary"&gt;Secondary&lt;/span&gt;</a:t>
            </a:r>
          </a:p>
          <a:p>
            <a:r>
              <a:rPr lang="en-IN" dirty="0"/>
              <a:t>        &lt;span class="badge badge-success"&gt;Success&lt;/span&gt;</a:t>
            </a:r>
          </a:p>
          <a:p>
            <a:r>
              <a:rPr lang="en-IN" dirty="0"/>
              <a:t>        &lt;span class="badge badge-danger"&gt;Danger&lt;/span&gt;</a:t>
            </a:r>
          </a:p>
          <a:p>
            <a:r>
              <a:rPr lang="en-IN" dirty="0"/>
              <a:t>        &lt;span class="badge badge-warning"&gt;Warning&lt;/span&gt;</a:t>
            </a:r>
          </a:p>
          <a:p>
            <a:r>
              <a:rPr lang="en-IN" dirty="0"/>
              <a:t>        &lt;span class="badge badge-info"&gt;Info&lt;/span&gt;</a:t>
            </a:r>
          </a:p>
          <a:p>
            <a:r>
              <a:rPr lang="en-IN" dirty="0"/>
              <a:t>        &lt;span class="badge badge-light"&gt;Light&lt;/span&gt;</a:t>
            </a:r>
          </a:p>
          <a:p>
            <a:r>
              <a:rPr lang="en-IN" dirty="0"/>
              <a:t>        &lt;span class="badge badge-dark"&gt;Dark&lt;/span&gt;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3" y="4164321"/>
            <a:ext cx="4320914" cy="21337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2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an inline container used to mark up a part of a text, or a part of a document.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620780"/>
            <a:ext cx="64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The &lt;span&gt; tag is an inline container used to mark up a part of a text, or a part of a document.</a:t>
            </a:r>
          </a:p>
        </p:txBody>
      </p:sp>
    </p:spTree>
    <p:extLst>
      <p:ext uri="{BB962C8B-B14F-4D97-AF65-F5344CB8AC3E}">
        <p14:creationId xmlns:p14="http://schemas.microsoft.com/office/powerpoint/2010/main" val="190767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000" dirty="0" smtClean="0"/>
              <a:t>HTML</a:t>
            </a:r>
          </a:p>
          <a:p>
            <a:pPr lvl="1"/>
            <a:r>
              <a:rPr lang="en-IN" sz="1000" dirty="0" smtClean="0"/>
              <a:t>DOM</a:t>
            </a:r>
          </a:p>
          <a:p>
            <a:pPr lvl="1"/>
            <a:r>
              <a:rPr lang="en-IN" sz="1000" dirty="0" smtClean="0"/>
              <a:t>Elements and Attributes</a:t>
            </a:r>
          </a:p>
          <a:p>
            <a:pPr lvl="1"/>
            <a:r>
              <a:rPr lang="en-IN" sz="1000" dirty="0" smtClean="0"/>
              <a:t>Tags</a:t>
            </a:r>
          </a:p>
          <a:p>
            <a:pPr lvl="1"/>
            <a:r>
              <a:rPr lang="en-IN" sz="1000" dirty="0" smtClean="0"/>
              <a:t>Inline and Block Elements</a:t>
            </a:r>
          </a:p>
          <a:p>
            <a:pPr lvl="1"/>
            <a:r>
              <a:rPr lang="en-IN" sz="1000" dirty="0" smtClean="0"/>
              <a:t>Common Tags</a:t>
            </a:r>
          </a:p>
          <a:p>
            <a:pPr lvl="1"/>
            <a:r>
              <a:rPr lang="en-IN" sz="1000" dirty="0" smtClean="0"/>
              <a:t>Select </a:t>
            </a:r>
            <a:r>
              <a:rPr lang="en-IN" sz="1000" dirty="0" err="1" smtClean="0"/>
              <a:t>MultiSelect</a:t>
            </a:r>
            <a:endParaRPr lang="en-IN" sz="1000" dirty="0" smtClean="0"/>
          </a:p>
          <a:p>
            <a:pPr lvl="1"/>
            <a:r>
              <a:rPr lang="en-IN" sz="1000" dirty="0" smtClean="0"/>
              <a:t>Submitting Forms</a:t>
            </a:r>
          </a:p>
          <a:p>
            <a:pPr lvl="1"/>
            <a:r>
              <a:rPr lang="en-IN" sz="1000" dirty="0" smtClean="0"/>
              <a:t>HTML5 </a:t>
            </a:r>
            <a:r>
              <a:rPr lang="en-IN" sz="1000" dirty="0" err="1" smtClean="0"/>
              <a:t>Vaidation</a:t>
            </a:r>
            <a:r>
              <a:rPr lang="en-IN" sz="1000" dirty="0" smtClean="0"/>
              <a:t> 5</a:t>
            </a:r>
          </a:p>
          <a:p>
            <a:r>
              <a:rPr lang="en-IN" sz="1000" dirty="0" smtClean="0"/>
              <a:t>CSS</a:t>
            </a:r>
          </a:p>
          <a:p>
            <a:pPr lvl="1"/>
            <a:r>
              <a:rPr lang="en-IN" sz="1000" dirty="0" smtClean="0"/>
              <a:t>CSS Box Model</a:t>
            </a:r>
          </a:p>
          <a:p>
            <a:pPr lvl="1"/>
            <a:r>
              <a:rPr lang="en-IN" sz="1000" dirty="0" err="1" smtClean="0"/>
              <a:t>Inline,External</a:t>
            </a:r>
            <a:r>
              <a:rPr lang="en-IN" sz="1000" dirty="0" smtClean="0"/>
              <a:t> and External </a:t>
            </a:r>
            <a:r>
              <a:rPr lang="en-IN" sz="1000" dirty="0" err="1" smtClean="0"/>
              <a:t>Stye</a:t>
            </a:r>
            <a:endParaRPr lang="en-IN" sz="1000" dirty="0" smtClean="0"/>
          </a:p>
          <a:p>
            <a:pPr lvl="1"/>
            <a:r>
              <a:rPr lang="en-IN" sz="1000" dirty="0" smtClean="0"/>
              <a:t>CSS Properties</a:t>
            </a:r>
          </a:p>
          <a:p>
            <a:pPr lvl="1"/>
            <a:r>
              <a:rPr lang="en-IN" sz="1000" dirty="0" smtClean="0"/>
              <a:t>Class Selector</a:t>
            </a:r>
          </a:p>
          <a:p>
            <a:r>
              <a:rPr lang="en-IN" sz="1000" dirty="0" smtClean="0"/>
              <a:t>Responsive Design </a:t>
            </a:r>
          </a:p>
          <a:p>
            <a:r>
              <a:rPr lang="en-IN" sz="1000" dirty="0" smtClean="0"/>
              <a:t>AWS S3</a:t>
            </a:r>
          </a:p>
          <a:p>
            <a:pPr lvl="1"/>
            <a:r>
              <a:rPr lang="en-IN" sz="1000" dirty="0" smtClean="0"/>
              <a:t>Hosting Static Web Site on S3</a:t>
            </a:r>
          </a:p>
          <a:p>
            <a:pPr lvl="1"/>
            <a:endParaRPr lang="en-IN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8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58" y="678179"/>
            <a:ext cx="5015641" cy="1593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57" y="2328515"/>
            <a:ext cx="4779645" cy="26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</a:t>
            </a:r>
            <a:r>
              <a:rPr lang="en-US" dirty="0" smtClean="0"/>
              <a:t> Card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card in Bootstrap 4 is a bordered box with some padding around its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05" y="1352550"/>
            <a:ext cx="2000095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46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8113870" cy="857400"/>
          </a:xfrm>
        </p:spPr>
        <p:txBody>
          <a:bodyPr/>
          <a:lstStyle/>
          <a:p>
            <a:r>
              <a:rPr lang="en-US" dirty="0" smtClean="0"/>
              <a:t>Bootstrap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685" y="1427201"/>
            <a:ext cx="875271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.table-dark </a:t>
            </a:r>
            <a:r>
              <a:rPr lang="en-IN" altLang="en-US" dirty="0"/>
              <a:t>- used to get a dark background table with the light text.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.table-bordered </a:t>
            </a:r>
            <a:r>
              <a:rPr lang="en-IN" altLang="en-US" dirty="0"/>
              <a:t>- adds the border on all sides of the table and cells.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.table-striped </a:t>
            </a:r>
            <a:r>
              <a:rPr lang="en-IN" altLang="en-US" dirty="0"/>
              <a:t>- used to add zebra-stripes table rows.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.table-hover</a:t>
            </a:r>
            <a:r>
              <a:rPr lang="en-IN" altLang="en-US" dirty="0"/>
              <a:t> - applies the hover effect to the table rows and cells, </a:t>
            </a:r>
            <a:r>
              <a:rPr lang="en-IN" altLang="en-US" dirty="0" err="1"/>
              <a:t>i.e</a:t>
            </a:r>
            <a:r>
              <a:rPr lang="en-IN" altLang="en-US" dirty="0"/>
              <a:t>, you will get grey background when a cursor rolls over a cell or a row.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IN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thead</a:t>
            </a: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-light -</a:t>
            </a:r>
            <a:r>
              <a:rPr lang="en-IN" altLang="en-US" dirty="0"/>
              <a:t> used within &lt;</a:t>
            </a:r>
            <a:r>
              <a:rPr lang="en-IN" altLang="en-US" dirty="0" err="1"/>
              <a:t>thead</a:t>
            </a:r>
            <a:r>
              <a:rPr lang="en-IN" altLang="en-US" dirty="0"/>
              <a:t>&gt;, it makes the table header to appear light.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IN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thead</a:t>
            </a:r>
            <a:r>
              <a:rPr lang="en-I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dark</a:t>
            </a:r>
            <a:r>
              <a:rPr lang="en-IN" altLang="en-US" dirty="0"/>
              <a:t> - used within &lt;</a:t>
            </a:r>
            <a:r>
              <a:rPr lang="en-IN" altLang="en-US" dirty="0" err="1"/>
              <a:t>thead</a:t>
            </a:r>
            <a:r>
              <a:rPr lang="en-IN" altLang="en-US" dirty="0"/>
              <a:t>&gt;, it makes the table header to appear dark </a:t>
            </a:r>
            <a:r>
              <a:rPr lang="en-IN" altLang="en-US" dirty="0" err="1"/>
              <a:t>gray</a:t>
            </a:r>
            <a:r>
              <a:rPr lang="en-IN" altLang="en-US" dirty="0"/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032760"/>
            <a:ext cx="504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www.w3schools.com/bootstrap4/bootstrap_tables.asp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38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49" y="205975"/>
            <a:ext cx="7597169" cy="857400"/>
          </a:xfrm>
        </p:spPr>
        <p:txBody>
          <a:bodyPr/>
          <a:lstStyle/>
          <a:p>
            <a:r>
              <a:rPr lang="en-US" dirty="0" smtClean="0"/>
              <a:t>AWS S3 – Simple Storage Service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</a:p>
          <a:p>
            <a:pPr lvl="1"/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Unlimited</a:t>
            </a:r>
          </a:p>
          <a:p>
            <a:pPr lvl="1"/>
            <a:r>
              <a:rPr lang="en-US" dirty="0" smtClean="0"/>
              <a:t>Pay-what-you-use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Great Performance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err="1" smtClean="0"/>
              <a:t>LowCost</a:t>
            </a:r>
            <a:r>
              <a:rPr lang="en-US" dirty="0" smtClean="0"/>
              <a:t>: Pay for what you use</a:t>
            </a:r>
          </a:p>
          <a:p>
            <a:pPr lvl="1"/>
            <a:r>
              <a:rPr lang="en-US" dirty="0" smtClean="0"/>
              <a:t>Scale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408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-209070"/>
            <a:ext cx="6014400" cy="857400"/>
          </a:xfrm>
        </p:spPr>
        <p:txBody>
          <a:bodyPr/>
          <a:lstStyle/>
          <a:p>
            <a:r>
              <a:rPr lang="en-US" dirty="0" smtClean="0"/>
              <a:t>Host a static web site on S3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833745"/>
            <a:ext cx="6014400" cy="379013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-Create a bucket to keep all files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- Properties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-Static website hosting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-Mention </a:t>
            </a:r>
            <a:r>
              <a:rPr lang="en-US" sz="1000" dirty="0" smtClean="0"/>
              <a:t>file – index.html, error file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- Add files to bucket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-Update permission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- Unblock block public access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- Add policy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</a:t>
            </a:r>
            <a:r>
              <a:rPr lang="en-US" sz="800" dirty="0" smtClean="0"/>
              <a:t>{ "</a:t>
            </a:r>
            <a:r>
              <a:rPr lang="en-US" sz="800" dirty="0"/>
              <a:t>Version": "2012-10-17",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</a:t>
            </a:r>
            <a:r>
              <a:rPr lang="en-US" sz="800" dirty="0" smtClean="0"/>
              <a:t>   "</a:t>
            </a:r>
            <a:r>
              <a:rPr lang="en-US" sz="800" dirty="0"/>
              <a:t>Statement":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{"</a:t>
            </a:r>
            <a:r>
              <a:rPr lang="en-US" sz="800" dirty="0"/>
              <a:t>Sid": "</a:t>
            </a:r>
            <a:r>
              <a:rPr lang="en-US" sz="800" dirty="0" err="1"/>
              <a:t>PublicReadGetObject</a:t>
            </a:r>
            <a:r>
              <a:rPr lang="en-US" sz="800" dirty="0"/>
              <a:t>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"</a:t>
            </a:r>
            <a:r>
              <a:rPr lang="en-US" sz="800" dirty="0"/>
              <a:t>Effect": "Allow",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"</a:t>
            </a:r>
            <a:r>
              <a:rPr lang="en-US" sz="800" dirty="0"/>
              <a:t>Principal": "*",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“Action</a:t>
            </a:r>
            <a:r>
              <a:rPr lang="en-US" sz="800" dirty="0"/>
              <a:t>": "s3:GetObject",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"Resource</a:t>
            </a:r>
            <a:r>
              <a:rPr lang="en-US" sz="800" dirty="0"/>
              <a:t>": "arn:aws:s3:::</a:t>
            </a:r>
            <a:r>
              <a:rPr lang="en-US" sz="800" dirty="0" err="1"/>
              <a:t>testhostwebsite</a:t>
            </a:r>
            <a:r>
              <a:rPr lang="en-US" sz="800" dirty="0"/>
              <a:t>/*"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		</a:t>
            </a:r>
            <a:r>
              <a:rPr lang="en-US" sz="800" dirty="0" smtClean="0"/>
              <a:t>}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</a:t>
            </a:r>
            <a:r>
              <a:rPr lang="en-US" sz="1000" dirty="0" smtClean="0"/>
              <a:t>                         ]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</a:t>
            </a:r>
            <a:r>
              <a:rPr lang="en-US" sz="1000" dirty="0" smtClean="0"/>
              <a:t>}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- Test the </a:t>
            </a:r>
            <a:r>
              <a:rPr lang="en-US" sz="1000" dirty="0" err="1"/>
              <a:t>url</a:t>
            </a: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	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80584" y="4334806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269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880" y="1352550"/>
            <a:ext cx="7246620" cy="2579370"/>
          </a:xfrm>
        </p:spPr>
        <p:txBody>
          <a:bodyPr/>
          <a:lstStyle/>
          <a:p>
            <a:r>
              <a:rPr lang="en-US" dirty="0" smtClean="0"/>
              <a:t>Create a login page by applying the Bootstrap and card layout.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BookForm</a:t>
            </a:r>
            <a:r>
              <a:rPr lang="en-US" dirty="0" smtClean="0"/>
              <a:t> to capture </a:t>
            </a:r>
            <a:r>
              <a:rPr lang="en-US" smtClean="0"/>
              <a:t>book details.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97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7704052" cy="3161700"/>
          </a:xfrm>
        </p:spPr>
        <p:txBody>
          <a:bodyPr/>
          <a:lstStyle/>
          <a:p>
            <a:r>
              <a:rPr lang="en-IN" b="1" dirty="0"/>
              <a:t>Introduction to HTML</a:t>
            </a:r>
          </a:p>
          <a:p>
            <a:r>
              <a:rPr lang="en-IN" dirty="0">
                <a:hlinkClick r:id="rId2"/>
              </a:rPr>
              <a:t>HTML</a:t>
            </a:r>
            <a:r>
              <a:rPr lang="en-IN" dirty="0"/>
              <a:t> stands for Hypertext </a:t>
            </a:r>
            <a:r>
              <a:rPr lang="en-IN" dirty="0" smtClean="0"/>
              <a:t>Mark up </a:t>
            </a:r>
            <a:r>
              <a:rPr lang="en-IN" dirty="0"/>
              <a:t>Language - it is a </a:t>
            </a:r>
            <a:r>
              <a:rPr lang="en-IN" dirty="0" err="1"/>
              <a:t>markup</a:t>
            </a:r>
            <a:r>
              <a:rPr lang="en-IN" dirty="0"/>
              <a:t> language for creating web pages and applications.</a:t>
            </a:r>
          </a:p>
          <a:p>
            <a:r>
              <a:rPr lang="en-IN" dirty="0"/>
              <a:t>HTML contains a particular syntax - namely </a:t>
            </a:r>
            <a:endParaRPr lang="en-IN" dirty="0" smtClean="0"/>
          </a:p>
          <a:p>
            <a:pPr lvl="1"/>
            <a:r>
              <a:rPr lang="en-IN" b="1" dirty="0" smtClean="0"/>
              <a:t>elements</a:t>
            </a:r>
            <a:r>
              <a:rPr lang="en-IN" dirty="0"/>
              <a:t> and </a:t>
            </a:r>
            <a:r>
              <a:rPr lang="en-IN" b="1" dirty="0"/>
              <a:t>attributes</a:t>
            </a:r>
            <a:r>
              <a:rPr lang="en-IN" dirty="0"/>
              <a:t> - that web browsers parse in order to render the content of the webpage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HTML </a:t>
            </a:r>
            <a:r>
              <a:rPr lang="en-IN" dirty="0"/>
              <a:t>is used to create web pages and web applications.</a:t>
            </a:r>
          </a:p>
          <a:p>
            <a:r>
              <a:rPr lang="en-IN" dirty="0"/>
              <a:t>HTML is widely used language on the web.</a:t>
            </a:r>
          </a:p>
          <a:p>
            <a:r>
              <a:rPr lang="en-IN" dirty="0"/>
              <a:t>We can create a static website by HTML only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 The &lt;DOCTYPE&gt; </a:t>
            </a:r>
            <a:endParaRPr lang="en-IN" dirty="0" smtClean="0"/>
          </a:p>
          <a:p>
            <a:pPr lvl="1"/>
            <a:r>
              <a:rPr lang="en-IN" dirty="0" smtClean="0"/>
              <a:t>inform </a:t>
            </a:r>
            <a:r>
              <a:rPr lang="en-IN" dirty="0"/>
              <a:t>the browser about the version of HTML used in the document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It is known as the Document Type Declaration (DTD).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just instructs the browser about the document type.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character encoding is an approach of converting bytes into characters. For validating the HTML document, a program must choose a character encoding.</a:t>
            </a:r>
            <a:endParaRPr lang="en-IN" dirty="0" smtClean="0"/>
          </a:p>
          <a:p>
            <a:endParaRPr lang="en-IN" dirty="0"/>
          </a:p>
          <a:p>
            <a:pPr lvl="1"/>
            <a:endParaRPr lang="en-IN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572344" y="2624027"/>
            <a:ext cx="30422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&lt;!DOCTYPE</a:t>
            </a:r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&lt;html&gt;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&lt;head</a:t>
            </a:r>
            <a:r>
              <a:rPr lang="en-IN" sz="1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&gt;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 &lt;meta charset="UTF-8"&gt;</a:t>
            </a:r>
            <a:endParaRPr lang="en-IN" sz="10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verdana" panose="020B0604030504040204" pitchFamily="34" charset="0"/>
            </a:endParaRPr>
          </a:p>
          <a:p>
            <a:r>
              <a:rPr lang="en-IN" sz="1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</a:t>
            </a:r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title&gt;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Web page title</a:t>
            </a:r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&lt;/title&gt;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&lt;/head&gt;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&lt;body&gt;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&lt;h1&gt;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Write Your First Heading</a:t>
            </a:r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&lt;/h1&gt;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&lt;p&gt;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Write Your First Paragraph.</a:t>
            </a:r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&lt;/p&gt;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&lt;/body&gt;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IN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&lt;/html&gt;</a:t>
            </a:r>
            <a:r>
              <a:rPr lang="en-IN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885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Blocks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Tags:</a:t>
            </a:r>
            <a:r>
              <a:rPr lang="en-IN" dirty="0"/>
              <a:t> An HTML tag surrounds the content and apply meaning to it. It is written between &lt; and &gt; brackets.</a:t>
            </a:r>
          </a:p>
          <a:p>
            <a:r>
              <a:rPr lang="en-IN" b="1" dirty="0"/>
              <a:t>Attribute:</a:t>
            </a:r>
            <a:r>
              <a:rPr lang="en-IN" dirty="0"/>
              <a:t> An attribute in HTML provides extra information about the element, and it is applied within the start tag. An HTML attribute contains two fields: name &amp; value.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52" y="2379080"/>
            <a:ext cx="4762913" cy="32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2829775"/>
            <a:ext cx="3630099" cy="22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&lt;p&gt;</a:t>
            </a:r>
          </a:p>
          <a:p>
            <a:r>
              <a:rPr lang="en-IN" dirty="0" smtClean="0"/>
              <a:t>&lt;b&gt;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i</a:t>
            </a:r>
            <a:r>
              <a:rPr lang="en-IN" dirty="0" smtClean="0"/>
              <a:t>&gt;</a:t>
            </a:r>
          </a:p>
          <a:p>
            <a:r>
              <a:rPr lang="en-US" dirty="0" smtClean="0"/>
              <a:t>&lt;u&gt;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center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&lt;input&gt;</a:t>
            </a:r>
          </a:p>
          <a:p>
            <a:r>
              <a:rPr lang="en-US" dirty="0" smtClean="0"/>
              <a:t>&lt;a&gt;</a:t>
            </a:r>
          </a:p>
          <a:p>
            <a:r>
              <a:rPr lang="en-US" dirty="0" smtClean="0"/>
              <a:t>&lt;li&gt;</a:t>
            </a:r>
          </a:p>
          <a:p>
            <a:r>
              <a:rPr lang="en-US" dirty="0" smtClean="0"/>
              <a:t>&lt;select&gt;</a:t>
            </a:r>
          </a:p>
          <a:p>
            <a:r>
              <a:rPr lang="en-US" dirty="0" smtClean="0"/>
              <a:t>&lt;table&gt;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5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8034061" cy="3161700"/>
          </a:xfrm>
        </p:spPr>
        <p:txBody>
          <a:bodyPr/>
          <a:lstStyle/>
          <a:p>
            <a:r>
              <a:rPr lang="en-IN" dirty="0"/>
              <a:t>Cascading Style Sheets (CSS) is used to format the layout of a webpage.</a:t>
            </a:r>
            <a:endParaRPr lang="en-IN" dirty="0" smtClean="0"/>
          </a:p>
          <a:p>
            <a:r>
              <a:rPr lang="en-IN" dirty="0" smtClean="0"/>
              <a:t>CSS </a:t>
            </a:r>
            <a:r>
              <a:rPr lang="en-IN" dirty="0"/>
              <a:t>can be added to HTML documents in 3 ways:</a:t>
            </a:r>
          </a:p>
          <a:p>
            <a:pPr lvl="1"/>
            <a:r>
              <a:rPr lang="en-IN" dirty="0" smtClean="0"/>
              <a:t>Inline </a:t>
            </a:r>
            <a:r>
              <a:rPr lang="en-IN" dirty="0"/>
              <a:t>- by using the style attribute inside HTML </a:t>
            </a:r>
            <a:r>
              <a:rPr lang="en-IN" dirty="0" smtClean="0"/>
              <a:t>elements</a:t>
            </a:r>
          </a:p>
          <a:p>
            <a:pPr marL="990600" lvl="2" indent="0">
              <a:buNone/>
            </a:pP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&lt;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h3 style="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color:blue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;"&gt;STUDENT REGISTRATION FORM&lt;/h3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IN" dirty="0" smtClean="0"/>
              <a:t>Internal </a:t>
            </a:r>
            <a:r>
              <a:rPr lang="en-IN" dirty="0"/>
              <a:t>- by using a &lt;style&gt; element in the &lt;head&gt; </a:t>
            </a:r>
            <a:r>
              <a:rPr lang="en-IN" dirty="0" smtClean="0"/>
              <a:t>section</a:t>
            </a:r>
          </a:p>
          <a:p>
            <a:pPr marL="990600" lvl="2" indent="0">
              <a:buNone/>
            </a:pP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&lt;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style&gt; </a:t>
            </a:r>
            <a:endParaRPr lang="en-IN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90600" lvl="2" indent="0">
              <a:buNone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body {background-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powderblue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;}</a:t>
            </a:r>
          </a:p>
          <a:p>
            <a:pPr marL="990600" lvl="2" indent="0">
              <a:buNone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h1   {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blue;}</a:t>
            </a:r>
          </a:p>
          <a:p>
            <a:pPr marL="990600" lvl="2" indent="0">
              <a:buNone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td    {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red;}</a:t>
            </a:r>
          </a:p>
          <a:p>
            <a:pPr marL="990600" lvl="2" indent="0">
              <a:buNone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&lt;/style&gt;</a:t>
            </a:r>
          </a:p>
          <a:p>
            <a:pPr lvl="1"/>
            <a:r>
              <a:rPr lang="en-IN" dirty="0"/>
              <a:t>External - by using a &lt;link&gt; element to link to an external CSS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2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Validations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 Validation : Validation done by BROWSER</a:t>
            </a:r>
          </a:p>
          <a:p>
            <a:pPr lvl="1"/>
            <a:r>
              <a:rPr lang="en-IN" dirty="0"/>
              <a:t>"This field is required" (it can't be blank).</a:t>
            </a:r>
          </a:p>
          <a:p>
            <a:pPr lvl="1"/>
            <a:r>
              <a:rPr lang="en-IN" dirty="0"/>
              <a:t>"Please enter the valid phone number" (it should contain the only number).</a:t>
            </a:r>
          </a:p>
          <a:p>
            <a:pPr lvl="1"/>
            <a:r>
              <a:rPr lang="en-IN" dirty="0"/>
              <a:t>"Invalid email address" (it should be in "</a:t>
            </a:r>
            <a:r>
              <a:rPr lang="en-IN" dirty="0">
                <a:hlinkClick r:id="rId2"/>
              </a:rPr>
              <a:t>lmn@asd.com</a:t>
            </a:r>
            <a:r>
              <a:rPr lang="en-IN" dirty="0"/>
              <a:t>" format).</a:t>
            </a:r>
          </a:p>
          <a:p>
            <a:pPr lvl="1"/>
            <a:r>
              <a:rPr lang="en-IN" dirty="0"/>
              <a:t>"Your password must include one number, one uppercase letter, one lowercase letter, and one special character</a:t>
            </a:r>
            <a:r>
              <a:rPr lang="en-IN" dirty="0" smtClean="0"/>
              <a:t>".</a:t>
            </a:r>
          </a:p>
          <a:p>
            <a:pPr lvl="1"/>
            <a:endParaRPr lang="en-IN" dirty="0" smtClean="0"/>
          </a:p>
          <a:p>
            <a:r>
              <a:rPr lang="en-US" dirty="0" smtClean="0"/>
              <a:t>Server Side Validation : Validation done by Server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06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Validations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 Validation : Validation done by BROWSER</a:t>
            </a:r>
          </a:p>
          <a:p>
            <a:pPr lvl="1"/>
            <a:r>
              <a:rPr lang="en-IN" b="1" dirty="0"/>
              <a:t>Built-in form validation</a:t>
            </a:r>
            <a:r>
              <a:rPr lang="en-IN" dirty="0"/>
              <a:t> - It uses HTML5 form validation features.</a:t>
            </a:r>
          </a:p>
          <a:p>
            <a:pPr lvl="1"/>
            <a:r>
              <a:rPr lang="en-IN" b="1" dirty="0"/>
              <a:t>JavaScript validation</a:t>
            </a:r>
            <a:r>
              <a:rPr lang="en-IN" dirty="0"/>
              <a:t> - It is coded using JavaScript. This validation is completely customizable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Min,</a:t>
            </a:r>
          </a:p>
          <a:p>
            <a:r>
              <a:rPr lang="en-US" dirty="0" smtClean="0"/>
              <a:t> max</a:t>
            </a:r>
          </a:p>
          <a:p>
            <a:r>
              <a:rPr lang="en-US" dirty="0" smtClean="0"/>
              <a:t> placeholder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maxlength</a:t>
            </a:r>
            <a:endParaRPr lang="en-US" dirty="0" smtClean="0"/>
          </a:p>
          <a:p>
            <a:r>
              <a:rPr lang="en-US" dirty="0" err="1" smtClean="0"/>
              <a:t>Minlength</a:t>
            </a:r>
            <a:endParaRPr lang="en-US" dirty="0"/>
          </a:p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 autofocus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err="1" smtClean="0"/>
              <a:t>Readonly</a:t>
            </a:r>
            <a:endParaRPr lang="en-US" dirty="0" smtClean="0"/>
          </a:p>
          <a:p>
            <a:endParaRPr lang="en-IN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02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 Selector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49" y="1063375"/>
            <a:ext cx="8206769" cy="3450875"/>
          </a:xfrm>
        </p:spPr>
        <p:txBody>
          <a:bodyPr/>
          <a:lstStyle/>
          <a:p>
            <a:r>
              <a:rPr lang="en-IN" dirty="0" smtClean="0"/>
              <a:t>CSS Element Selector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element selector selects HTML elements based on the element name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 smtClean="0"/>
              <a:t>}	</a:t>
            </a:r>
          </a:p>
          <a:p>
            <a:r>
              <a:rPr lang="en-US" dirty="0" smtClean="0"/>
              <a:t>CSS id Selector</a:t>
            </a:r>
          </a:p>
          <a:p>
            <a:pPr lvl="1"/>
            <a:r>
              <a:rPr lang="en-IN" dirty="0"/>
              <a:t>The id selector uses the id attribute of an HTML element to select a specific element</a:t>
            </a:r>
            <a:r>
              <a:rPr lang="en-IN" dirty="0" smtClean="0"/>
              <a:t>.</a:t>
            </a:r>
          </a:p>
          <a:p>
            <a:r>
              <a:rPr lang="en-US" dirty="0" smtClean="0"/>
              <a:t>CSS Class Selector</a:t>
            </a:r>
          </a:p>
          <a:p>
            <a:pPr lvl="1"/>
            <a:r>
              <a:rPr lang="en-IN" dirty="0"/>
              <a:t>he class selector selects HTML elements with a specific class attribute.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49" y="2304425"/>
            <a:ext cx="2597470" cy="136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" y="3666800"/>
            <a:ext cx="6469941" cy="251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" y="4011286"/>
            <a:ext cx="2385267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549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990</Words>
  <Application>Microsoft Office PowerPoint</Application>
  <PresentationFormat>On-screen Show (16:9)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Lexend Deca</vt:lpstr>
      <vt:lpstr>Verdana</vt:lpstr>
      <vt:lpstr>Arial</vt:lpstr>
      <vt:lpstr>Muli</vt:lpstr>
      <vt:lpstr>Consolas</vt:lpstr>
      <vt:lpstr>Verdana</vt:lpstr>
      <vt:lpstr>Aliena template</vt:lpstr>
      <vt:lpstr>Hello!</vt:lpstr>
      <vt:lpstr>Agenda</vt:lpstr>
      <vt:lpstr>HTML</vt:lpstr>
      <vt:lpstr>Building Blocks</vt:lpstr>
      <vt:lpstr>Tags</vt:lpstr>
      <vt:lpstr>CSS</vt:lpstr>
      <vt:lpstr>HTML 5 Validations</vt:lpstr>
      <vt:lpstr>HTML 5 Validations</vt:lpstr>
      <vt:lpstr>CSS  Selector</vt:lpstr>
      <vt:lpstr>CSS BOX Model – design and layout</vt:lpstr>
      <vt:lpstr>CSS Properties</vt:lpstr>
      <vt:lpstr>Lab</vt:lpstr>
      <vt:lpstr>Responsive Web Design</vt:lpstr>
      <vt:lpstr>Bootstrap</vt:lpstr>
      <vt:lpstr>Grid System</vt:lpstr>
      <vt:lpstr>Grid System</vt:lpstr>
      <vt:lpstr>NavBar</vt:lpstr>
      <vt:lpstr>Bootstrap Color</vt:lpstr>
      <vt:lpstr>Bootstrap Buttons</vt:lpstr>
      <vt:lpstr>Bootstrap Form</vt:lpstr>
      <vt:lpstr>BootStrap Card</vt:lpstr>
      <vt:lpstr>Bootstrap Table</vt:lpstr>
      <vt:lpstr>AWS S3 – Simple Storage Service</vt:lpstr>
      <vt:lpstr>Host a static web site on S3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go??</dc:title>
  <dc:creator>Ashu Jauhari</dc:creator>
  <cp:lastModifiedBy>Microsoft account</cp:lastModifiedBy>
  <cp:revision>68</cp:revision>
  <dcterms:modified xsi:type="dcterms:W3CDTF">2021-06-15T10:44:54Z</dcterms:modified>
</cp:coreProperties>
</file>