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86" r:id="rId2"/>
    <p:sldId id="290" r:id="rId3"/>
    <p:sldId id="287" r:id="rId4"/>
    <p:sldId id="288" r:id="rId5"/>
    <p:sldId id="291" r:id="rId6"/>
    <p:sldId id="292" r:id="rId7"/>
    <p:sldId id="293" r:id="rId8"/>
    <p:sldId id="294" r:id="rId9"/>
    <p:sldId id="301" r:id="rId10"/>
    <p:sldId id="302" r:id="rId11"/>
    <p:sldId id="303" r:id="rId12"/>
    <p:sldId id="305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5" r:id="rId23"/>
    <p:sldId id="296" r:id="rId24"/>
    <p:sldId id="297" r:id="rId25"/>
    <p:sldId id="298" r:id="rId26"/>
    <p:sldId id="299" r:id="rId27"/>
    <p:sldId id="300" r:id="rId28"/>
    <p:sldId id="314" r:id="rId29"/>
  </p:sldIdLst>
  <p:sldSz cx="9144000" cy="5143500" type="screen16x9"/>
  <p:notesSz cx="6858000" cy="9144000"/>
  <p:embeddedFontLst>
    <p:embeddedFont>
      <p:font typeface="Lexend Deca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332F4-3FFC-4C90-939B-758EE8496065}">
  <a:tblStyle styleId="{AA4332F4-3FFC-4C90-939B-758EE8496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4590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1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1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uru99.com/dbms-functional-dependency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in/mysql/php-mysql-creat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mysql/php-mysql-insert/" TargetMode="External"/><Relationship Id="rId2" Type="http://schemas.openxmlformats.org/officeDocument/2006/relationships/hyperlink" Target="https://www.w3schools.in/mysql/php-mysql-selec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in/mysql/php-mysql-delete/" TargetMode="External"/><Relationship Id="rId4" Type="http://schemas.openxmlformats.org/officeDocument/2006/relationships/hyperlink" Target="https://www.w3schools.in/mysql/php-mysql-updat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database/what-is-database/#WhatIsDB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database/what-is-database/#relation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database/what-is-databa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26881" y="1991825"/>
            <a:ext cx="6139543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-IN" dirty="0" smtClean="0"/>
              <a:t>AWS RDS +SQL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6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Properties - ACID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29" y="1352550"/>
            <a:ext cx="9150875" cy="3161700"/>
          </a:xfrm>
        </p:spPr>
        <p:txBody>
          <a:bodyPr/>
          <a:lstStyle/>
          <a:p>
            <a:r>
              <a:rPr lang="en-IN" dirty="0" smtClean="0"/>
              <a:t>Consistency</a:t>
            </a:r>
          </a:p>
          <a:p>
            <a:pPr lvl="1"/>
            <a:r>
              <a:rPr lang="en-IN" sz="1100" dirty="0"/>
              <a:t>A database is initially in a consistent state, and it should remain consistent after every transaction. </a:t>
            </a:r>
          </a:p>
          <a:p>
            <a:pPr lvl="1"/>
            <a:r>
              <a:rPr lang="en-IN" sz="1100" dirty="0" smtClean="0"/>
              <a:t>Suppose </a:t>
            </a:r>
            <a:r>
              <a:rPr lang="en-IN" sz="1100" dirty="0"/>
              <a:t>that the transaction in the previous example fails after Write(</a:t>
            </a:r>
            <a:r>
              <a:rPr lang="en-IN" sz="1100" dirty="0" err="1"/>
              <a:t>A_b</a:t>
            </a:r>
            <a:r>
              <a:rPr lang="en-IN" sz="1100" dirty="0"/>
              <a:t>) and the transaction is not rolled back</a:t>
            </a:r>
            <a:r>
              <a:rPr lang="en-IN" sz="1100" dirty="0" smtClean="0"/>
              <a:t>;</a:t>
            </a:r>
          </a:p>
          <a:p>
            <a:pPr marL="533400" lvl="1" indent="0">
              <a:buNone/>
            </a:pPr>
            <a:r>
              <a:rPr lang="en-IN" sz="1100" dirty="0" smtClean="0"/>
              <a:t>then</a:t>
            </a:r>
            <a:r>
              <a:rPr lang="en-IN" sz="1100" dirty="0"/>
              <a:t>, the database will be inconsistent as the sum of Alice and Bob’s money, after the transaction, will not be equal to </a:t>
            </a:r>
            <a:r>
              <a:rPr lang="en-IN" sz="1100" dirty="0" smtClean="0"/>
              <a:t>the</a:t>
            </a:r>
          </a:p>
          <a:p>
            <a:pPr marL="533400" lvl="1" indent="0">
              <a:buNone/>
            </a:pPr>
            <a:r>
              <a:rPr lang="en-IN" sz="1100" dirty="0" smtClean="0"/>
              <a:t>amount </a:t>
            </a:r>
            <a:r>
              <a:rPr lang="en-IN" sz="1100" dirty="0"/>
              <a:t>of money they had before the </a:t>
            </a:r>
            <a:r>
              <a:rPr lang="en-IN" sz="1100" dirty="0" smtClean="0"/>
              <a:t>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643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Properties - ACID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29" y="1352550"/>
            <a:ext cx="9150875" cy="3161700"/>
          </a:xfrm>
        </p:spPr>
        <p:txBody>
          <a:bodyPr/>
          <a:lstStyle/>
          <a:p>
            <a:r>
              <a:rPr lang="en-IN" dirty="0" smtClean="0"/>
              <a:t>Isolation</a:t>
            </a:r>
          </a:p>
          <a:p>
            <a:pPr lvl="1"/>
            <a:r>
              <a:rPr lang="en-IN" sz="1100" dirty="0"/>
              <a:t>If the multiple transactions are running concurrently, they should not be affected by each other; i.e., the result should be the same as the result obtained if the transactions were running sequentially. </a:t>
            </a:r>
            <a:endParaRPr lang="en-IN" sz="1100" dirty="0" smtClean="0"/>
          </a:p>
          <a:p>
            <a:pPr lvl="1"/>
            <a:r>
              <a:rPr lang="en-IN" sz="1100" dirty="0" smtClean="0"/>
              <a:t>Suppose </a:t>
            </a:r>
            <a:r>
              <a:rPr lang="en-IN" sz="1100" dirty="0" err="1"/>
              <a:t>B_bal</a:t>
            </a:r>
            <a:r>
              <a:rPr lang="en-IN" sz="1100" dirty="0"/>
              <a:t> is initially 100. If a context switch occurs after </a:t>
            </a:r>
            <a:r>
              <a:rPr lang="en-IN" sz="1100" dirty="0" err="1"/>
              <a:t>B_bal</a:t>
            </a:r>
            <a:r>
              <a:rPr lang="en-IN" sz="1100" dirty="0"/>
              <a:t> *= 20, then the changes should only be visible to T2 once </a:t>
            </a:r>
            <a:r>
              <a:rPr lang="en-IN" sz="1100" dirty="0" smtClean="0"/>
              <a:t>T1 commits</a:t>
            </a:r>
            <a:r>
              <a:rPr lang="en-IN" sz="1100" dirty="0"/>
              <a:t>. </a:t>
            </a:r>
          </a:p>
          <a:p>
            <a:pPr lvl="1"/>
            <a:r>
              <a:rPr lang="en-IN" sz="1100" dirty="0" smtClean="0"/>
              <a:t>This </a:t>
            </a:r>
            <a:r>
              <a:rPr lang="en-IN" sz="1100" dirty="0"/>
              <a:t>ensures consistency in the data and prevents incorrect results</a:t>
            </a:r>
            <a:r>
              <a:rPr lang="en-IN" dirty="0"/>
              <a:t>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03" y="3065914"/>
            <a:ext cx="5692633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6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Properties - ACID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29" y="1352550"/>
            <a:ext cx="9150875" cy="3161700"/>
          </a:xfrm>
        </p:spPr>
        <p:txBody>
          <a:bodyPr/>
          <a:lstStyle/>
          <a:p>
            <a:r>
              <a:rPr lang="en-IN" dirty="0" smtClean="0"/>
              <a:t>Durability</a:t>
            </a:r>
          </a:p>
          <a:p>
            <a:pPr lvl="1"/>
            <a:r>
              <a:rPr lang="en-IN" sz="1100" dirty="0"/>
              <a:t>Changes that have been committed to the database should remain even in the case of software and system failure. </a:t>
            </a:r>
            <a:endParaRPr lang="en-IN" sz="1100" dirty="0" smtClean="0"/>
          </a:p>
          <a:p>
            <a:pPr lvl="1"/>
            <a:r>
              <a:rPr lang="en-IN" sz="1100" dirty="0" smtClean="0"/>
              <a:t>For </a:t>
            </a:r>
            <a:r>
              <a:rPr lang="en-IN" sz="1100" dirty="0"/>
              <a:t>instance, if Bob’s account contains $120, this information should not disappear upon system or software failure</a:t>
            </a:r>
            <a:r>
              <a:rPr lang="en-IN" dirty="0"/>
              <a:t>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655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448734" cy="3161700"/>
          </a:xfrm>
        </p:spPr>
        <p:txBody>
          <a:bodyPr/>
          <a:lstStyle/>
          <a:p>
            <a:r>
              <a:rPr lang="en-IN" sz="1100" b="1" dirty="0"/>
              <a:t>Normalization</a:t>
            </a:r>
            <a:r>
              <a:rPr lang="en-IN" sz="1100" dirty="0"/>
              <a:t> is a database design technique that reduces data redundancy and eliminates undesirable characteristics like Insertion, Update and Deletion Anomalies</a:t>
            </a:r>
            <a:r>
              <a:rPr lang="en-IN" sz="1100" dirty="0" smtClean="0"/>
              <a:t>.</a:t>
            </a:r>
          </a:p>
          <a:p>
            <a:r>
              <a:rPr lang="en-IN" sz="1100" dirty="0" smtClean="0"/>
              <a:t> </a:t>
            </a:r>
            <a:r>
              <a:rPr lang="en-IN" sz="1100" dirty="0"/>
              <a:t>Normalization rules divides larger tables into smaller tables and links them using relationships. </a:t>
            </a:r>
            <a:endParaRPr lang="en-IN" sz="1100" dirty="0" smtClean="0"/>
          </a:p>
          <a:p>
            <a:r>
              <a:rPr lang="en-IN" sz="1100" dirty="0"/>
              <a:t>The purpose of Normalisation in SQL is to eliminate redundant (repetitive) data and ensure data is stored logically</a:t>
            </a:r>
            <a:r>
              <a:rPr lang="en-IN" sz="1100" dirty="0" smtClean="0"/>
              <a:t>.</a:t>
            </a:r>
          </a:p>
          <a:p>
            <a:pPr lvl="1"/>
            <a:r>
              <a:rPr lang="en-IN" sz="1100" dirty="0"/>
              <a:t>1NF (First Normal Form)</a:t>
            </a:r>
          </a:p>
          <a:p>
            <a:pPr lvl="1"/>
            <a:r>
              <a:rPr lang="en-IN" sz="1100" dirty="0"/>
              <a:t>2NF (Second Normal Form)</a:t>
            </a:r>
          </a:p>
          <a:p>
            <a:pPr lvl="1"/>
            <a:r>
              <a:rPr lang="en-IN" sz="1100" dirty="0"/>
              <a:t>3NF (Third Normal Form)</a:t>
            </a:r>
          </a:p>
          <a:p>
            <a:pPr lvl="1"/>
            <a:r>
              <a:rPr lang="en-IN" sz="1100" dirty="0"/>
              <a:t>BCNF (Boyce-</a:t>
            </a:r>
            <a:r>
              <a:rPr lang="en-IN" sz="1100" dirty="0" err="1"/>
              <a:t>Codd</a:t>
            </a:r>
            <a:r>
              <a:rPr lang="en-IN" sz="1100" dirty="0"/>
              <a:t> Normal Form)</a:t>
            </a:r>
          </a:p>
          <a:p>
            <a:pPr lvl="1"/>
            <a:r>
              <a:rPr lang="en-IN" sz="1100" dirty="0"/>
              <a:t>4NF (Fourth Normal Form)</a:t>
            </a:r>
          </a:p>
          <a:p>
            <a:pPr lvl="1"/>
            <a:r>
              <a:rPr lang="en-IN" sz="1100" dirty="0"/>
              <a:t>5NF (Fifth Normal Form)</a:t>
            </a:r>
          </a:p>
          <a:p>
            <a:pPr lvl="1"/>
            <a:r>
              <a:rPr lang="en-IN" sz="1100" dirty="0"/>
              <a:t>6NF (Sixth Normal Form)</a:t>
            </a:r>
          </a:p>
          <a:p>
            <a:endParaRPr lang="en-IN" sz="1100" dirty="0"/>
          </a:p>
          <a:p>
            <a:pPr marL="76200" indent="0">
              <a:buNone/>
            </a:pPr>
            <a:endParaRPr lang="en-IN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18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/>
              <a:t>Each table cell should contain a single value.</a:t>
            </a:r>
          </a:p>
          <a:p>
            <a:r>
              <a:rPr lang="en-IN" sz="1800" dirty="0"/>
              <a:t>Each record needs to be unique.</a:t>
            </a:r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1" y="2379025"/>
            <a:ext cx="4138865" cy="1488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28" y="2379025"/>
            <a:ext cx="4111182" cy="15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9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Key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448734" cy="3161700"/>
          </a:xfrm>
        </p:spPr>
        <p:txBody>
          <a:bodyPr/>
          <a:lstStyle/>
          <a:p>
            <a:r>
              <a:rPr lang="en-IN" sz="1200" dirty="0"/>
              <a:t>A primary is a single column value used to identify a database record uniquely</a:t>
            </a:r>
            <a:r>
              <a:rPr lang="en-IN" sz="1200" dirty="0" smtClean="0"/>
              <a:t>.</a:t>
            </a:r>
          </a:p>
          <a:p>
            <a:pPr lvl="1"/>
            <a:r>
              <a:rPr lang="en-IN" sz="1600" dirty="0"/>
              <a:t>A primary key cannot be NULL</a:t>
            </a:r>
          </a:p>
          <a:p>
            <a:pPr lvl="1"/>
            <a:r>
              <a:rPr lang="en-IN" sz="1600" dirty="0"/>
              <a:t>A primary key value must be unique</a:t>
            </a:r>
          </a:p>
          <a:p>
            <a:pPr lvl="1"/>
            <a:r>
              <a:rPr lang="en-IN" sz="1600" dirty="0"/>
              <a:t>The primary key values should rarely be changed</a:t>
            </a:r>
          </a:p>
          <a:p>
            <a:pPr lvl="1"/>
            <a:r>
              <a:rPr lang="en-IN" sz="1600" dirty="0"/>
              <a:t>The primary key must be given a value when a new record is inserted.</a:t>
            </a:r>
          </a:p>
          <a:p>
            <a:pPr lvl="1"/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35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Composite Key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448734" cy="3161700"/>
          </a:xfrm>
        </p:spPr>
        <p:txBody>
          <a:bodyPr/>
          <a:lstStyle/>
          <a:p>
            <a:r>
              <a:rPr lang="en-IN" sz="1400" dirty="0"/>
              <a:t>A composite key is a primary key composed of multiple columns used to identify a record uniquely</a:t>
            </a:r>
          </a:p>
          <a:p>
            <a:pPr lvl="1"/>
            <a:r>
              <a:rPr lang="en-IN" sz="1400" dirty="0" err="1" smtClean="0"/>
              <a:t>Eg</a:t>
            </a:r>
            <a:r>
              <a:rPr lang="en-IN" sz="1400" dirty="0" smtClean="0"/>
              <a:t>:  </a:t>
            </a:r>
            <a:r>
              <a:rPr lang="en-IN" sz="1400" dirty="0" err="1" smtClean="0"/>
              <a:t>FirstName</a:t>
            </a:r>
            <a:r>
              <a:rPr lang="en-IN" sz="1400" dirty="0" smtClean="0"/>
              <a:t> + Fathers Name  is used to identify the record.</a:t>
            </a:r>
            <a:r>
              <a:rPr lang="en-IN" sz="1400" dirty="0"/>
              <a:t/>
            </a:r>
            <a:br>
              <a:rPr lang="en-IN" sz="1400" dirty="0"/>
            </a:br>
            <a:endParaRPr lang="en-IN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150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2NF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100" dirty="0"/>
              <a:t>Rule 1- Be in 1NF</a:t>
            </a:r>
          </a:p>
          <a:p>
            <a:r>
              <a:rPr lang="en-IN" sz="1100" dirty="0"/>
              <a:t>Rule 2- Single Column Primary Key</a:t>
            </a:r>
          </a:p>
          <a:p>
            <a:endParaRPr lang="en-IN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6" y="2618472"/>
            <a:ext cx="5410669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0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Foreign Key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100" dirty="0"/>
              <a:t>Foreign Key references the primary key of another Table! It helps connect your Tables</a:t>
            </a:r>
          </a:p>
          <a:p>
            <a:pPr lvl="1"/>
            <a:r>
              <a:rPr lang="en-IN" sz="1100" dirty="0"/>
              <a:t>A foreign key can have a different name from its primary key</a:t>
            </a:r>
          </a:p>
          <a:p>
            <a:pPr lvl="1"/>
            <a:r>
              <a:rPr lang="en-IN" sz="1100" dirty="0"/>
              <a:t>It ensures rows in one table have corresponding rows in another</a:t>
            </a:r>
          </a:p>
          <a:p>
            <a:pPr lvl="1"/>
            <a:r>
              <a:rPr lang="en-IN" sz="1100" dirty="0"/>
              <a:t>Unlike the Primary key, they do not have to be </a:t>
            </a:r>
            <a:r>
              <a:rPr lang="en-IN" sz="1100" dirty="0" smtClean="0"/>
              <a:t>unique</a:t>
            </a:r>
          </a:p>
          <a:p>
            <a:pPr marL="533400" lvl="1" indent="0">
              <a:buNone/>
            </a:pPr>
            <a:r>
              <a:rPr lang="en-IN" sz="1100" dirty="0" smtClean="0"/>
              <a:t> </a:t>
            </a:r>
            <a:r>
              <a:rPr lang="en-IN" sz="1100" dirty="0"/>
              <a:t>Most often they </a:t>
            </a:r>
            <a:r>
              <a:rPr lang="en-IN" sz="1100" dirty="0" smtClean="0"/>
              <a:t>aren't Foreign </a:t>
            </a:r>
            <a:r>
              <a:rPr lang="en-IN" sz="1100" dirty="0"/>
              <a:t>keys can be null even though primary keys can not </a:t>
            </a:r>
          </a:p>
          <a:p>
            <a:endParaRPr lang="en-IN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97" y="2618557"/>
            <a:ext cx="3476847" cy="23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3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49" y="205975"/>
            <a:ext cx="8047811" cy="857400"/>
          </a:xfrm>
        </p:spPr>
        <p:txBody>
          <a:bodyPr/>
          <a:lstStyle/>
          <a:p>
            <a:r>
              <a:rPr lang="en-IN" dirty="0" smtClean="0"/>
              <a:t>Why do you need Foreign Key?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77" y="1549009"/>
            <a:ext cx="7249998" cy="29236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33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Agenda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0550" y="953789"/>
            <a:ext cx="6014400" cy="3161700"/>
          </a:xfrm>
        </p:spPr>
        <p:txBody>
          <a:bodyPr/>
          <a:lstStyle/>
          <a:p>
            <a:r>
              <a:rPr lang="en-IN" sz="1050" dirty="0" smtClean="0"/>
              <a:t>What is Database</a:t>
            </a:r>
          </a:p>
          <a:p>
            <a:r>
              <a:rPr lang="en-IN" sz="1050" dirty="0" smtClean="0"/>
              <a:t>Options of Database</a:t>
            </a:r>
          </a:p>
          <a:p>
            <a:r>
              <a:rPr lang="en-IN" sz="1050" dirty="0" smtClean="0"/>
              <a:t>Normalization</a:t>
            </a:r>
          </a:p>
          <a:p>
            <a:r>
              <a:rPr lang="en-IN" sz="1050" dirty="0" smtClean="0"/>
              <a:t>ACID Properties</a:t>
            </a:r>
          </a:p>
          <a:p>
            <a:r>
              <a:rPr lang="en-IN" sz="1050" dirty="0"/>
              <a:t>Database Schema</a:t>
            </a:r>
          </a:p>
          <a:p>
            <a:r>
              <a:rPr lang="en-IN" sz="1050" dirty="0" smtClean="0"/>
              <a:t>Setup Oracle Database using AWS RDS service </a:t>
            </a:r>
          </a:p>
          <a:p>
            <a:r>
              <a:rPr lang="en-IN" sz="1050" dirty="0" smtClean="0"/>
              <a:t>AWS RDS connectivity</a:t>
            </a:r>
          </a:p>
          <a:p>
            <a:r>
              <a:rPr lang="en-IN" sz="1050" dirty="0" smtClean="0"/>
              <a:t>SQL Data types</a:t>
            </a:r>
          </a:p>
          <a:p>
            <a:r>
              <a:rPr lang="en-IN" sz="1050" dirty="0" smtClean="0"/>
              <a:t>Data </a:t>
            </a:r>
            <a:r>
              <a:rPr lang="en-IN" sz="1050" dirty="0" err="1" smtClean="0"/>
              <a:t>Lanaguage</a:t>
            </a:r>
            <a:endParaRPr lang="en-IN" sz="1050" dirty="0" smtClean="0"/>
          </a:p>
          <a:p>
            <a:pPr lvl="1"/>
            <a:r>
              <a:rPr lang="en-IN" sz="1050" dirty="0" err="1" smtClean="0"/>
              <a:t>DDl</a:t>
            </a:r>
            <a:r>
              <a:rPr lang="en-IN" sz="1050" dirty="0" smtClean="0"/>
              <a:t>/DML/DCL</a:t>
            </a:r>
          </a:p>
          <a:p>
            <a:endParaRPr lang="en-IN" sz="1050" dirty="0" smtClean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02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Transitive Dependency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A transitive </a:t>
            </a:r>
            <a:r>
              <a:rPr lang="en-IN" sz="1200" dirty="0">
                <a:hlinkClick r:id="rId2"/>
              </a:rPr>
              <a:t>functional dependency</a:t>
            </a:r>
            <a:r>
              <a:rPr lang="en-IN" sz="1200" dirty="0"/>
              <a:t> is when changing a non-key column, might cause any of the other non-key columns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795" y="2299478"/>
            <a:ext cx="5662151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3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3NF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/>
              <a:t>Rule 1- Be in 2NF</a:t>
            </a:r>
          </a:p>
          <a:p>
            <a:r>
              <a:rPr lang="en-IN" sz="1400" dirty="0"/>
              <a:t>Rule 2- Has no transitive functional dependencies</a:t>
            </a:r>
          </a:p>
          <a:p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91" y="2140911"/>
            <a:ext cx="5060118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Integrity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831582" cy="3161700"/>
          </a:xfrm>
        </p:spPr>
        <p:txBody>
          <a:bodyPr/>
          <a:lstStyle/>
          <a:p>
            <a:r>
              <a:rPr lang="en-IN" sz="1600" b="1" dirty="0"/>
              <a:t>Entity integrity</a:t>
            </a:r>
            <a:r>
              <a:rPr lang="en-IN" sz="1600" dirty="0" smtClean="0"/>
              <a:t>:</a:t>
            </a:r>
          </a:p>
          <a:p>
            <a:pPr lvl="1"/>
            <a:r>
              <a:rPr lang="en-IN" sz="1600" dirty="0" smtClean="0"/>
              <a:t> </a:t>
            </a:r>
            <a:r>
              <a:rPr lang="en-IN" sz="1600" dirty="0"/>
              <a:t>It specifies that there should be no duplicate rows in a table.</a:t>
            </a:r>
          </a:p>
          <a:p>
            <a:r>
              <a:rPr lang="en-IN" sz="1600" b="1" dirty="0"/>
              <a:t>Domain integrity</a:t>
            </a:r>
            <a:r>
              <a:rPr lang="en-IN" sz="1600" dirty="0"/>
              <a:t>: </a:t>
            </a:r>
            <a:endParaRPr lang="en-IN" sz="1600" dirty="0" smtClean="0"/>
          </a:p>
          <a:p>
            <a:pPr lvl="1"/>
            <a:r>
              <a:rPr lang="en-IN" sz="1600" dirty="0" smtClean="0"/>
              <a:t>It </a:t>
            </a:r>
            <a:r>
              <a:rPr lang="en-IN" sz="1600" dirty="0"/>
              <a:t>enforces valid entries for a given column by restricting the type, the format, or the range of values.</a:t>
            </a:r>
          </a:p>
          <a:p>
            <a:r>
              <a:rPr lang="en-IN" sz="1600" b="1" dirty="0"/>
              <a:t>Referential integrity</a:t>
            </a:r>
            <a:r>
              <a:rPr lang="en-IN" sz="1600" dirty="0"/>
              <a:t>: </a:t>
            </a:r>
            <a:endParaRPr lang="en-IN" sz="1600" dirty="0" smtClean="0"/>
          </a:p>
          <a:p>
            <a:pPr lvl="1"/>
            <a:r>
              <a:rPr lang="en-IN" sz="1600" dirty="0" smtClean="0"/>
              <a:t>It </a:t>
            </a:r>
            <a:r>
              <a:rPr lang="en-IN" sz="1600" dirty="0"/>
              <a:t>specifies that rows cannot be deleted, which are used by other records</a:t>
            </a:r>
            <a:r>
              <a:rPr lang="en-IN" sz="1600" dirty="0" smtClean="0"/>
              <a:t>.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002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Commands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0" y="1136899"/>
            <a:ext cx="6452767" cy="3734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72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DDL</a:t>
            </a:r>
            <a:r>
              <a:rPr lang="en-IN" dirty="0"/>
              <a:t>-</a:t>
            </a:r>
            <a:r>
              <a:rPr lang="en-IN" b="0" dirty="0" smtClean="0"/>
              <a:t> </a:t>
            </a:r>
            <a:r>
              <a:rPr lang="en-IN" sz="1600" b="0" dirty="0"/>
              <a:t>H</a:t>
            </a:r>
            <a:r>
              <a:rPr lang="en-IN" sz="1600" b="0" dirty="0" smtClean="0"/>
              <a:t>ow </a:t>
            </a:r>
            <a:r>
              <a:rPr lang="en-IN" sz="1600" b="0" dirty="0"/>
              <a:t>the data should reside in the database.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>
                <a:hlinkClick r:id="rId2"/>
              </a:rPr>
              <a:t>CREATE</a:t>
            </a:r>
            <a:r>
              <a:rPr lang="en-IN" sz="1600" dirty="0"/>
              <a:t> - to create a database and its objects like (table, index, views, store procedure, function, and triggers)</a:t>
            </a:r>
          </a:p>
          <a:p>
            <a:r>
              <a:rPr lang="en-IN" sz="1600" dirty="0"/>
              <a:t>ALTER - alters the structure of the existing database</a:t>
            </a:r>
          </a:p>
          <a:p>
            <a:r>
              <a:rPr lang="en-IN" sz="1600" dirty="0"/>
              <a:t>DROP - delete objects from the database</a:t>
            </a:r>
          </a:p>
          <a:p>
            <a:r>
              <a:rPr lang="en-IN" sz="1600" dirty="0"/>
              <a:t>TRUNCATE - remove all records from a table, including all spaces allocated for the records are removed</a:t>
            </a:r>
          </a:p>
          <a:p>
            <a:r>
              <a:rPr lang="en-IN" sz="1600" dirty="0"/>
              <a:t>COMMENT - add comments to the data dictionary</a:t>
            </a:r>
          </a:p>
          <a:p>
            <a:r>
              <a:rPr lang="en-IN" sz="1600" dirty="0"/>
              <a:t>RENAME - rename an object</a:t>
            </a:r>
          </a:p>
          <a:p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831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DML-</a:t>
            </a:r>
            <a:r>
              <a:rPr lang="en-IN" b="0" dirty="0" smtClean="0"/>
              <a:t> </a:t>
            </a:r>
            <a:r>
              <a:rPr lang="en-IN" sz="1100" b="0" dirty="0"/>
              <a:t>data manipulation and </a:t>
            </a:r>
            <a:r>
              <a:rPr lang="en-IN" sz="1100" b="0" dirty="0" smtClean="0"/>
              <a:t>to </a:t>
            </a:r>
            <a:r>
              <a:rPr lang="en-IN" sz="1100" b="0" dirty="0"/>
              <a:t>store, modify, retrieve, delete and update data in a database.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u="sng" dirty="0">
                <a:hlinkClick r:id="rId2"/>
              </a:rPr>
              <a:t>SELECT</a:t>
            </a:r>
            <a:r>
              <a:rPr lang="en-IN" sz="1600" dirty="0"/>
              <a:t> - retrieve data from a database</a:t>
            </a:r>
          </a:p>
          <a:p>
            <a:r>
              <a:rPr lang="en-IN" sz="1600" dirty="0">
                <a:hlinkClick r:id="rId3"/>
              </a:rPr>
              <a:t>INSERT</a:t>
            </a:r>
            <a:r>
              <a:rPr lang="en-IN" sz="1600" dirty="0"/>
              <a:t> - insert data into a table</a:t>
            </a:r>
          </a:p>
          <a:p>
            <a:r>
              <a:rPr lang="en-IN" sz="1600" dirty="0">
                <a:hlinkClick r:id="rId4"/>
              </a:rPr>
              <a:t>UPDATE</a:t>
            </a:r>
            <a:r>
              <a:rPr lang="en-IN" sz="1600" dirty="0"/>
              <a:t> - updates existing data within a table</a:t>
            </a:r>
          </a:p>
          <a:p>
            <a:r>
              <a:rPr lang="en-IN" sz="1600" dirty="0">
                <a:hlinkClick r:id="rId5"/>
              </a:rPr>
              <a:t>DELETE</a:t>
            </a:r>
            <a:r>
              <a:rPr lang="en-IN" sz="1600" dirty="0"/>
              <a:t> - Delete all records from a database table</a:t>
            </a:r>
          </a:p>
          <a:p>
            <a:r>
              <a:rPr lang="en-IN" sz="1600" dirty="0"/>
              <a:t>MERGE - UPSERT operation (insert or update)</a:t>
            </a:r>
          </a:p>
          <a:p>
            <a:r>
              <a:rPr lang="en-IN" sz="1600" dirty="0"/>
              <a:t>CALL - call a PL/SQL or Java subprogram</a:t>
            </a:r>
          </a:p>
          <a:p>
            <a:r>
              <a:rPr lang="en-IN" sz="1600" dirty="0"/>
              <a:t>EXPLAIN PLAN - interpretation of the data access path</a:t>
            </a:r>
          </a:p>
          <a:p>
            <a:r>
              <a:rPr lang="en-IN" sz="1600" dirty="0"/>
              <a:t>LOCK TABLE - concurrency </a:t>
            </a:r>
            <a:r>
              <a:rPr lang="en-IN" sz="1600" dirty="0" err="1"/>
              <a:t>Contr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656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205975"/>
            <a:ext cx="8357194" cy="857400"/>
          </a:xfrm>
        </p:spPr>
        <p:txBody>
          <a:bodyPr/>
          <a:lstStyle/>
          <a:p>
            <a:r>
              <a:rPr lang="en-IN" dirty="0" smtClean="0"/>
              <a:t>DCL-</a:t>
            </a:r>
            <a:r>
              <a:rPr lang="en-IN" sz="1200" dirty="0" smtClean="0"/>
              <a:t> </a:t>
            </a:r>
            <a:r>
              <a:rPr lang="en-IN" sz="1200" b="0" dirty="0"/>
              <a:t>GRANT and mostly concerned with rights, permissions and other controls of the database system.</a:t>
            </a:r>
            <a:endParaRPr lang="en-IN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/>
              <a:t>GRANT - allow users access privileges to the database</a:t>
            </a:r>
          </a:p>
          <a:p>
            <a:r>
              <a:rPr lang="en-IN" sz="1600" dirty="0"/>
              <a:t>REVOKE - withdraw users access privileges given by using the GRANT command</a:t>
            </a:r>
          </a:p>
          <a:p>
            <a:pPr marL="76200" indent="0">
              <a:buNone/>
            </a:pPr>
            <a:endParaRPr lang="en-IN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069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TCL –</a:t>
            </a:r>
            <a:r>
              <a:rPr lang="en-IN" sz="1400" dirty="0" smtClean="0"/>
              <a:t>Transaction Control Language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/>
              <a:t>COMMIT - commits a Transaction</a:t>
            </a:r>
          </a:p>
          <a:p>
            <a:r>
              <a:rPr lang="en-IN" sz="1400" dirty="0"/>
              <a:t>ROLLBACK - rollback a transaction in case of any error occurs</a:t>
            </a:r>
          </a:p>
          <a:p>
            <a:r>
              <a:rPr lang="en-IN" sz="1400" dirty="0"/>
              <a:t>SAVEPOINT - to rollback the transaction making points within groups</a:t>
            </a:r>
          </a:p>
          <a:p>
            <a:r>
              <a:rPr lang="en-IN" sz="1400" dirty="0"/>
              <a:t>SET TRANSACTION - specify characteristics of the transaction</a:t>
            </a:r>
          </a:p>
          <a:p>
            <a:r>
              <a:rPr lang="en-IN" sz="1400" dirty="0"/>
              <a:t/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9870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822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shopping company wants to maintain their data.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Flowchart: Magnetic Disk 6"/>
          <p:cNvSpPr/>
          <p:nvPr/>
        </p:nvSpPr>
        <p:spPr>
          <a:xfrm>
            <a:off x="4722704" y="1352550"/>
            <a:ext cx="4133088" cy="29138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06" y="2363660"/>
            <a:ext cx="2359194" cy="566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07" y="3217331"/>
            <a:ext cx="2359193" cy="473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7008" y="213131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Item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1275" y="2964355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Customer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7050" y="1671826"/>
            <a:ext cx="1244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ShoppingDB</a:t>
            </a:r>
            <a:endParaRPr lang="en-IN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Options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Oracle</a:t>
            </a:r>
          </a:p>
          <a:p>
            <a:r>
              <a:rPr lang="en-IN" dirty="0" smtClean="0"/>
              <a:t>MySQL</a:t>
            </a:r>
          </a:p>
          <a:p>
            <a:r>
              <a:rPr lang="en-IN" dirty="0" smtClean="0"/>
              <a:t>PostgreSQL</a:t>
            </a:r>
          </a:p>
          <a:p>
            <a:r>
              <a:rPr lang="en-IN" dirty="0" smtClean="0"/>
              <a:t>MongoDB</a:t>
            </a:r>
          </a:p>
          <a:p>
            <a:r>
              <a:rPr lang="en-IN" dirty="0" smtClean="0"/>
              <a:t>MS </a:t>
            </a:r>
            <a:r>
              <a:rPr lang="en-IN" dirty="0" err="1" smtClean="0"/>
              <a:t>SqlServer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22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Database?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A database is an organized collection of structured information, or data, typically stored electronically in a computer system</a:t>
            </a:r>
            <a:r>
              <a:rPr lang="en-IN" sz="1200" dirty="0" smtClean="0"/>
              <a:t>.</a:t>
            </a:r>
          </a:p>
          <a:p>
            <a:r>
              <a:rPr lang="en-IN" sz="1200" dirty="0" smtClean="0"/>
              <a:t> </a:t>
            </a:r>
            <a:r>
              <a:rPr lang="en-IN" sz="1200" dirty="0"/>
              <a:t>A database is usually controlled by a </a:t>
            </a:r>
            <a:r>
              <a:rPr lang="en-IN" sz="1200" dirty="0">
                <a:hlinkClick r:id="rId2"/>
              </a:rPr>
              <a:t>database management system (DBMS)</a:t>
            </a:r>
            <a:r>
              <a:rPr lang="en-IN" sz="1200" dirty="0"/>
              <a:t>. </a:t>
            </a:r>
            <a:r>
              <a:rPr lang="en-IN" sz="1200" dirty="0" smtClean="0"/>
              <a:t>Together</a:t>
            </a:r>
            <a:r>
              <a:rPr lang="en-IN" sz="1200" dirty="0"/>
              <a:t>, the data and the DBMS, along with the applications that are associated with them, are referred to as a database system, often shortened to just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979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SQL?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075312" cy="3161700"/>
          </a:xfrm>
        </p:spPr>
        <p:txBody>
          <a:bodyPr/>
          <a:lstStyle/>
          <a:p>
            <a:r>
              <a:rPr lang="en-IN" sz="1800" dirty="0"/>
              <a:t>SQL is a programming language used by nearly all </a:t>
            </a:r>
            <a:r>
              <a:rPr lang="en-IN" sz="1800" dirty="0">
                <a:hlinkClick r:id="rId2"/>
              </a:rPr>
              <a:t>relational databases</a:t>
            </a:r>
            <a:r>
              <a:rPr lang="en-IN" sz="1800" dirty="0"/>
              <a:t> to query, manipulate, and define data, and to provide access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59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Databases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RDBMS</a:t>
            </a:r>
          </a:p>
          <a:p>
            <a:r>
              <a:rPr lang="en-IN" dirty="0" smtClean="0"/>
              <a:t>OODBMS</a:t>
            </a:r>
          </a:p>
          <a:p>
            <a:r>
              <a:rPr lang="en-IN" dirty="0" smtClean="0"/>
              <a:t>Data warehouse</a:t>
            </a:r>
          </a:p>
          <a:p>
            <a:r>
              <a:rPr lang="en-IN" dirty="0" smtClean="0"/>
              <a:t>NoSQL Database</a:t>
            </a:r>
          </a:p>
          <a:p>
            <a:r>
              <a:rPr lang="en-IN" dirty="0" smtClean="0"/>
              <a:t>Graph Database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790647" y="4749851"/>
            <a:ext cx="452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https://www.oracle.com/in/database/what-is-database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19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RDBMS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49" y="1352550"/>
            <a:ext cx="7587173" cy="3161700"/>
          </a:xfrm>
        </p:spPr>
        <p:txBody>
          <a:bodyPr/>
          <a:lstStyle/>
          <a:p>
            <a:r>
              <a:rPr lang="en-IN" sz="1800" b="1" dirty="0"/>
              <a:t>RDBMS</a:t>
            </a:r>
            <a:r>
              <a:rPr lang="en-IN" sz="1800" dirty="0"/>
              <a:t> stands for </a:t>
            </a:r>
            <a:r>
              <a:rPr lang="en-IN" sz="1800" i="1" dirty="0"/>
              <a:t>Relational Database Management Systems.</a:t>
            </a:r>
            <a:r>
              <a:rPr lang="en-IN" sz="1800" dirty="0"/>
              <a:t>.</a:t>
            </a:r>
          </a:p>
          <a:p>
            <a:r>
              <a:rPr lang="en-IN" sz="1800" dirty="0"/>
              <a:t>All modern database management systems like SQL, MS SQL Server, IBM DB2, ORACLE, My-SQL and Microsoft Access are based on RDBMS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Table/Field/Row/Null/</a:t>
            </a: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884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Properties - ACID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29" y="1352550"/>
            <a:ext cx="9150875" cy="3161700"/>
          </a:xfrm>
        </p:spPr>
        <p:txBody>
          <a:bodyPr/>
          <a:lstStyle/>
          <a:p>
            <a:r>
              <a:rPr lang="en-IN" dirty="0" smtClean="0"/>
              <a:t>Atomicity</a:t>
            </a:r>
          </a:p>
          <a:p>
            <a:pPr lvl="1"/>
            <a:r>
              <a:rPr lang="en-IN" sz="1100" dirty="0"/>
              <a:t>A transaction is an atomic unit; hence, all the instructions within a transaction will successfully execute, or none of them </a:t>
            </a:r>
            <a:r>
              <a:rPr lang="en-IN" sz="1100" dirty="0" smtClean="0"/>
              <a:t>will</a:t>
            </a:r>
          </a:p>
          <a:p>
            <a:pPr marL="533400" lvl="1" indent="0">
              <a:buNone/>
            </a:pPr>
            <a:r>
              <a:rPr lang="en-IN" sz="1100" dirty="0" smtClean="0"/>
              <a:t> </a:t>
            </a:r>
            <a:r>
              <a:rPr lang="en-IN" sz="1100" dirty="0"/>
              <a:t>execute. The following transaction transfers 20 dollars from Alice’s bank account to Bob’s bank account. If any of the instructions fail</a:t>
            </a:r>
            <a:r>
              <a:rPr lang="en-IN" sz="1100" dirty="0" smtClean="0"/>
              <a:t>,</a:t>
            </a:r>
          </a:p>
          <a:p>
            <a:pPr marL="533400" lvl="1" indent="0">
              <a:buNone/>
            </a:pPr>
            <a:r>
              <a:rPr lang="en-IN" sz="1100" dirty="0" smtClean="0"/>
              <a:t> </a:t>
            </a:r>
            <a:r>
              <a:rPr lang="en-IN" sz="1100" dirty="0"/>
              <a:t>the entire transaction should abort and rollback</a:t>
            </a:r>
            <a:r>
              <a:rPr lang="en-IN" sz="11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08" y="2587389"/>
            <a:ext cx="4284475" cy="23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95212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794</Words>
  <Application>Microsoft Office PowerPoint</Application>
  <PresentationFormat>On-screen Show (16:9)</PresentationFormat>
  <Paragraphs>157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Lexend Deca</vt:lpstr>
      <vt:lpstr>Muli</vt:lpstr>
      <vt:lpstr>Arial</vt:lpstr>
      <vt:lpstr>Aliena template</vt:lpstr>
      <vt:lpstr> AWS RDS +SQL</vt:lpstr>
      <vt:lpstr>        Agenda</vt:lpstr>
      <vt:lpstr>Problem Statement</vt:lpstr>
      <vt:lpstr>Database Options</vt:lpstr>
      <vt:lpstr>What is Database?</vt:lpstr>
      <vt:lpstr>What is SQL?</vt:lpstr>
      <vt:lpstr>Types of Databases</vt:lpstr>
      <vt:lpstr>RDBMS</vt:lpstr>
      <vt:lpstr>Database Properties - ACID</vt:lpstr>
      <vt:lpstr>Database Properties - ACID</vt:lpstr>
      <vt:lpstr>Database Properties - ACID</vt:lpstr>
      <vt:lpstr>Database Properties - ACID</vt:lpstr>
      <vt:lpstr>Normalization</vt:lpstr>
      <vt:lpstr>INF</vt:lpstr>
      <vt:lpstr>Primary Key </vt:lpstr>
      <vt:lpstr>Composite Key</vt:lpstr>
      <vt:lpstr>2NF</vt:lpstr>
      <vt:lpstr>Foreign Key</vt:lpstr>
      <vt:lpstr>Why do you need Foreign Key?</vt:lpstr>
      <vt:lpstr>Transitive Dependency</vt:lpstr>
      <vt:lpstr>3NF</vt:lpstr>
      <vt:lpstr>Data Integrity</vt:lpstr>
      <vt:lpstr>SQL Commands</vt:lpstr>
      <vt:lpstr>DDL- How the data should reside in the database. </vt:lpstr>
      <vt:lpstr>DML- data manipulation and to store, modify, retrieve, delete and update data in a database.</vt:lpstr>
      <vt:lpstr>DCL- GRANT and mostly concerned with rights, permissions and other controls of the database system.</vt:lpstr>
      <vt:lpstr>TCL –Transaction Control Language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go??</dc:title>
  <dc:creator>Ashu Jauhari</dc:creator>
  <cp:lastModifiedBy>Microsoft account</cp:lastModifiedBy>
  <cp:revision>58</cp:revision>
  <dcterms:modified xsi:type="dcterms:W3CDTF">2021-06-10T13:40:11Z</dcterms:modified>
</cp:coreProperties>
</file>