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3" r:id="rId6"/>
    <p:sldId id="329" r:id="rId7"/>
    <p:sldId id="330" r:id="rId8"/>
    <p:sldId id="331" r:id="rId9"/>
    <p:sldId id="332" r:id="rId10"/>
    <p:sldId id="334" r:id="rId11"/>
    <p:sldId id="308" r:id="rId12"/>
    <p:sldId id="346" r:id="rId13"/>
    <p:sldId id="348" r:id="rId14"/>
    <p:sldId id="272" r:id="rId15"/>
    <p:sldId id="304" r:id="rId16"/>
    <p:sldId id="306" r:id="rId17"/>
    <p:sldId id="276" r:id="rId18"/>
    <p:sldId id="305" r:id="rId19"/>
    <p:sldId id="279" r:id="rId20"/>
    <p:sldId id="322" r:id="rId21"/>
    <p:sldId id="270" r:id="rId22"/>
    <p:sldId id="335" r:id="rId23"/>
    <p:sldId id="352" r:id="rId24"/>
    <p:sldId id="349" r:id="rId25"/>
    <p:sldId id="350" r:id="rId26"/>
    <p:sldId id="351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4D4E85-A4C7-426E-8F5E-2FAA95881E71}">
          <p14:sldIdLst>
            <p14:sldId id="256"/>
            <p14:sldId id="283"/>
            <p14:sldId id="329"/>
            <p14:sldId id="330"/>
            <p14:sldId id="331"/>
            <p14:sldId id="332"/>
            <p14:sldId id="334"/>
          </p14:sldIdLst>
        </p14:section>
        <p14:section name="Map" id="{F97B05A1-9F42-44A0-8CC0-EC90187442FF}">
          <p14:sldIdLst>
            <p14:sldId id="308"/>
            <p14:sldId id="346"/>
            <p14:sldId id="348"/>
          </p14:sldIdLst>
        </p14:section>
        <p14:section name="Set" id="{57D7A222-5DE3-4A74-AE7F-F22FE0772B04}">
          <p14:sldIdLst/>
        </p14:section>
        <p14:section name="ComparableVsComparator" id="{D1087672-8F17-4355-BB12-663C344C5642}">
          <p14:sldIdLst>
            <p14:sldId id="272"/>
            <p14:sldId id="304"/>
            <p14:sldId id="306"/>
            <p14:sldId id="276"/>
            <p14:sldId id="305"/>
            <p14:sldId id="279"/>
            <p14:sldId id="322"/>
            <p14:sldId id="270"/>
            <p14:sldId id="335"/>
            <p14:sldId id="352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60A74B-2322-364E-99EE-361A4731511B}" v="2" dt="2021-05-26T13:02:17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492" autoAdjust="0"/>
  </p:normalViewPr>
  <p:slideViewPr>
    <p:cSldViewPr>
      <p:cViewPr>
        <p:scale>
          <a:sx n="88" d="100"/>
          <a:sy n="88" d="100"/>
        </p:scale>
        <p:origin x="494" y="9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79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u Jauhari" userId="8708f59b6908328d" providerId="LiveId" clId="{D460A74B-2322-364E-99EE-361A4731511B}"/>
    <pc:docChg chg="custSel addSld modSld">
      <pc:chgData name="Ashu Jauhari" userId="8708f59b6908328d" providerId="LiveId" clId="{D460A74B-2322-364E-99EE-361A4731511B}" dt="2021-05-26T13:02:20.785" v="17"/>
      <pc:docMkLst>
        <pc:docMk/>
      </pc:docMkLst>
      <pc:sldChg chg="addSp delSp modSp mod">
        <pc:chgData name="Ashu Jauhari" userId="8708f59b6908328d" providerId="LiveId" clId="{D460A74B-2322-364E-99EE-361A4731511B}" dt="2021-05-26T13:02:20.785" v="17"/>
        <pc:sldMkLst>
          <pc:docMk/>
          <pc:sldMk cId="2801835050" sldId="256"/>
        </pc:sldMkLst>
        <pc:spChg chg="add del mod">
          <ac:chgData name="Ashu Jauhari" userId="8708f59b6908328d" providerId="LiveId" clId="{D460A74B-2322-364E-99EE-361A4731511B}" dt="2021-05-26T13:02:20.785" v="17"/>
          <ac:spMkLst>
            <pc:docMk/>
            <pc:sldMk cId="2801835050" sldId="256"/>
            <ac:spMk id="3" creationId="{D7983DFE-68A8-164B-8B3B-AABB0EA3F255}"/>
          </ac:spMkLst>
        </pc:spChg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260557702" sldId="270"/>
        </pc:sldMkLst>
      </pc:sldChg>
      <pc:sldChg chg="modSp add mod">
        <pc:chgData name="Ashu Jauhari" userId="8708f59b6908328d" providerId="LiveId" clId="{D460A74B-2322-364E-99EE-361A4731511B}" dt="2021-05-11T18:00:11.002" v="13" actId="1035"/>
        <pc:sldMkLst>
          <pc:docMk/>
          <pc:sldMk cId="174106352" sldId="273"/>
        </pc:sldMkLst>
        <pc:spChg chg="mod">
          <ac:chgData name="Ashu Jauhari" userId="8708f59b6908328d" providerId="LiveId" clId="{D460A74B-2322-364E-99EE-361A4731511B}" dt="2021-05-11T18:00:11.002" v="13" actId="1035"/>
          <ac:spMkLst>
            <pc:docMk/>
            <pc:sldMk cId="174106352" sldId="273"/>
            <ac:spMk id="15" creationId="{00000000-0000-0000-0000-000000000000}"/>
          </ac:spMkLst>
        </pc:spChg>
        <pc:picChg chg="mod">
          <ac:chgData name="Ashu Jauhari" userId="8708f59b6908328d" providerId="LiveId" clId="{D460A74B-2322-364E-99EE-361A4731511B}" dt="2021-05-11T17:59:49.838" v="5" actId="1036"/>
          <ac:picMkLst>
            <pc:docMk/>
            <pc:sldMk cId="174106352" sldId="273"/>
            <ac:picMk id="8" creationId="{00000000-0000-0000-0000-000000000000}"/>
          </ac:picMkLst>
        </pc:picChg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4159812153" sldId="274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3572296447" sldId="275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3350169686" sldId="277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34344210" sldId="280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3800018805" sldId="281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754638089" sldId="285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624382652" sldId="286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2798337527" sldId="287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4002285990" sldId="288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786008727" sldId="289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1031694582" sldId="292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3671488741" sldId="293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1938490043" sldId="294"/>
        </pc:sldMkLst>
      </pc:sldChg>
      <pc:sldChg chg="modSp add mod">
        <pc:chgData name="Ashu Jauhari" userId="8708f59b6908328d" providerId="LiveId" clId="{D460A74B-2322-364E-99EE-361A4731511B}" dt="2021-05-11T18:00:44.603" v="14" actId="14100"/>
        <pc:sldMkLst>
          <pc:docMk/>
          <pc:sldMk cId="3858113935" sldId="295"/>
        </pc:sldMkLst>
        <pc:picChg chg="mod">
          <ac:chgData name="Ashu Jauhari" userId="8708f59b6908328d" providerId="LiveId" clId="{D460A74B-2322-364E-99EE-361A4731511B}" dt="2021-05-11T18:00:44.603" v="14" actId="14100"/>
          <ac:picMkLst>
            <pc:docMk/>
            <pc:sldMk cId="3858113935" sldId="295"/>
            <ac:picMk id="4" creationId="{00000000-0000-0000-0000-000000000000}"/>
          </ac:picMkLst>
        </pc:picChg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511443721" sldId="296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2510500059" sldId="297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1359694675" sldId="335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2366999414" sldId="336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3473134611" sldId="337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1612903228" sldId="338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1959708023" sldId="339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797239810" sldId="340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644215435" sldId="341"/>
        </pc:sldMkLst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3918740649" sldId="342"/>
        </pc:sldMkLst>
      </pc:sldChg>
      <pc:sldChg chg="modSp add mod">
        <pc:chgData name="Ashu Jauhari" userId="8708f59b6908328d" providerId="LiveId" clId="{D460A74B-2322-364E-99EE-361A4731511B}" dt="2021-05-11T17:59:36.930" v="1" actId="27636"/>
        <pc:sldMkLst>
          <pc:docMk/>
          <pc:sldMk cId="2091439087" sldId="343"/>
        </pc:sldMkLst>
        <pc:spChg chg="mod">
          <ac:chgData name="Ashu Jauhari" userId="8708f59b6908328d" providerId="LiveId" clId="{D460A74B-2322-364E-99EE-361A4731511B}" dt="2021-05-11T17:59:36.930" v="1" actId="27636"/>
          <ac:spMkLst>
            <pc:docMk/>
            <pc:sldMk cId="2091439087" sldId="343"/>
            <ac:spMk id="3" creationId="{00000000-0000-0000-0000-000000000000}"/>
          </ac:spMkLst>
        </pc:spChg>
      </pc:sldChg>
      <pc:sldChg chg="modSp add mod">
        <pc:chgData name="Ashu Jauhari" userId="8708f59b6908328d" providerId="LiveId" clId="{D460A74B-2322-364E-99EE-361A4731511B}" dt="2021-05-11T17:59:36.952" v="2" actId="27636"/>
        <pc:sldMkLst>
          <pc:docMk/>
          <pc:sldMk cId="3896322411" sldId="344"/>
        </pc:sldMkLst>
        <pc:spChg chg="mod">
          <ac:chgData name="Ashu Jauhari" userId="8708f59b6908328d" providerId="LiveId" clId="{D460A74B-2322-364E-99EE-361A4731511B}" dt="2021-05-11T17:59:36.952" v="2" actId="27636"/>
          <ac:spMkLst>
            <pc:docMk/>
            <pc:sldMk cId="3896322411" sldId="344"/>
            <ac:spMk id="3" creationId="{00000000-0000-0000-0000-000000000000}"/>
          </ac:spMkLst>
        </pc:spChg>
      </pc:sldChg>
      <pc:sldChg chg="add">
        <pc:chgData name="Ashu Jauhari" userId="8708f59b6908328d" providerId="LiveId" clId="{D460A74B-2322-364E-99EE-361A4731511B}" dt="2021-05-11T17:59:36.807" v="0"/>
        <pc:sldMkLst>
          <pc:docMk/>
          <pc:sldMk cId="3752965692" sldId="34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6/3/2021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6/3/2021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90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429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109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8239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822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7793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0883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46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3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52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7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6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32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5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0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7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9E8617-6EA8-4B97-A5E8-E18E98765EE2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9D79-8A4B-4031-B1E0-AF26F8EDF2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256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avatpoint.com/array-in-jav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of Collection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1681" y="1600200"/>
            <a:ext cx="11123931" cy="45720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add() </a:t>
            </a:r>
          </a:p>
          <a:p>
            <a:pPr lvl="1"/>
            <a:r>
              <a:rPr lang="en-IN" dirty="0" smtClean="0"/>
              <a:t>inserts </a:t>
            </a:r>
            <a:r>
              <a:rPr lang="en-IN" dirty="0"/>
              <a:t>the specified element to the collection</a:t>
            </a:r>
          </a:p>
          <a:p>
            <a:r>
              <a:rPr lang="en-IN" dirty="0"/>
              <a:t>size() </a:t>
            </a:r>
          </a:p>
          <a:p>
            <a:pPr lvl="1"/>
            <a:r>
              <a:rPr lang="en-IN" dirty="0" smtClean="0"/>
              <a:t>returns </a:t>
            </a:r>
            <a:r>
              <a:rPr lang="en-IN" dirty="0"/>
              <a:t>the size of the collection</a:t>
            </a:r>
          </a:p>
          <a:p>
            <a:r>
              <a:rPr lang="en-IN" dirty="0"/>
              <a:t>remove() </a:t>
            </a:r>
            <a:endParaRPr lang="en-IN" dirty="0" smtClean="0"/>
          </a:p>
          <a:p>
            <a:pPr lvl="1"/>
            <a:r>
              <a:rPr lang="en-IN" dirty="0" smtClean="0"/>
              <a:t> </a:t>
            </a:r>
            <a:r>
              <a:rPr lang="en-IN" dirty="0"/>
              <a:t>removes the specified element from the collection</a:t>
            </a:r>
          </a:p>
          <a:p>
            <a:r>
              <a:rPr lang="en-IN" dirty="0"/>
              <a:t>iterator() </a:t>
            </a:r>
            <a:endParaRPr lang="en-IN" dirty="0" smtClean="0"/>
          </a:p>
          <a:p>
            <a:pPr lvl="1"/>
            <a:r>
              <a:rPr lang="en-IN" dirty="0" smtClean="0"/>
              <a:t> </a:t>
            </a:r>
            <a:r>
              <a:rPr lang="en-IN" dirty="0"/>
              <a:t>returns an iterator to access elements of the collection</a:t>
            </a:r>
          </a:p>
          <a:p>
            <a:r>
              <a:rPr lang="en-IN" dirty="0" err="1"/>
              <a:t>addAll</a:t>
            </a:r>
            <a:r>
              <a:rPr lang="en-IN" dirty="0"/>
              <a:t>() </a:t>
            </a:r>
            <a:endParaRPr lang="en-IN" dirty="0" smtClean="0"/>
          </a:p>
          <a:p>
            <a:pPr lvl="1"/>
            <a:r>
              <a:rPr lang="en-IN" dirty="0" smtClean="0"/>
              <a:t> </a:t>
            </a:r>
            <a:r>
              <a:rPr lang="en-IN" dirty="0"/>
              <a:t>adds all the elements of a specified collection to the collection</a:t>
            </a:r>
          </a:p>
          <a:p>
            <a:r>
              <a:rPr lang="en-IN" dirty="0" err="1"/>
              <a:t>removeAll</a:t>
            </a:r>
            <a:r>
              <a:rPr lang="en-IN" dirty="0"/>
              <a:t>() </a:t>
            </a:r>
            <a:endParaRPr lang="en-IN" dirty="0" smtClean="0"/>
          </a:p>
          <a:p>
            <a:pPr lvl="1"/>
            <a:r>
              <a:rPr lang="en-IN" dirty="0" smtClean="0"/>
              <a:t>- </a:t>
            </a:r>
            <a:r>
              <a:rPr lang="en-IN" dirty="0"/>
              <a:t>removes all the elements of the specified collection from the collection</a:t>
            </a:r>
          </a:p>
          <a:p>
            <a:r>
              <a:rPr lang="en-IN" dirty="0"/>
              <a:t>clear() </a:t>
            </a:r>
            <a:endParaRPr lang="en-IN" dirty="0" smtClean="0"/>
          </a:p>
          <a:p>
            <a:pPr lvl="1"/>
            <a:r>
              <a:rPr lang="en-IN" dirty="0" smtClean="0"/>
              <a:t>- </a:t>
            </a:r>
            <a:r>
              <a:rPr lang="en-IN" dirty="0"/>
              <a:t>removes all the elements of the collection</a:t>
            </a:r>
          </a:p>
        </p:txBody>
      </p:sp>
    </p:spTree>
    <p:extLst>
      <p:ext uri="{BB962C8B-B14F-4D97-AF65-F5344CB8AC3E}">
        <p14:creationId xmlns:p14="http://schemas.microsoft.com/office/powerpoint/2010/main" val="14966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java.lang.Comparable</a:t>
            </a:r>
            <a:endParaRPr lang="en-US" dirty="0"/>
          </a:p>
          <a:p>
            <a:r>
              <a:rPr lang="en-US" dirty="0"/>
              <a:t> </a:t>
            </a:r>
            <a:r>
              <a:rPr lang="en-US" b="1" dirty="0" err="1"/>
              <a:t>java.util.Comparator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496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</a:t>
            </a:r>
            <a:r>
              <a:rPr lang="en-US" dirty="0" err="1"/>
              <a:t>TreeSet</a:t>
            </a:r>
            <a:r>
              <a:rPr lang="en-US" dirty="0"/>
              <a:t> with NO 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24" y="2064420"/>
            <a:ext cx="7658387" cy="4330665"/>
          </a:xfrm>
          <a:prstGeom prst="rect">
            <a:avLst/>
          </a:prstGeom>
          <a:ln w="38100" cap="sq">
            <a:solidFill>
              <a:schemeClr val="accent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96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Account </a:t>
            </a:r>
          </a:p>
          <a:p>
            <a:r>
              <a:rPr lang="en-US" dirty="0"/>
              <a:t>With</a:t>
            </a:r>
          </a:p>
          <a:p>
            <a:r>
              <a:rPr lang="en-US" b="1" dirty="0"/>
              <a:t>Comparable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381000"/>
            <a:ext cx="7874388" cy="6705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4189412" y="609600"/>
            <a:ext cx="5612770" cy="2286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0812" y="5029200"/>
            <a:ext cx="2031370" cy="3048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Interface- Compare()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When </a:t>
            </a:r>
            <a:r>
              <a:rPr lang="en-US" dirty="0"/>
              <a:t>to use when Manager to sort based on skills and HR Manager wants to sort based on salary, however use comparable when you to sort.</a:t>
            </a:r>
          </a:p>
          <a:p>
            <a:endParaRPr lang="en-US" dirty="0"/>
          </a:p>
          <a:p>
            <a:r>
              <a:rPr lang="en-US" dirty="0"/>
              <a:t>Comparator interface </a:t>
            </a:r>
            <a:r>
              <a:rPr lang="en-US" i="1" dirty="0"/>
              <a:t>compare(Object o1, Object o2)</a:t>
            </a:r>
            <a:r>
              <a:rPr lang="en-US" dirty="0"/>
              <a:t> method need to be implemented that takes two Object argument, it should be implemented in such a way that it returns negative </a:t>
            </a:r>
            <a:r>
              <a:rPr lang="en-US" dirty="0" err="1"/>
              <a:t>int</a:t>
            </a:r>
            <a:r>
              <a:rPr lang="en-US" dirty="0"/>
              <a:t> if first argument is less than the second one and returns zero if they are equal and positive </a:t>
            </a:r>
            <a:r>
              <a:rPr lang="en-US" dirty="0" err="1"/>
              <a:t>int</a:t>
            </a:r>
            <a:r>
              <a:rPr lang="en-US" dirty="0"/>
              <a:t> if first argument is greater than second one.</a:t>
            </a:r>
          </a:p>
        </p:txBody>
      </p:sp>
    </p:spTree>
    <p:extLst>
      <p:ext uri="{BB962C8B-B14F-4D97-AF65-F5344CB8AC3E}">
        <p14:creationId xmlns:p14="http://schemas.microsoft.com/office/powerpoint/2010/main" val="20429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with Comparator</a:t>
            </a:r>
            <a:br>
              <a:rPr lang="en-US" dirty="0"/>
            </a:br>
            <a:r>
              <a:rPr lang="en-US" dirty="0"/>
              <a:t>=(Sort by Balance)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600200"/>
            <a:ext cx="6400800" cy="3124200"/>
          </a:xfrm>
        </p:spPr>
        <p:txBody>
          <a:bodyPr/>
          <a:lstStyle/>
          <a:p>
            <a:r>
              <a:rPr lang="en-US" dirty="0"/>
              <a:t>We need comparator because </a:t>
            </a:r>
            <a:r>
              <a:rPr lang="en-US" dirty="0" err="1"/>
              <a:t>TreeSet</a:t>
            </a:r>
            <a:r>
              <a:rPr lang="en-US" dirty="0"/>
              <a:t> does not have equals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881" y="1260569"/>
            <a:ext cx="5104131" cy="2541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112" y="4469595"/>
            <a:ext cx="5104131" cy="2540805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904412" y="2031195"/>
            <a:ext cx="1600200" cy="3048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23112" y="2420821"/>
            <a:ext cx="3543300" cy="7533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2412" y="4698195"/>
            <a:ext cx="2514600" cy="2559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Vs </a:t>
            </a:r>
            <a:r>
              <a:rPr lang="en-US" dirty="0" err="1"/>
              <a:t>CompareTo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00200"/>
            <a:ext cx="10935632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79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685799"/>
            <a:ext cx="9751060" cy="1295400"/>
          </a:xfrm>
        </p:spPr>
        <p:txBody>
          <a:bodyPr/>
          <a:lstStyle/>
          <a:p>
            <a:r>
              <a:rPr lang="en-US" dirty="0"/>
              <a:t>Collection Vs Collections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41412" y="381001"/>
            <a:ext cx="4875530" cy="816429"/>
          </a:xfrm>
        </p:spPr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41412" y="1270001"/>
            <a:ext cx="4875530" cy="3759199"/>
          </a:xfrm>
        </p:spPr>
        <p:txBody>
          <a:bodyPr/>
          <a:lstStyle/>
          <a:p>
            <a:r>
              <a:rPr lang="en-US" dirty="0"/>
              <a:t>Interface of </a:t>
            </a:r>
            <a:r>
              <a:rPr lang="en-US" dirty="0" err="1"/>
              <a:t>java.util</a:t>
            </a:r>
            <a:endParaRPr lang="en-US" dirty="0"/>
          </a:p>
          <a:p>
            <a:r>
              <a:rPr lang="en-US" dirty="0"/>
              <a:t>Set, List , Queue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094412" y="381001"/>
            <a:ext cx="4875530" cy="816429"/>
          </a:xfrm>
        </p:spPr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094412" y="1270001"/>
            <a:ext cx="4875530" cy="3759199"/>
          </a:xfrm>
        </p:spPr>
        <p:txBody>
          <a:bodyPr/>
          <a:lstStyle/>
          <a:p>
            <a:r>
              <a:rPr lang="en-US" dirty="0"/>
              <a:t>Class of </a:t>
            </a:r>
            <a:r>
              <a:rPr lang="en-US" dirty="0" err="1"/>
              <a:t>java.util</a:t>
            </a:r>
            <a:endParaRPr lang="en-US" dirty="0"/>
          </a:p>
          <a:p>
            <a:r>
              <a:rPr lang="en-US" dirty="0"/>
              <a:t>Only static 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27" y="2514600"/>
            <a:ext cx="4722814" cy="33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Generic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6813" y="1600677"/>
            <a:ext cx="10437400" cy="4570808"/>
          </a:xfrm>
        </p:spPr>
        <p:txBody>
          <a:bodyPr/>
          <a:lstStyle/>
          <a:p>
            <a:r>
              <a:rPr lang="en-US" dirty="0"/>
              <a:t>Compile Time Type checking.</a:t>
            </a:r>
          </a:p>
          <a:p>
            <a:r>
              <a:rPr lang="en-US" dirty="0"/>
              <a:t>Removing risk of </a:t>
            </a:r>
            <a:r>
              <a:rPr lang="en-US" dirty="0" err="1"/>
              <a:t>ClassCastException</a:t>
            </a:r>
            <a:r>
              <a:rPr lang="en-US" dirty="0"/>
              <a:t>.</a:t>
            </a:r>
          </a:p>
          <a:p>
            <a:r>
              <a:rPr lang="en-US" dirty="0"/>
              <a:t>Generics force type safety in java language.</a:t>
            </a:r>
          </a:p>
          <a:p>
            <a:r>
              <a:rPr lang="en-US" dirty="0"/>
              <a:t>Generics </a:t>
            </a:r>
            <a:r>
              <a:rPr lang="en-US" b="1" dirty="0"/>
              <a:t>add stability to your code by making more of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your </a:t>
            </a:r>
            <a:r>
              <a:rPr lang="en-US" b="1" dirty="0"/>
              <a:t>bugs</a:t>
            </a:r>
            <a:r>
              <a:rPr lang="en-US" dirty="0"/>
              <a:t> detectable at compile time.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834" y="371650"/>
            <a:ext cx="5351349" cy="1360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091" y="3618416"/>
            <a:ext cx="5122837" cy="1436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Generics?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Stronger type </a:t>
            </a:r>
            <a:r>
              <a:rPr lang="en-US" dirty="0"/>
              <a:t>checks at compile time.</a:t>
            </a:r>
          </a:p>
          <a:p>
            <a:r>
              <a:rPr lang="en-US" b="1" dirty="0"/>
              <a:t>Elimination of casts.</a:t>
            </a:r>
          </a:p>
          <a:p>
            <a:r>
              <a:rPr lang="en-US" dirty="0"/>
              <a:t>Enabling programmers to implement generic algorithms.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1281847"/>
            <a:ext cx="2247510" cy="571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36" y="1281847"/>
            <a:ext cx="3436937" cy="5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9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94"/>
          <a:stretch/>
        </p:blipFill>
        <p:spPr>
          <a:xfrm>
            <a:off x="1141412" y="158151"/>
            <a:ext cx="10134600" cy="612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8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File 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92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stream is a sequence of data. In Java, a stream is composed of bytes. It's called a stream because it is like a stream of water that continues to flow.</a:t>
            </a:r>
          </a:p>
          <a:p>
            <a:r>
              <a:rPr lang="en-IN" dirty="0"/>
              <a:t>In Java, 3 streams are created for us automatically. All these streams are attached with the console.</a:t>
            </a:r>
          </a:p>
          <a:p>
            <a:pPr lvl="1"/>
            <a:r>
              <a:rPr lang="en-IN" b="1" dirty="0"/>
              <a:t>1) </a:t>
            </a:r>
            <a:r>
              <a:rPr lang="en-IN" b="1" dirty="0" err="1"/>
              <a:t>System.out</a:t>
            </a:r>
            <a:r>
              <a:rPr lang="en-IN" b="1" dirty="0"/>
              <a:t>: </a:t>
            </a:r>
            <a:r>
              <a:rPr lang="en-IN" dirty="0"/>
              <a:t>standard output stream</a:t>
            </a:r>
          </a:p>
          <a:p>
            <a:pPr lvl="1"/>
            <a:r>
              <a:rPr lang="en-IN" b="1" dirty="0"/>
              <a:t>2) System.in: </a:t>
            </a:r>
            <a:r>
              <a:rPr lang="en-IN" dirty="0"/>
              <a:t>standard input stream</a:t>
            </a:r>
          </a:p>
          <a:p>
            <a:pPr lvl="1"/>
            <a:r>
              <a:rPr lang="en-IN" b="1" dirty="0"/>
              <a:t>3) </a:t>
            </a:r>
            <a:r>
              <a:rPr lang="en-IN" b="1" dirty="0" err="1"/>
              <a:t>System.err</a:t>
            </a:r>
            <a:r>
              <a:rPr lang="en-IN" b="1" dirty="0"/>
              <a:t>: </a:t>
            </a:r>
            <a:r>
              <a:rPr lang="en-IN" dirty="0"/>
              <a:t>standard error stream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8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IO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53" y="2098195"/>
            <a:ext cx="9082831" cy="44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Input and output 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53" y="2603715"/>
            <a:ext cx="9455788" cy="35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0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18B048-A17D-9540-9D48-C80C9F6A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EC4B28-D1D0-8041-8223-EBA10F78B7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 List </a:t>
            </a:r>
          </a:p>
          <a:p>
            <a:pPr lvl="2"/>
            <a:r>
              <a:rPr lang="en-CA" sz="1600" dirty="0"/>
              <a:t>Java </a:t>
            </a:r>
            <a:r>
              <a:rPr lang="en-CA" sz="1600" b="1" dirty="0" err="1"/>
              <a:t>ArrayList</a:t>
            </a:r>
            <a:r>
              <a:rPr lang="en-CA" sz="1600" dirty="0"/>
              <a:t> class uses a </a:t>
            </a:r>
            <a:r>
              <a:rPr lang="en-CA" sz="1600" i="1" dirty="0"/>
              <a:t>dynamic </a:t>
            </a:r>
            <a:r>
              <a:rPr lang="en-CA" sz="1600" i="1" dirty="0">
                <a:hlinkClick r:id="rId2"/>
              </a:rPr>
              <a:t>array</a:t>
            </a:r>
            <a:r>
              <a:rPr lang="en-CA" sz="1600" dirty="0"/>
              <a:t> for storing the elements. </a:t>
            </a:r>
          </a:p>
          <a:p>
            <a:pPr lvl="2"/>
            <a:r>
              <a:rPr lang="en-CA" sz="1600" dirty="0"/>
              <a:t>The </a:t>
            </a:r>
            <a:r>
              <a:rPr lang="en-CA" sz="1600" dirty="0" err="1"/>
              <a:t>ArrayList</a:t>
            </a:r>
            <a:r>
              <a:rPr lang="en-CA" sz="1600" dirty="0"/>
              <a:t> in Java can have the duplicate elements also</a:t>
            </a:r>
          </a:p>
          <a:p>
            <a:pPr lvl="2"/>
            <a:r>
              <a:rPr lang="en-CA" sz="1600" b="1" dirty="0"/>
              <a:t>Default initial capacity</a:t>
            </a:r>
            <a:r>
              <a:rPr lang="en-CA" sz="1600" dirty="0"/>
              <a:t> of an </a:t>
            </a:r>
            <a:r>
              <a:rPr lang="en-CA" sz="1600" dirty="0" err="1"/>
              <a:t>ArrayList</a:t>
            </a:r>
            <a:r>
              <a:rPr lang="en-CA" sz="1600" dirty="0"/>
              <a:t> is 10</a:t>
            </a:r>
          </a:p>
          <a:p>
            <a:pPr lvl="1"/>
            <a:r>
              <a:rPr lang="en-CA" sz="2000" dirty="0"/>
              <a:t>Properties</a:t>
            </a:r>
          </a:p>
          <a:p>
            <a:pPr lvl="2"/>
            <a:r>
              <a:rPr lang="en-CA" sz="1600" dirty="0"/>
              <a:t>Size not fixed</a:t>
            </a:r>
          </a:p>
          <a:p>
            <a:pPr lvl="2"/>
            <a:r>
              <a:rPr lang="en-CA" sz="1600" dirty="0"/>
              <a:t>N null values</a:t>
            </a:r>
          </a:p>
          <a:p>
            <a:pPr lvl="2"/>
            <a:r>
              <a:rPr lang="en-CA" sz="1600" dirty="0"/>
              <a:t>Allowed duplicate</a:t>
            </a:r>
          </a:p>
          <a:p>
            <a:pPr lvl="2"/>
            <a:r>
              <a:rPr lang="en-CA" sz="1600" dirty="0"/>
              <a:t>Random Access</a:t>
            </a:r>
          </a:p>
          <a:p>
            <a:pPr lvl="2"/>
            <a:r>
              <a:rPr lang="en-CA" sz="1600" dirty="0"/>
              <a:t>Not synchronized</a:t>
            </a:r>
          </a:p>
          <a:p>
            <a:pPr lvl="2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A89714-1FD6-7147-9714-36F88795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924" y="1588770"/>
            <a:ext cx="2114548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083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5614DC2-852E-4B09-A341-7D3193A5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</a:t>
            </a:r>
            <a:r>
              <a:rPr lang="en-US" dirty="0" err="1"/>
              <a:t>ArrayList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5FEB1F8-2A20-1649-9EB6-44176E0A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2" y="1866900"/>
            <a:ext cx="9994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6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2293EC-4D29-574E-ADE2-DAAE3902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Array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BA2B35-AB43-4A46-B145-56ABE03E1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can define </a:t>
            </a:r>
            <a:r>
              <a:rPr lang="en-CA" dirty="0" err="1"/>
              <a:t>ArrayList</a:t>
            </a:r>
            <a:r>
              <a:rPr lang="en-CA" dirty="0"/>
              <a:t> as </a:t>
            </a:r>
            <a:r>
              <a:rPr lang="en-CA" b="1" dirty="0"/>
              <a:t>re-sizable array</a:t>
            </a:r>
            <a:r>
              <a:rPr lang="en-CA" dirty="0"/>
              <a:t>. Size of the </a:t>
            </a:r>
            <a:r>
              <a:rPr lang="en-CA" dirty="0" err="1"/>
              <a:t>ArrayList</a:t>
            </a:r>
            <a:r>
              <a:rPr lang="en-CA" dirty="0"/>
              <a:t> is not fixed. </a:t>
            </a:r>
            <a:r>
              <a:rPr lang="en-CA" dirty="0" err="1"/>
              <a:t>ArrayList</a:t>
            </a:r>
            <a:r>
              <a:rPr lang="en-CA" dirty="0"/>
              <a:t> can grow and shrink dynamically.</a:t>
            </a:r>
          </a:p>
          <a:p>
            <a:r>
              <a:rPr lang="en-CA" dirty="0"/>
              <a:t>Elements can be </a:t>
            </a:r>
            <a:r>
              <a:rPr lang="en-CA" b="1" dirty="0"/>
              <a:t>inserted at or deleted from a particular </a:t>
            </a:r>
            <a:r>
              <a:rPr lang="en-CA" dirty="0"/>
              <a:t>position.</a:t>
            </a:r>
          </a:p>
          <a:p>
            <a:pPr fontAlgn="base"/>
            <a:r>
              <a:rPr lang="en-CA" dirty="0" err="1"/>
              <a:t>ArrayList</a:t>
            </a:r>
            <a:r>
              <a:rPr lang="en-CA" dirty="0"/>
              <a:t> class has many methods to manipulate the stored objects.</a:t>
            </a:r>
          </a:p>
          <a:p>
            <a:r>
              <a:rPr lang="en-CA" dirty="0"/>
              <a:t>If generics are not used, </a:t>
            </a:r>
            <a:r>
              <a:rPr lang="en-CA" dirty="0" err="1"/>
              <a:t>ArrayList</a:t>
            </a:r>
            <a:r>
              <a:rPr lang="en-CA" dirty="0"/>
              <a:t> can hold any type of objects.</a:t>
            </a:r>
          </a:p>
          <a:p>
            <a:r>
              <a:rPr lang="en-CA" dirty="0"/>
              <a:t>You can traverse an </a:t>
            </a:r>
            <a:r>
              <a:rPr lang="en-CA" dirty="0" err="1"/>
              <a:t>ArrayList</a:t>
            </a:r>
            <a:r>
              <a:rPr lang="en-CA" dirty="0"/>
              <a:t> in both the directions – forward and backward using </a:t>
            </a:r>
            <a:r>
              <a:rPr lang="en-CA" dirty="0" err="1"/>
              <a:t>ListIterator</a:t>
            </a:r>
            <a:r>
              <a:rPr lang="en-CA" dirty="0"/>
              <a:t>.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9D4314-D7DC-C143-B8AB-55132DD5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4A39DD-0DC7-7544-A20D-FABC18C1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LinkedList can have multiple </a:t>
            </a:r>
            <a:r>
              <a:rPr lang="en-CA" b="1" dirty="0"/>
              <a:t>null</a:t>
            </a:r>
            <a:r>
              <a:rPr lang="en-CA" dirty="0"/>
              <a:t> elements.</a:t>
            </a:r>
          </a:p>
          <a:p>
            <a:r>
              <a:rPr lang="en-CA" dirty="0"/>
              <a:t>LinkedList can have </a:t>
            </a:r>
            <a:r>
              <a:rPr lang="en-CA" b="1" dirty="0"/>
              <a:t>duplicate</a:t>
            </a:r>
            <a:r>
              <a:rPr lang="en-CA" dirty="0"/>
              <a:t> elements.</a:t>
            </a:r>
          </a:p>
          <a:p>
            <a:r>
              <a:rPr lang="en-CA" dirty="0"/>
              <a:t>LinkedList class in Java is not of type </a:t>
            </a:r>
            <a:r>
              <a:rPr lang="en-CA" b="1" dirty="0"/>
              <a:t>Random Access</a:t>
            </a:r>
          </a:p>
          <a:p>
            <a:r>
              <a:rPr lang="en-CA" dirty="0"/>
              <a:t>The LinkedList can be used as </a:t>
            </a:r>
            <a:r>
              <a:rPr lang="en-CA" b="1" dirty="0"/>
              <a:t>stack</a:t>
            </a:r>
            <a:r>
              <a:rPr lang="en-CA" dirty="0"/>
              <a:t>. </a:t>
            </a:r>
          </a:p>
          <a:p>
            <a:r>
              <a:rPr lang="en-CA" dirty="0"/>
              <a:t>The LinkedList can also be used as </a:t>
            </a:r>
            <a:r>
              <a:rPr lang="en-CA" dirty="0" err="1"/>
              <a:t>ArrayList</a:t>
            </a:r>
            <a:r>
              <a:rPr lang="en-CA" dirty="0"/>
              <a:t>, Queue, </a:t>
            </a:r>
            <a:r>
              <a:rPr lang="en-CA" dirty="0" err="1"/>
              <a:t>SIngle</a:t>
            </a:r>
            <a:r>
              <a:rPr lang="en-CA" dirty="0"/>
              <a:t> linked list and doubly linked list.</a:t>
            </a:r>
          </a:p>
        </p:txBody>
      </p:sp>
    </p:spTree>
    <p:extLst>
      <p:ext uri="{BB962C8B-B14F-4D97-AF65-F5344CB8AC3E}">
        <p14:creationId xmlns:p14="http://schemas.microsoft.com/office/powerpoint/2010/main" val="38571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1E0645-E51E-854D-961E-0465EFDC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Vs </a:t>
            </a:r>
            <a:r>
              <a:rPr lang="en-US" dirty="0" err="1"/>
              <a:t>ListIterator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34610B-1820-2248-9B41-85160F14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Iterator</a:t>
            </a:r>
          </a:p>
          <a:p>
            <a:pPr lvl="1"/>
            <a:r>
              <a:rPr lang="en-CA" dirty="0"/>
              <a:t>Using Iterator, you can traverse List, Set and Queue type of objects.</a:t>
            </a:r>
          </a:p>
          <a:p>
            <a:pPr lvl="1"/>
            <a:r>
              <a:rPr lang="en-CA" dirty="0"/>
              <a:t>traverse the elements only in forward direction</a:t>
            </a:r>
          </a:p>
          <a:p>
            <a:pPr lvl="1"/>
            <a:r>
              <a:rPr lang="en-CA" dirty="0"/>
              <a:t> Iterator you can only remove the elements from the collection.</a:t>
            </a:r>
          </a:p>
          <a:p>
            <a:pPr lvl="1"/>
            <a:r>
              <a:rPr lang="en-CA" dirty="0"/>
              <a:t>you can NOT iterate a list from the specified index.</a:t>
            </a:r>
            <a:endParaRPr lang="en-US" dirty="0"/>
          </a:p>
          <a:p>
            <a:r>
              <a:rPr lang="en-US" dirty="0" err="1"/>
              <a:t>ListIterator</a:t>
            </a:r>
            <a:endParaRPr lang="en-US" dirty="0"/>
          </a:p>
          <a:p>
            <a:pPr lvl="1"/>
            <a:r>
              <a:rPr lang="en-CA" dirty="0"/>
              <a:t>traverse only List objects.</a:t>
            </a:r>
          </a:p>
          <a:p>
            <a:pPr lvl="1"/>
            <a:r>
              <a:rPr lang="en-CA" dirty="0"/>
              <a:t>traversing of elements in both the directions.</a:t>
            </a:r>
          </a:p>
          <a:p>
            <a:pPr lvl="1"/>
            <a:r>
              <a:rPr lang="en-CA" dirty="0"/>
              <a:t>Using </a:t>
            </a:r>
            <a:r>
              <a:rPr lang="en-CA" dirty="0" err="1"/>
              <a:t>ListIterator</a:t>
            </a:r>
            <a:r>
              <a:rPr lang="en-CA" dirty="0"/>
              <a:t>, you can perform modifications(insert, replace, remove) on the list</a:t>
            </a:r>
          </a:p>
          <a:p>
            <a:pPr lvl="1"/>
            <a:r>
              <a:rPr lang="en-CA" dirty="0"/>
              <a:t>you can iterate a list from the specified index.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9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52400"/>
            <a:ext cx="10058400" cy="64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Collections Interface?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do not have to write code to implement these data structures and algorithms manually.</a:t>
            </a:r>
          </a:p>
          <a:p>
            <a:r>
              <a:rPr lang="en-IN" dirty="0"/>
              <a:t>Our code will be much more efficient as the collections framework is highly optimized.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6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2518</TotalTime>
  <Words>378</Words>
  <Application>Microsoft Office PowerPoint</Application>
  <PresentationFormat>Custom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Constantia</vt:lpstr>
      <vt:lpstr>Wingdings 3</vt:lpstr>
      <vt:lpstr>Ion</vt:lpstr>
      <vt:lpstr>Collection</vt:lpstr>
      <vt:lpstr>PowerPoint Presentation</vt:lpstr>
      <vt:lpstr>ArrayList</vt:lpstr>
      <vt:lpstr>Array Vs ArrayList</vt:lpstr>
      <vt:lpstr>Advantages of Array List</vt:lpstr>
      <vt:lpstr>LinkedList</vt:lpstr>
      <vt:lpstr>Iterator Vs ListIterator</vt:lpstr>
      <vt:lpstr>PowerPoint Presentation</vt:lpstr>
      <vt:lpstr>Why Collections Interface?</vt:lpstr>
      <vt:lpstr>Method of Collection</vt:lpstr>
      <vt:lpstr>Sorting of Objects</vt:lpstr>
      <vt:lpstr>Account TreeSet with NO Comparator</vt:lpstr>
      <vt:lpstr>PowerPoint Presentation</vt:lpstr>
      <vt:lpstr>Comparator Interface- Compare()</vt:lpstr>
      <vt:lpstr>Account with Comparator =(Sort by Balance)</vt:lpstr>
      <vt:lpstr>Compare Vs CompareTo</vt:lpstr>
      <vt:lpstr>Collection Vs Collections</vt:lpstr>
      <vt:lpstr>Need of Generic</vt:lpstr>
      <vt:lpstr>Why Generics?</vt:lpstr>
      <vt:lpstr>File IO</vt:lpstr>
      <vt:lpstr>Stream</vt:lpstr>
      <vt:lpstr>Java IO API</vt:lpstr>
      <vt:lpstr>Java Input and output stream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Ashu Jauhari</dc:creator>
  <cp:lastModifiedBy>Microsoft account</cp:lastModifiedBy>
  <cp:revision>273</cp:revision>
  <dcterms:created xsi:type="dcterms:W3CDTF">2018-03-19T19:18:53Z</dcterms:created>
  <dcterms:modified xsi:type="dcterms:W3CDTF">2021-06-03T15:31:33Z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