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58" r:id="rId4"/>
    <p:sldId id="264" r:id="rId5"/>
    <p:sldId id="265" r:id="rId6"/>
    <p:sldId id="266" r:id="rId7"/>
    <p:sldId id="260" r:id="rId8"/>
    <p:sldId id="261" r:id="rId9"/>
    <p:sldId id="262" r:id="rId10"/>
    <p:sldId id="263" r:id="rId11"/>
    <p:sldId id="267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94341-4B05-4DC5-A4D7-F95FF5663BBD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61246-BB7E-4FDD-AC73-EEDDECC1A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868C-7AB0-40F4-944B-246F956DB081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4815-7DA6-4616-BA13-F9DA4BDCC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4752-DBED-4905-B8E2-D3188B90F529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E2778-D2A8-4E5D-A5D8-1E1ADC33A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8525" y="971550"/>
            <a:ext cx="801688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9738" y="2613025"/>
            <a:ext cx="8032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7998C-347F-473D-B4E6-94D0A1466EDD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F17FD-0F8E-445E-83DC-71D1215F2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2E8CC-F527-46A7-90E6-694D4DD35BDD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76EFD-4657-477E-A0EE-CD3DC0875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2B8F4-16AC-446D-A1CD-3FCBD8EE234B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B2A0B-7A75-4B1D-ACB9-7DAA6D1CB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5D723-2FC1-4B64-9C00-EED1FFDD864E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66EB3-B633-4814-BF4F-EC55E4917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9542-FCF7-4125-954E-FB9BDEE891A2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FEB20-F00D-4402-9862-C6D112D06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03FC-BD29-48BD-BD1F-AECE85CB2908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4D482-AB58-4BAC-8FDD-EBDB28F6E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058E2-48B7-4E1E-91DB-9463C6318736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9D130-B824-4582-92D4-F53826011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C510D-3E0A-4204-A533-0B39A5D3929D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89CE-0721-471B-B421-AD4414A9A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8B5A7-2E74-4B39-8F38-086B076F0A71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60272-3F3A-417E-9585-96BE4A770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915E9-BBF0-4988-A4C4-197059847E2F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B5DDD-989B-42D4-8692-C934394B8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BB233-1833-4412-B959-C1E42E5EA2D0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EC37A-F34E-4C75-85DF-91AF380FB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5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EFFFE-960B-4ADC-A752-C02799FDDC66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D74E-E827-475B-A478-4AECA11D6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D5C88-A163-4055-8216-8AB7D1747A16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69EBF-BC4D-42E0-8251-04DAD114E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8356A-0A83-4A66-8E60-37EACDA6A45F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F6A2-F0A5-4BE4-B528-C9ECAE1AC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 bwMode="auto">
          <a:xfrm>
            <a:off x="8605838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646113" y="452438"/>
            <a:ext cx="9404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238" y="17907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58EBEE-703A-4B8F-853C-A8E9F2F9251D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118" y="3225007"/>
            <a:ext cx="385921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779E2A-50C9-4F3C-B453-16E1E3652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9" r:id="rId12"/>
    <p:sldLayoutId id="2147483766" r:id="rId13"/>
    <p:sldLayoutId id="2147483770" r:id="rId14"/>
    <p:sldLayoutId id="2147483771" r:id="rId15"/>
    <p:sldLayoutId id="2147483767" r:id="rId16"/>
    <p:sldLayoutId id="2147483768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niVelmurug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name.api.company.na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155700" y="1447800"/>
            <a:ext cx="8824913" cy="3328988"/>
          </a:xfrm>
        </p:spPr>
        <p:txBody>
          <a:bodyPr/>
          <a:lstStyle/>
          <a:p>
            <a:pPr eaLnBrk="1" hangingPunct="1"/>
            <a:r>
              <a:rPr lang="en-US" altLang="en-US" smtClean="0"/>
              <a:t>API Gateway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en-US" smtClean="0"/>
              <a:t>JananI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API Gateway – Usage	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146" y="2210133"/>
            <a:ext cx="7486650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-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83632"/>
            <a:ext cx="8947150" cy="4864768"/>
          </a:xfrm>
        </p:spPr>
        <p:txBody>
          <a:bodyPr/>
          <a:lstStyle/>
          <a:p>
            <a:r>
              <a:rPr lang="en-US" dirty="0" smtClean="0"/>
              <a:t>Request routing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Protocol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73" y="1261561"/>
            <a:ext cx="5362575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2" y="2813654"/>
            <a:ext cx="5317466" cy="38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</a:t>
            </a:r>
            <a:r>
              <a:rPr lang="en-US" dirty="0" err="1" smtClean="0"/>
              <a:t>Zuul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Zuul</a:t>
            </a:r>
            <a:r>
              <a:rPr lang="en-US" dirty="0" smtClean="0"/>
              <a:t> is a gateway service that provides dynamic routing, monitoring, resiliency, security and more.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err="1" smtClean="0"/>
              <a:t>Zuul</a:t>
            </a:r>
            <a:r>
              <a:rPr lang="en-US" sz="4800" dirty="0" smtClean="0"/>
              <a:t> </a:t>
            </a:r>
            <a:r>
              <a:rPr lang="en-US" sz="4800" dirty="0"/>
              <a:t>= Spring Cloud + Netflix</a:t>
            </a:r>
          </a:p>
        </p:txBody>
      </p:sp>
    </p:spTree>
    <p:extLst>
      <p:ext uri="{BB962C8B-B14F-4D97-AF65-F5344CB8AC3E}">
        <p14:creationId xmlns:p14="http://schemas.microsoft.com/office/powerpoint/2010/main" val="245979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DiscoveryServer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7" y="1674925"/>
            <a:ext cx="3676555" cy="1508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1" y="3534777"/>
            <a:ext cx="7093268" cy="2724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341" y="4093745"/>
            <a:ext cx="3952875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687" y="2038062"/>
            <a:ext cx="6788373" cy="9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GatewayService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307" y="1852613"/>
            <a:ext cx="492442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07" y="3880685"/>
            <a:ext cx="6419850" cy="2609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2066549"/>
            <a:ext cx="60769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9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Hello/Goodbye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8" y="1545181"/>
            <a:ext cx="487680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8" y="3291765"/>
            <a:ext cx="6248400" cy="3524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663" y="1727911"/>
            <a:ext cx="6105525" cy="962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2400" y="3965409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NOTE</a:t>
            </a:r>
            <a:r>
              <a:rPr lang="en-US" dirty="0" smtClean="0"/>
              <a:t>: To create </a:t>
            </a:r>
            <a:r>
              <a:rPr lang="en-US" dirty="0" err="1" smtClean="0"/>
              <a:t>GoodbyeService</a:t>
            </a:r>
            <a:r>
              <a:rPr lang="en-US" dirty="0" smtClean="0"/>
              <a:t>,</a:t>
            </a:r>
          </a:p>
          <a:p>
            <a:r>
              <a:rPr lang="en-US" dirty="0" smtClean="0"/>
              <a:t>Replace hello with </a:t>
            </a:r>
            <a:r>
              <a:rPr lang="en-US" dirty="0" err="1" smtClean="0"/>
              <a:t>goobye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server.port</a:t>
            </a:r>
            <a:r>
              <a:rPr lang="en-US" smtClean="0"/>
              <a:t>=2222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3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09"/>
          <a:stretch/>
        </p:blipFill>
        <p:spPr>
          <a:xfrm>
            <a:off x="1103313" y="2093495"/>
            <a:ext cx="8947150" cy="33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9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90" y="2245677"/>
            <a:ext cx="4685705" cy="1924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25" y="2245677"/>
            <a:ext cx="4699652" cy="19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803" y="2052638"/>
            <a:ext cx="780217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9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Zuul</a:t>
            </a:r>
            <a:r>
              <a:rPr lang="en-US" dirty="0" smtClean="0"/>
              <a:t> Filters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66" y="2238922"/>
            <a:ext cx="8469244" cy="36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40042"/>
            <a:ext cx="8947150" cy="4708358"/>
          </a:xfrm>
        </p:spPr>
        <p:txBody>
          <a:bodyPr/>
          <a:lstStyle/>
          <a:p>
            <a:r>
              <a:rPr lang="en-US" dirty="0" smtClean="0"/>
              <a:t>Monolithic Architecture</a:t>
            </a:r>
          </a:p>
          <a:p>
            <a:endParaRPr lang="en-US" dirty="0" smtClean="0"/>
          </a:p>
          <a:p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</a:p>
          <a:p>
            <a:endParaRPr lang="en-US" dirty="0" smtClean="0"/>
          </a:p>
          <a:p>
            <a:r>
              <a:rPr lang="en-US" dirty="0" smtClean="0"/>
              <a:t>Challenges &amp; Limitations</a:t>
            </a:r>
          </a:p>
          <a:p>
            <a:endParaRPr lang="en-US" dirty="0" smtClean="0"/>
          </a:p>
          <a:p>
            <a:r>
              <a:rPr lang="en-US" dirty="0" smtClean="0"/>
              <a:t>Solution – API Gateway</a:t>
            </a:r>
          </a:p>
          <a:p>
            <a:endParaRPr lang="en-US" dirty="0" smtClean="0"/>
          </a:p>
          <a:p>
            <a:r>
              <a:rPr lang="en-US" dirty="0" smtClean="0"/>
              <a:t>Netflix </a:t>
            </a:r>
            <a:r>
              <a:rPr lang="en-US" dirty="0" err="1" smtClean="0"/>
              <a:t>Zuul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github.com/JananiVelmurugan</a:t>
            </a:r>
            <a:endParaRPr lang="en-US" dirty="0" smtClean="0"/>
          </a:p>
          <a:p>
            <a:pPr lvl="1"/>
            <a:r>
              <a:rPr lang="en-US" dirty="0" smtClean="0"/>
              <a:t>discovery-server</a:t>
            </a:r>
          </a:p>
          <a:p>
            <a:pPr lvl="1"/>
            <a:r>
              <a:rPr lang="en-US" dirty="0" smtClean="0"/>
              <a:t>gateway-service</a:t>
            </a:r>
          </a:p>
          <a:p>
            <a:pPr lvl="1"/>
            <a:r>
              <a:rPr lang="en-US" dirty="0" smtClean="0"/>
              <a:t>hello-service</a:t>
            </a:r>
          </a:p>
          <a:p>
            <a:pPr lvl="1"/>
            <a:r>
              <a:rPr lang="en-US" smtClean="0"/>
              <a:t>goodbye-service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3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Scenario</a:t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438507"/>
            <a:ext cx="8947150" cy="480989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Core services grow very quickly as well as whole system complexity</a:t>
            </a:r>
          </a:p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Hundreds of services involved in rendering of one complex webpage Ex: Amazon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61" y="2838682"/>
            <a:ext cx="8185653" cy="363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mobile client retrieves this data </a:t>
            </a:r>
            <a:r>
              <a:rPr lang="en-US" dirty="0" smtClean="0"/>
              <a:t>by making </a:t>
            </a:r>
            <a:r>
              <a:rPr lang="en-US" dirty="0"/>
              <a:t>a single REST call to the application, such as:</a:t>
            </a:r>
          </a:p>
          <a:p>
            <a:pPr lvl="1"/>
            <a:r>
              <a:rPr lang="en-US" dirty="0"/>
              <a:t>GET </a:t>
            </a:r>
            <a:r>
              <a:rPr lang="en-US" dirty="0" smtClean="0"/>
              <a:t>api.company.com/</a:t>
            </a:r>
            <a:r>
              <a:rPr lang="en-US" dirty="0" err="1" smtClean="0"/>
              <a:t>productdetails</a:t>
            </a:r>
            <a:r>
              <a:rPr lang="en-US" dirty="0" smtClean="0"/>
              <a:t>/</a:t>
            </a:r>
            <a:r>
              <a:rPr lang="en-US" i="1" dirty="0" err="1" smtClean="0"/>
              <a:t>productId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/>
              <a:t>A load balancer routes the request to one of several identical application instances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application then queries various database tables and return the response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6683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3473"/>
            <a:ext cx="8947150" cy="4910254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displayed on </a:t>
            </a:r>
            <a:r>
              <a:rPr lang="en-US" dirty="0" smtClean="0"/>
              <a:t>the product </a:t>
            </a:r>
            <a:r>
              <a:rPr lang="en-US" dirty="0"/>
              <a:t>details page is owned by multiple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/>
              <a:t>Shopping Cart Service – Number of items in the shopping cart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Service – Order history</a:t>
            </a:r>
          </a:p>
          <a:p>
            <a:pPr lvl="1"/>
            <a:r>
              <a:rPr lang="en-US" dirty="0" smtClean="0"/>
              <a:t>Catalog </a:t>
            </a:r>
            <a:r>
              <a:rPr lang="en-US" dirty="0"/>
              <a:t>Service – Basic product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 smtClean="0"/>
              <a:t>such </a:t>
            </a:r>
            <a:r>
              <a:rPr lang="en-US" dirty="0"/>
              <a:t>as product name, image, and price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Service – Customer reviews</a:t>
            </a:r>
          </a:p>
          <a:p>
            <a:pPr lvl="1"/>
            <a:r>
              <a:rPr lang="en-US" dirty="0" smtClean="0"/>
              <a:t>Inventory </a:t>
            </a:r>
            <a:r>
              <a:rPr lang="en-US" dirty="0"/>
              <a:t>Service – Low inventory warning</a:t>
            </a:r>
          </a:p>
          <a:p>
            <a:pPr lvl="1"/>
            <a:r>
              <a:rPr lang="en-US" dirty="0" smtClean="0"/>
              <a:t>Shipping </a:t>
            </a:r>
            <a:r>
              <a:rPr lang="en-US" dirty="0"/>
              <a:t>Service – Shipping options, deadlines, and costs, drawn separately from </a:t>
            </a:r>
            <a:r>
              <a:rPr lang="en-US" dirty="0" smtClean="0"/>
              <a:t>the shipping </a:t>
            </a:r>
            <a:r>
              <a:rPr lang="en-US" dirty="0"/>
              <a:t>provider’s API</a:t>
            </a:r>
          </a:p>
          <a:p>
            <a:pPr lvl="1"/>
            <a:r>
              <a:rPr lang="en-US" dirty="0" smtClean="0"/>
              <a:t>Recommendation </a:t>
            </a:r>
            <a:r>
              <a:rPr lang="en-US" dirty="0"/>
              <a:t>Service(s) – Suggested items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273" y="2007220"/>
            <a:ext cx="4051107" cy="425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Client-to-</a:t>
            </a:r>
            <a:r>
              <a:rPr lang="en-US" dirty="0" err="1" smtClean="0"/>
              <a:t>Microservice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could make requests to each of the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directly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microservice</a:t>
            </a:r>
            <a:r>
              <a:rPr lang="en-US" dirty="0"/>
              <a:t> would have a public endpoint: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serviceName</a:t>
            </a:r>
            <a:r>
              <a:rPr lang="en-US" dirty="0" smtClean="0">
                <a:hlinkClick r:id="rId2"/>
              </a:rPr>
              <a:t>.api.company.name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This URL would map to the </a:t>
            </a:r>
            <a:r>
              <a:rPr lang="en-US" dirty="0" err="1"/>
              <a:t>microservice’s</a:t>
            </a:r>
            <a:r>
              <a:rPr lang="en-US" dirty="0"/>
              <a:t> load balancer, which distributes </a:t>
            </a:r>
            <a:r>
              <a:rPr lang="en-US" dirty="0" smtClean="0"/>
              <a:t>requests across </a:t>
            </a:r>
            <a:r>
              <a:rPr lang="en-US" dirty="0"/>
              <a:t>the available instances.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retrieve the product-specific page </a:t>
            </a:r>
            <a:r>
              <a:rPr lang="en-US" dirty="0" smtClean="0"/>
              <a:t>information, the </a:t>
            </a:r>
            <a:r>
              <a:rPr lang="en-US" dirty="0"/>
              <a:t>mobile client would make requests to each of the services listed </a:t>
            </a:r>
            <a:r>
              <a:rPr lang="en-US" dirty="0" smtClean="0"/>
              <a:t>in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2138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Challenges &amp; Limitations 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2096198"/>
            <a:ext cx="8947150" cy="4195762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Necessity </a:t>
            </a:r>
            <a:r>
              <a:rPr lang="en-US" dirty="0"/>
              <a:t>to know all endpoints </a:t>
            </a:r>
            <a:r>
              <a:rPr lang="en-US" dirty="0" smtClean="0"/>
              <a:t>addresses</a:t>
            </a:r>
          </a:p>
          <a:p>
            <a:pPr lvl="2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/>
              <a:t>The client in this example has to make seven separate </a:t>
            </a:r>
            <a:r>
              <a:rPr lang="en-US" dirty="0" smtClean="0"/>
              <a:t>requests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Makes </a:t>
            </a:r>
            <a:r>
              <a:rPr lang="en-US" dirty="0"/>
              <a:t>the client code much more complex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Perform </a:t>
            </a:r>
            <a:r>
              <a:rPr lang="en-US" dirty="0"/>
              <a:t>http request for each piece of information </a:t>
            </a:r>
            <a:r>
              <a:rPr lang="en-US" dirty="0" smtClean="0"/>
              <a:t>separately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Merge </a:t>
            </a:r>
            <a:r>
              <a:rPr lang="en-US" dirty="0"/>
              <a:t>the result on a client </a:t>
            </a:r>
            <a:r>
              <a:rPr lang="en-US" dirty="0" smtClean="0"/>
              <a:t>side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/>
              <a:t>Difficult to refactor the </a:t>
            </a:r>
            <a:r>
              <a:rPr lang="en-US" dirty="0" err="1"/>
              <a:t>microservices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dirty="0" smtClean="0"/>
              <a:t>Non web-friendly protocols</a:t>
            </a:r>
          </a:p>
          <a:p>
            <a:pPr lvl="1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61" y="1530158"/>
            <a:ext cx="3301728" cy="2464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Solution – API Gateway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12" y="1722076"/>
            <a:ext cx="4913476" cy="41354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618" y="1136320"/>
            <a:ext cx="5689630" cy="5721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API Gateway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single entry point into the system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Handle requests </a:t>
            </a:r>
          </a:p>
          <a:p>
            <a:pPr lvl="1" eaLnBrk="1" hangingPunct="1"/>
            <a:r>
              <a:rPr lang="en-US" altLang="en-US" smtClean="0"/>
              <a:t>by routing them to the appropriate backend service or </a:t>
            </a:r>
          </a:p>
          <a:p>
            <a:pPr lvl="1" eaLnBrk="1" hangingPunct="1"/>
            <a:r>
              <a:rPr lang="en-US" altLang="en-US" smtClean="0"/>
              <a:t>by invoking multiple backend services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Aggregating the results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94" y="4171950"/>
            <a:ext cx="6848475" cy="268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391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API Gateway </vt:lpstr>
      <vt:lpstr>Agenda </vt:lpstr>
      <vt:lpstr>Scenario  </vt:lpstr>
      <vt:lpstr>Monolithic Architecture</vt:lpstr>
      <vt:lpstr>Microservices Architecture</vt:lpstr>
      <vt:lpstr>Direct Client-to-Microservice Communication</vt:lpstr>
      <vt:lpstr>Challenges &amp; Limitations  </vt:lpstr>
      <vt:lpstr>Solution – API Gateway</vt:lpstr>
      <vt:lpstr>API Gateway</vt:lpstr>
      <vt:lpstr>API Gateway – Usage </vt:lpstr>
      <vt:lpstr>API Gateway - Usage</vt:lpstr>
      <vt:lpstr>Netflix Zuul Project</vt:lpstr>
      <vt:lpstr>Demo - DiscoveryServer</vt:lpstr>
      <vt:lpstr>Demo - GatewayService</vt:lpstr>
      <vt:lpstr>Demo – Hello/Goodbye Service</vt:lpstr>
      <vt:lpstr>Service Status</vt:lpstr>
      <vt:lpstr>Outcome</vt:lpstr>
      <vt:lpstr>Properties</vt:lpstr>
      <vt:lpstr>Zuul Filters - Types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</dc:title>
  <dc:creator>Janani Rajeswari</dc:creator>
  <cp:lastModifiedBy>Revature1</cp:lastModifiedBy>
  <cp:revision>58</cp:revision>
  <dcterms:created xsi:type="dcterms:W3CDTF">2017-09-06T03:55:25Z</dcterms:created>
  <dcterms:modified xsi:type="dcterms:W3CDTF">2018-10-11T13:54:29Z</dcterms:modified>
</cp:coreProperties>
</file>