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58" r:id="rId6"/>
    <p:sldId id="262" r:id="rId7"/>
    <p:sldId id="263" r:id="rId8"/>
    <p:sldId id="264" r:id="rId9"/>
    <p:sldId id="265"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72" d="100"/>
          <a:sy n="72"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medium.com/netflix-techblog/active-active-for-multi-regional-resiliency-c47719f6685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035D-1FAB-4BC6-BFE7-817A3311494B}"/>
              </a:ext>
            </a:extLst>
          </p:cNvPr>
          <p:cNvSpPr>
            <a:spLocks noGrp="1"/>
          </p:cNvSpPr>
          <p:nvPr>
            <p:ph type="ctrTitle"/>
          </p:nvPr>
        </p:nvSpPr>
        <p:spPr/>
        <p:txBody>
          <a:bodyPr/>
          <a:lstStyle/>
          <a:p>
            <a:r>
              <a:rPr lang="en-US" dirty="0" err="1"/>
              <a:t>Zuul</a:t>
            </a:r>
            <a:endParaRPr lang="en-US" dirty="0"/>
          </a:p>
        </p:txBody>
      </p:sp>
      <p:sp>
        <p:nvSpPr>
          <p:cNvPr id="3" name="Subtitle 2">
            <a:extLst>
              <a:ext uri="{FF2B5EF4-FFF2-40B4-BE49-F238E27FC236}">
                <a16:creationId xmlns:a16="http://schemas.microsoft.com/office/drawing/2014/main" id="{EA593593-5FB3-4994-8BC6-907A356DDE0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089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4672-0B4F-4F3A-8919-CBC2657FEDB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2946FB07-D37D-442B-8078-3915907FC4FE}"/>
              </a:ext>
            </a:extLst>
          </p:cNvPr>
          <p:cNvSpPr>
            <a:spLocks noGrp="1"/>
          </p:cNvSpPr>
          <p:nvPr>
            <p:ph idx="1"/>
          </p:nvPr>
        </p:nvSpPr>
        <p:spPr/>
        <p:txBody>
          <a:bodyPr/>
          <a:lstStyle/>
          <a:p>
            <a:r>
              <a:rPr lang="en-US" dirty="0">
                <a:hlinkClick r:id="rId2"/>
              </a:rPr>
              <a:t>https://medium.com/netflix-techblog/active-active-for-multi-regional-resiliency-c47719f6685b</a:t>
            </a:r>
            <a:endParaRPr lang="en-US" dirty="0"/>
          </a:p>
          <a:p>
            <a:r>
              <a:rPr lang="en-US" dirty="0"/>
              <a:t>https://medium.com/netflix-techblog/announcing-zuul-edge-service-in-the-cloud-ab3af5be08ee</a:t>
            </a:r>
          </a:p>
        </p:txBody>
      </p:sp>
    </p:spTree>
    <p:extLst>
      <p:ext uri="{BB962C8B-B14F-4D97-AF65-F5344CB8AC3E}">
        <p14:creationId xmlns:p14="http://schemas.microsoft.com/office/powerpoint/2010/main" val="177996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1805-83D5-48BC-8462-D718BDA0EEB1}"/>
              </a:ext>
            </a:extLst>
          </p:cNvPr>
          <p:cNvSpPr>
            <a:spLocks noGrp="1"/>
          </p:cNvSpPr>
          <p:nvPr>
            <p:ph type="title"/>
          </p:nvPr>
        </p:nvSpPr>
        <p:spPr/>
        <p:txBody>
          <a:bodyPr/>
          <a:lstStyle/>
          <a:p>
            <a:r>
              <a:rPr lang="en-US" dirty="0"/>
              <a:t>What’s </a:t>
            </a:r>
            <a:r>
              <a:rPr lang="en-US" dirty="0" err="1"/>
              <a:t>Zuul</a:t>
            </a:r>
            <a:endParaRPr lang="en-US" dirty="0"/>
          </a:p>
        </p:txBody>
      </p:sp>
      <p:sp>
        <p:nvSpPr>
          <p:cNvPr id="3" name="Content Placeholder 2">
            <a:extLst>
              <a:ext uri="{FF2B5EF4-FFF2-40B4-BE49-F238E27FC236}">
                <a16:creationId xmlns:a16="http://schemas.microsoft.com/office/drawing/2014/main" id="{D2AB952A-D0B6-4CAC-9443-FE0A7AE43FBD}"/>
              </a:ext>
            </a:extLst>
          </p:cNvPr>
          <p:cNvSpPr>
            <a:spLocks noGrp="1"/>
          </p:cNvSpPr>
          <p:nvPr>
            <p:ph idx="1"/>
          </p:nvPr>
        </p:nvSpPr>
        <p:spPr/>
        <p:txBody>
          <a:bodyPr/>
          <a:lstStyle/>
          <a:p>
            <a:r>
              <a:rPr lang="en-US" dirty="0" err="1"/>
              <a:t>Zuul</a:t>
            </a:r>
            <a:r>
              <a:rPr lang="en-US" dirty="0"/>
              <a:t> is a series of filters made for performing actions during the routing of HTTP requests and responses.</a:t>
            </a:r>
          </a:p>
          <a:p>
            <a:r>
              <a:rPr lang="en-US" dirty="0" err="1"/>
              <a:t>Zuul</a:t>
            </a:r>
            <a:r>
              <a:rPr lang="en-US" dirty="0"/>
              <a:t> filters are made up of</a:t>
            </a:r>
          </a:p>
          <a:p>
            <a:pPr lvl="1"/>
            <a:r>
              <a:rPr lang="en-US" dirty="0"/>
              <a:t>Type: When will the filter be applied?</a:t>
            </a:r>
          </a:p>
          <a:p>
            <a:pPr lvl="1"/>
            <a:r>
              <a:rPr lang="en-US" dirty="0"/>
              <a:t>Execution Order: applied within the Type, What order will these filters happen in?</a:t>
            </a:r>
          </a:p>
          <a:p>
            <a:pPr lvl="1"/>
            <a:r>
              <a:rPr lang="en-US" dirty="0"/>
              <a:t>Criteria: What am I looking for to trigger these filters?</a:t>
            </a:r>
          </a:p>
          <a:p>
            <a:pPr lvl="1"/>
            <a:r>
              <a:rPr lang="en-US" dirty="0"/>
              <a:t>Action: What am I doing?</a:t>
            </a:r>
          </a:p>
          <a:p>
            <a:pPr lvl="1"/>
            <a:endParaRPr lang="en-US" dirty="0"/>
          </a:p>
        </p:txBody>
      </p:sp>
    </p:spTree>
    <p:extLst>
      <p:ext uri="{BB962C8B-B14F-4D97-AF65-F5344CB8AC3E}">
        <p14:creationId xmlns:p14="http://schemas.microsoft.com/office/powerpoint/2010/main" val="388261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ABDF-C3F0-4860-ACAE-4684D232B670}"/>
              </a:ext>
            </a:extLst>
          </p:cNvPr>
          <p:cNvSpPr>
            <a:spLocks noGrp="1"/>
          </p:cNvSpPr>
          <p:nvPr>
            <p:ph type="title"/>
          </p:nvPr>
        </p:nvSpPr>
        <p:spPr/>
        <p:txBody>
          <a:bodyPr/>
          <a:lstStyle/>
          <a:p>
            <a:r>
              <a:rPr lang="en-US" dirty="0" err="1"/>
              <a:t>Zuul</a:t>
            </a:r>
            <a:r>
              <a:rPr lang="en-US" dirty="0"/>
              <a:t> Filter Types</a:t>
            </a:r>
          </a:p>
        </p:txBody>
      </p:sp>
      <p:sp>
        <p:nvSpPr>
          <p:cNvPr id="3" name="Content Placeholder 2">
            <a:extLst>
              <a:ext uri="{FF2B5EF4-FFF2-40B4-BE49-F238E27FC236}">
                <a16:creationId xmlns:a16="http://schemas.microsoft.com/office/drawing/2014/main" id="{AFC3225B-ADFF-4FB3-8A0E-24237CFCAF9F}"/>
              </a:ext>
            </a:extLst>
          </p:cNvPr>
          <p:cNvSpPr>
            <a:spLocks noGrp="1"/>
          </p:cNvSpPr>
          <p:nvPr>
            <p:ph idx="1"/>
          </p:nvPr>
        </p:nvSpPr>
        <p:spPr/>
        <p:txBody>
          <a:bodyPr>
            <a:normAutofit lnSpcReduction="10000"/>
          </a:bodyPr>
          <a:lstStyle/>
          <a:p>
            <a:r>
              <a:rPr lang="en-US" dirty="0"/>
              <a:t>PRE - filters execute before routing to the origin. Examples include request authentication, choosing origin servers, and logging debug info.   </a:t>
            </a:r>
          </a:p>
          <a:p>
            <a:r>
              <a:rPr lang="en-US" dirty="0"/>
              <a:t>ROUTING - filters handle routing the request to an origin. This is where the origin HTTP request is built and sent using Apache </a:t>
            </a:r>
            <a:r>
              <a:rPr lang="en-US" dirty="0" err="1"/>
              <a:t>HttpClient</a:t>
            </a:r>
            <a:r>
              <a:rPr lang="en-US" dirty="0"/>
              <a:t> or Netflix Ribbon.   </a:t>
            </a:r>
          </a:p>
          <a:p>
            <a:r>
              <a:rPr lang="en-US" dirty="0"/>
              <a:t>POST - filters execute after the request has been routed to the origin. Examples include adding standard HTTP headers to the response, gathering statistics and metrics, and streaming the response from the origin to the client.   </a:t>
            </a:r>
          </a:p>
          <a:p>
            <a:r>
              <a:rPr lang="en-US" dirty="0"/>
              <a:t>ERROR - filters execute when an error occurs during one of the other phases.</a:t>
            </a:r>
          </a:p>
        </p:txBody>
      </p:sp>
    </p:spTree>
    <p:extLst>
      <p:ext uri="{BB962C8B-B14F-4D97-AF65-F5344CB8AC3E}">
        <p14:creationId xmlns:p14="http://schemas.microsoft.com/office/powerpoint/2010/main" val="2735868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cdn-images-1.medium.com/max/800/1*9IeEGHSRMGfAnhqM49TLpQ.png">
            <a:extLst>
              <a:ext uri="{FF2B5EF4-FFF2-40B4-BE49-F238E27FC236}">
                <a16:creationId xmlns:a16="http://schemas.microsoft.com/office/drawing/2014/main" id="{62A5F799-4ED1-46CE-9B1E-E3D648C313B2}"/>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86681" y="0"/>
            <a:ext cx="10244137" cy="768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148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23A9-328B-4656-86B7-69E1BED3BFD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739C4FE2-D588-49C1-91B2-BD33688D3728}"/>
              </a:ext>
            </a:extLst>
          </p:cNvPr>
          <p:cNvSpPr>
            <a:spLocks noGrp="1"/>
          </p:cNvSpPr>
          <p:nvPr>
            <p:ph idx="1"/>
          </p:nvPr>
        </p:nvSpPr>
        <p:spPr/>
        <p:txBody>
          <a:bodyPr/>
          <a:lstStyle/>
          <a:p>
            <a:r>
              <a:rPr lang="en-US" dirty="0" err="1"/>
              <a:t>Zuul</a:t>
            </a:r>
            <a:r>
              <a:rPr lang="en-US" dirty="0"/>
              <a:t> adds/changes/compiles filters at runtime, allowing quick changes. Everything is done by modifying filters.</a:t>
            </a:r>
          </a:p>
          <a:p>
            <a:r>
              <a:rPr lang="en-US" dirty="0" err="1"/>
              <a:t>Zuul</a:t>
            </a:r>
            <a:r>
              <a:rPr lang="en-US" dirty="0"/>
              <a:t> can be used for easy debugging, allowing for intercepts to be sent to debuggers or by rerouting requests only if a certain PRE filter condition is met</a:t>
            </a:r>
          </a:p>
          <a:p>
            <a:r>
              <a:rPr lang="en-US" dirty="0" err="1"/>
              <a:t>Zuul</a:t>
            </a:r>
            <a:r>
              <a:rPr lang="en-US" dirty="0"/>
              <a:t> can also be monitored for type and volume of requests, like how many connections are coming from the Boston area</a:t>
            </a:r>
          </a:p>
        </p:txBody>
      </p:sp>
    </p:spTree>
    <p:extLst>
      <p:ext uri="{BB962C8B-B14F-4D97-AF65-F5344CB8AC3E}">
        <p14:creationId xmlns:p14="http://schemas.microsoft.com/office/powerpoint/2010/main" val="13119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8B61-D4A2-47AC-95E0-FE88E59A644A}"/>
              </a:ext>
            </a:extLst>
          </p:cNvPr>
          <p:cNvSpPr>
            <a:spLocks noGrp="1"/>
          </p:cNvSpPr>
          <p:nvPr>
            <p:ph type="title"/>
          </p:nvPr>
        </p:nvSpPr>
        <p:spPr/>
        <p:txBody>
          <a:bodyPr/>
          <a:lstStyle/>
          <a:p>
            <a:r>
              <a:rPr lang="en-US" dirty="0"/>
              <a:t>Multi-Region Resiliency?</a:t>
            </a:r>
          </a:p>
        </p:txBody>
      </p:sp>
      <p:sp>
        <p:nvSpPr>
          <p:cNvPr id="3" name="Content Placeholder 2">
            <a:extLst>
              <a:ext uri="{FF2B5EF4-FFF2-40B4-BE49-F238E27FC236}">
                <a16:creationId xmlns:a16="http://schemas.microsoft.com/office/drawing/2014/main" id="{11C030A2-FC9F-4939-A839-9D1B14CB585D}"/>
              </a:ext>
            </a:extLst>
          </p:cNvPr>
          <p:cNvSpPr>
            <a:spLocks noGrp="1"/>
          </p:cNvSpPr>
          <p:nvPr>
            <p:ph idx="1"/>
          </p:nvPr>
        </p:nvSpPr>
        <p:spPr>
          <a:xfrm>
            <a:off x="1154954" y="2603500"/>
            <a:ext cx="10003376" cy="4115352"/>
          </a:xfrm>
        </p:spPr>
        <p:txBody>
          <a:bodyPr>
            <a:normAutofit/>
          </a:bodyPr>
          <a:lstStyle/>
          <a:p>
            <a:r>
              <a:rPr lang="en-US" sz="2000" dirty="0" err="1"/>
              <a:t>Zuul</a:t>
            </a:r>
            <a:r>
              <a:rPr lang="en-US" sz="2000" dirty="0"/>
              <a:t> allows for the Active-Active Solution in case of server error</a:t>
            </a:r>
          </a:p>
          <a:p>
            <a:r>
              <a:rPr lang="en-US" sz="2000" dirty="0"/>
              <a:t>Active-Active Solution: Rerouting traffic from one server to another server in case of outages through use of replicated datacenters and clusters</a:t>
            </a:r>
          </a:p>
          <a:p>
            <a:r>
              <a:rPr lang="en-US" sz="2000" dirty="0"/>
              <a:t>Services must be stateless — all data / state replication needs to handled in data tier.   </a:t>
            </a:r>
          </a:p>
          <a:p>
            <a:r>
              <a:rPr lang="en-US" sz="2000" dirty="0"/>
              <a:t>They must access any resource locally in-Region. This includes resources like S3, SQS, etc. This means several applications that are publishing data into an S3 bucket, now have to publish the same data into multiple regional S3 buckets.   </a:t>
            </a:r>
          </a:p>
          <a:p>
            <a:r>
              <a:rPr lang="en-US" sz="2000" dirty="0"/>
              <a:t>There should not be any cross-regional calls on user’s call path. Data replication should be asynchronous.</a:t>
            </a:r>
          </a:p>
          <a:p>
            <a:endParaRPr lang="en-US" sz="2000" dirty="0"/>
          </a:p>
        </p:txBody>
      </p:sp>
    </p:spTree>
    <p:extLst>
      <p:ext uri="{BB962C8B-B14F-4D97-AF65-F5344CB8AC3E}">
        <p14:creationId xmlns:p14="http://schemas.microsoft.com/office/powerpoint/2010/main" val="424173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6C5FB-10D8-4B39-8BCB-FCE90AB2F970}"/>
              </a:ext>
            </a:extLst>
          </p:cNvPr>
          <p:cNvSpPr>
            <a:spLocks noGrp="1"/>
          </p:cNvSpPr>
          <p:nvPr>
            <p:ph type="title"/>
          </p:nvPr>
        </p:nvSpPr>
        <p:spPr/>
        <p:txBody>
          <a:bodyPr/>
          <a:lstStyle/>
          <a:p>
            <a:r>
              <a:rPr lang="en-US" dirty="0"/>
              <a:t> Isolation and Redundancy</a:t>
            </a:r>
          </a:p>
        </p:txBody>
      </p:sp>
      <p:sp>
        <p:nvSpPr>
          <p:cNvPr id="3" name="Content Placeholder 2">
            <a:extLst>
              <a:ext uri="{FF2B5EF4-FFF2-40B4-BE49-F238E27FC236}">
                <a16:creationId xmlns:a16="http://schemas.microsoft.com/office/drawing/2014/main" id="{19D04446-A086-4897-858F-146C4FCC9BFE}"/>
              </a:ext>
            </a:extLst>
          </p:cNvPr>
          <p:cNvSpPr>
            <a:spLocks noGrp="1"/>
          </p:cNvSpPr>
          <p:nvPr>
            <p:ph idx="1"/>
          </p:nvPr>
        </p:nvSpPr>
        <p:spPr/>
        <p:txBody>
          <a:bodyPr/>
          <a:lstStyle/>
          <a:p>
            <a:r>
              <a:rPr lang="en-US" dirty="0"/>
              <a:t>A failure of any kind in one Region should not affect services running in another, a networking partitioning event should not affect quality of service in either Region.</a:t>
            </a:r>
          </a:p>
          <a:p>
            <a:r>
              <a:rPr lang="en-US" dirty="0"/>
              <a:t>Each region is independent of other regions, and won’t draw from other regions resources.</a:t>
            </a:r>
          </a:p>
        </p:txBody>
      </p:sp>
    </p:spTree>
    <p:extLst>
      <p:ext uri="{BB962C8B-B14F-4D97-AF65-F5344CB8AC3E}">
        <p14:creationId xmlns:p14="http://schemas.microsoft.com/office/powerpoint/2010/main" val="166493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755F5-2456-491E-9A4B-27C12C61E943}"/>
              </a:ext>
            </a:extLst>
          </p:cNvPr>
          <p:cNvSpPr>
            <a:spLocks noGrp="1"/>
          </p:cNvSpPr>
          <p:nvPr>
            <p:ph type="title"/>
          </p:nvPr>
        </p:nvSpPr>
        <p:spPr/>
        <p:txBody>
          <a:bodyPr/>
          <a:lstStyle/>
          <a:p>
            <a:r>
              <a:rPr lang="en-US" dirty="0"/>
              <a:t>Possible Problems</a:t>
            </a:r>
          </a:p>
        </p:txBody>
      </p:sp>
      <p:sp>
        <p:nvSpPr>
          <p:cNvPr id="3" name="Content Placeholder 2">
            <a:extLst>
              <a:ext uri="{FF2B5EF4-FFF2-40B4-BE49-F238E27FC236}">
                <a16:creationId xmlns:a16="http://schemas.microsoft.com/office/drawing/2014/main" id="{07AB1112-73BF-4E2E-9FB9-7C56DE012962}"/>
              </a:ext>
            </a:extLst>
          </p:cNvPr>
          <p:cNvSpPr>
            <a:spLocks noGrp="1"/>
          </p:cNvSpPr>
          <p:nvPr>
            <p:ph idx="1"/>
          </p:nvPr>
        </p:nvSpPr>
        <p:spPr/>
        <p:txBody>
          <a:bodyPr>
            <a:normAutofit/>
          </a:bodyPr>
          <a:lstStyle/>
          <a:p>
            <a:r>
              <a:rPr lang="en-US" dirty="0"/>
              <a:t>Thundering Herd Problem: occurs when a large number of processes waiting for an event are awoken when that event occurs, but only one process is able to proceed at a time. After the processes wake up, they all demand the resource and a decision must be made as to which process can continue. Repeat until all processes are satisfied</a:t>
            </a:r>
          </a:p>
          <a:p>
            <a:r>
              <a:rPr lang="en-US" dirty="0"/>
              <a:t>Load Shedding is a technique used in information systems, especially web services, to avoid overloading the system and making it unavailable for all users. The idea is to ignore some requests rather than crashing a system and making it fail to serve any request.</a:t>
            </a:r>
          </a:p>
          <a:p>
            <a:r>
              <a:rPr lang="en-US" dirty="0"/>
              <a:t>Traffic shaping: The delaying of certain ‘datagrams’ to shape them to a certain traffic profile, to ease bandwidth concerns.</a:t>
            </a:r>
          </a:p>
        </p:txBody>
      </p:sp>
    </p:spTree>
    <p:extLst>
      <p:ext uri="{BB962C8B-B14F-4D97-AF65-F5344CB8AC3E}">
        <p14:creationId xmlns:p14="http://schemas.microsoft.com/office/powerpoint/2010/main" val="409474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030E554-0636-4460-BA5C-3C52B643D8E8}"/>
              </a:ext>
            </a:extLst>
          </p:cNvPr>
          <p:cNvPicPr>
            <a:picLocks noGrp="1" noChangeAspect="1"/>
          </p:cNvPicPr>
          <p:nvPr>
            <p:ph idx="4294967295"/>
          </p:nvPr>
        </p:nvPicPr>
        <p:blipFill>
          <a:blip r:embed="rId2"/>
          <a:stretch>
            <a:fillRect/>
          </a:stretch>
        </p:blipFill>
        <p:spPr bwMode="auto">
          <a:xfrm>
            <a:off x="2199861" y="423862"/>
            <a:ext cx="6356350" cy="631507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https://files.slack.com/files-pri/T8PE2U2N6-F9J85FBCP/screen_shot_2018-03-01_at_3.16.01_pm.png">
            <a:extLst>
              <a:ext uri="{FF2B5EF4-FFF2-40B4-BE49-F238E27FC236}">
                <a16:creationId xmlns:a16="http://schemas.microsoft.com/office/drawing/2014/main" id="{A9B8839E-D6E6-40F2-B11A-798D0DF8AE8A}"/>
              </a:ext>
            </a:extLst>
          </p:cNvPr>
          <p:cNvSpPr>
            <a:spLocks noChangeAspect="1" noChangeArrowheads="1"/>
          </p:cNvSpPr>
          <p:nvPr/>
        </p:nvSpPr>
        <p:spPr bwMode="auto">
          <a:xfrm>
            <a:off x="5943600" y="1480930"/>
            <a:ext cx="2100470" cy="21004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58895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64</TotalTime>
  <Words>504</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Zuul</vt:lpstr>
      <vt:lpstr>What’s Zuul</vt:lpstr>
      <vt:lpstr>Zuul Filter Types</vt:lpstr>
      <vt:lpstr>PowerPoint Presentation</vt:lpstr>
      <vt:lpstr>Advantages?</vt:lpstr>
      <vt:lpstr>Multi-Region Resiliency?</vt:lpstr>
      <vt:lpstr> Isolation and Redundancy</vt:lpstr>
      <vt:lpstr>Possible Problems</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Zuul</dc:title>
  <dc:creator>Tanner</dc:creator>
  <cp:lastModifiedBy>Tanner</cp:lastModifiedBy>
  <cp:revision>7</cp:revision>
  <dcterms:created xsi:type="dcterms:W3CDTF">2018-03-01T19:23:27Z</dcterms:created>
  <dcterms:modified xsi:type="dcterms:W3CDTF">2018-03-01T20:27:58Z</dcterms:modified>
</cp:coreProperties>
</file>