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ags/tag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704" r:id="rId4"/>
  </p:sldMasterIdLst>
  <p:notesMasterIdLst>
    <p:notesMasterId r:id="rId76"/>
  </p:notesMasterIdLst>
  <p:handoutMasterIdLst>
    <p:handoutMasterId r:id="rId77"/>
  </p:handoutMasterIdLst>
  <p:sldIdLst>
    <p:sldId id="1211" r:id="rId5"/>
    <p:sldId id="1607" r:id="rId6"/>
    <p:sldId id="1115" r:id="rId7"/>
    <p:sldId id="1116" r:id="rId8"/>
    <p:sldId id="1207" r:id="rId9"/>
    <p:sldId id="1208" r:id="rId10"/>
    <p:sldId id="1195" r:id="rId11"/>
    <p:sldId id="1700" r:id="rId12"/>
    <p:sldId id="1611" r:id="rId13"/>
    <p:sldId id="258" r:id="rId14"/>
    <p:sldId id="1756" r:id="rId15"/>
    <p:sldId id="259" r:id="rId16"/>
    <p:sldId id="1813" r:id="rId17"/>
    <p:sldId id="1795" r:id="rId18"/>
    <p:sldId id="260" r:id="rId19"/>
    <p:sldId id="1796" r:id="rId20"/>
    <p:sldId id="261" r:id="rId21"/>
    <p:sldId id="1762" r:id="rId22"/>
    <p:sldId id="1702" r:id="rId23"/>
    <p:sldId id="1763" r:id="rId24"/>
    <p:sldId id="1764" r:id="rId25"/>
    <p:sldId id="1765" r:id="rId26"/>
    <p:sldId id="1766" r:id="rId27"/>
    <p:sldId id="1767" r:id="rId28"/>
    <p:sldId id="1759" r:id="rId29"/>
    <p:sldId id="1814" r:id="rId30"/>
    <p:sldId id="1768" r:id="rId31"/>
    <p:sldId id="1769" r:id="rId32"/>
    <p:sldId id="1703" r:id="rId33"/>
    <p:sldId id="1797" r:id="rId34"/>
    <p:sldId id="1771" r:id="rId35"/>
    <p:sldId id="1815" r:id="rId36"/>
    <p:sldId id="1772" r:id="rId37"/>
    <p:sldId id="1704" r:id="rId38"/>
    <p:sldId id="1705" r:id="rId39"/>
    <p:sldId id="1798" r:id="rId40"/>
    <p:sldId id="1773" r:id="rId41"/>
    <p:sldId id="1799" r:id="rId42"/>
    <p:sldId id="1774" r:id="rId43"/>
    <p:sldId id="1775" r:id="rId44"/>
    <p:sldId id="1800" r:id="rId45"/>
    <p:sldId id="1776" r:id="rId46"/>
    <p:sldId id="1803" r:id="rId47"/>
    <p:sldId id="1777" r:id="rId48"/>
    <p:sldId id="1708" r:id="rId49"/>
    <p:sldId id="1802" r:id="rId50"/>
    <p:sldId id="1804" r:id="rId51"/>
    <p:sldId id="1807" r:id="rId52"/>
    <p:sldId id="1801" r:id="rId53"/>
    <p:sldId id="1810" r:id="rId54"/>
    <p:sldId id="1788" r:id="rId55"/>
    <p:sldId id="1789" r:id="rId56"/>
    <p:sldId id="1706" r:id="rId57"/>
    <p:sldId id="1811" r:id="rId58"/>
    <p:sldId id="1709" r:id="rId59"/>
    <p:sldId id="1790" r:id="rId60"/>
    <p:sldId id="1791" r:id="rId61"/>
    <p:sldId id="1299" r:id="rId62"/>
    <p:sldId id="1780" r:id="rId63"/>
    <p:sldId id="1805" r:id="rId64"/>
    <p:sldId id="1808" r:id="rId65"/>
    <p:sldId id="1806" r:id="rId66"/>
    <p:sldId id="1809" r:id="rId67"/>
    <p:sldId id="1782" r:id="rId68"/>
    <p:sldId id="1812" r:id="rId69"/>
    <p:sldId id="1787" r:id="rId70"/>
    <p:sldId id="1783" r:id="rId71"/>
    <p:sldId id="1785" r:id="rId72"/>
    <p:sldId id="1792" r:id="rId73"/>
    <p:sldId id="1793" r:id="rId74"/>
    <p:sldId id="1794" r:id="rId75"/>
  </p:sldIdLst>
  <p:sldSz cx="12192000" cy="6858000"/>
  <p:notesSz cx="7099300" cy="1023461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既定のセクション" id="{12E1DAAC-9A6B-4F13-B324-757803BD10BF}">
          <p14:sldIdLst>
            <p14:sldId id="1211"/>
            <p14:sldId id="1607"/>
            <p14:sldId id="1115"/>
            <p14:sldId id="1116"/>
            <p14:sldId id="1207"/>
            <p14:sldId id="1208"/>
            <p14:sldId id="1195"/>
            <p14:sldId id="1700"/>
            <p14:sldId id="1611"/>
          </p14:sldIdLst>
        </p14:section>
        <p14:section name="１章" id="{08056215-C4FB-E84A-80D7-A6A3A9AFD82C}">
          <p14:sldIdLst>
            <p14:sldId id="258"/>
            <p14:sldId id="1756"/>
            <p14:sldId id="259"/>
            <p14:sldId id="1813"/>
            <p14:sldId id="1795"/>
            <p14:sldId id="260"/>
            <p14:sldId id="1796"/>
            <p14:sldId id="261"/>
            <p14:sldId id="1762"/>
            <p14:sldId id="1702"/>
            <p14:sldId id="1763"/>
            <p14:sldId id="1764"/>
            <p14:sldId id="1765"/>
            <p14:sldId id="1766"/>
            <p14:sldId id="1767"/>
            <p14:sldId id="1759"/>
          </p14:sldIdLst>
        </p14:section>
        <p14:section name="2 章" id="{E59B9141-78CD-F94E-B84F-F8FDAC8C0B85}">
          <p14:sldIdLst>
            <p14:sldId id="1814"/>
            <p14:sldId id="1768"/>
            <p14:sldId id="1769"/>
            <p14:sldId id="1703"/>
            <p14:sldId id="1797"/>
            <p14:sldId id="1771"/>
          </p14:sldIdLst>
        </p14:section>
        <p14:section name="3 章" id="{EDB791A3-544C-4248-80A1-B6F38D79F9B2}">
          <p14:sldIdLst>
            <p14:sldId id="1815"/>
            <p14:sldId id="1772"/>
            <p14:sldId id="1704"/>
            <p14:sldId id="1705"/>
            <p14:sldId id="1798"/>
            <p14:sldId id="1773"/>
            <p14:sldId id="1799"/>
            <p14:sldId id="1774"/>
            <p14:sldId id="1775"/>
            <p14:sldId id="1800"/>
            <p14:sldId id="1776"/>
          </p14:sldIdLst>
        </p14:section>
        <p14:section name="4 章" id="{E5E3B223-A097-1F49-BCE5-039DE17F560A}">
          <p14:sldIdLst>
            <p14:sldId id="1803"/>
            <p14:sldId id="1777"/>
            <p14:sldId id="1708"/>
            <p14:sldId id="1802"/>
            <p14:sldId id="1804"/>
            <p14:sldId id="1807"/>
            <p14:sldId id="1801"/>
            <p14:sldId id="1810"/>
            <p14:sldId id="1788"/>
            <p14:sldId id="1789"/>
            <p14:sldId id="1706"/>
            <p14:sldId id="1811"/>
            <p14:sldId id="1709"/>
            <p14:sldId id="1790"/>
            <p14:sldId id="1791"/>
            <p14:sldId id="1299"/>
            <p14:sldId id="1780"/>
            <p14:sldId id="1805"/>
            <p14:sldId id="1808"/>
            <p14:sldId id="1806"/>
            <p14:sldId id="1809"/>
          </p14:sldIdLst>
        </p14:section>
        <p14:section name="5 章" id="{E6774CEB-C69C-B545-B99B-462F30A5C29B}">
          <p14:sldIdLst>
            <p14:sldId id="1782"/>
            <p14:sldId id="1812"/>
            <p14:sldId id="1787"/>
          </p14:sldIdLst>
        </p14:section>
        <p14:section name="6 章" id="{DFABC6DA-86BA-D145-A787-97FB20D328A7}">
          <p14:sldIdLst>
            <p14:sldId id="1783"/>
            <p14:sldId id="1785"/>
            <p14:sldId id="1792"/>
            <p14:sldId id="1793"/>
            <p14:sldId id="1794"/>
          </p14:sldIdLst>
        </p14:section>
        <p14:section name="Appendix" id="{F542805B-BE55-42E0-9C69-AB87F0F5744C}">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pos="7219" userDrawn="1">
          <p15:clr>
            <a:srgbClr val="A4A3A4"/>
          </p15:clr>
        </p15:guide>
        <p15:guide id="4" pos="461"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3" name="作成者" initials="A" lastIdx="331"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6C37"/>
    <a:srgbClr val="5694D0"/>
    <a:srgbClr val="494949"/>
    <a:srgbClr val="00879E"/>
    <a:srgbClr val="EB0046"/>
    <a:srgbClr val="EA0D62"/>
    <a:srgbClr val="AC2F2F"/>
    <a:srgbClr val="09885A"/>
    <a:srgbClr val="BFBFBF"/>
    <a:srgbClr val="0070C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AF80CB5-F872-42E9-887E-7DE1A78F01CE}" v="50" dt="2022-12-07T00:56:11.459"/>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E9639D4-E3E2-4D34-9284-5A2195B3D0D7}" styleName="スタイル (淡色)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D7AC3CCA-C797-4891-BE02-D94E43425B78}" styleName="スタイル (中間)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3C2FFA5D-87B4-456A-9821-1D502468CF0F}" styleName="テーマ スタイル 1 - アクセント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125E5076-3810-47DD-B79F-674D7AD40C01}" styleName="濃色スタイル 1 - アクセント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8FB837D-C827-4EFA-A057-4D05807E0F7C}" styleName="テーマ スタイル 1 - アクセント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69012ECD-51FC-41F1-AA8D-1B2483CD663E}" styleName="淡色スタイル 2 - アクセント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E8B1032C-EA38-4F05-BA0D-38AFFFC7BED3}" styleName="淡色スタイル 3 - アクセント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B301B821-A1FF-4177-AEE7-76D212191A09}" styleName="中間スタイル 1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793D81CF-94F2-401A-BA57-92F5A7B2D0C5}" styleName="スタイル (中間)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458" autoAdjust="0"/>
    <p:restoredTop sz="90837" autoAdjust="0"/>
  </p:normalViewPr>
  <p:slideViewPr>
    <p:cSldViewPr snapToGrid="0">
      <p:cViewPr varScale="1">
        <p:scale>
          <a:sx n="119" d="100"/>
          <a:sy n="119" d="100"/>
        </p:scale>
        <p:origin x="496" y="184"/>
      </p:cViewPr>
      <p:guideLst>
        <p:guide orient="horz" pos="2160"/>
        <p:guide pos="3840"/>
        <p:guide pos="7219"/>
        <p:guide pos="461"/>
      </p:guideLst>
    </p:cSldViewPr>
  </p:slideViewPr>
  <p:notesTextViewPr>
    <p:cViewPr>
      <p:scale>
        <a:sx n="3" d="2"/>
        <a:sy n="3" d="2"/>
      </p:scale>
      <p:origin x="0" y="0"/>
    </p:cViewPr>
  </p:notesTextViewPr>
  <p:sorterViewPr>
    <p:cViewPr varScale="1">
      <p:scale>
        <a:sx n="1" d="1"/>
        <a:sy n="1" d="1"/>
      </p:scale>
      <p:origin x="0" y="-12858"/>
    </p:cViewPr>
  </p:sorterViewPr>
  <p:notesViewPr>
    <p:cSldViewPr snapToGrid="0">
      <p:cViewPr>
        <p:scale>
          <a:sx n="1" d="2"/>
          <a:sy n="1" d="2"/>
        </p:scale>
        <p:origin x="2934" y="465"/>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16" Type="http://schemas.openxmlformats.org/officeDocument/2006/relationships/slide" Target="slides/slide12.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presProps" Target="presProps.xml"/><Relationship Id="rId5" Type="http://schemas.openxmlformats.org/officeDocument/2006/relationships/slide" Target="slides/slide1.xml"/><Relationship Id="rId61" Type="http://schemas.openxmlformats.org/officeDocument/2006/relationships/slide" Target="slides/slide57.xml"/><Relationship Id="rId82" Type="http://schemas.openxmlformats.org/officeDocument/2006/relationships/tableStyles" Target="tableStyles.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handoutMaster" Target="handoutMasters/handoutMaster1.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viewProps" Target="view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commentAuthors" Target="commentAuthors.xml"/><Relationship Id="rId8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notesMaster" Target="notesMasters/notesMaster1.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______.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Sheet1!$B$1</c:f>
              <c:strCache>
                <c:ptCount val="1"/>
                <c:pt idx="0">
                  <c:v>取引価格</c:v>
                </c:pt>
              </c:strCache>
            </c:strRef>
          </c:tx>
          <c:spPr>
            <a:ln w="1905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linear"/>
            <c:dispRSqr val="0"/>
            <c:dispEq val="0"/>
          </c:trendline>
          <c:trendline>
            <c:spPr>
              <a:ln w="19050" cap="rnd">
                <a:solidFill>
                  <a:schemeClr val="accent1"/>
                </a:solidFill>
                <a:prstDash val="sysDot"/>
              </a:ln>
              <a:effectLst/>
            </c:spPr>
            <c:trendlineType val="linear"/>
            <c:dispRSqr val="0"/>
            <c:dispEq val="0"/>
          </c:trendline>
          <c:trendline>
            <c:spPr>
              <a:ln w="25400" cap="rnd">
                <a:solidFill>
                  <a:srgbClr val="00879E"/>
                </a:solidFill>
                <a:prstDash val="solid"/>
              </a:ln>
              <a:effectLst/>
            </c:spPr>
            <c:trendlineType val="linear"/>
            <c:dispRSqr val="0"/>
            <c:dispEq val="1"/>
            <c:trendlineLbl>
              <c:layout>
                <c:manualLayout>
                  <c:x val="-3.1033584504461208E-2"/>
                  <c:y val="-0.41790802908542751"/>
                </c:manualLayout>
              </c:layout>
              <c:tx>
                <c:rich>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r>
                      <a:rPr lang="en-US" altLang="ja-JP" sz="1600" b="1" baseline="0" dirty="0"/>
                      <a:t>y = </a:t>
                    </a:r>
                    <a:r>
                      <a:rPr lang="en-US" altLang="ja-JP" sz="1600" b="1" baseline="0" dirty="0">
                        <a:solidFill>
                          <a:srgbClr val="EB0046"/>
                        </a:solidFill>
                      </a:rPr>
                      <a:t>-158.8 </a:t>
                    </a:r>
                    <a:r>
                      <a:rPr lang="en-US" altLang="ja-JP" sz="1600" b="1" baseline="0" dirty="0"/>
                      <a:t>x + </a:t>
                    </a:r>
                    <a:r>
                      <a:rPr lang="en-US" altLang="ja-JP" sz="1600" b="1" baseline="0" dirty="0">
                        <a:solidFill>
                          <a:srgbClr val="00879E"/>
                        </a:solidFill>
                      </a:rPr>
                      <a:t>3,838.3</a:t>
                    </a:r>
                    <a:r>
                      <a:rPr lang="en-US" altLang="ja-JP" sz="1600" b="1" baseline="0" dirty="0"/>
                      <a:t> </a:t>
                    </a:r>
                    <a:endParaRPr lang="en-US" altLang="ja-JP" sz="1600" b="1" dirty="0"/>
                  </a:p>
                </c:rich>
              </c:tx>
              <c:numFmt formatCode="#,##0.0_);[Red]\(#,##0.0\)" sourceLinked="0"/>
              <c:spPr>
                <a:noFill/>
                <a:ln>
                  <a:noFill/>
                </a:ln>
                <a:effectLst/>
              </c:spPr>
              <c:txPr>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ja-JP"/>
                </a:p>
              </c:txPr>
            </c:trendlineLbl>
          </c:trendline>
          <c:xVal>
            <c:numRef>
              <c:f>Sheet1!$A$2:$A$8</c:f>
              <c:numCache>
                <c:formatCode>General</c:formatCode>
                <c:ptCount val="7"/>
                <c:pt idx="0">
                  <c:v>2</c:v>
                </c:pt>
                <c:pt idx="1">
                  <c:v>5</c:v>
                </c:pt>
                <c:pt idx="2">
                  <c:v>8</c:v>
                </c:pt>
                <c:pt idx="3">
                  <c:v>10</c:v>
                </c:pt>
                <c:pt idx="4">
                  <c:v>13</c:v>
                </c:pt>
                <c:pt idx="5">
                  <c:v>15</c:v>
                </c:pt>
                <c:pt idx="6">
                  <c:v>18</c:v>
                </c:pt>
              </c:numCache>
            </c:numRef>
          </c:xVal>
          <c:yVal>
            <c:numRef>
              <c:f>Sheet1!$B$2:$B$8</c:f>
              <c:numCache>
                <c:formatCode>General</c:formatCode>
                <c:ptCount val="7"/>
                <c:pt idx="0">
                  <c:v>3500</c:v>
                </c:pt>
                <c:pt idx="1">
                  <c:v>2830</c:v>
                </c:pt>
                <c:pt idx="2">
                  <c:v>2820</c:v>
                </c:pt>
                <c:pt idx="3">
                  <c:v>2540</c:v>
                </c:pt>
                <c:pt idx="4">
                  <c:v>1700</c:v>
                </c:pt>
                <c:pt idx="5">
                  <c:v>1000</c:v>
                </c:pt>
                <c:pt idx="6">
                  <c:v>1200</c:v>
                </c:pt>
              </c:numCache>
            </c:numRef>
          </c:yVal>
          <c:smooth val="0"/>
          <c:extLst>
            <c:ext xmlns:c16="http://schemas.microsoft.com/office/drawing/2014/chart" uri="{C3380CC4-5D6E-409C-BE32-E72D297353CC}">
              <c16:uniqueId val="{00000000-AB82-4942-A334-DE220ADB5ADD}"/>
            </c:ext>
          </c:extLst>
        </c:ser>
        <c:dLbls>
          <c:showLegendKey val="0"/>
          <c:showVal val="0"/>
          <c:showCatName val="0"/>
          <c:showSerName val="0"/>
          <c:showPercent val="0"/>
          <c:showBubbleSize val="0"/>
        </c:dLbls>
        <c:axId val="939807456"/>
        <c:axId val="939818272"/>
      </c:scatterChart>
      <c:valAx>
        <c:axId val="939807456"/>
        <c:scaling>
          <c:orientation val="minMax"/>
        </c:scaling>
        <c:delete val="0"/>
        <c:axPos val="b"/>
        <c:title>
          <c:tx>
            <c:rich>
              <a:bodyPr rot="0" spcFirstLastPara="1" vertOverflow="ellipsis" vert="horz" wrap="square" anchor="ctr" anchorCtr="1"/>
              <a:lstStyle/>
              <a:p>
                <a:pPr>
                  <a:defRPr sz="1330" b="1" i="0" u="none" strike="noStrike" kern="1200" baseline="0">
                    <a:solidFill>
                      <a:schemeClr val="tx1">
                        <a:lumMod val="65000"/>
                        <a:lumOff val="35000"/>
                      </a:schemeClr>
                    </a:solidFill>
                    <a:latin typeface="+mn-lt"/>
                    <a:ea typeface="+mn-ea"/>
                    <a:cs typeface="+mn-cs"/>
                  </a:defRPr>
                </a:pPr>
                <a:r>
                  <a:rPr lang="ja-JP" altLang="en-US" b="1" dirty="0"/>
                  <a:t>築年数</a:t>
                </a:r>
              </a:p>
            </c:rich>
          </c:tx>
          <c:overlay val="0"/>
          <c:spPr>
            <a:solidFill>
              <a:srgbClr val="E9E9E9"/>
            </a:solidFill>
            <a:ln>
              <a:noFill/>
            </a:ln>
            <a:effectLst/>
          </c:spPr>
          <c:txPr>
            <a:bodyPr rot="0" spcFirstLastPara="1" vertOverflow="ellipsis" vert="horz" wrap="square" anchor="ctr" anchorCtr="1"/>
            <a:lstStyle/>
            <a:p>
              <a:pPr>
                <a:defRPr sz="1330" b="1"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1" i="0" u="none" strike="noStrike" kern="1200" baseline="0">
                <a:solidFill>
                  <a:schemeClr val="tx1">
                    <a:lumMod val="65000"/>
                    <a:lumOff val="35000"/>
                  </a:schemeClr>
                </a:solidFill>
                <a:latin typeface="+mn-ea"/>
                <a:ea typeface="+mn-ea"/>
                <a:cs typeface="+mn-cs"/>
              </a:defRPr>
            </a:pPr>
            <a:endParaRPr lang="ja-JP"/>
          </a:p>
        </c:txPr>
        <c:crossAx val="939818272"/>
        <c:crosses val="autoZero"/>
        <c:crossBetween val="midCat"/>
      </c:valAx>
      <c:valAx>
        <c:axId val="939818272"/>
        <c:scaling>
          <c:orientation val="minMax"/>
        </c:scaling>
        <c:delete val="0"/>
        <c:axPos val="l"/>
        <c:title>
          <c:tx>
            <c:rich>
              <a:bodyPr rot="-5400000" spcFirstLastPara="1" vertOverflow="ellipsis" vert="horz" wrap="square" anchor="ctr" anchorCtr="1"/>
              <a:lstStyle/>
              <a:p>
                <a:pPr>
                  <a:defRPr sz="1330" b="1" i="0" u="none" strike="noStrike" kern="1200" baseline="0">
                    <a:solidFill>
                      <a:schemeClr val="tx1">
                        <a:lumMod val="65000"/>
                        <a:lumOff val="35000"/>
                      </a:schemeClr>
                    </a:solidFill>
                    <a:latin typeface="+mn-lt"/>
                    <a:ea typeface="+mn-ea"/>
                    <a:cs typeface="+mn-cs"/>
                  </a:defRPr>
                </a:pPr>
                <a:r>
                  <a:rPr lang="ja-JP" altLang="en-US" b="1" dirty="0"/>
                  <a:t>取引価格</a:t>
                </a:r>
              </a:p>
            </c:rich>
          </c:tx>
          <c:overlay val="0"/>
          <c:spPr>
            <a:noFill/>
            <a:ln>
              <a:noFill/>
            </a:ln>
            <a:effectLst/>
          </c:spPr>
          <c:txPr>
            <a:bodyPr rot="-5400000" spcFirstLastPara="1" vertOverflow="ellipsis" vert="horz" wrap="square" anchor="ctr" anchorCtr="1"/>
            <a:lstStyle/>
            <a:p>
              <a:pPr>
                <a:defRPr sz="1330" b="1"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1" i="0" u="none" strike="noStrike" kern="1200" baseline="0">
                <a:solidFill>
                  <a:schemeClr val="tx1">
                    <a:lumMod val="65000"/>
                    <a:lumOff val="35000"/>
                  </a:schemeClr>
                </a:solidFill>
                <a:latin typeface="+mn-ea"/>
                <a:ea typeface="+mn-ea"/>
                <a:cs typeface="+mn-cs"/>
              </a:defRPr>
            </a:pPr>
            <a:endParaRPr lang="ja-JP"/>
          </a:p>
        </c:txPr>
        <c:crossAx val="939807456"/>
        <c:crosses val="autoZero"/>
        <c:crossBetween val="midCat"/>
      </c:valAx>
      <c:spPr>
        <a:solidFill>
          <a:schemeClr val="bg1"/>
        </a:solid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tx2">
        <a:lumMod val="10000"/>
        <a:lumOff val="90000"/>
      </a:schemeClr>
    </a:solidFill>
    <a:ln>
      <a:noFill/>
    </a:ln>
    <a:effectLst/>
  </c:spPr>
  <c:txPr>
    <a:bodyPr/>
    <a:lstStyle/>
    <a:p>
      <a:pPr>
        <a:defRPr/>
      </a:pPr>
      <a:endParaRPr lang="ja-JP"/>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3FF0C0D8-114A-4379-ABA1-77F8F16AF4FF}"/>
              </a:ext>
            </a:extLst>
          </p:cNvPr>
          <p:cNvSpPr>
            <a:spLocks noGrp="1"/>
          </p:cNvSpPr>
          <p:nvPr>
            <p:ph type="hdr" sz="quarter"/>
          </p:nvPr>
        </p:nvSpPr>
        <p:spPr>
          <a:xfrm>
            <a:off x="1" y="0"/>
            <a:ext cx="3076363" cy="513508"/>
          </a:xfrm>
          <a:prstGeom prst="rect">
            <a:avLst/>
          </a:prstGeom>
        </p:spPr>
        <p:txBody>
          <a:bodyPr vert="horz" lIns="99075" tIns="49538" rIns="99075" bIns="49538" rtlCol="0"/>
          <a:lstStyle>
            <a:lvl1pPr algn="l">
              <a:defRPr sz="1300"/>
            </a:lvl1pPr>
          </a:lstStyle>
          <a:p>
            <a:endParaRPr kumimoji="1" lang="ja-JP" altLang="en-US"/>
          </a:p>
        </p:txBody>
      </p:sp>
      <p:sp>
        <p:nvSpPr>
          <p:cNvPr id="3" name="日付プレースホルダー 2">
            <a:extLst>
              <a:ext uri="{FF2B5EF4-FFF2-40B4-BE49-F238E27FC236}">
                <a16:creationId xmlns:a16="http://schemas.microsoft.com/office/drawing/2014/main" id="{8F961DFE-78E6-41FB-95CF-C29D66178DD9}"/>
              </a:ext>
            </a:extLst>
          </p:cNvPr>
          <p:cNvSpPr>
            <a:spLocks noGrp="1"/>
          </p:cNvSpPr>
          <p:nvPr>
            <p:ph type="dt" sz="quarter" idx="1"/>
          </p:nvPr>
        </p:nvSpPr>
        <p:spPr>
          <a:xfrm>
            <a:off x="4021295" y="0"/>
            <a:ext cx="3076363" cy="513508"/>
          </a:xfrm>
          <a:prstGeom prst="rect">
            <a:avLst/>
          </a:prstGeom>
        </p:spPr>
        <p:txBody>
          <a:bodyPr vert="horz" lIns="99075" tIns="49538" rIns="99075" bIns="49538" rtlCol="0"/>
          <a:lstStyle>
            <a:lvl1pPr algn="r">
              <a:defRPr sz="1300"/>
            </a:lvl1pPr>
          </a:lstStyle>
          <a:p>
            <a:fld id="{0D499238-4F93-4FA4-8F3C-27E8D6BF9C89}" type="datetimeFigureOut">
              <a:rPr kumimoji="1" lang="ja-JP" altLang="en-US" smtClean="0"/>
              <a:t>2024/6/14</a:t>
            </a:fld>
            <a:endParaRPr kumimoji="1" lang="ja-JP" altLang="en-US"/>
          </a:p>
        </p:txBody>
      </p:sp>
      <p:sp>
        <p:nvSpPr>
          <p:cNvPr id="4" name="フッター プレースホルダー 3">
            <a:extLst>
              <a:ext uri="{FF2B5EF4-FFF2-40B4-BE49-F238E27FC236}">
                <a16:creationId xmlns:a16="http://schemas.microsoft.com/office/drawing/2014/main" id="{FD694867-DF92-432B-9F29-FAE2D06D3433}"/>
              </a:ext>
            </a:extLst>
          </p:cNvPr>
          <p:cNvSpPr>
            <a:spLocks noGrp="1"/>
          </p:cNvSpPr>
          <p:nvPr>
            <p:ph type="ftr" sz="quarter" idx="2"/>
          </p:nvPr>
        </p:nvSpPr>
        <p:spPr>
          <a:xfrm>
            <a:off x="1" y="9721108"/>
            <a:ext cx="3076363" cy="513507"/>
          </a:xfrm>
          <a:prstGeom prst="rect">
            <a:avLst/>
          </a:prstGeom>
        </p:spPr>
        <p:txBody>
          <a:bodyPr vert="horz" lIns="99075" tIns="49538" rIns="99075" bIns="49538" rtlCol="0" anchor="b"/>
          <a:lstStyle>
            <a:lvl1pPr algn="l">
              <a:defRPr sz="1300"/>
            </a:lvl1pPr>
          </a:lstStyle>
          <a:p>
            <a:endParaRPr kumimoji="1" lang="ja-JP" altLang="en-US"/>
          </a:p>
        </p:txBody>
      </p:sp>
      <p:sp>
        <p:nvSpPr>
          <p:cNvPr id="5" name="スライド番号プレースホルダー 4">
            <a:extLst>
              <a:ext uri="{FF2B5EF4-FFF2-40B4-BE49-F238E27FC236}">
                <a16:creationId xmlns:a16="http://schemas.microsoft.com/office/drawing/2014/main" id="{1E0517FF-91C1-4F20-8E67-ACF19816CB61}"/>
              </a:ext>
            </a:extLst>
          </p:cNvPr>
          <p:cNvSpPr>
            <a:spLocks noGrp="1"/>
          </p:cNvSpPr>
          <p:nvPr>
            <p:ph type="sldNum" sz="quarter" idx="3"/>
          </p:nvPr>
        </p:nvSpPr>
        <p:spPr>
          <a:xfrm>
            <a:off x="4021295" y="9721108"/>
            <a:ext cx="3076363" cy="513507"/>
          </a:xfrm>
          <a:prstGeom prst="rect">
            <a:avLst/>
          </a:prstGeom>
        </p:spPr>
        <p:txBody>
          <a:bodyPr vert="horz" lIns="99075" tIns="49538" rIns="99075" bIns="49538" rtlCol="0" anchor="b"/>
          <a:lstStyle>
            <a:lvl1pPr algn="r">
              <a:defRPr sz="1300"/>
            </a:lvl1pPr>
          </a:lstStyle>
          <a:p>
            <a:fld id="{2071F9BB-B18D-4200-9D53-9D108813D5F8}" type="slidenum">
              <a:rPr kumimoji="1" lang="ja-JP" altLang="en-US" smtClean="0"/>
              <a:t>‹#›</a:t>
            </a:fld>
            <a:endParaRPr kumimoji="1" lang="ja-JP" altLang="en-US"/>
          </a:p>
        </p:txBody>
      </p:sp>
    </p:spTree>
    <p:extLst>
      <p:ext uri="{BB962C8B-B14F-4D97-AF65-F5344CB8AC3E}">
        <p14:creationId xmlns:p14="http://schemas.microsoft.com/office/powerpoint/2010/main" val="38803233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1" y="0"/>
            <a:ext cx="3076363" cy="513508"/>
          </a:xfrm>
          <a:prstGeom prst="rect">
            <a:avLst/>
          </a:prstGeom>
        </p:spPr>
        <p:txBody>
          <a:bodyPr vert="horz" lIns="99075" tIns="49538" rIns="99075" bIns="49538" rtlCol="0"/>
          <a:lstStyle>
            <a:lvl1pPr algn="l">
              <a:defRPr sz="1300">
                <a:latin typeface="メイリオ" panose="020B0604030504040204" pitchFamily="50" charset="-128"/>
                <a:ea typeface="メイリオ" panose="020B0604030504040204" pitchFamily="50" charset="-128"/>
              </a:defRPr>
            </a:lvl1pPr>
          </a:lstStyle>
          <a:p>
            <a:endParaRPr kumimoji="1" lang="ja-JP" altLang="en-US" dirty="0"/>
          </a:p>
        </p:txBody>
      </p:sp>
      <p:sp>
        <p:nvSpPr>
          <p:cNvPr id="3" name="日付プレースホルダー 2"/>
          <p:cNvSpPr>
            <a:spLocks noGrp="1"/>
          </p:cNvSpPr>
          <p:nvPr>
            <p:ph type="dt" idx="1"/>
          </p:nvPr>
        </p:nvSpPr>
        <p:spPr>
          <a:xfrm>
            <a:off x="4021295" y="0"/>
            <a:ext cx="3076363" cy="513508"/>
          </a:xfrm>
          <a:prstGeom prst="rect">
            <a:avLst/>
          </a:prstGeom>
        </p:spPr>
        <p:txBody>
          <a:bodyPr vert="horz" lIns="99075" tIns="49538" rIns="99075" bIns="49538" rtlCol="0"/>
          <a:lstStyle>
            <a:lvl1pPr algn="r">
              <a:defRPr sz="1300">
                <a:latin typeface="メイリオ" panose="020B0604030504040204" pitchFamily="50" charset="-128"/>
                <a:ea typeface="メイリオ" panose="020B0604030504040204" pitchFamily="50" charset="-128"/>
              </a:defRPr>
            </a:lvl1pPr>
          </a:lstStyle>
          <a:p>
            <a:fld id="{EDFA33F9-C536-4CC0-BA52-D84FC60A38EA}" type="datetimeFigureOut">
              <a:rPr kumimoji="1" lang="ja-JP" altLang="en-US" smtClean="0"/>
              <a:pPr/>
              <a:t>2024/6/14</a:t>
            </a:fld>
            <a:endParaRPr kumimoji="1" lang="ja-JP" altLang="en-US" dirty="0"/>
          </a:p>
        </p:txBody>
      </p:sp>
      <p:sp>
        <p:nvSpPr>
          <p:cNvPr id="4" name="スライド イメージ プレースホルダー 3"/>
          <p:cNvSpPr>
            <a:spLocks noGrp="1" noRot="1" noChangeAspect="1"/>
          </p:cNvSpPr>
          <p:nvPr>
            <p:ph type="sldImg" idx="2"/>
          </p:nvPr>
        </p:nvSpPr>
        <p:spPr>
          <a:xfrm>
            <a:off x="481013" y="1279525"/>
            <a:ext cx="6138862" cy="3454400"/>
          </a:xfrm>
          <a:prstGeom prst="rect">
            <a:avLst/>
          </a:prstGeom>
          <a:noFill/>
          <a:ln w="12700">
            <a:solidFill>
              <a:prstClr val="black"/>
            </a:solidFill>
          </a:ln>
        </p:spPr>
        <p:txBody>
          <a:bodyPr vert="horz" lIns="99075" tIns="49538" rIns="99075" bIns="49538" rtlCol="0" anchor="ctr"/>
          <a:lstStyle/>
          <a:p>
            <a:endParaRPr lang="ja-JP" altLang="en-US" dirty="0"/>
          </a:p>
        </p:txBody>
      </p:sp>
      <p:sp>
        <p:nvSpPr>
          <p:cNvPr id="5" name="ノート プレースホルダー 4"/>
          <p:cNvSpPr>
            <a:spLocks noGrp="1"/>
          </p:cNvSpPr>
          <p:nvPr>
            <p:ph type="body" sz="quarter" idx="3"/>
          </p:nvPr>
        </p:nvSpPr>
        <p:spPr>
          <a:xfrm>
            <a:off x="709930" y="4925408"/>
            <a:ext cx="5679440" cy="4029879"/>
          </a:xfrm>
          <a:prstGeom prst="rect">
            <a:avLst/>
          </a:prstGeom>
        </p:spPr>
        <p:txBody>
          <a:bodyPr vert="horz" lIns="99075" tIns="49538" rIns="99075" bIns="49538" rtlCol="0"/>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6" name="フッター プレースホルダー 5"/>
          <p:cNvSpPr>
            <a:spLocks noGrp="1"/>
          </p:cNvSpPr>
          <p:nvPr>
            <p:ph type="ftr" sz="quarter" idx="4"/>
          </p:nvPr>
        </p:nvSpPr>
        <p:spPr>
          <a:xfrm>
            <a:off x="1" y="9721108"/>
            <a:ext cx="3076363" cy="513507"/>
          </a:xfrm>
          <a:prstGeom prst="rect">
            <a:avLst/>
          </a:prstGeom>
        </p:spPr>
        <p:txBody>
          <a:bodyPr vert="horz" lIns="99075" tIns="49538" rIns="99075" bIns="49538" rtlCol="0" anchor="b"/>
          <a:lstStyle>
            <a:lvl1pPr algn="l">
              <a:defRPr sz="1300">
                <a:latin typeface="メイリオ" panose="020B0604030504040204" pitchFamily="50" charset="-128"/>
                <a:ea typeface="メイリオ" panose="020B0604030504040204" pitchFamily="50" charset="-128"/>
              </a:defRPr>
            </a:lvl1pPr>
          </a:lstStyle>
          <a:p>
            <a:endParaRPr kumimoji="1" lang="ja-JP" altLang="en-US" dirty="0"/>
          </a:p>
        </p:txBody>
      </p:sp>
      <p:sp>
        <p:nvSpPr>
          <p:cNvPr id="7" name="スライド番号プレースホルダー 6"/>
          <p:cNvSpPr>
            <a:spLocks noGrp="1"/>
          </p:cNvSpPr>
          <p:nvPr>
            <p:ph type="sldNum" sz="quarter" idx="5"/>
          </p:nvPr>
        </p:nvSpPr>
        <p:spPr>
          <a:xfrm>
            <a:off x="4021295" y="9721108"/>
            <a:ext cx="3076363" cy="513507"/>
          </a:xfrm>
          <a:prstGeom prst="rect">
            <a:avLst/>
          </a:prstGeom>
        </p:spPr>
        <p:txBody>
          <a:bodyPr vert="horz" lIns="99075" tIns="49538" rIns="99075" bIns="49538" rtlCol="0" anchor="b"/>
          <a:lstStyle>
            <a:lvl1pPr algn="r">
              <a:defRPr sz="1300">
                <a:latin typeface="メイリオ" panose="020B0604030504040204" pitchFamily="50" charset="-128"/>
                <a:ea typeface="メイリオ" panose="020B0604030504040204" pitchFamily="50" charset="-128"/>
              </a:defRPr>
            </a:lvl1pPr>
          </a:lstStyle>
          <a:p>
            <a:fld id="{3935B53D-37AE-4FD8-B6B6-E22203BDD651}" type="slidenum">
              <a:rPr kumimoji="1" lang="ja-JP" altLang="en-US" smtClean="0"/>
              <a:pPr/>
              <a:t>‹#›</a:t>
            </a:fld>
            <a:endParaRPr kumimoji="1" lang="ja-JP" altLang="en-US" dirty="0"/>
          </a:p>
        </p:txBody>
      </p:sp>
    </p:spTree>
    <p:extLst>
      <p:ext uri="{BB962C8B-B14F-4D97-AF65-F5344CB8AC3E}">
        <p14:creationId xmlns:p14="http://schemas.microsoft.com/office/powerpoint/2010/main" val="1997035749"/>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メイリオ" panose="020B0604030504040204" pitchFamily="50" charset="-128"/>
        <a:ea typeface="メイリオ" panose="020B0604030504040204" pitchFamily="50" charset="-128"/>
        <a:cs typeface="+mn-cs"/>
      </a:defRPr>
    </a:lvl1pPr>
    <a:lvl2pPr marL="457200" algn="l" defTabSz="914400" rtl="0" eaLnBrk="1" latinLnBrk="0" hangingPunct="1">
      <a:defRPr kumimoji="1" sz="1200" kern="1200">
        <a:solidFill>
          <a:schemeClr val="tx1"/>
        </a:solidFill>
        <a:latin typeface="メイリオ" panose="020B0604030504040204" pitchFamily="50" charset="-128"/>
        <a:ea typeface="メイリオ" panose="020B0604030504040204" pitchFamily="50" charset="-128"/>
        <a:cs typeface="+mn-cs"/>
      </a:defRPr>
    </a:lvl2pPr>
    <a:lvl3pPr marL="914400" algn="l" defTabSz="914400" rtl="0" eaLnBrk="1" latinLnBrk="0" hangingPunct="1">
      <a:defRPr kumimoji="1" sz="1200" kern="1200">
        <a:solidFill>
          <a:schemeClr val="tx1"/>
        </a:solidFill>
        <a:latin typeface="メイリオ" panose="020B0604030504040204" pitchFamily="50" charset="-128"/>
        <a:ea typeface="メイリオ" panose="020B0604030504040204" pitchFamily="50" charset="-128"/>
        <a:cs typeface="+mn-cs"/>
      </a:defRPr>
    </a:lvl3pPr>
    <a:lvl4pPr marL="1371600" algn="l" defTabSz="914400" rtl="0" eaLnBrk="1" latinLnBrk="0" hangingPunct="1">
      <a:defRPr kumimoji="1" sz="1200" kern="1200">
        <a:solidFill>
          <a:schemeClr val="tx1"/>
        </a:solidFill>
        <a:latin typeface="メイリオ" panose="020B0604030504040204" pitchFamily="50" charset="-128"/>
        <a:ea typeface="メイリオ" panose="020B0604030504040204" pitchFamily="50" charset="-128"/>
        <a:cs typeface="+mn-cs"/>
      </a:defRPr>
    </a:lvl4pPr>
    <a:lvl5pPr marL="1828800" algn="l" defTabSz="914400" rtl="0" eaLnBrk="1" latinLnBrk="0" hangingPunct="1">
      <a:defRPr kumimoji="1" sz="1200" kern="1200">
        <a:solidFill>
          <a:schemeClr val="tx1"/>
        </a:solidFill>
        <a:latin typeface="メイリオ" panose="020B0604030504040204" pitchFamily="50" charset="-128"/>
        <a:ea typeface="メイリオ" panose="020B0604030504040204" pitchFamily="50"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クレジット表記をしていないアイコンや写真は、クレジット表記が不要の無料アイコンを使用していますので、他のテキストでも転用可能です。</a:t>
            </a:r>
            <a:endParaRPr kumimoji="1" lang="en-US" altLang="ja-JP" dirty="0"/>
          </a:p>
        </p:txBody>
      </p:sp>
      <p:sp>
        <p:nvSpPr>
          <p:cNvPr id="4" name="スライド番号プレースホルダー 3"/>
          <p:cNvSpPr>
            <a:spLocks noGrp="1"/>
          </p:cNvSpPr>
          <p:nvPr>
            <p:ph type="sldNum" sz="quarter" idx="5"/>
          </p:nvPr>
        </p:nvSpPr>
        <p:spPr/>
        <p:txBody>
          <a:bodyPr/>
          <a:lstStyle/>
          <a:p>
            <a:fld id="{3935B53D-37AE-4FD8-B6B6-E22203BDD651}" type="slidenum">
              <a:rPr kumimoji="1" lang="ja-JP" altLang="en-US" smtClean="0"/>
              <a:pPr/>
              <a:t>1</a:t>
            </a:fld>
            <a:endParaRPr kumimoji="1" lang="ja-JP" altLang="en-US" dirty="0"/>
          </a:p>
        </p:txBody>
      </p:sp>
    </p:spTree>
    <p:extLst>
      <p:ext uri="{BB962C8B-B14F-4D97-AF65-F5344CB8AC3E}">
        <p14:creationId xmlns:p14="http://schemas.microsoft.com/office/powerpoint/2010/main" val="21793171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p4:notes"/>
          <p:cNvSpPr txBox="1">
            <a:spLocks noGrp="1"/>
          </p:cNvSpPr>
          <p:nvPr>
            <p:ph type="body" idx="1"/>
          </p:nvPr>
        </p:nvSpPr>
        <p:spPr>
          <a:xfrm>
            <a:off x="680720" y="4783307"/>
            <a:ext cx="5445760" cy="3913614"/>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ja-JP" altLang="en-US">
                <a:latin typeface="メイリオ" panose="020B0604030504040204" pitchFamily="50" charset="-128"/>
                <a:ea typeface="メイリオ" panose="020B0604030504040204" pitchFamily="50" charset="-128"/>
              </a:rPr>
              <a:t>目標を達成できるように</a:t>
            </a:r>
            <a:r>
              <a:rPr lang="en-US" altLang="ja-JP" dirty="0">
                <a:latin typeface="メイリオ" panose="020B0604030504040204" pitchFamily="50" charset="-128"/>
                <a:ea typeface="メイリオ" panose="020B0604030504040204" pitchFamily="50" charset="-128"/>
              </a:rPr>
              <a:t>4  </a:t>
            </a:r>
            <a:r>
              <a:rPr lang="ja-JP" altLang="en-US">
                <a:latin typeface="メイリオ" panose="020B0604030504040204" pitchFamily="50" charset="-128"/>
                <a:ea typeface="メイリオ" panose="020B0604030504040204" pitchFamily="50" charset="-128"/>
              </a:rPr>
              <a:t>つ紹介する</a:t>
            </a:r>
            <a:endParaRPr lang="en-US" altLang="ja-JP" dirty="0">
              <a:latin typeface="メイリオ" panose="020B0604030504040204" pitchFamily="50" charset="-128"/>
              <a:ea typeface="メイリオ" panose="020B0604030504040204" pitchFamily="50" charset="-128"/>
            </a:endParaRPr>
          </a:p>
          <a:p>
            <a:pPr marL="0" lvl="0" indent="0" algn="l" rtl="0">
              <a:spcBef>
                <a:spcPts val="0"/>
              </a:spcBef>
              <a:spcAft>
                <a:spcPts val="0"/>
              </a:spcAft>
              <a:buNone/>
            </a:pPr>
            <a:endParaRPr lang="en-US" dirty="0">
              <a:latin typeface="メイリオ" panose="020B0604030504040204" pitchFamily="50" charset="-128"/>
              <a:ea typeface="メイリオ" panose="020B0604030504040204" pitchFamily="50" charset="-128"/>
            </a:endParaRPr>
          </a:p>
          <a:p>
            <a:pPr marL="0" lvl="0" indent="0" algn="l" rtl="0">
              <a:spcBef>
                <a:spcPts val="0"/>
              </a:spcBef>
              <a:spcAft>
                <a:spcPts val="0"/>
              </a:spcAft>
              <a:buNone/>
            </a:pPr>
            <a:r>
              <a:rPr lang="ja-JP" altLang="en-US">
                <a:latin typeface="メイリオ" panose="020B0604030504040204" pitchFamily="50" charset="-128"/>
                <a:ea typeface="メイリオ" panose="020B0604030504040204" pitchFamily="50" charset="-128"/>
              </a:rPr>
              <a:t>可用性→障害がおこってもサービスの提供をし続けること</a:t>
            </a:r>
            <a:endParaRPr lang="en-US" altLang="ja-JP" dirty="0">
              <a:latin typeface="メイリオ" panose="020B0604030504040204" pitchFamily="50" charset="-128"/>
              <a:ea typeface="メイリオ" panose="020B0604030504040204" pitchFamily="50" charset="-128"/>
            </a:endParaRPr>
          </a:p>
          <a:p>
            <a:pPr marL="0" lvl="0" indent="0" algn="l" rtl="0">
              <a:spcBef>
                <a:spcPts val="0"/>
              </a:spcBef>
              <a:spcAft>
                <a:spcPts val="0"/>
              </a:spcAft>
              <a:buNone/>
            </a:pPr>
            <a:r>
              <a:rPr lang="ja-JP" altLang="en-US">
                <a:latin typeface="メイリオ" panose="020B0604030504040204" pitchFamily="50" charset="-128"/>
                <a:ea typeface="メイリオ" panose="020B0604030504040204" pitchFamily="50" charset="-128"/>
              </a:rPr>
              <a:t>インフラは仮想化技術で支えられている</a:t>
            </a:r>
            <a:endParaRPr dirty="0">
              <a:latin typeface="メイリオ" panose="020B0604030504040204" pitchFamily="50" charset="-128"/>
              <a:ea typeface="メイリオ" panose="020B0604030504040204" pitchFamily="50" charset="-128"/>
            </a:endParaRPr>
          </a:p>
        </p:txBody>
      </p:sp>
      <p:sp>
        <p:nvSpPr>
          <p:cNvPr id="56" name="Google Shape;56;p4:notes"/>
          <p:cNvSpPr>
            <a:spLocks noGrp="1" noRot="1" noChangeAspect="1"/>
          </p:cNvSpPr>
          <p:nvPr>
            <p:ph type="sldImg" idx="2"/>
          </p:nvPr>
        </p:nvSpPr>
        <p:spPr>
          <a:xfrm>
            <a:off x="422275" y="1243013"/>
            <a:ext cx="5962650" cy="335438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839929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8:notes"/>
          <p:cNvSpPr txBox="1">
            <a:spLocks noGrp="1"/>
          </p:cNvSpPr>
          <p:nvPr>
            <p:ph type="body" idx="1"/>
          </p:nvPr>
        </p:nvSpPr>
        <p:spPr>
          <a:xfrm>
            <a:off x="680720" y="4783307"/>
            <a:ext cx="5445760" cy="3913614"/>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ja-JP" altLang="en-US">
                <a:latin typeface="メイリオ" panose="020B0604030504040204" pitchFamily="50" charset="-128"/>
                <a:ea typeface="メイリオ" panose="020B0604030504040204" pitchFamily="50" charset="-128"/>
              </a:rPr>
              <a:t>様々なクラウドサービスが提供されているます。</a:t>
            </a:r>
            <a:endParaRPr lang="en-US" altLang="ja-JP" dirty="0">
              <a:latin typeface="メイリオ" panose="020B0604030504040204" pitchFamily="50" charset="-128"/>
              <a:ea typeface="メイリオ" panose="020B0604030504040204" pitchFamily="50" charset="-128"/>
            </a:endParaRPr>
          </a:p>
          <a:p>
            <a:pPr marL="0" lvl="0" indent="0" algn="l" rtl="0">
              <a:spcBef>
                <a:spcPts val="0"/>
              </a:spcBef>
              <a:spcAft>
                <a:spcPts val="0"/>
              </a:spcAft>
              <a:buNone/>
            </a:pPr>
            <a:r>
              <a:rPr lang="ja-JP" altLang="en-US">
                <a:latin typeface="メイリオ" panose="020B0604030504040204" pitchFamily="50" charset="-128"/>
                <a:ea typeface="メイリオ" panose="020B0604030504040204" pitchFamily="50" charset="-128"/>
              </a:rPr>
              <a:t>みなさんもクラウド上で構築されたシステムを何かしら触っている。メールサービスだったり、</a:t>
            </a:r>
            <a:r>
              <a:rPr lang="en-US" altLang="ja-JP" dirty="0">
                <a:latin typeface="メイリオ" panose="020B0604030504040204" pitchFamily="50" charset="-128"/>
                <a:ea typeface="メイリオ" panose="020B0604030504040204" pitchFamily="50" charset="-128"/>
              </a:rPr>
              <a:t>365,youtube,</a:t>
            </a:r>
            <a:r>
              <a:rPr lang="ja-JP" altLang="en-US">
                <a:latin typeface="メイリオ" panose="020B0604030504040204" pitchFamily="50" charset="-128"/>
                <a:ea typeface="メイリオ" panose="020B0604030504040204" pitchFamily="50" charset="-128"/>
              </a:rPr>
              <a:t>生成</a:t>
            </a:r>
            <a:r>
              <a:rPr lang="en-US" altLang="ja-JP" dirty="0">
                <a:latin typeface="メイリオ" panose="020B0604030504040204" pitchFamily="50" charset="-128"/>
                <a:ea typeface="メイリオ" panose="020B0604030504040204" pitchFamily="50" charset="-128"/>
              </a:rPr>
              <a:t>AI</a:t>
            </a:r>
            <a:r>
              <a:rPr lang="ja-JP" altLang="en-US">
                <a:latin typeface="メイリオ" panose="020B0604030504040204" pitchFamily="50" charset="-128"/>
                <a:ea typeface="メイリオ" panose="020B0604030504040204" pitchFamily="50" charset="-128"/>
              </a:rPr>
              <a:t>など</a:t>
            </a:r>
            <a:endParaRPr lang="en-US" altLang="ja-JP" dirty="0">
              <a:latin typeface="メイリオ" panose="020B0604030504040204" pitchFamily="50" charset="-128"/>
              <a:ea typeface="メイリオ" panose="020B0604030504040204" pitchFamily="50" charset="-128"/>
            </a:endParaRPr>
          </a:p>
          <a:p>
            <a:pPr marL="0" lvl="0" indent="0" algn="l" rtl="0">
              <a:spcBef>
                <a:spcPts val="0"/>
              </a:spcBef>
              <a:spcAft>
                <a:spcPts val="0"/>
              </a:spcAft>
              <a:buNone/>
            </a:pPr>
            <a:endParaRPr lang="en-US" altLang="ja-JP" dirty="0">
              <a:latin typeface="メイリオ" panose="020B0604030504040204" pitchFamily="50" charset="-128"/>
              <a:ea typeface="メイリオ" panose="020B0604030504040204" pitchFamily="50" charset="-128"/>
            </a:endParaRPr>
          </a:p>
          <a:p>
            <a:pPr marL="0" lvl="0" indent="0" algn="l" rtl="0">
              <a:spcBef>
                <a:spcPts val="0"/>
              </a:spcBef>
              <a:spcAft>
                <a:spcPts val="0"/>
              </a:spcAft>
              <a:buNone/>
            </a:pPr>
            <a:endParaRPr lang="en-US" altLang="ja-JP" dirty="0">
              <a:latin typeface="メイリオ" panose="020B0604030504040204" pitchFamily="50" charset="-128"/>
              <a:ea typeface="メイリオ" panose="020B0604030504040204" pitchFamily="50" charset="-128"/>
            </a:endParaRPr>
          </a:p>
          <a:p>
            <a:pPr marL="0" lvl="0" indent="0" algn="l" rtl="0">
              <a:spcBef>
                <a:spcPts val="0"/>
              </a:spcBef>
              <a:spcAft>
                <a:spcPts val="0"/>
              </a:spcAft>
              <a:buNone/>
            </a:pPr>
            <a:r>
              <a:rPr lang="ja-JP" altLang="en-US">
                <a:latin typeface="メイリオ" panose="020B0604030504040204" pitchFamily="50" charset="-128"/>
                <a:ea typeface="メイリオ" panose="020B0604030504040204" pitchFamily="50" charset="-128"/>
              </a:rPr>
              <a:t>では、クラウドてなんですか？て聞かれたときに皆さん回答できますか？</a:t>
            </a:r>
            <a:endParaRPr lang="en-US" altLang="ja-JP" dirty="0">
              <a:latin typeface="メイリオ" panose="020B0604030504040204" pitchFamily="50" charset="-128"/>
              <a:ea typeface="メイリオ" panose="020B0604030504040204" pitchFamily="50" charset="-128"/>
            </a:endParaRPr>
          </a:p>
          <a:p>
            <a:pPr marL="0" lvl="0" indent="0" algn="l" rtl="0">
              <a:spcBef>
                <a:spcPts val="0"/>
              </a:spcBef>
              <a:spcAft>
                <a:spcPts val="0"/>
              </a:spcAft>
              <a:buNone/>
            </a:pPr>
            <a:r>
              <a:rPr lang="ja-JP" altLang="en-US">
                <a:latin typeface="メイリオ" panose="020B0604030504040204" pitchFamily="50" charset="-128"/>
                <a:ea typeface="メイリオ" panose="020B0604030504040204" pitchFamily="50" charset="-128"/>
              </a:rPr>
              <a:t>→クラウドは他社が持っている</a:t>
            </a:r>
            <a:r>
              <a:rPr lang="en-US" altLang="ja-JP" dirty="0">
                <a:latin typeface="メイリオ" panose="020B0604030504040204" pitchFamily="50" charset="-128"/>
                <a:ea typeface="メイリオ" panose="020B0604030504040204" pitchFamily="50" charset="-128"/>
              </a:rPr>
              <a:t>IT</a:t>
            </a:r>
            <a:r>
              <a:rPr lang="ja-JP" altLang="en-US">
                <a:latin typeface="メイリオ" panose="020B0604030504040204" pitchFamily="50" charset="-128"/>
                <a:ea typeface="メイリオ" panose="020B0604030504040204" pitchFamily="50" charset="-128"/>
              </a:rPr>
              <a:t>リソースを従量課金で使用するサービスのこと</a:t>
            </a:r>
            <a:endParaRPr lang="en-US" altLang="ja-JP" dirty="0">
              <a:latin typeface="メイリオ" panose="020B0604030504040204" pitchFamily="50" charset="-128"/>
              <a:ea typeface="メイリオ" panose="020B0604030504040204" pitchFamily="50" charset="-128"/>
            </a:endParaRPr>
          </a:p>
          <a:p>
            <a:pPr marL="0" lvl="0" indent="0" algn="l" rtl="0">
              <a:spcBef>
                <a:spcPts val="0"/>
              </a:spcBef>
              <a:spcAft>
                <a:spcPts val="0"/>
              </a:spcAft>
              <a:buNone/>
            </a:pPr>
            <a:r>
              <a:rPr lang="en-US" altLang="ja-JP" dirty="0">
                <a:latin typeface="メイリオ" panose="020B0604030504040204" pitchFamily="50" charset="-128"/>
                <a:ea typeface="メイリオ" panose="020B0604030504040204" pitchFamily="50" charset="-128"/>
              </a:rPr>
              <a:t>24h365day</a:t>
            </a:r>
            <a:r>
              <a:rPr lang="ja-JP" altLang="en-US">
                <a:latin typeface="メイリオ" panose="020B0604030504040204" pitchFamily="50" charset="-128"/>
                <a:ea typeface="メイリオ" panose="020B0604030504040204" pitchFamily="50" charset="-128"/>
              </a:rPr>
              <a:t>使える</a:t>
            </a:r>
            <a:br>
              <a:rPr lang="en-US" altLang="ja-JP" dirty="0">
                <a:latin typeface="メイリオ" panose="020B0604030504040204" pitchFamily="50" charset="-128"/>
                <a:ea typeface="メイリオ" panose="020B0604030504040204" pitchFamily="50" charset="-128"/>
              </a:rPr>
            </a:br>
            <a:br>
              <a:rPr lang="en-US" altLang="ja-JP" dirty="0">
                <a:latin typeface="メイリオ" panose="020B0604030504040204" pitchFamily="50" charset="-128"/>
                <a:ea typeface="メイリオ" panose="020B0604030504040204" pitchFamily="50" charset="-128"/>
              </a:rPr>
            </a:br>
            <a:r>
              <a:rPr lang="ja-JP" altLang="en-US">
                <a:latin typeface="メイリオ" panose="020B0604030504040204" pitchFamily="50" charset="-128"/>
                <a:ea typeface="メイリオ" panose="020B0604030504040204" pitchFamily="50" charset="-128"/>
              </a:rPr>
              <a:t>自分たちで環境を整えていく→オンプレミス→パソコン</a:t>
            </a:r>
            <a:endParaRPr lang="en-US" altLang="ja-JP" dirty="0">
              <a:latin typeface="メイリオ" panose="020B0604030504040204" pitchFamily="50" charset="-128"/>
              <a:ea typeface="メイリオ" panose="020B0604030504040204" pitchFamily="50" charset="-128"/>
            </a:endParaRPr>
          </a:p>
          <a:p>
            <a:pPr marL="0" lvl="0" indent="0" algn="l" rtl="0">
              <a:spcBef>
                <a:spcPts val="0"/>
              </a:spcBef>
              <a:spcAft>
                <a:spcPts val="0"/>
              </a:spcAft>
              <a:buNone/>
            </a:pPr>
            <a:endParaRPr lang="en-US" altLang="ja-JP" dirty="0">
              <a:latin typeface="メイリオ" panose="020B0604030504040204" pitchFamily="50" charset="-128"/>
              <a:ea typeface="メイリオ" panose="020B0604030504040204" pitchFamily="50" charset="-128"/>
            </a:endParaRPr>
          </a:p>
          <a:p>
            <a:pPr marL="0" lvl="0" indent="0" algn="l" rtl="0">
              <a:spcBef>
                <a:spcPts val="0"/>
              </a:spcBef>
              <a:spcAft>
                <a:spcPts val="0"/>
              </a:spcAft>
              <a:buNone/>
            </a:pPr>
            <a:endParaRPr lang="en-US" altLang="ja-JP" dirty="0">
              <a:latin typeface="メイリオ" panose="020B0604030504040204" pitchFamily="50" charset="-128"/>
              <a:ea typeface="メイリオ" panose="020B0604030504040204" pitchFamily="50" charset="-128"/>
            </a:endParaRPr>
          </a:p>
          <a:p>
            <a:pPr marL="0" lvl="0" indent="0" algn="l" rtl="0">
              <a:spcBef>
                <a:spcPts val="0"/>
              </a:spcBef>
              <a:spcAft>
                <a:spcPts val="0"/>
              </a:spcAft>
              <a:buNone/>
            </a:pPr>
            <a:endParaRPr lang="en-US" altLang="ja-JP" dirty="0">
              <a:latin typeface="メイリオ" panose="020B0604030504040204" pitchFamily="50" charset="-128"/>
              <a:ea typeface="メイリオ" panose="020B0604030504040204" pitchFamily="50" charset="-128"/>
            </a:endParaRPr>
          </a:p>
          <a:p>
            <a:pPr marL="0" lvl="0" indent="0" algn="l" rtl="0">
              <a:spcBef>
                <a:spcPts val="0"/>
              </a:spcBef>
              <a:spcAft>
                <a:spcPts val="0"/>
              </a:spcAft>
              <a:buNone/>
            </a:pPr>
            <a:endParaRPr lang="en-US" altLang="ja-JP" dirty="0">
              <a:latin typeface="メイリオ" panose="020B0604030504040204" pitchFamily="50" charset="-128"/>
              <a:ea typeface="メイリオ" panose="020B0604030504040204" pitchFamily="50" charset="-128"/>
            </a:endParaRPr>
          </a:p>
          <a:p>
            <a:pPr marL="0" lvl="0" indent="0" algn="l" rtl="0">
              <a:spcBef>
                <a:spcPts val="0"/>
              </a:spcBef>
              <a:spcAft>
                <a:spcPts val="0"/>
              </a:spcAft>
              <a:buNone/>
            </a:pPr>
            <a:r>
              <a:rPr lang="ja-JP" altLang="en-US">
                <a:latin typeface="メイリオ" panose="020B0604030504040204" pitchFamily="50" charset="-128"/>
                <a:ea typeface="メイリオ" panose="020B0604030504040204" pitchFamily="50" charset="-128"/>
              </a:rPr>
              <a:t>この</a:t>
            </a:r>
            <a:r>
              <a:rPr lang="ja-JP" altLang="en-US" dirty="0">
                <a:latin typeface="メイリオ" panose="020B0604030504040204" pitchFamily="50" charset="-128"/>
                <a:ea typeface="メイリオ" panose="020B0604030504040204" pitchFamily="50" charset="-128"/>
              </a:rPr>
              <a:t>コースでは、まだ実務経験の多くない</a:t>
            </a:r>
            <a:r>
              <a:rPr lang="en-US" altLang="ja-JP" dirty="0">
                <a:latin typeface="メイリオ" panose="020B0604030504040204" pitchFamily="50" charset="-128"/>
                <a:ea typeface="メイリオ" panose="020B0604030504040204" pitchFamily="50" charset="-128"/>
              </a:rPr>
              <a:t>IT</a:t>
            </a:r>
            <a:r>
              <a:rPr lang="ja-JP" altLang="en-US" dirty="0">
                <a:latin typeface="メイリオ" panose="020B0604030504040204" pitchFamily="50" charset="-128"/>
                <a:ea typeface="メイリオ" panose="020B0604030504040204" pitchFamily="50" charset="-128"/>
              </a:rPr>
              <a:t>エンジニアや、新人も想定しています。</a:t>
            </a:r>
            <a:endParaRPr lang="en-US" altLang="ja-JP" dirty="0">
              <a:latin typeface="メイリオ" panose="020B0604030504040204" pitchFamily="50" charset="-128"/>
              <a:ea typeface="メイリオ" panose="020B0604030504040204" pitchFamily="50" charset="-128"/>
            </a:endParaRPr>
          </a:p>
          <a:p>
            <a:pPr marL="0" lvl="0" indent="0" algn="l" rtl="0">
              <a:spcBef>
                <a:spcPts val="0"/>
              </a:spcBef>
              <a:spcAft>
                <a:spcPts val="0"/>
              </a:spcAft>
              <a:buNone/>
            </a:pPr>
            <a:r>
              <a:rPr lang="ja-JP" altLang="en-US" dirty="0">
                <a:latin typeface="メイリオ" panose="020B0604030504040204" pitchFamily="50" charset="-128"/>
                <a:ea typeface="メイリオ" panose="020B0604030504040204" pitchFamily="50" charset="-128"/>
              </a:rPr>
              <a:t>そのため、クラウドと聞いてもサーバーの構築や、クラウドプロバイダーが提供してくれる</a:t>
            </a:r>
            <a:r>
              <a:rPr lang="en-US" altLang="ja-JP" dirty="0">
                <a:latin typeface="メイリオ" panose="020B0604030504040204" pitchFamily="50" charset="-128"/>
                <a:ea typeface="メイリオ" panose="020B0604030504040204" pitchFamily="50" charset="-128"/>
              </a:rPr>
              <a:t>IT</a:t>
            </a:r>
            <a:r>
              <a:rPr lang="ja-JP" altLang="en-US" dirty="0">
                <a:latin typeface="メイリオ" panose="020B0604030504040204" pitchFamily="50" charset="-128"/>
                <a:ea typeface="メイリオ" panose="020B0604030504040204" pitchFamily="50" charset="-128"/>
              </a:rPr>
              <a:t>リソースにそもそもイメージがわきづらい可能性があります。</a:t>
            </a:r>
            <a:endParaRPr lang="en-US" altLang="ja-JP" dirty="0">
              <a:latin typeface="メイリオ" panose="020B0604030504040204" pitchFamily="50" charset="-128"/>
              <a:ea typeface="メイリオ" panose="020B0604030504040204" pitchFamily="50" charset="-128"/>
            </a:endParaRPr>
          </a:p>
          <a:p>
            <a:pPr marL="0" lvl="0" indent="0" algn="l" rtl="0">
              <a:spcBef>
                <a:spcPts val="0"/>
              </a:spcBef>
              <a:spcAft>
                <a:spcPts val="0"/>
              </a:spcAft>
              <a:buNone/>
            </a:pPr>
            <a:r>
              <a:rPr lang="ja-JP" altLang="en-US" dirty="0">
                <a:latin typeface="メイリオ" panose="020B0604030504040204" pitchFamily="50" charset="-128"/>
                <a:ea typeface="メイリオ" panose="020B0604030504040204" pitchFamily="50" charset="-128"/>
              </a:rPr>
              <a:t>受講者の様子を見てで構いませんが、ここで</a:t>
            </a:r>
            <a:r>
              <a:rPr lang="en-US" altLang="ja-JP" dirty="0">
                <a:latin typeface="メイリオ" panose="020B0604030504040204" pitchFamily="50" charset="-128"/>
                <a:ea typeface="メイリオ" panose="020B0604030504040204" pitchFamily="50" charset="-128"/>
              </a:rPr>
              <a:t>AWS</a:t>
            </a:r>
            <a:r>
              <a:rPr lang="ja-JP" altLang="en-US" dirty="0">
                <a:latin typeface="メイリオ" panose="020B0604030504040204" pitchFamily="50" charset="-128"/>
                <a:ea typeface="メイリオ" panose="020B0604030504040204" pitchFamily="50" charset="-128"/>
              </a:rPr>
              <a:t>を利用してコンソール画面の紹介や、仮想マシンを作成するデモを実施することを推奨します。</a:t>
            </a:r>
            <a:endParaRPr lang="en-US" altLang="ja-JP" dirty="0">
              <a:latin typeface="メイリオ" panose="020B0604030504040204" pitchFamily="50" charset="-128"/>
              <a:ea typeface="メイリオ" panose="020B0604030504040204" pitchFamily="50" charset="-128"/>
            </a:endParaRPr>
          </a:p>
          <a:p>
            <a:pPr marL="0" lvl="0" indent="0" algn="l" rtl="0">
              <a:spcBef>
                <a:spcPts val="0"/>
              </a:spcBef>
              <a:spcAft>
                <a:spcPts val="0"/>
              </a:spcAft>
              <a:buNone/>
            </a:pPr>
            <a:r>
              <a:rPr lang="ja-JP" altLang="en-US" dirty="0">
                <a:latin typeface="メイリオ" panose="020B0604030504040204" pitchFamily="50" charset="-128"/>
                <a:ea typeface="メイリオ" panose="020B0604030504040204" pitchFamily="50" charset="-128"/>
              </a:rPr>
              <a:t>ここでのデモ手順は用意していませんが、</a:t>
            </a:r>
            <a:r>
              <a:rPr lang="en-US" altLang="ja-JP" dirty="0">
                <a:latin typeface="メイリオ" panose="020B0604030504040204" pitchFamily="50" charset="-128"/>
                <a:ea typeface="メイリオ" panose="020B0604030504040204" pitchFamily="50" charset="-128"/>
              </a:rPr>
              <a:t>AWS</a:t>
            </a:r>
            <a:r>
              <a:rPr lang="ja-JP" altLang="en-US" dirty="0">
                <a:latin typeface="メイリオ" panose="020B0604030504040204" pitchFamily="50" charset="-128"/>
                <a:ea typeface="メイリオ" panose="020B0604030504040204" pitchFamily="50" charset="-128"/>
              </a:rPr>
              <a:t>・</a:t>
            </a:r>
            <a:r>
              <a:rPr lang="en-US" altLang="ja-JP" dirty="0">
                <a:latin typeface="メイリオ" panose="020B0604030504040204" pitchFamily="50" charset="-128"/>
                <a:ea typeface="メイリオ" panose="020B0604030504040204" pitchFamily="50" charset="-128"/>
              </a:rPr>
              <a:t>Azure</a:t>
            </a:r>
            <a:r>
              <a:rPr lang="ja-JP" altLang="en-US" dirty="0">
                <a:latin typeface="メイリオ" panose="020B0604030504040204" pitchFamily="50" charset="-128"/>
                <a:ea typeface="メイリオ" panose="020B0604030504040204" pitchFamily="50" charset="-128"/>
              </a:rPr>
              <a:t>・</a:t>
            </a:r>
            <a:r>
              <a:rPr lang="en-US" altLang="ja-JP" dirty="0">
                <a:latin typeface="メイリオ" panose="020B0604030504040204" pitchFamily="50" charset="-128"/>
                <a:ea typeface="メイリオ" panose="020B0604030504040204" pitchFamily="50" charset="-128"/>
              </a:rPr>
              <a:t>GCP</a:t>
            </a:r>
            <a:r>
              <a:rPr lang="ja-JP" altLang="en-US" dirty="0">
                <a:latin typeface="メイリオ" panose="020B0604030504040204" pitchFamily="50" charset="-128"/>
                <a:ea typeface="メイリオ" panose="020B0604030504040204" pitchFamily="50" charset="-128"/>
              </a:rPr>
              <a:t>いずれか説明のしやすいクラウドで構いません。</a:t>
            </a:r>
            <a:endParaRPr lang="en-US" altLang="ja-JP" dirty="0">
              <a:latin typeface="メイリオ" panose="020B0604030504040204" pitchFamily="50" charset="-128"/>
              <a:ea typeface="メイリオ" panose="020B0604030504040204" pitchFamily="50" charset="-128"/>
            </a:endParaRPr>
          </a:p>
          <a:p>
            <a:pPr marL="0" lvl="0" indent="0" algn="l" rtl="0">
              <a:spcBef>
                <a:spcPts val="0"/>
              </a:spcBef>
              <a:spcAft>
                <a:spcPts val="0"/>
              </a:spcAft>
              <a:buNone/>
            </a:pPr>
            <a:r>
              <a:rPr lang="ja-JP" altLang="en-US" dirty="0">
                <a:latin typeface="メイリオ" panose="020B0604030504040204" pitchFamily="50" charset="-128"/>
                <a:ea typeface="メイリオ" panose="020B0604030504040204" pitchFamily="50" charset="-128"/>
              </a:rPr>
              <a:t>各種オプションなどの紹介は最小限でよく、仮想マシンがクラウドのデータセンターですぐに立ちあげられたことを受講者に見せます。</a:t>
            </a:r>
            <a:endParaRPr lang="en-US" altLang="ja-JP" dirty="0">
              <a:latin typeface="メイリオ" panose="020B0604030504040204" pitchFamily="50" charset="-128"/>
              <a:ea typeface="メイリオ" panose="020B0604030504040204" pitchFamily="50" charset="-128"/>
            </a:endParaRPr>
          </a:p>
        </p:txBody>
      </p:sp>
      <p:sp>
        <p:nvSpPr>
          <p:cNvPr id="63" name="Google Shape;63;p8:notes"/>
          <p:cNvSpPr>
            <a:spLocks noGrp="1" noRot="1" noChangeAspect="1"/>
          </p:cNvSpPr>
          <p:nvPr>
            <p:ph type="sldImg" idx="2"/>
          </p:nvPr>
        </p:nvSpPr>
        <p:spPr>
          <a:xfrm>
            <a:off x="422275" y="1243013"/>
            <a:ext cx="5962650" cy="33543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8:notes"/>
          <p:cNvSpPr txBox="1">
            <a:spLocks noGrp="1"/>
          </p:cNvSpPr>
          <p:nvPr>
            <p:ph type="body" idx="1"/>
          </p:nvPr>
        </p:nvSpPr>
        <p:spPr>
          <a:xfrm>
            <a:off x="680720" y="4783307"/>
            <a:ext cx="5445760" cy="3913614"/>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ja-JP" altLang="en-US">
                <a:latin typeface="メイリオ" panose="020B0604030504040204" pitchFamily="50" charset="-128"/>
                <a:ea typeface="メイリオ" panose="020B0604030504040204" pitchFamily="50" charset="-128"/>
              </a:rPr>
              <a:t>様々なクラウドサービスが提供されているます。</a:t>
            </a:r>
            <a:endParaRPr lang="en-US" altLang="ja-JP" dirty="0">
              <a:latin typeface="メイリオ" panose="020B0604030504040204" pitchFamily="50" charset="-128"/>
              <a:ea typeface="メイリオ" panose="020B0604030504040204" pitchFamily="50" charset="-128"/>
            </a:endParaRPr>
          </a:p>
          <a:p>
            <a:pPr marL="0" lvl="0" indent="0" algn="l" rtl="0">
              <a:spcBef>
                <a:spcPts val="0"/>
              </a:spcBef>
              <a:spcAft>
                <a:spcPts val="0"/>
              </a:spcAft>
              <a:buNone/>
            </a:pPr>
            <a:r>
              <a:rPr lang="ja-JP" altLang="en-US">
                <a:latin typeface="メイリオ" panose="020B0604030504040204" pitchFamily="50" charset="-128"/>
                <a:ea typeface="メイリオ" panose="020B0604030504040204" pitchFamily="50" charset="-128"/>
              </a:rPr>
              <a:t>みなさんもクラウド上で構築されたシステムを何かしら触っている。メールサービスだったり、</a:t>
            </a:r>
            <a:r>
              <a:rPr lang="en-US" altLang="ja-JP" dirty="0">
                <a:latin typeface="メイリオ" panose="020B0604030504040204" pitchFamily="50" charset="-128"/>
                <a:ea typeface="メイリオ" panose="020B0604030504040204" pitchFamily="50" charset="-128"/>
              </a:rPr>
              <a:t>365,youtube,</a:t>
            </a:r>
            <a:r>
              <a:rPr lang="ja-JP" altLang="en-US">
                <a:latin typeface="メイリオ" panose="020B0604030504040204" pitchFamily="50" charset="-128"/>
                <a:ea typeface="メイリオ" panose="020B0604030504040204" pitchFamily="50" charset="-128"/>
              </a:rPr>
              <a:t>生成</a:t>
            </a:r>
            <a:r>
              <a:rPr lang="en-US" altLang="ja-JP" dirty="0">
                <a:latin typeface="メイリオ" panose="020B0604030504040204" pitchFamily="50" charset="-128"/>
                <a:ea typeface="メイリオ" panose="020B0604030504040204" pitchFamily="50" charset="-128"/>
              </a:rPr>
              <a:t>AI</a:t>
            </a:r>
            <a:r>
              <a:rPr lang="ja-JP" altLang="en-US">
                <a:latin typeface="メイリオ" panose="020B0604030504040204" pitchFamily="50" charset="-128"/>
                <a:ea typeface="メイリオ" panose="020B0604030504040204" pitchFamily="50" charset="-128"/>
              </a:rPr>
              <a:t>など</a:t>
            </a:r>
            <a:endParaRPr lang="en-US" altLang="ja-JP" dirty="0">
              <a:latin typeface="メイリオ" panose="020B0604030504040204" pitchFamily="50" charset="-128"/>
              <a:ea typeface="メイリオ" panose="020B0604030504040204" pitchFamily="50" charset="-128"/>
            </a:endParaRPr>
          </a:p>
          <a:p>
            <a:pPr marL="0" lvl="0" indent="0" algn="l" rtl="0">
              <a:spcBef>
                <a:spcPts val="0"/>
              </a:spcBef>
              <a:spcAft>
                <a:spcPts val="0"/>
              </a:spcAft>
              <a:buNone/>
            </a:pPr>
            <a:endParaRPr lang="en-US" altLang="ja-JP" dirty="0">
              <a:latin typeface="メイリオ" panose="020B0604030504040204" pitchFamily="50" charset="-128"/>
              <a:ea typeface="メイリオ" panose="020B0604030504040204" pitchFamily="50" charset="-128"/>
            </a:endParaRPr>
          </a:p>
          <a:p>
            <a:pPr marL="0" lvl="0" indent="0" algn="l" rtl="0">
              <a:spcBef>
                <a:spcPts val="0"/>
              </a:spcBef>
              <a:spcAft>
                <a:spcPts val="0"/>
              </a:spcAft>
              <a:buNone/>
            </a:pPr>
            <a:endParaRPr lang="en-US" altLang="ja-JP" dirty="0">
              <a:latin typeface="メイリオ" panose="020B0604030504040204" pitchFamily="50" charset="-128"/>
              <a:ea typeface="メイリオ" panose="020B0604030504040204" pitchFamily="50" charset="-128"/>
            </a:endParaRPr>
          </a:p>
          <a:p>
            <a:pPr marL="0" lvl="0" indent="0" algn="l" rtl="0">
              <a:spcBef>
                <a:spcPts val="0"/>
              </a:spcBef>
              <a:spcAft>
                <a:spcPts val="0"/>
              </a:spcAft>
              <a:buNone/>
            </a:pPr>
            <a:r>
              <a:rPr lang="ja-JP" altLang="en-US">
                <a:latin typeface="メイリオ" panose="020B0604030504040204" pitchFamily="50" charset="-128"/>
                <a:ea typeface="メイリオ" panose="020B0604030504040204" pitchFamily="50" charset="-128"/>
              </a:rPr>
              <a:t>では、クラウドてなんですか？て聞かれたときに皆さん回答できますか？</a:t>
            </a:r>
            <a:endParaRPr lang="en-US" altLang="ja-JP" dirty="0">
              <a:latin typeface="メイリオ" panose="020B0604030504040204" pitchFamily="50" charset="-128"/>
              <a:ea typeface="メイリオ" panose="020B0604030504040204" pitchFamily="50" charset="-128"/>
            </a:endParaRPr>
          </a:p>
          <a:p>
            <a:pPr marL="0" lvl="0" indent="0" algn="l" rtl="0">
              <a:spcBef>
                <a:spcPts val="0"/>
              </a:spcBef>
              <a:spcAft>
                <a:spcPts val="0"/>
              </a:spcAft>
              <a:buNone/>
            </a:pPr>
            <a:r>
              <a:rPr lang="ja-JP" altLang="en-US">
                <a:latin typeface="メイリオ" panose="020B0604030504040204" pitchFamily="50" charset="-128"/>
                <a:ea typeface="メイリオ" panose="020B0604030504040204" pitchFamily="50" charset="-128"/>
              </a:rPr>
              <a:t>→クラウドは他社が持っている</a:t>
            </a:r>
            <a:r>
              <a:rPr lang="en-US" altLang="ja-JP" dirty="0">
                <a:latin typeface="メイリオ" panose="020B0604030504040204" pitchFamily="50" charset="-128"/>
                <a:ea typeface="メイリオ" panose="020B0604030504040204" pitchFamily="50" charset="-128"/>
              </a:rPr>
              <a:t>IT</a:t>
            </a:r>
            <a:r>
              <a:rPr lang="ja-JP" altLang="en-US">
                <a:latin typeface="メイリオ" panose="020B0604030504040204" pitchFamily="50" charset="-128"/>
                <a:ea typeface="メイリオ" panose="020B0604030504040204" pitchFamily="50" charset="-128"/>
              </a:rPr>
              <a:t>リソースを従量課金で使用するサービスのこと</a:t>
            </a:r>
            <a:endParaRPr lang="en-US" altLang="ja-JP" dirty="0">
              <a:latin typeface="メイリオ" panose="020B0604030504040204" pitchFamily="50" charset="-128"/>
              <a:ea typeface="メイリオ" panose="020B0604030504040204" pitchFamily="50" charset="-128"/>
            </a:endParaRPr>
          </a:p>
          <a:p>
            <a:pPr marL="0" lvl="0" indent="0" algn="l" rtl="0">
              <a:spcBef>
                <a:spcPts val="0"/>
              </a:spcBef>
              <a:spcAft>
                <a:spcPts val="0"/>
              </a:spcAft>
              <a:buNone/>
            </a:pPr>
            <a:r>
              <a:rPr lang="en-US" altLang="ja-JP" dirty="0">
                <a:latin typeface="メイリオ" panose="020B0604030504040204" pitchFamily="50" charset="-128"/>
                <a:ea typeface="メイリオ" panose="020B0604030504040204" pitchFamily="50" charset="-128"/>
              </a:rPr>
              <a:t>24h365day</a:t>
            </a:r>
            <a:r>
              <a:rPr lang="ja-JP" altLang="en-US">
                <a:latin typeface="メイリオ" panose="020B0604030504040204" pitchFamily="50" charset="-128"/>
                <a:ea typeface="メイリオ" panose="020B0604030504040204" pitchFamily="50" charset="-128"/>
              </a:rPr>
              <a:t>使える</a:t>
            </a:r>
            <a:br>
              <a:rPr lang="en-US" altLang="ja-JP" dirty="0">
                <a:latin typeface="メイリオ" panose="020B0604030504040204" pitchFamily="50" charset="-128"/>
                <a:ea typeface="メイリオ" panose="020B0604030504040204" pitchFamily="50" charset="-128"/>
              </a:rPr>
            </a:br>
            <a:br>
              <a:rPr lang="en-US" altLang="ja-JP" dirty="0">
                <a:latin typeface="メイリオ" panose="020B0604030504040204" pitchFamily="50" charset="-128"/>
                <a:ea typeface="メイリオ" panose="020B0604030504040204" pitchFamily="50" charset="-128"/>
              </a:rPr>
            </a:br>
            <a:r>
              <a:rPr lang="ja-JP" altLang="en-US">
                <a:latin typeface="メイリオ" panose="020B0604030504040204" pitchFamily="50" charset="-128"/>
                <a:ea typeface="メイリオ" panose="020B0604030504040204" pitchFamily="50" charset="-128"/>
              </a:rPr>
              <a:t>自分たちで環境を整えていく→オンプレミス→パソコン</a:t>
            </a:r>
            <a:endParaRPr lang="en-US" altLang="ja-JP" dirty="0">
              <a:latin typeface="メイリオ" panose="020B0604030504040204" pitchFamily="50" charset="-128"/>
              <a:ea typeface="メイリオ" panose="020B0604030504040204" pitchFamily="50" charset="-128"/>
            </a:endParaRPr>
          </a:p>
          <a:p>
            <a:pPr marL="0" lvl="0" indent="0" algn="l" rtl="0">
              <a:spcBef>
                <a:spcPts val="0"/>
              </a:spcBef>
              <a:spcAft>
                <a:spcPts val="0"/>
              </a:spcAft>
              <a:buNone/>
            </a:pPr>
            <a:endParaRPr lang="en-US" altLang="ja-JP" dirty="0">
              <a:latin typeface="メイリオ" panose="020B0604030504040204" pitchFamily="50" charset="-128"/>
              <a:ea typeface="メイリオ" panose="020B0604030504040204" pitchFamily="50" charset="-128"/>
            </a:endParaRPr>
          </a:p>
          <a:p>
            <a:pPr marL="0" lvl="0" indent="0" algn="l" rtl="0">
              <a:spcBef>
                <a:spcPts val="0"/>
              </a:spcBef>
              <a:spcAft>
                <a:spcPts val="0"/>
              </a:spcAft>
              <a:buNone/>
            </a:pPr>
            <a:endParaRPr lang="en-US" altLang="ja-JP" dirty="0">
              <a:latin typeface="メイリオ" panose="020B0604030504040204" pitchFamily="50" charset="-128"/>
              <a:ea typeface="メイリオ" panose="020B0604030504040204" pitchFamily="50" charset="-128"/>
            </a:endParaRPr>
          </a:p>
          <a:p>
            <a:pPr marL="0" lvl="0" indent="0" algn="l" rtl="0">
              <a:spcBef>
                <a:spcPts val="0"/>
              </a:spcBef>
              <a:spcAft>
                <a:spcPts val="0"/>
              </a:spcAft>
              <a:buNone/>
            </a:pPr>
            <a:endParaRPr lang="en-US" altLang="ja-JP" dirty="0">
              <a:latin typeface="メイリオ" panose="020B0604030504040204" pitchFamily="50" charset="-128"/>
              <a:ea typeface="メイリオ" panose="020B0604030504040204" pitchFamily="50" charset="-128"/>
            </a:endParaRPr>
          </a:p>
          <a:p>
            <a:pPr marL="0" lvl="0" indent="0" algn="l" rtl="0">
              <a:spcBef>
                <a:spcPts val="0"/>
              </a:spcBef>
              <a:spcAft>
                <a:spcPts val="0"/>
              </a:spcAft>
              <a:buNone/>
            </a:pPr>
            <a:endParaRPr lang="en-US" altLang="ja-JP" dirty="0">
              <a:latin typeface="メイリオ" panose="020B0604030504040204" pitchFamily="50" charset="-128"/>
              <a:ea typeface="メイリオ" panose="020B0604030504040204" pitchFamily="50" charset="-128"/>
            </a:endParaRPr>
          </a:p>
          <a:p>
            <a:pPr marL="0" lvl="0" indent="0" algn="l" rtl="0">
              <a:spcBef>
                <a:spcPts val="0"/>
              </a:spcBef>
              <a:spcAft>
                <a:spcPts val="0"/>
              </a:spcAft>
              <a:buNone/>
            </a:pPr>
            <a:r>
              <a:rPr lang="ja-JP" altLang="en-US">
                <a:latin typeface="メイリオ" panose="020B0604030504040204" pitchFamily="50" charset="-128"/>
                <a:ea typeface="メイリオ" panose="020B0604030504040204" pitchFamily="50" charset="-128"/>
              </a:rPr>
              <a:t>この</a:t>
            </a:r>
            <a:r>
              <a:rPr lang="ja-JP" altLang="en-US" dirty="0">
                <a:latin typeface="メイリオ" panose="020B0604030504040204" pitchFamily="50" charset="-128"/>
                <a:ea typeface="メイリオ" panose="020B0604030504040204" pitchFamily="50" charset="-128"/>
              </a:rPr>
              <a:t>コースでは、まだ実務経験の多くない</a:t>
            </a:r>
            <a:r>
              <a:rPr lang="en-US" altLang="ja-JP" dirty="0">
                <a:latin typeface="メイリオ" panose="020B0604030504040204" pitchFamily="50" charset="-128"/>
                <a:ea typeface="メイリオ" panose="020B0604030504040204" pitchFamily="50" charset="-128"/>
              </a:rPr>
              <a:t>IT</a:t>
            </a:r>
            <a:r>
              <a:rPr lang="ja-JP" altLang="en-US" dirty="0">
                <a:latin typeface="メイリオ" panose="020B0604030504040204" pitchFamily="50" charset="-128"/>
                <a:ea typeface="メイリオ" panose="020B0604030504040204" pitchFamily="50" charset="-128"/>
              </a:rPr>
              <a:t>エンジニアや、新人も想定しています。</a:t>
            </a:r>
            <a:endParaRPr lang="en-US" altLang="ja-JP" dirty="0">
              <a:latin typeface="メイリオ" panose="020B0604030504040204" pitchFamily="50" charset="-128"/>
              <a:ea typeface="メイリオ" panose="020B0604030504040204" pitchFamily="50" charset="-128"/>
            </a:endParaRPr>
          </a:p>
          <a:p>
            <a:pPr marL="0" lvl="0" indent="0" algn="l" rtl="0">
              <a:spcBef>
                <a:spcPts val="0"/>
              </a:spcBef>
              <a:spcAft>
                <a:spcPts val="0"/>
              </a:spcAft>
              <a:buNone/>
            </a:pPr>
            <a:r>
              <a:rPr lang="ja-JP" altLang="en-US" dirty="0">
                <a:latin typeface="メイリオ" panose="020B0604030504040204" pitchFamily="50" charset="-128"/>
                <a:ea typeface="メイリオ" panose="020B0604030504040204" pitchFamily="50" charset="-128"/>
              </a:rPr>
              <a:t>そのため、クラウドと聞いてもサーバーの構築や、クラウドプロバイダーが提供してくれる</a:t>
            </a:r>
            <a:r>
              <a:rPr lang="en-US" altLang="ja-JP" dirty="0">
                <a:latin typeface="メイリオ" panose="020B0604030504040204" pitchFamily="50" charset="-128"/>
                <a:ea typeface="メイリオ" panose="020B0604030504040204" pitchFamily="50" charset="-128"/>
              </a:rPr>
              <a:t>IT</a:t>
            </a:r>
            <a:r>
              <a:rPr lang="ja-JP" altLang="en-US" dirty="0">
                <a:latin typeface="メイリオ" panose="020B0604030504040204" pitchFamily="50" charset="-128"/>
                <a:ea typeface="メイリオ" panose="020B0604030504040204" pitchFamily="50" charset="-128"/>
              </a:rPr>
              <a:t>リソースにそもそもイメージがわきづらい可能性があります。</a:t>
            </a:r>
            <a:endParaRPr lang="en-US" altLang="ja-JP" dirty="0">
              <a:latin typeface="メイリオ" panose="020B0604030504040204" pitchFamily="50" charset="-128"/>
              <a:ea typeface="メイリオ" panose="020B0604030504040204" pitchFamily="50" charset="-128"/>
            </a:endParaRPr>
          </a:p>
          <a:p>
            <a:pPr marL="0" lvl="0" indent="0" algn="l" rtl="0">
              <a:spcBef>
                <a:spcPts val="0"/>
              </a:spcBef>
              <a:spcAft>
                <a:spcPts val="0"/>
              </a:spcAft>
              <a:buNone/>
            </a:pPr>
            <a:r>
              <a:rPr lang="ja-JP" altLang="en-US" dirty="0">
                <a:latin typeface="メイリオ" panose="020B0604030504040204" pitchFamily="50" charset="-128"/>
                <a:ea typeface="メイリオ" panose="020B0604030504040204" pitchFamily="50" charset="-128"/>
              </a:rPr>
              <a:t>受講者の様子を見てで構いませんが、ここで</a:t>
            </a:r>
            <a:r>
              <a:rPr lang="en-US" altLang="ja-JP" dirty="0">
                <a:latin typeface="メイリオ" panose="020B0604030504040204" pitchFamily="50" charset="-128"/>
                <a:ea typeface="メイリオ" panose="020B0604030504040204" pitchFamily="50" charset="-128"/>
              </a:rPr>
              <a:t>AWS</a:t>
            </a:r>
            <a:r>
              <a:rPr lang="ja-JP" altLang="en-US" dirty="0">
                <a:latin typeface="メイリオ" panose="020B0604030504040204" pitchFamily="50" charset="-128"/>
                <a:ea typeface="メイリオ" panose="020B0604030504040204" pitchFamily="50" charset="-128"/>
              </a:rPr>
              <a:t>を利用してコンソール画面の紹介や、仮想マシンを作成するデモを実施することを推奨します。</a:t>
            </a:r>
            <a:endParaRPr lang="en-US" altLang="ja-JP" dirty="0">
              <a:latin typeface="メイリオ" panose="020B0604030504040204" pitchFamily="50" charset="-128"/>
              <a:ea typeface="メイリオ" panose="020B0604030504040204" pitchFamily="50" charset="-128"/>
            </a:endParaRPr>
          </a:p>
          <a:p>
            <a:pPr marL="0" lvl="0" indent="0" algn="l" rtl="0">
              <a:spcBef>
                <a:spcPts val="0"/>
              </a:spcBef>
              <a:spcAft>
                <a:spcPts val="0"/>
              </a:spcAft>
              <a:buNone/>
            </a:pPr>
            <a:r>
              <a:rPr lang="ja-JP" altLang="en-US" dirty="0">
                <a:latin typeface="メイリオ" panose="020B0604030504040204" pitchFamily="50" charset="-128"/>
                <a:ea typeface="メイリオ" panose="020B0604030504040204" pitchFamily="50" charset="-128"/>
              </a:rPr>
              <a:t>ここでのデモ手順は用意していませんが、</a:t>
            </a:r>
            <a:r>
              <a:rPr lang="en-US" altLang="ja-JP" dirty="0">
                <a:latin typeface="メイリオ" panose="020B0604030504040204" pitchFamily="50" charset="-128"/>
                <a:ea typeface="メイリオ" panose="020B0604030504040204" pitchFamily="50" charset="-128"/>
              </a:rPr>
              <a:t>AWS</a:t>
            </a:r>
            <a:r>
              <a:rPr lang="ja-JP" altLang="en-US" dirty="0">
                <a:latin typeface="メイリオ" panose="020B0604030504040204" pitchFamily="50" charset="-128"/>
                <a:ea typeface="メイリオ" panose="020B0604030504040204" pitchFamily="50" charset="-128"/>
              </a:rPr>
              <a:t>・</a:t>
            </a:r>
            <a:r>
              <a:rPr lang="en-US" altLang="ja-JP" dirty="0">
                <a:latin typeface="メイリオ" panose="020B0604030504040204" pitchFamily="50" charset="-128"/>
                <a:ea typeface="メイリオ" panose="020B0604030504040204" pitchFamily="50" charset="-128"/>
              </a:rPr>
              <a:t>Azure</a:t>
            </a:r>
            <a:r>
              <a:rPr lang="ja-JP" altLang="en-US" dirty="0">
                <a:latin typeface="メイリオ" panose="020B0604030504040204" pitchFamily="50" charset="-128"/>
                <a:ea typeface="メイリオ" panose="020B0604030504040204" pitchFamily="50" charset="-128"/>
              </a:rPr>
              <a:t>・</a:t>
            </a:r>
            <a:r>
              <a:rPr lang="en-US" altLang="ja-JP" dirty="0">
                <a:latin typeface="メイリオ" panose="020B0604030504040204" pitchFamily="50" charset="-128"/>
                <a:ea typeface="メイリオ" panose="020B0604030504040204" pitchFamily="50" charset="-128"/>
              </a:rPr>
              <a:t>GCP</a:t>
            </a:r>
            <a:r>
              <a:rPr lang="ja-JP" altLang="en-US" dirty="0">
                <a:latin typeface="メイリオ" panose="020B0604030504040204" pitchFamily="50" charset="-128"/>
                <a:ea typeface="メイリオ" panose="020B0604030504040204" pitchFamily="50" charset="-128"/>
              </a:rPr>
              <a:t>いずれか説明のしやすいクラウドで構いません。</a:t>
            </a:r>
            <a:endParaRPr lang="en-US" altLang="ja-JP" dirty="0">
              <a:latin typeface="メイリオ" panose="020B0604030504040204" pitchFamily="50" charset="-128"/>
              <a:ea typeface="メイリオ" panose="020B0604030504040204" pitchFamily="50" charset="-128"/>
            </a:endParaRPr>
          </a:p>
          <a:p>
            <a:pPr marL="0" lvl="0" indent="0" algn="l" rtl="0">
              <a:spcBef>
                <a:spcPts val="0"/>
              </a:spcBef>
              <a:spcAft>
                <a:spcPts val="0"/>
              </a:spcAft>
              <a:buNone/>
            </a:pPr>
            <a:r>
              <a:rPr lang="ja-JP" altLang="en-US" dirty="0">
                <a:latin typeface="メイリオ" panose="020B0604030504040204" pitchFamily="50" charset="-128"/>
                <a:ea typeface="メイリオ" panose="020B0604030504040204" pitchFamily="50" charset="-128"/>
              </a:rPr>
              <a:t>各種オプションなどの紹介は最小限でよく、仮想マシンがクラウドのデータセンターですぐに立ちあげられたことを受講者に見せます。</a:t>
            </a:r>
            <a:endParaRPr lang="en-US" altLang="ja-JP" dirty="0">
              <a:latin typeface="メイリオ" panose="020B0604030504040204" pitchFamily="50" charset="-128"/>
              <a:ea typeface="メイリオ" panose="020B0604030504040204" pitchFamily="50" charset="-128"/>
            </a:endParaRPr>
          </a:p>
        </p:txBody>
      </p:sp>
      <p:sp>
        <p:nvSpPr>
          <p:cNvPr id="63" name="Google Shape;63;p8:notes"/>
          <p:cNvSpPr>
            <a:spLocks noGrp="1" noRot="1" noChangeAspect="1"/>
          </p:cNvSpPr>
          <p:nvPr>
            <p:ph type="sldImg" idx="2"/>
          </p:nvPr>
        </p:nvSpPr>
        <p:spPr>
          <a:xfrm>
            <a:off x="422275" y="1243013"/>
            <a:ext cx="5962650" cy="335438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976617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p16:notes"/>
          <p:cNvSpPr txBox="1">
            <a:spLocks noGrp="1"/>
          </p:cNvSpPr>
          <p:nvPr>
            <p:ph type="body" idx="1"/>
          </p:nvPr>
        </p:nvSpPr>
        <p:spPr>
          <a:xfrm>
            <a:off x="680720" y="4783307"/>
            <a:ext cx="5445760" cy="3913614"/>
          </a:xfrm>
          <a:prstGeom prst="rect">
            <a:avLst/>
          </a:prstGeom>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latin typeface="メイリオ" panose="020B0604030504040204" pitchFamily="50" charset="-128"/>
                <a:ea typeface="メイリオ" panose="020B0604030504040204" pitchFamily="50" charset="-128"/>
              </a:rPr>
              <a:t> </a:t>
            </a:r>
            <a:r>
              <a:rPr lang="en-US" dirty="0" err="1">
                <a:latin typeface="メイリオ" panose="020B0604030504040204" pitchFamily="50" charset="-128"/>
                <a:ea typeface="メイリオ" panose="020B0604030504040204" pitchFamily="50" charset="-128"/>
              </a:rPr>
              <a:t>メリット</a:t>
            </a:r>
            <a:endParaRPr lang="en-US" dirty="0">
              <a:latin typeface="メイリオ" panose="020B0604030504040204" pitchFamily="50" charset="-128"/>
              <a:ea typeface="メイリオ" panose="020B0604030504040204" pitchFamily="50" charset="-128"/>
            </a:endParaRP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err="1">
                <a:latin typeface="メイリオ" panose="020B0604030504040204" pitchFamily="50" charset="-128"/>
                <a:ea typeface="メイリオ" panose="020B0604030504040204" pitchFamily="50" charset="-128"/>
              </a:rPr>
              <a:t>ITリソースの確保が出来る＋廃棄が出来る</a:t>
            </a:r>
            <a:r>
              <a:rPr lang="en-US" dirty="0">
                <a:latin typeface="メイリオ" panose="020B0604030504040204" pitchFamily="50" charset="-128"/>
                <a:ea typeface="メイリオ" panose="020B0604030504040204" pitchFamily="50" charset="-128"/>
              </a:rPr>
              <a:t>。</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err="1">
                <a:latin typeface="メイリオ" panose="020B0604030504040204" pitchFamily="50" charset="-128"/>
                <a:ea typeface="メイリオ" panose="020B0604030504040204" pitchFamily="50" charset="-128"/>
              </a:rPr>
              <a:t>稟議を通してサーバをかって廃棄て難しいですよね、用途が終わったら廃棄出来る</a:t>
            </a:r>
            <a:r>
              <a:rPr lang="en-US" dirty="0">
                <a:latin typeface="メイリオ" panose="020B0604030504040204" pitchFamily="50" charset="-128"/>
                <a:ea typeface="メイリオ" panose="020B0604030504040204" pitchFamily="50" charset="-128"/>
              </a:rPr>
              <a:t>。</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dirty="0">
              <a:latin typeface="メイリオ" panose="020B0604030504040204" pitchFamily="50" charset="-128"/>
              <a:ea typeface="メイリオ" panose="020B0604030504040204" pitchFamily="50" charset="-128"/>
            </a:endParaRP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err="1">
                <a:latin typeface="メイリオ" panose="020B0604030504040204" pitchFamily="50" charset="-128"/>
                <a:ea typeface="メイリオ" panose="020B0604030504040204" pitchFamily="50" charset="-128"/>
              </a:rPr>
              <a:t>メニューを選ぶ感覚でメモリやCPUの容量を増やすことができる</a:t>
            </a:r>
            <a:endParaRPr lang="en-US" dirty="0">
              <a:latin typeface="メイリオ" panose="020B0604030504040204" pitchFamily="50" charset="-128"/>
              <a:ea typeface="メイリオ" panose="020B0604030504040204" pitchFamily="50" charset="-128"/>
            </a:endParaRP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dirty="0">
              <a:latin typeface="メイリオ" panose="020B0604030504040204" pitchFamily="50" charset="-128"/>
              <a:ea typeface="メイリオ" panose="020B0604030504040204" pitchFamily="50" charset="-128"/>
            </a:endParaRP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1" lang="en-US" altLang="ja-JP" sz="1200" u="none" strike="noStrike" kern="0" cap="none" spc="0" normalizeH="0" baseline="0" noProof="0" dirty="0">
              <a:ln>
                <a:noFill/>
              </a:ln>
              <a:solidFill>
                <a:srgbClr val="24292F"/>
              </a:solidFill>
              <a:uLnTx/>
              <a:uFillTx/>
              <a:latin typeface="メイリオ" panose="020B0604030504040204" pitchFamily="50" charset="-128"/>
              <a:ea typeface="メイリオ" panose="020B0604030504040204" pitchFamily="50" charset="-128"/>
              <a:cs typeface="Lucida Sans Typewriter"/>
            </a:endParaRP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1" lang="en-US" altLang="ja-JP" sz="1200" u="none" strike="noStrike" kern="0" cap="none" spc="0" normalizeH="0" baseline="0" noProof="0" dirty="0">
              <a:ln>
                <a:noFill/>
              </a:ln>
              <a:solidFill>
                <a:srgbClr val="24292F"/>
              </a:solidFill>
              <a:uLnTx/>
              <a:uFillTx/>
              <a:latin typeface="メイリオ" panose="020B0604030504040204" pitchFamily="50" charset="-128"/>
              <a:ea typeface="メイリオ" panose="020B0604030504040204" pitchFamily="50" charset="-128"/>
              <a:cs typeface="Lucida Sans Typewriter"/>
            </a:endParaRP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1" lang="en-US" altLang="ja-JP" sz="1200" u="none" strike="noStrike" kern="0" cap="none" spc="0" normalizeH="0" baseline="0" noProof="0" dirty="0">
              <a:ln>
                <a:noFill/>
              </a:ln>
              <a:solidFill>
                <a:srgbClr val="24292F"/>
              </a:solidFill>
              <a:uLnTx/>
              <a:uFillTx/>
              <a:latin typeface="メイリオ" panose="020B0604030504040204" pitchFamily="50" charset="-128"/>
              <a:ea typeface="メイリオ" panose="020B0604030504040204" pitchFamily="50" charset="-128"/>
              <a:cs typeface="Lucida Sans Typewriter"/>
            </a:endParaRP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kumimoji="1" lang="en-US" altLang="ja-JP" sz="1200" u="none" strike="noStrike" kern="0" cap="none" spc="0" normalizeH="0" baseline="0" noProof="0" dirty="0">
                <a:ln>
                  <a:noFill/>
                </a:ln>
                <a:solidFill>
                  <a:srgbClr val="24292F"/>
                </a:solidFill>
                <a:uLnTx/>
                <a:uFillTx/>
                <a:latin typeface="Lucida Sans Typewriter"/>
                <a:ea typeface="HGPｺﾞｼｯｸE"/>
                <a:cs typeface="Lucida Sans Typewriter"/>
              </a:rPr>
              <a:t>【</a:t>
            </a:r>
            <a:r>
              <a:rPr kumimoji="1" lang="ja-JP" altLang="en-US" sz="1200" u="none" strike="noStrike" kern="0" cap="none" spc="0" normalizeH="0" baseline="0" noProof="0" dirty="0">
                <a:ln>
                  <a:noFill/>
                </a:ln>
                <a:solidFill>
                  <a:srgbClr val="24292F"/>
                </a:solidFill>
                <a:uLnTx/>
                <a:uFillTx/>
                <a:latin typeface="Lucida Sans Typewriter"/>
                <a:ea typeface="HGPｺﾞｼｯｸE"/>
                <a:cs typeface="Lucida Sans Typewriter"/>
              </a:rPr>
              <a:t>インストラクターガイド</a:t>
            </a:r>
            <a:r>
              <a:rPr kumimoji="1" lang="en-US" altLang="ja-JP" sz="1200" u="none" strike="noStrike" kern="0" cap="none" spc="0" normalizeH="0" baseline="0" noProof="0" dirty="0">
                <a:ln>
                  <a:noFill/>
                </a:ln>
                <a:solidFill>
                  <a:srgbClr val="24292F"/>
                </a:solidFill>
                <a:uLnTx/>
                <a:uFillTx/>
                <a:latin typeface="Lucida Sans Typewriter"/>
                <a:ea typeface="HGPｺﾞｼｯｸE"/>
                <a:cs typeface="Lucida Sans Typewriter"/>
              </a:rPr>
              <a:t>】</a:t>
            </a:r>
          </a:p>
          <a:p>
            <a:pPr marL="0" lvl="0" indent="0" algn="l" rtl="0">
              <a:spcBef>
                <a:spcPts val="0"/>
              </a:spcBef>
              <a:spcAft>
                <a:spcPts val="0"/>
              </a:spcAft>
              <a:buNone/>
            </a:pPr>
            <a:r>
              <a:rPr lang="ja-JP" altLang="en-US" dirty="0">
                <a:latin typeface="メイリオ" panose="020B0604030504040204" pitchFamily="50" charset="-128"/>
                <a:ea typeface="メイリオ" panose="020B0604030504040204" pitchFamily="50" charset="-128"/>
              </a:rPr>
              <a:t>クラウドを利用することで可能になることについて初学者にイメージしやすく伝えることを心掛けてください。</a:t>
            </a:r>
            <a:endParaRPr lang="en-US" altLang="ja-JP" dirty="0">
              <a:latin typeface="メイリオ" panose="020B0604030504040204" pitchFamily="50" charset="-128"/>
              <a:ea typeface="メイリオ" panose="020B0604030504040204" pitchFamily="50" charset="-128"/>
            </a:endParaRPr>
          </a:p>
          <a:p>
            <a:pPr marL="0" lvl="0" indent="0" algn="l" rtl="0">
              <a:spcBef>
                <a:spcPts val="0"/>
              </a:spcBef>
              <a:spcAft>
                <a:spcPts val="0"/>
              </a:spcAft>
              <a:buNone/>
            </a:pPr>
            <a:r>
              <a:rPr lang="ja-JP" altLang="en-US" dirty="0">
                <a:latin typeface="メイリオ" panose="020B0604030504040204" pitchFamily="50" charset="-128"/>
                <a:ea typeface="メイリオ" panose="020B0604030504040204" pitchFamily="50" charset="-128"/>
              </a:rPr>
              <a:t>テキストには主に、「構築期間」「リソースの無駄削減」という観点からメリットを記載しているので、そこに沿って話してください。</a:t>
            </a:r>
            <a:endParaRPr dirty="0">
              <a:latin typeface="メイリオ" panose="020B0604030504040204" pitchFamily="50" charset="-128"/>
              <a:ea typeface="メイリオ" panose="020B0604030504040204" pitchFamily="50" charset="-128"/>
            </a:endParaRPr>
          </a:p>
        </p:txBody>
      </p:sp>
      <p:sp>
        <p:nvSpPr>
          <p:cNvPr id="70" name="Google Shape;70;p16:notes"/>
          <p:cNvSpPr>
            <a:spLocks noGrp="1" noRot="1" noChangeAspect="1"/>
          </p:cNvSpPr>
          <p:nvPr>
            <p:ph type="sldImg" idx="2"/>
          </p:nvPr>
        </p:nvSpPr>
        <p:spPr>
          <a:xfrm>
            <a:off x="422275" y="1243013"/>
            <a:ext cx="5962650" cy="33543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p4:notes"/>
          <p:cNvSpPr txBox="1">
            <a:spLocks noGrp="1"/>
          </p:cNvSpPr>
          <p:nvPr>
            <p:ph type="body" idx="1"/>
          </p:nvPr>
        </p:nvSpPr>
        <p:spPr>
          <a:xfrm>
            <a:off x="680720" y="4783307"/>
            <a:ext cx="5445760" cy="3913614"/>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ja-JP" altLang="en-US">
                <a:latin typeface="メイリオ" panose="020B0604030504040204" pitchFamily="50" charset="-128"/>
                <a:ea typeface="メイリオ" panose="020B0604030504040204" pitchFamily="50" charset="-128"/>
              </a:rPr>
              <a:t>目標を達成できるように</a:t>
            </a:r>
            <a:r>
              <a:rPr lang="en-US" altLang="ja-JP" dirty="0">
                <a:latin typeface="メイリオ" panose="020B0604030504040204" pitchFamily="50" charset="-128"/>
                <a:ea typeface="メイリオ" panose="020B0604030504040204" pitchFamily="50" charset="-128"/>
              </a:rPr>
              <a:t>4  </a:t>
            </a:r>
            <a:r>
              <a:rPr lang="ja-JP" altLang="en-US">
                <a:latin typeface="メイリオ" panose="020B0604030504040204" pitchFamily="50" charset="-128"/>
                <a:ea typeface="メイリオ" panose="020B0604030504040204" pitchFamily="50" charset="-128"/>
              </a:rPr>
              <a:t>つ紹介する</a:t>
            </a:r>
            <a:endParaRPr lang="en-US" altLang="ja-JP" dirty="0">
              <a:latin typeface="メイリオ" panose="020B0604030504040204" pitchFamily="50" charset="-128"/>
              <a:ea typeface="メイリオ" panose="020B0604030504040204" pitchFamily="50" charset="-128"/>
            </a:endParaRPr>
          </a:p>
          <a:p>
            <a:pPr marL="0" lvl="0" indent="0" algn="l" rtl="0">
              <a:spcBef>
                <a:spcPts val="0"/>
              </a:spcBef>
              <a:spcAft>
                <a:spcPts val="0"/>
              </a:spcAft>
              <a:buNone/>
            </a:pPr>
            <a:endParaRPr lang="en-US" dirty="0">
              <a:latin typeface="メイリオ" panose="020B0604030504040204" pitchFamily="50" charset="-128"/>
              <a:ea typeface="メイリオ" panose="020B0604030504040204" pitchFamily="50" charset="-128"/>
            </a:endParaRPr>
          </a:p>
          <a:p>
            <a:pPr marL="0" lvl="0" indent="0" algn="l" rtl="0">
              <a:spcBef>
                <a:spcPts val="0"/>
              </a:spcBef>
              <a:spcAft>
                <a:spcPts val="0"/>
              </a:spcAft>
              <a:buNone/>
            </a:pPr>
            <a:r>
              <a:rPr lang="ja-JP" altLang="en-US">
                <a:latin typeface="メイリオ" panose="020B0604030504040204" pitchFamily="50" charset="-128"/>
                <a:ea typeface="メイリオ" panose="020B0604030504040204" pitchFamily="50" charset="-128"/>
              </a:rPr>
              <a:t>可用性→障害がおこってもサービスの提供をし続けること</a:t>
            </a:r>
            <a:endParaRPr lang="en-US" altLang="ja-JP" dirty="0">
              <a:latin typeface="メイリオ" panose="020B0604030504040204" pitchFamily="50" charset="-128"/>
              <a:ea typeface="メイリオ" panose="020B0604030504040204" pitchFamily="50" charset="-128"/>
            </a:endParaRPr>
          </a:p>
          <a:p>
            <a:pPr marL="0" lvl="0" indent="0" algn="l" rtl="0">
              <a:spcBef>
                <a:spcPts val="0"/>
              </a:spcBef>
              <a:spcAft>
                <a:spcPts val="0"/>
              </a:spcAft>
              <a:buNone/>
            </a:pPr>
            <a:r>
              <a:rPr lang="ja-JP" altLang="en-US">
                <a:latin typeface="メイリオ" panose="020B0604030504040204" pitchFamily="50" charset="-128"/>
                <a:ea typeface="メイリオ" panose="020B0604030504040204" pitchFamily="50" charset="-128"/>
              </a:rPr>
              <a:t>インフラは仮想化技術で支えられている</a:t>
            </a:r>
            <a:endParaRPr dirty="0">
              <a:latin typeface="メイリオ" panose="020B0604030504040204" pitchFamily="50" charset="-128"/>
              <a:ea typeface="メイリオ" panose="020B0604030504040204" pitchFamily="50" charset="-128"/>
            </a:endParaRPr>
          </a:p>
        </p:txBody>
      </p:sp>
      <p:sp>
        <p:nvSpPr>
          <p:cNvPr id="56" name="Google Shape;56;p4:notes"/>
          <p:cNvSpPr>
            <a:spLocks noGrp="1" noRot="1" noChangeAspect="1"/>
          </p:cNvSpPr>
          <p:nvPr>
            <p:ph type="sldImg" idx="2"/>
          </p:nvPr>
        </p:nvSpPr>
        <p:spPr>
          <a:xfrm>
            <a:off x="422275" y="1243013"/>
            <a:ext cx="5962650" cy="335438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800994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481013" y="1279525"/>
            <a:ext cx="6138862" cy="3454400"/>
          </a:xfrm>
        </p:spPr>
      </p:sp>
      <p:sp>
        <p:nvSpPr>
          <p:cNvPr id="3" name="ノート プレースホルダー 2"/>
          <p:cNvSpPr>
            <a:spLocks noGrp="1"/>
          </p:cNvSpPr>
          <p:nvPr>
            <p:ph type="body" idx="1"/>
          </p:nvPr>
        </p:nvSpPr>
        <p:spPr/>
        <p:txBody>
          <a:bodyPr/>
          <a:lstStyle/>
          <a:p>
            <a:endParaRPr lang="ja-JP" altLang="en-US"/>
          </a:p>
        </p:txBody>
      </p:sp>
      <p:sp>
        <p:nvSpPr>
          <p:cNvPr id="4" name="スライド番号プレースホルダー 3"/>
          <p:cNvSpPr>
            <a:spLocks noGrp="1"/>
          </p:cNvSpPr>
          <p:nvPr>
            <p:ph type="sldNum" sz="quarter" idx="5"/>
          </p:nvPr>
        </p:nvSpPr>
        <p:spPr/>
        <p:txBody>
          <a:bodyPr/>
          <a:lstStyle/>
          <a:p>
            <a:fld id="{3935B53D-37AE-4FD8-B6B6-E22203BDD651}" type="slidenum">
              <a:rPr kumimoji="1" lang="ja-JP" altLang="en-US" smtClean="0"/>
              <a:t>26</a:t>
            </a:fld>
            <a:endParaRPr kumimoji="1" lang="ja-JP" altLang="en-US"/>
          </a:p>
        </p:txBody>
      </p:sp>
    </p:spTree>
    <p:extLst>
      <p:ext uri="{BB962C8B-B14F-4D97-AF65-F5344CB8AC3E}">
        <p14:creationId xmlns:p14="http://schemas.microsoft.com/office/powerpoint/2010/main" val="41340061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p4:notes"/>
          <p:cNvSpPr txBox="1">
            <a:spLocks noGrp="1"/>
          </p:cNvSpPr>
          <p:nvPr>
            <p:ph type="body" idx="1"/>
          </p:nvPr>
        </p:nvSpPr>
        <p:spPr>
          <a:xfrm>
            <a:off x="680720" y="4783307"/>
            <a:ext cx="5445760" cy="3913614"/>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ja-JP" altLang="en-US">
                <a:latin typeface="メイリオ" panose="020B0604030504040204" pitchFamily="50" charset="-128"/>
                <a:ea typeface="メイリオ" panose="020B0604030504040204" pitchFamily="50" charset="-128"/>
              </a:rPr>
              <a:t>目標を達成できるように</a:t>
            </a:r>
            <a:r>
              <a:rPr lang="en-US" altLang="ja-JP" dirty="0">
                <a:latin typeface="メイリオ" panose="020B0604030504040204" pitchFamily="50" charset="-128"/>
                <a:ea typeface="メイリオ" panose="020B0604030504040204" pitchFamily="50" charset="-128"/>
              </a:rPr>
              <a:t>4  </a:t>
            </a:r>
            <a:r>
              <a:rPr lang="ja-JP" altLang="en-US">
                <a:latin typeface="メイリオ" panose="020B0604030504040204" pitchFamily="50" charset="-128"/>
                <a:ea typeface="メイリオ" panose="020B0604030504040204" pitchFamily="50" charset="-128"/>
              </a:rPr>
              <a:t>つ紹介する</a:t>
            </a:r>
            <a:endParaRPr lang="en-US" altLang="ja-JP" dirty="0">
              <a:latin typeface="メイリオ" panose="020B0604030504040204" pitchFamily="50" charset="-128"/>
              <a:ea typeface="メイリオ" panose="020B0604030504040204" pitchFamily="50" charset="-128"/>
            </a:endParaRPr>
          </a:p>
          <a:p>
            <a:pPr marL="0" lvl="0" indent="0" algn="l" rtl="0">
              <a:spcBef>
                <a:spcPts val="0"/>
              </a:spcBef>
              <a:spcAft>
                <a:spcPts val="0"/>
              </a:spcAft>
              <a:buNone/>
            </a:pPr>
            <a:endParaRPr lang="en-US" dirty="0">
              <a:latin typeface="メイリオ" panose="020B0604030504040204" pitchFamily="50" charset="-128"/>
              <a:ea typeface="メイリオ" panose="020B0604030504040204" pitchFamily="50" charset="-128"/>
            </a:endParaRPr>
          </a:p>
          <a:p>
            <a:pPr marL="0" lvl="0" indent="0" algn="l" rtl="0">
              <a:spcBef>
                <a:spcPts val="0"/>
              </a:spcBef>
              <a:spcAft>
                <a:spcPts val="0"/>
              </a:spcAft>
              <a:buNone/>
            </a:pPr>
            <a:r>
              <a:rPr lang="ja-JP" altLang="en-US">
                <a:latin typeface="メイリオ" panose="020B0604030504040204" pitchFamily="50" charset="-128"/>
                <a:ea typeface="メイリオ" panose="020B0604030504040204" pitchFamily="50" charset="-128"/>
              </a:rPr>
              <a:t>可用性→障害がおこってもサービスの提供をし続けること</a:t>
            </a:r>
            <a:endParaRPr lang="en-US" altLang="ja-JP" dirty="0">
              <a:latin typeface="メイリオ" panose="020B0604030504040204" pitchFamily="50" charset="-128"/>
              <a:ea typeface="メイリオ" panose="020B0604030504040204" pitchFamily="50" charset="-128"/>
            </a:endParaRPr>
          </a:p>
          <a:p>
            <a:pPr marL="0" lvl="0" indent="0" algn="l" rtl="0">
              <a:spcBef>
                <a:spcPts val="0"/>
              </a:spcBef>
              <a:spcAft>
                <a:spcPts val="0"/>
              </a:spcAft>
              <a:buNone/>
            </a:pPr>
            <a:r>
              <a:rPr lang="ja-JP" altLang="en-US">
                <a:latin typeface="メイリオ" panose="020B0604030504040204" pitchFamily="50" charset="-128"/>
                <a:ea typeface="メイリオ" panose="020B0604030504040204" pitchFamily="50" charset="-128"/>
              </a:rPr>
              <a:t>インフラは仮想化技術で支えられている</a:t>
            </a:r>
            <a:endParaRPr dirty="0">
              <a:latin typeface="メイリオ" panose="020B0604030504040204" pitchFamily="50" charset="-128"/>
              <a:ea typeface="メイリオ" panose="020B0604030504040204" pitchFamily="50" charset="-128"/>
            </a:endParaRPr>
          </a:p>
        </p:txBody>
      </p:sp>
      <p:sp>
        <p:nvSpPr>
          <p:cNvPr id="56" name="Google Shape;56;p4:notes"/>
          <p:cNvSpPr>
            <a:spLocks noGrp="1" noRot="1" noChangeAspect="1"/>
          </p:cNvSpPr>
          <p:nvPr>
            <p:ph type="sldImg" idx="2"/>
          </p:nvPr>
        </p:nvSpPr>
        <p:spPr>
          <a:xfrm>
            <a:off x="422275" y="1243013"/>
            <a:ext cx="5962650" cy="335438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457853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lgn="l" defTabSz="914400" fontAlgn="base">
              <a:spcBef>
                <a:spcPct val="0"/>
              </a:spcBef>
              <a:spcAft>
                <a:spcPct val="0"/>
              </a:spcAft>
            </a:pPr>
            <a:endParaRPr kumimoji="1" lang="en-US" altLang="ja-JP" sz="1200" dirty="0">
              <a:solidFill>
                <a:srgbClr val="000000"/>
              </a:solidFill>
              <a:latin typeface="+mn-ea"/>
            </a:endParaRPr>
          </a:p>
          <a:p>
            <a:pPr algn="l" defTabSz="914400" fontAlgn="base">
              <a:spcBef>
                <a:spcPct val="0"/>
              </a:spcBef>
              <a:spcAft>
                <a:spcPct val="0"/>
              </a:spcAft>
            </a:pPr>
            <a:r>
              <a:rPr kumimoji="1" lang="ja-JP" altLang="en-US" sz="1200">
                <a:solidFill>
                  <a:srgbClr val="000000"/>
                </a:solidFill>
                <a:latin typeface="+mn-ea"/>
              </a:rPr>
              <a:t>ユースケース例</a:t>
            </a:r>
            <a:endParaRPr kumimoji="1" lang="en-US" altLang="ja-JP" sz="1200" dirty="0">
              <a:solidFill>
                <a:srgbClr val="000000"/>
              </a:solidFill>
              <a:latin typeface="+mn-ea"/>
            </a:endParaRPr>
          </a:p>
          <a:p>
            <a:pPr algn="l" defTabSz="914400" fontAlgn="base">
              <a:spcBef>
                <a:spcPct val="0"/>
              </a:spcBef>
              <a:spcAft>
                <a:spcPct val="0"/>
              </a:spcAft>
            </a:pPr>
            <a:r>
              <a:rPr kumimoji="1" lang="en-US" altLang="ja-JP" sz="1200" dirty="0">
                <a:solidFill>
                  <a:srgbClr val="000000"/>
                </a:solidFill>
                <a:latin typeface="+mn-ea"/>
              </a:rPr>
              <a:t>A </a:t>
            </a:r>
            <a:r>
              <a:rPr kumimoji="1" lang="ja-JP" altLang="en-US" sz="1200">
                <a:solidFill>
                  <a:srgbClr val="000000"/>
                </a:solidFill>
                <a:latin typeface="+mn-ea"/>
              </a:rPr>
              <a:t>社は家電メーカーです。毎日</a:t>
            </a:r>
            <a:r>
              <a:rPr kumimoji="1" lang="en-US" altLang="ja-JP" sz="1200" dirty="0">
                <a:solidFill>
                  <a:srgbClr val="000000"/>
                </a:solidFill>
                <a:latin typeface="+mn-ea"/>
              </a:rPr>
              <a:t>40 </a:t>
            </a:r>
            <a:r>
              <a:rPr kumimoji="1" lang="ja-JP" altLang="en-US" sz="1200">
                <a:solidFill>
                  <a:srgbClr val="000000"/>
                </a:solidFill>
                <a:latin typeface="+mn-ea"/>
              </a:rPr>
              <a:t>件の問い合わせがきます。問い合わせを適切な担当者に割り振るために</a:t>
            </a:r>
            <a:r>
              <a:rPr kumimoji="1" lang="en-US" altLang="ja-JP" sz="1200" dirty="0">
                <a:solidFill>
                  <a:srgbClr val="000000"/>
                </a:solidFill>
                <a:latin typeface="+mn-ea"/>
              </a:rPr>
              <a:t>AI </a:t>
            </a:r>
            <a:r>
              <a:rPr kumimoji="1" lang="ja-JP" altLang="en-US" sz="1200">
                <a:solidFill>
                  <a:srgbClr val="000000"/>
                </a:solidFill>
                <a:latin typeface="+mn-ea"/>
              </a:rPr>
              <a:t>チャットボットを導入した。</a:t>
            </a:r>
            <a:br>
              <a:rPr kumimoji="1" lang="en-US" altLang="ja-JP" sz="1200" dirty="0">
                <a:solidFill>
                  <a:srgbClr val="000000"/>
                </a:solidFill>
                <a:latin typeface="+mn-ea"/>
              </a:rPr>
            </a:br>
            <a:r>
              <a:rPr kumimoji="1" lang="ja-JP" altLang="en-US" sz="1200">
                <a:solidFill>
                  <a:srgbClr val="000000"/>
                </a:solidFill>
                <a:latin typeface="+mn-ea"/>
              </a:rPr>
              <a:t>→課題を精査すると、適切な担当者に割り振りができずにユーザビリティはコールセンターの人材が不足していた。</a:t>
            </a:r>
            <a:endParaRPr kumimoji="1" lang="en-US" altLang="ja-JP" sz="1200" dirty="0">
              <a:solidFill>
                <a:srgbClr val="000000"/>
              </a:solidFill>
              <a:latin typeface="+mn-ea"/>
            </a:endParaRPr>
          </a:p>
          <a:p>
            <a:pPr algn="l" defTabSz="914400" fontAlgn="base">
              <a:spcBef>
                <a:spcPct val="0"/>
              </a:spcBef>
              <a:spcAft>
                <a:spcPct val="0"/>
              </a:spcAft>
            </a:pPr>
            <a:r>
              <a:rPr kumimoji="1" lang="ja-JP" altLang="en-US" sz="1200">
                <a:solidFill>
                  <a:srgbClr val="000000"/>
                </a:solidFill>
                <a:latin typeface="+mn-ea"/>
              </a:rPr>
              <a:t>お問い合わせフォームを、項目別にすれば防げる</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200">
              <a:solidFill>
                <a:srgbClr val="000000"/>
              </a:solidFill>
              <a:latin typeface="+mn-ea"/>
            </a:endParaRPr>
          </a:p>
          <a:p>
            <a:pPr algn="l"/>
            <a:endParaRPr kumimoji="1" lang="ja-JP" altLang="en-US"/>
          </a:p>
        </p:txBody>
      </p:sp>
      <p:sp>
        <p:nvSpPr>
          <p:cNvPr id="4" name="スライド番号プレースホルダー 3"/>
          <p:cNvSpPr>
            <a:spLocks noGrp="1"/>
          </p:cNvSpPr>
          <p:nvPr>
            <p:ph type="sldNum" sz="quarter" idx="5"/>
          </p:nvPr>
        </p:nvSpPr>
        <p:spPr/>
        <p:txBody>
          <a:bodyPr/>
          <a:lstStyle/>
          <a:p>
            <a:fld id="{3935B53D-37AE-4FD8-B6B6-E22203BDD651}" type="slidenum">
              <a:rPr kumimoji="1" lang="ja-JP" altLang="en-US" smtClean="0"/>
              <a:pPr/>
              <a:t>29</a:t>
            </a:fld>
            <a:endParaRPr kumimoji="1" lang="ja-JP" altLang="en-US" dirty="0"/>
          </a:p>
        </p:txBody>
      </p:sp>
    </p:spTree>
    <p:extLst>
      <p:ext uri="{BB962C8B-B14F-4D97-AF65-F5344CB8AC3E}">
        <p14:creationId xmlns:p14="http://schemas.microsoft.com/office/powerpoint/2010/main" val="28536288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lgn="l" defTabSz="914400" fontAlgn="base">
              <a:spcBef>
                <a:spcPct val="0"/>
              </a:spcBef>
              <a:spcAft>
                <a:spcPct val="0"/>
              </a:spcAft>
            </a:pPr>
            <a:endParaRPr kumimoji="1" lang="en-US" altLang="ja-JP" sz="1200" dirty="0">
              <a:solidFill>
                <a:srgbClr val="000000"/>
              </a:solidFill>
              <a:latin typeface="+mn-ea"/>
            </a:endParaRPr>
          </a:p>
          <a:p>
            <a:pPr algn="l" defTabSz="914400" fontAlgn="base">
              <a:spcBef>
                <a:spcPct val="0"/>
              </a:spcBef>
              <a:spcAft>
                <a:spcPct val="0"/>
              </a:spcAft>
            </a:pPr>
            <a:r>
              <a:rPr kumimoji="1" lang="ja-JP" altLang="en-US" sz="1200">
                <a:solidFill>
                  <a:srgbClr val="000000"/>
                </a:solidFill>
                <a:latin typeface="+mn-ea"/>
              </a:rPr>
              <a:t>ユースケース例</a:t>
            </a:r>
            <a:endParaRPr kumimoji="1" lang="en-US" altLang="ja-JP" sz="1200" dirty="0">
              <a:solidFill>
                <a:srgbClr val="000000"/>
              </a:solidFill>
              <a:latin typeface="+mn-ea"/>
            </a:endParaRPr>
          </a:p>
          <a:p>
            <a:pPr algn="l" defTabSz="914400" fontAlgn="base">
              <a:spcBef>
                <a:spcPct val="0"/>
              </a:spcBef>
              <a:spcAft>
                <a:spcPct val="0"/>
              </a:spcAft>
            </a:pPr>
            <a:r>
              <a:rPr kumimoji="1" lang="en-US" altLang="ja-JP" sz="1200" dirty="0">
                <a:solidFill>
                  <a:srgbClr val="000000"/>
                </a:solidFill>
                <a:latin typeface="+mn-ea"/>
              </a:rPr>
              <a:t>A </a:t>
            </a:r>
            <a:r>
              <a:rPr kumimoji="1" lang="ja-JP" altLang="en-US" sz="1200">
                <a:solidFill>
                  <a:srgbClr val="000000"/>
                </a:solidFill>
                <a:latin typeface="+mn-ea"/>
              </a:rPr>
              <a:t>社は家電メーカーです。毎日</a:t>
            </a:r>
            <a:r>
              <a:rPr kumimoji="1" lang="en-US" altLang="ja-JP" sz="1200" dirty="0">
                <a:solidFill>
                  <a:srgbClr val="000000"/>
                </a:solidFill>
                <a:latin typeface="+mn-ea"/>
              </a:rPr>
              <a:t>40 </a:t>
            </a:r>
            <a:r>
              <a:rPr kumimoji="1" lang="ja-JP" altLang="en-US" sz="1200">
                <a:solidFill>
                  <a:srgbClr val="000000"/>
                </a:solidFill>
                <a:latin typeface="+mn-ea"/>
              </a:rPr>
              <a:t>件の問い合わせがきます。問い合わせを適切な担当者に割り振るために</a:t>
            </a:r>
            <a:r>
              <a:rPr kumimoji="1" lang="en-US" altLang="ja-JP" sz="1200" dirty="0">
                <a:solidFill>
                  <a:srgbClr val="000000"/>
                </a:solidFill>
                <a:latin typeface="+mn-ea"/>
              </a:rPr>
              <a:t>AI </a:t>
            </a:r>
            <a:r>
              <a:rPr kumimoji="1" lang="ja-JP" altLang="en-US" sz="1200">
                <a:solidFill>
                  <a:srgbClr val="000000"/>
                </a:solidFill>
                <a:latin typeface="+mn-ea"/>
              </a:rPr>
              <a:t>チャットボットを導入した。</a:t>
            </a:r>
            <a:br>
              <a:rPr kumimoji="1" lang="en-US" altLang="ja-JP" sz="1200" dirty="0">
                <a:solidFill>
                  <a:srgbClr val="000000"/>
                </a:solidFill>
                <a:latin typeface="+mn-ea"/>
              </a:rPr>
            </a:br>
            <a:r>
              <a:rPr kumimoji="1" lang="ja-JP" altLang="en-US" sz="1200">
                <a:solidFill>
                  <a:srgbClr val="000000"/>
                </a:solidFill>
                <a:latin typeface="+mn-ea"/>
              </a:rPr>
              <a:t>→課題を精査すると、適切な担当者に割り振りができずにユーザビリティはコールセンターの人材が不足していた。</a:t>
            </a:r>
            <a:endParaRPr kumimoji="1" lang="en-US" altLang="ja-JP" sz="1200" dirty="0">
              <a:solidFill>
                <a:srgbClr val="000000"/>
              </a:solidFill>
              <a:latin typeface="+mn-ea"/>
            </a:endParaRPr>
          </a:p>
          <a:p>
            <a:pPr algn="l" defTabSz="914400" fontAlgn="base">
              <a:spcBef>
                <a:spcPct val="0"/>
              </a:spcBef>
              <a:spcAft>
                <a:spcPct val="0"/>
              </a:spcAft>
            </a:pPr>
            <a:r>
              <a:rPr kumimoji="1" lang="ja-JP" altLang="en-US" sz="1200">
                <a:solidFill>
                  <a:srgbClr val="000000"/>
                </a:solidFill>
                <a:latin typeface="+mn-ea"/>
              </a:rPr>
              <a:t>お問い合わせフォームを、項目別にすれば防げる</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200">
              <a:solidFill>
                <a:srgbClr val="000000"/>
              </a:solidFill>
              <a:latin typeface="+mn-ea"/>
            </a:endParaRPr>
          </a:p>
          <a:p>
            <a:pPr algn="l"/>
            <a:endParaRPr kumimoji="1" lang="ja-JP" altLang="en-US"/>
          </a:p>
        </p:txBody>
      </p:sp>
      <p:sp>
        <p:nvSpPr>
          <p:cNvPr id="4" name="スライド番号プレースホルダー 3"/>
          <p:cNvSpPr>
            <a:spLocks noGrp="1"/>
          </p:cNvSpPr>
          <p:nvPr>
            <p:ph type="sldNum" sz="quarter" idx="5"/>
          </p:nvPr>
        </p:nvSpPr>
        <p:spPr/>
        <p:txBody>
          <a:bodyPr/>
          <a:lstStyle/>
          <a:p>
            <a:fld id="{3935B53D-37AE-4FD8-B6B6-E22203BDD651}" type="slidenum">
              <a:rPr kumimoji="1" lang="ja-JP" altLang="en-US" smtClean="0"/>
              <a:pPr/>
              <a:t>30</a:t>
            </a:fld>
            <a:endParaRPr kumimoji="1" lang="ja-JP" altLang="en-US" dirty="0"/>
          </a:p>
        </p:txBody>
      </p:sp>
    </p:spTree>
    <p:extLst>
      <p:ext uri="{BB962C8B-B14F-4D97-AF65-F5344CB8AC3E}">
        <p14:creationId xmlns:p14="http://schemas.microsoft.com/office/powerpoint/2010/main" val="8532626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lgn="l" defTabSz="914400" fontAlgn="base">
              <a:spcBef>
                <a:spcPct val="0"/>
              </a:spcBef>
              <a:spcAft>
                <a:spcPct val="0"/>
              </a:spcAft>
            </a:pPr>
            <a:endParaRPr kumimoji="1" lang="en-US" altLang="ja-JP" sz="1200" dirty="0">
              <a:solidFill>
                <a:srgbClr val="000000"/>
              </a:solidFill>
              <a:latin typeface="+mn-ea"/>
            </a:endParaRPr>
          </a:p>
          <a:p>
            <a:pPr algn="l" defTabSz="914400" fontAlgn="base">
              <a:spcBef>
                <a:spcPct val="0"/>
              </a:spcBef>
              <a:spcAft>
                <a:spcPct val="0"/>
              </a:spcAft>
            </a:pPr>
            <a:r>
              <a:rPr kumimoji="1" lang="ja-JP" altLang="en-US" sz="1200">
                <a:solidFill>
                  <a:srgbClr val="000000"/>
                </a:solidFill>
                <a:latin typeface="+mn-ea"/>
              </a:rPr>
              <a:t>ユースケース例</a:t>
            </a:r>
            <a:endParaRPr kumimoji="1" lang="en-US" altLang="ja-JP" sz="1200" dirty="0">
              <a:solidFill>
                <a:srgbClr val="000000"/>
              </a:solidFill>
              <a:latin typeface="+mn-ea"/>
            </a:endParaRPr>
          </a:p>
          <a:p>
            <a:pPr algn="l" defTabSz="914400" fontAlgn="base">
              <a:spcBef>
                <a:spcPct val="0"/>
              </a:spcBef>
              <a:spcAft>
                <a:spcPct val="0"/>
              </a:spcAft>
            </a:pPr>
            <a:r>
              <a:rPr kumimoji="1" lang="en-US" altLang="ja-JP" sz="1200" dirty="0">
                <a:solidFill>
                  <a:srgbClr val="000000"/>
                </a:solidFill>
                <a:latin typeface="+mn-ea"/>
              </a:rPr>
              <a:t>A </a:t>
            </a:r>
            <a:r>
              <a:rPr kumimoji="1" lang="ja-JP" altLang="en-US" sz="1200">
                <a:solidFill>
                  <a:srgbClr val="000000"/>
                </a:solidFill>
                <a:latin typeface="+mn-ea"/>
              </a:rPr>
              <a:t>社は家電メーカーです。毎日</a:t>
            </a:r>
            <a:r>
              <a:rPr kumimoji="1" lang="en-US" altLang="ja-JP" sz="1200" dirty="0">
                <a:solidFill>
                  <a:srgbClr val="000000"/>
                </a:solidFill>
                <a:latin typeface="+mn-ea"/>
              </a:rPr>
              <a:t>40 </a:t>
            </a:r>
            <a:r>
              <a:rPr kumimoji="1" lang="ja-JP" altLang="en-US" sz="1200">
                <a:solidFill>
                  <a:srgbClr val="000000"/>
                </a:solidFill>
                <a:latin typeface="+mn-ea"/>
              </a:rPr>
              <a:t>件の問い合わせがきます。問い合わせを適切な担当者に割り振るために</a:t>
            </a:r>
            <a:r>
              <a:rPr kumimoji="1" lang="en-US" altLang="ja-JP" sz="1200" dirty="0">
                <a:solidFill>
                  <a:srgbClr val="000000"/>
                </a:solidFill>
                <a:latin typeface="+mn-ea"/>
              </a:rPr>
              <a:t>AI </a:t>
            </a:r>
            <a:r>
              <a:rPr kumimoji="1" lang="ja-JP" altLang="en-US" sz="1200">
                <a:solidFill>
                  <a:srgbClr val="000000"/>
                </a:solidFill>
                <a:latin typeface="+mn-ea"/>
              </a:rPr>
              <a:t>チャットボットを導入した。</a:t>
            </a:r>
            <a:br>
              <a:rPr kumimoji="1" lang="en-US" altLang="ja-JP" sz="1200" dirty="0">
                <a:solidFill>
                  <a:srgbClr val="000000"/>
                </a:solidFill>
                <a:latin typeface="+mn-ea"/>
              </a:rPr>
            </a:br>
            <a:r>
              <a:rPr kumimoji="1" lang="ja-JP" altLang="en-US" sz="1200">
                <a:solidFill>
                  <a:srgbClr val="000000"/>
                </a:solidFill>
                <a:latin typeface="+mn-ea"/>
              </a:rPr>
              <a:t>→課題を精査すると、適切な担当者に割り振りができずにユーザビリティはコールセンターの人材が不足していた。</a:t>
            </a:r>
            <a:endParaRPr kumimoji="1" lang="en-US" altLang="ja-JP" sz="1200" dirty="0">
              <a:solidFill>
                <a:srgbClr val="000000"/>
              </a:solidFill>
              <a:latin typeface="+mn-ea"/>
            </a:endParaRPr>
          </a:p>
          <a:p>
            <a:pPr algn="l" defTabSz="914400" fontAlgn="base">
              <a:spcBef>
                <a:spcPct val="0"/>
              </a:spcBef>
              <a:spcAft>
                <a:spcPct val="0"/>
              </a:spcAft>
            </a:pPr>
            <a:r>
              <a:rPr kumimoji="1" lang="ja-JP" altLang="en-US" sz="1200">
                <a:solidFill>
                  <a:srgbClr val="000000"/>
                </a:solidFill>
                <a:latin typeface="+mn-ea"/>
              </a:rPr>
              <a:t>お問い合わせフォームを、項目別にすれば防げる</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200">
              <a:solidFill>
                <a:srgbClr val="000000"/>
              </a:solidFill>
              <a:latin typeface="+mn-ea"/>
            </a:endParaRPr>
          </a:p>
          <a:p>
            <a:pPr algn="l"/>
            <a:endParaRPr kumimoji="1" lang="ja-JP" altLang="en-US"/>
          </a:p>
        </p:txBody>
      </p:sp>
      <p:sp>
        <p:nvSpPr>
          <p:cNvPr id="4" name="スライド番号プレースホルダー 3"/>
          <p:cNvSpPr>
            <a:spLocks noGrp="1"/>
          </p:cNvSpPr>
          <p:nvPr>
            <p:ph type="sldNum" sz="quarter" idx="5"/>
          </p:nvPr>
        </p:nvSpPr>
        <p:spPr/>
        <p:txBody>
          <a:bodyPr/>
          <a:lstStyle/>
          <a:p>
            <a:fld id="{3935B53D-37AE-4FD8-B6B6-E22203BDD651}" type="slidenum">
              <a:rPr kumimoji="1" lang="ja-JP" altLang="en-US" smtClean="0"/>
              <a:pPr/>
              <a:t>31</a:t>
            </a:fld>
            <a:endParaRPr kumimoji="1" lang="ja-JP" altLang="en-US" dirty="0"/>
          </a:p>
        </p:txBody>
      </p:sp>
    </p:spTree>
    <p:extLst>
      <p:ext uri="{BB962C8B-B14F-4D97-AF65-F5344CB8AC3E}">
        <p14:creationId xmlns:p14="http://schemas.microsoft.com/office/powerpoint/2010/main" val="12781934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481013" y="1279525"/>
            <a:ext cx="6138862" cy="3454400"/>
          </a:xfrm>
        </p:spPr>
      </p:sp>
      <p:sp>
        <p:nvSpPr>
          <p:cNvPr id="3" name="ノート プレースホルダー 2"/>
          <p:cNvSpPr>
            <a:spLocks noGrp="1"/>
          </p:cNvSpPr>
          <p:nvPr>
            <p:ph type="body" idx="1"/>
          </p:nvPr>
        </p:nvSpPr>
        <p:spPr/>
        <p:txBody>
          <a:bodyPr/>
          <a:lstStyle/>
          <a:p>
            <a:endParaRPr lang="ja-JP" altLang="en-US"/>
          </a:p>
        </p:txBody>
      </p:sp>
      <p:sp>
        <p:nvSpPr>
          <p:cNvPr id="4" name="スライド番号プレースホルダー 3"/>
          <p:cNvSpPr>
            <a:spLocks noGrp="1"/>
          </p:cNvSpPr>
          <p:nvPr>
            <p:ph type="sldNum" sz="quarter" idx="5"/>
          </p:nvPr>
        </p:nvSpPr>
        <p:spPr/>
        <p:txBody>
          <a:bodyPr/>
          <a:lstStyle/>
          <a:p>
            <a:fld id="{3935B53D-37AE-4FD8-B6B6-E22203BDD651}" type="slidenum">
              <a:rPr kumimoji="1" lang="ja-JP" altLang="en-US" smtClean="0"/>
              <a:t>3</a:t>
            </a:fld>
            <a:endParaRPr kumimoji="1" lang="ja-JP" altLang="en-US"/>
          </a:p>
        </p:txBody>
      </p:sp>
    </p:spTree>
    <p:extLst>
      <p:ext uri="{BB962C8B-B14F-4D97-AF65-F5344CB8AC3E}">
        <p14:creationId xmlns:p14="http://schemas.microsoft.com/office/powerpoint/2010/main" val="232905657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481013" y="1279525"/>
            <a:ext cx="6138862" cy="3454400"/>
          </a:xfrm>
        </p:spPr>
      </p:sp>
      <p:sp>
        <p:nvSpPr>
          <p:cNvPr id="3" name="ノート プレースホルダー 2"/>
          <p:cNvSpPr>
            <a:spLocks noGrp="1"/>
          </p:cNvSpPr>
          <p:nvPr>
            <p:ph type="body" idx="1"/>
          </p:nvPr>
        </p:nvSpPr>
        <p:spPr/>
        <p:txBody>
          <a:bodyPr/>
          <a:lstStyle/>
          <a:p>
            <a:endParaRPr lang="ja-JP" altLang="en-US"/>
          </a:p>
        </p:txBody>
      </p:sp>
      <p:sp>
        <p:nvSpPr>
          <p:cNvPr id="4" name="スライド番号プレースホルダー 3"/>
          <p:cNvSpPr>
            <a:spLocks noGrp="1"/>
          </p:cNvSpPr>
          <p:nvPr>
            <p:ph type="sldNum" sz="quarter" idx="5"/>
          </p:nvPr>
        </p:nvSpPr>
        <p:spPr/>
        <p:txBody>
          <a:bodyPr/>
          <a:lstStyle/>
          <a:p>
            <a:fld id="{3935B53D-37AE-4FD8-B6B6-E22203BDD651}" type="slidenum">
              <a:rPr kumimoji="1" lang="ja-JP" altLang="en-US" smtClean="0"/>
              <a:t>32</a:t>
            </a:fld>
            <a:endParaRPr kumimoji="1" lang="ja-JP" altLang="en-US"/>
          </a:p>
        </p:txBody>
      </p:sp>
    </p:spTree>
    <p:extLst>
      <p:ext uri="{BB962C8B-B14F-4D97-AF65-F5344CB8AC3E}">
        <p14:creationId xmlns:p14="http://schemas.microsoft.com/office/powerpoint/2010/main" val="128435112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p4:notes"/>
          <p:cNvSpPr txBox="1">
            <a:spLocks noGrp="1"/>
          </p:cNvSpPr>
          <p:nvPr>
            <p:ph type="body" idx="1"/>
          </p:nvPr>
        </p:nvSpPr>
        <p:spPr>
          <a:xfrm>
            <a:off x="680720" y="4783307"/>
            <a:ext cx="5445760" cy="3913614"/>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ja-JP" altLang="en-US">
                <a:latin typeface="メイリオ" panose="020B0604030504040204" pitchFamily="50" charset="-128"/>
                <a:ea typeface="メイリオ" panose="020B0604030504040204" pitchFamily="50" charset="-128"/>
              </a:rPr>
              <a:t>目標を達成できるように</a:t>
            </a:r>
            <a:r>
              <a:rPr lang="en-US" altLang="ja-JP" dirty="0">
                <a:latin typeface="メイリオ" panose="020B0604030504040204" pitchFamily="50" charset="-128"/>
                <a:ea typeface="メイリオ" panose="020B0604030504040204" pitchFamily="50" charset="-128"/>
              </a:rPr>
              <a:t>4  </a:t>
            </a:r>
            <a:r>
              <a:rPr lang="ja-JP" altLang="en-US">
                <a:latin typeface="メイリオ" panose="020B0604030504040204" pitchFamily="50" charset="-128"/>
                <a:ea typeface="メイリオ" panose="020B0604030504040204" pitchFamily="50" charset="-128"/>
              </a:rPr>
              <a:t>つ紹介する</a:t>
            </a:r>
            <a:endParaRPr lang="en-US" altLang="ja-JP" dirty="0">
              <a:latin typeface="メイリオ" panose="020B0604030504040204" pitchFamily="50" charset="-128"/>
              <a:ea typeface="メイリオ" panose="020B0604030504040204" pitchFamily="50" charset="-128"/>
            </a:endParaRPr>
          </a:p>
          <a:p>
            <a:pPr marL="0" lvl="0" indent="0" algn="l" rtl="0">
              <a:spcBef>
                <a:spcPts val="0"/>
              </a:spcBef>
              <a:spcAft>
                <a:spcPts val="0"/>
              </a:spcAft>
              <a:buNone/>
            </a:pPr>
            <a:endParaRPr lang="en-US" dirty="0">
              <a:latin typeface="メイリオ" panose="020B0604030504040204" pitchFamily="50" charset="-128"/>
              <a:ea typeface="メイリオ" panose="020B0604030504040204" pitchFamily="50" charset="-128"/>
            </a:endParaRPr>
          </a:p>
          <a:p>
            <a:pPr marL="0" lvl="0" indent="0" algn="l" rtl="0">
              <a:spcBef>
                <a:spcPts val="0"/>
              </a:spcBef>
              <a:spcAft>
                <a:spcPts val="0"/>
              </a:spcAft>
              <a:buNone/>
            </a:pPr>
            <a:r>
              <a:rPr lang="ja-JP" altLang="en-US">
                <a:latin typeface="メイリオ" panose="020B0604030504040204" pitchFamily="50" charset="-128"/>
                <a:ea typeface="メイリオ" panose="020B0604030504040204" pitchFamily="50" charset="-128"/>
              </a:rPr>
              <a:t>可用性→障害がおこってもサービスの提供をし続けること</a:t>
            </a:r>
            <a:endParaRPr lang="en-US" altLang="ja-JP" dirty="0">
              <a:latin typeface="メイリオ" panose="020B0604030504040204" pitchFamily="50" charset="-128"/>
              <a:ea typeface="メイリオ" panose="020B0604030504040204" pitchFamily="50" charset="-128"/>
            </a:endParaRPr>
          </a:p>
          <a:p>
            <a:pPr marL="0" lvl="0" indent="0" algn="l" rtl="0">
              <a:spcBef>
                <a:spcPts val="0"/>
              </a:spcBef>
              <a:spcAft>
                <a:spcPts val="0"/>
              </a:spcAft>
              <a:buNone/>
            </a:pPr>
            <a:r>
              <a:rPr lang="ja-JP" altLang="en-US">
                <a:latin typeface="メイリオ" panose="020B0604030504040204" pitchFamily="50" charset="-128"/>
                <a:ea typeface="メイリオ" panose="020B0604030504040204" pitchFamily="50" charset="-128"/>
              </a:rPr>
              <a:t>インフラは仮想化技術で支えられている</a:t>
            </a:r>
            <a:endParaRPr dirty="0">
              <a:latin typeface="メイリオ" panose="020B0604030504040204" pitchFamily="50" charset="-128"/>
              <a:ea typeface="メイリオ" panose="020B0604030504040204" pitchFamily="50" charset="-128"/>
            </a:endParaRPr>
          </a:p>
        </p:txBody>
      </p:sp>
      <p:sp>
        <p:nvSpPr>
          <p:cNvPr id="56" name="Google Shape;56;p4:notes"/>
          <p:cNvSpPr>
            <a:spLocks noGrp="1" noRot="1" noChangeAspect="1"/>
          </p:cNvSpPr>
          <p:nvPr>
            <p:ph type="sldImg" idx="2"/>
          </p:nvPr>
        </p:nvSpPr>
        <p:spPr>
          <a:xfrm>
            <a:off x="422275" y="1243013"/>
            <a:ext cx="5962650" cy="335438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6424125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481013" y="1279525"/>
            <a:ext cx="6138862" cy="3454400"/>
          </a:xfrm>
        </p:spPr>
      </p:sp>
      <p:sp>
        <p:nvSpPr>
          <p:cNvPr id="3" name="ノート プレースホルダー 2"/>
          <p:cNvSpPr>
            <a:spLocks noGrp="1"/>
          </p:cNvSpPr>
          <p:nvPr>
            <p:ph type="body" idx="1"/>
          </p:nvPr>
        </p:nvSpPr>
        <p:spPr/>
        <p:txBody>
          <a:bodyPr/>
          <a:lstStyle/>
          <a:p>
            <a:endParaRPr lang="ja-JP" altLang="en-US"/>
          </a:p>
        </p:txBody>
      </p:sp>
      <p:sp>
        <p:nvSpPr>
          <p:cNvPr id="4" name="スライド番号プレースホルダー 3"/>
          <p:cNvSpPr>
            <a:spLocks noGrp="1"/>
          </p:cNvSpPr>
          <p:nvPr>
            <p:ph type="sldNum" sz="quarter" idx="5"/>
          </p:nvPr>
        </p:nvSpPr>
        <p:spPr/>
        <p:txBody>
          <a:bodyPr/>
          <a:lstStyle/>
          <a:p>
            <a:fld id="{3935B53D-37AE-4FD8-B6B6-E22203BDD651}" type="slidenum">
              <a:rPr kumimoji="1" lang="ja-JP" altLang="en-US" smtClean="0"/>
              <a:t>43</a:t>
            </a:fld>
            <a:endParaRPr kumimoji="1" lang="ja-JP" altLang="en-US"/>
          </a:p>
        </p:txBody>
      </p:sp>
    </p:spTree>
    <p:extLst>
      <p:ext uri="{BB962C8B-B14F-4D97-AF65-F5344CB8AC3E}">
        <p14:creationId xmlns:p14="http://schemas.microsoft.com/office/powerpoint/2010/main" val="259852021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p4:notes"/>
          <p:cNvSpPr txBox="1">
            <a:spLocks noGrp="1"/>
          </p:cNvSpPr>
          <p:nvPr>
            <p:ph type="body" idx="1"/>
          </p:nvPr>
        </p:nvSpPr>
        <p:spPr>
          <a:xfrm>
            <a:off x="680720" y="4783307"/>
            <a:ext cx="5445760" cy="3913614"/>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latin typeface="メイリオ" panose="020B0604030504040204" pitchFamily="50" charset="-128"/>
              <a:ea typeface="メイリオ" panose="020B0604030504040204" pitchFamily="50" charset="-128"/>
            </a:endParaRPr>
          </a:p>
        </p:txBody>
      </p:sp>
      <p:sp>
        <p:nvSpPr>
          <p:cNvPr id="56" name="Google Shape;56;p4:notes"/>
          <p:cNvSpPr>
            <a:spLocks noGrp="1" noRot="1" noChangeAspect="1"/>
          </p:cNvSpPr>
          <p:nvPr>
            <p:ph type="sldImg" idx="2"/>
          </p:nvPr>
        </p:nvSpPr>
        <p:spPr>
          <a:xfrm>
            <a:off x="422275" y="1243013"/>
            <a:ext cx="5962650" cy="335438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8602862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lgn="l"/>
            <a:br>
              <a:rPr lang="ja-JP" altLang="en-US" sz="1200" b="0" i="0">
                <a:solidFill>
                  <a:srgbClr val="404040"/>
                </a:solidFill>
                <a:effectLst/>
                <a:highlight>
                  <a:srgbClr val="FCFCFC"/>
                </a:highlight>
                <a:latin typeface="Lato" panose="020F0502020204030203" pitchFamily="34" charset="0"/>
              </a:rPr>
            </a:br>
            <a:r>
              <a:rPr lang="ja-JP" altLang="en-US" sz="1200" b="0" i="0">
                <a:solidFill>
                  <a:srgbClr val="404040"/>
                </a:solidFill>
                <a:effectLst/>
                <a:highlight>
                  <a:srgbClr val="FCFCFC"/>
                </a:highlight>
                <a:latin typeface="Lato" panose="020F0502020204030203" pitchFamily="34" charset="0"/>
              </a:rPr>
              <a:t> 二乗検定は次の手順で行います。</a:t>
            </a:r>
          </a:p>
          <a:p>
            <a:pPr algn="l">
              <a:buFont typeface="+mj-lt"/>
              <a:buAutoNum type="arabicPeriod"/>
            </a:pPr>
            <a:r>
              <a:rPr lang="ja-JP" altLang="en-US" sz="1200" b="0" i="0">
                <a:solidFill>
                  <a:srgbClr val="404040"/>
                </a:solidFill>
                <a:effectLst/>
                <a:highlight>
                  <a:srgbClr val="FCFCFC"/>
                </a:highlight>
                <a:latin typeface="Lato" panose="020F0502020204030203" pitchFamily="34" charset="0"/>
              </a:rPr>
              <a:t>仮説を設定する</a:t>
            </a:r>
            <a:endParaRPr lang="en-US" altLang="ja-JP" sz="1200" b="0" i="0" dirty="0">
              <a:solidFill>
                <a:srgbClr val="404040"/>
              </a:solidFill>
              <a:effectLst/>
              <a:highlight>
                <a:srgbClr val="FCFCFC"/>
              </a:highlight>
              <a:latin typeface="Lato" panose="020F0502020204030203" pitchFamily="34" charset="0"/>
            </a:endParaRPr>
          </a:p>
          <a:p>
            <a:pPr algn="l">
              <a:buFont typeface="Arial" panose="020B0604020202020204" pitchFamily="34" charset="0"/>
              <a:buChar char="•"/>
            </a:pPr>
            <a:r>
              <a:rPr lang="ja-JP" altLang="en-US" sz="1200" b="0" i="0">
                <a:solidFill>
                  <a:srgbClr val="404040"/>
                </a:solidFill>
                <a:effectLst/>
                <a:highlight>
                  <a:srgbClr val="FCFCFC"/>
                </a:highlight>
                <a:latin typeface="Lato" panose="020F0502020204030203" pitchFamily="34" charset="0"/>
              </a:rPr>
              <a:t>帰無仮説（</a:t>
            </a:r>
            <a:r>
              <a:rPr lang="en-US" altLang="ja-JP" sz="1200" b="0" i="0" dirty="0">
                <a:solidFill>
                  <a:srgbClr val="404040"/>
                </a:solidFill>
                <a:effectLst/>
                <a:highlight>
                  <a:srgbClr val="FCFCFC"/>
                </a:highlight>
                <a:latin typeface="Lato" panose="020F0502020204030203" pitchFamily="34" charset="0"/>
              </a:rPr>
              <a:t>H_0</a:t>
            </a:r>
            <a:r>
              <a:rPr lang="ja-JP" altLang="en-US" sz="1200" b="0" i="0">
                <a:solidFill>
                  <a:srgbClr val="404040"/>
                </a:solidFill>
                <a:effectLst/>
                <a:highlight>
                  <a:srgbClr val="FCFCFC"/>
                </a:highlight>
                <a:latin typeface="Lato" panose="020F0502020204030203" pitchFamily="34" charset="0"/>
              </a:rPr>
              <a:t>）</a:t>
            </a:r>
            <a:r>
              <a:rPr lang="en-US" altLang="ja-JP" sz="1200" b="0" i="0" dirty="0">
                <a:solidFill>
                  <a:srgbClr val="404040"/>
                </a:solidFill>
                <a:effectLst/>
                <a:highlight>
                  <a:srgbClr val="FCFCFC"/>
                </a:highlight>
                <a:latin typeface="Lato" panose="020F0502020204030203" pitchFamily="34" charset="0"/>
              </a:rPr>
              <a:t>: 2 </a:t>
            </a:r>
            <a:r>
              <a:rPr lang="ja-JP" altLang="en-US" sz="1200" b="0" i="0">
                <a:solidFill>
                  <a:srgbClr val="404040"/>
                </a:solidFill>
                <a:effectLst/>
                <a:highlight>
                  <a:srgbClr val="FCFCFC"/>
                </a:highlight>
                <a:latin typeface="Lato" panose="020F0502020204030203" pitchFamily="34" charset="0"/>
              </a:rPr>
              <a:t>群間は独立</a:t>
            </a:r>
          </a:p>
          <a:p>
            <a:pPr algn="l">
              <a:buFont typeface="Arial" panose="020B0604020202020204" pitchFamily="34" charset="0"/>
              <a:buChar char="•"/>
            </a:pPr>
            <a:r>
              <a:rPr lang="ja-JP" altLang="en-US" sz="1200" b="0" i="0">
                <a:solidFill>
                  <a:srgbClr val="404040"/>
                </a:solidFill>
                <a:effectLst/>
                <a:highlight>
                  <a:srgbClr val="FCFCFC"/>
                </a:highlight>
                <a:latin typeface="Lato" panose="020F0502020204030203" pitchFamily="34" charset="0"/>
              </a:rPr>
              <a:t>対立仮説（</a:t>
            </a:r>
            <a:r>
              <a:rPr lang="en-US" altLang="ja-JP" sz="1200" b="0" i="0" dirty="0">
                <a:solidFill>
                  <a:srgbClr val="404040"/>
                </a:solidFill>
                <a:effectLst/>
                <a:highlight>
                  <a:srgbClr val="FCFCFC"/>
                </a:highlight>
                <a:latin typeface="Lato" panose="020F0502020204030203" pitchFamily="34" charset="0"/>
              </a:rPr>
              <a:t>H_1</a:t>
            </a:r>
            <a:r>
              <a:rPr lang="ja-JP" altLang="en-US" sz="1200" b="0" i="0">
                <a:solidFill>
                  <a:srgbClr val="404040"/>
                </a:solidFill>
                <a:effectLst/>
                <a:highlight>
                  <a:srgbClr val="FCFCFC"/>
                </a:highlight>
                <a:latin typeface="Lato" panose="020F0502020204030203" pitchFamily="34" charset="0"/>
              </a:rPr>
              <a:t>）</a:t>
            </a:r>
            <a:r>
              <a:rPr lang="en-US" altLang="ja-JP" sz="1200" b="0" i="0" dirty="0">
                <a:solidFill>
                  <a:srgbClr val="404040"/>
                </a:solidFill>
                <a:effectLst/>
                <a:highlight>
                  <a:srgbClr val="FCFCFC"/>
                </a:highlight>
                <a:latin typeface="Lato" panose="020F0502020204030203" pitchFamily="34" charset="0"/>
              </a:rPr>
              <a:t>: 2 </a:t>
            </a:r>
            <a:r>
              <a:rPr lang="ja-JP" altLang="en-US" sz="1200" b="0" i="0">
                <a:solidFill>
                  <a:srgbClr val="404040"/>
                </a:solidFill>
                <a:effectLst/>
                <a:highlight>
                  <a:srgbClr val="FCFCFC"/>
                </a:highlight>
                <a:latin typeface="Lato" panose="020F0502020204030203" pitchFamily="34" charset="0"/>
              </a:rPr>
              <a:t>群間は独立ではない</a:t>
            </a:r>
          </a:p>
          <a:p>
            <a:pPr algn="l">
              <a:buFont typeface="+mj-lt"/>
              <a:buAutoNum type="arabicPeriod"/>
            </a:pPr>
            <a:r>
              <a:rPr lang="ja-JP" altLang="en-US" sz="1200" b="0" i="0">
                <a:solidFill>
                  <a:srgbClr val="404040"/>
                </a:solidFill>
                <a:effectLst/>
                <a:highlight>
                  <a:srgbClr val="FCFCFC"/>
                </a:highlight>
                <a:latin typeface="Lato" panose="020F0502020204030203" pitchFamily="34" charset="0"/>
              </a:rPr>
              <a:t>期待度数を求める</a:t>
            </a:r>
            <a:endParaRPr lang="en-US" altLang="ja-JP" sz="1200" b="0" i="0" dirty="0">
              <a:solidFill>
                <a:srgbClr val="404040"/>
              </a:solidFill>
              <a:effectLst/>
              <a:highlight>
                <a:srgbClr val="FCFCFC"/>
              </a:highlight>
              <a:latin typeface="Lato" panose="020F0502020204030203" pitchFamily="34" charset="0"/>
            </a:endParaRPr>
          </a:p>
          <a:p>
            <a:pPr algn="l"/>
            <a:r>
              <a:rPr lang="ja-JP" altLang="en-US" sz="1200" b="0" i="0">
                <a:solidFill>
                  <a:srgbClr val="404040"/>
                </a:solidFill>
                <a:effectLst/>
                <a:highlight>
                  <a:srgbClr val="FCFCFC"/>
                </a:highlight>
                <a:latin typeface="Lato" panose="020F0502020204030203" pitchFamily="34" charset="0"/>
              </a:rPr>
              <a:t>期待度数とは、変数の影響による結果の違いはないと仮定したときの出現頻度を表します。</a:t>
            </a:r>
          </a:p>
          <a:p>
            <a:pPr algn="l">
              <a:buFont typeface="+mj-lt"/>
              <a:buAutoNum type="arabicPeriod"/>
            </a:pPr>
            <a:r>
              <a:rPr lang="ja-JP" altLang="en-US" sz="1200" b="0" i="0">
                <a:solidFill>
                  <a:srgbClr val="404040"/>
                </a:solidFill>
                <a:effectLst/>
                <a:highlight>
                  <a:srgbClr val="FCFCFC"/>
                </a:highlight>
                <a:latin typeface="Lato" panose="020F0502020204030203" pitchFamily="34" charset="0"/>
              </a:rPr>
              <a:t>実測度数と期待度数から 𝜒 二乗値を算出</a:t>
            </a:r>
          </a:p>
          <a:p>
            <a:pPr algn="l">
              <a:buFont typeface="+mj-lt"/>
              <a:buAutoNum type="arabicPeriod"/>
            </a:pPr>
            <a:r>
              <a:rPr lang="ja-JP" altLang="en-US" sz="1200" b="0" i="0">
                <a:solidFill>
                  <a:srgbClr val="404040"/>
                </a:solidFill>
                <a:effectLst/>
                <a:highlight>
                  <a:srgbClr val="FCFCFC"/>
                </a:highlight>
                <a:latin typeface="Lato" panose="020F0502020204030203" pitchFamily="34" charset="0"/>
              </a:rPr>
              <a:t>𝜒 二乗値から </a:t>
            </a:r>
            <a:r>
              <a:rPr lang="en-US" altLang="ja-JP" sz="1200" b="0" i="0" dirty="0">
                <a:solidFill>
                  <a:srgbClr val="404040"/>
                </a:solidFill>
                <a:effectLst/>
                <a:highlight>
                  <a:srgbClr val="FCFCFC"/>
                </a:highlight>
                <a:latin typeface="Lato" panose="020F0502020204030203" pitchFamily="34" charset="0"/>
              </a:rPr>
              <a:t>P </a:t>
            </a:r>
            <a:r>
              <a:rPr lang="ja-JP" altLang="en-US" sz="1200" b="0" i="0">
                <a:solidFill>
                  <a:srgbClr val="404040"/>
                </a:solidFill>
                <a:effectLst/>
                <a:highlight>
                  <a:srgbClr val="FCFCFC"/>
                </a:highlight>
                <a:latin typeface="Lato" panose="020F0502020204030203" pitchFamily="34" charset="0"/>
              </a:rPr>
              <a:t>値を算出する</a:t>
            </a:r>
          </a:p>
          <a:p>
            <a:endParaRPr kumimoji="1" lang="ja-JP" altLang="en-US"/>
          </a:p>
        </p:txBody>
      </p:sp>
      <p:sp>
        <p:nvSpPr>
          <p:cNvPr id="4" name="スライド番号プレースホルダー 3"/>
          <p:cNvSpPr>
            <a:spLocks noGrp="1"/>
          </p:cNvSpPr>
          <p:nvPr>
            <p:ph type="sldNum" sz="quarter" idx="5"/>
          </p:nvPr>
        </p:nvSpPr>
        <p:spPr/>
        <p:txBody>
          <a:bodyPr/>
          <a:lstStyle/>
          <a:p>
            <a:fld id="{3935B53D-37AE-4FD8-B6B6-E22203BDD651}" type="slidenum">
              <a:rPr kumimoji="1" lang="ja-JP" altLang="en-US" smtClean="0"/>
              <a:pPr/>
              <a:t>55</a:t>
            </a:fld>
            <a:endParaRPr kumimoji="1" lang="ja-JP" altLang="en-US" dirty="0"/>
          </a:p>
        </p:txBody>
      </p:sp>
    </p:spTree>
    <p:extLst>
      <p:ext uri="{BB962C8B-B14F-4D97-AF65-F5344CB8AC3E}">
        <p14:creationId xmlns:p14="http://schemas.microsoft.com/office/powerpoint/2010/main" val="311560403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481013" y="1279525"/>
            <a:ext cx="6138862" cy="3454400"/>
          </a:xfrm>
        </p:spPr>
      </p:sp>
      <p:sp>
        <p:nvSpPr>
          <p:cNvPr id="3" name="ノート プレースホルダー 2"/>
          <p:cNvSpPr>
            <a:spLocks noGrp="1"/>
          </p:cNvSpPr>
          <p:nvPr>
            <p:ph type="body" idx="1"/>
          </p:nvPr>
        </p:nvSpPr>
        <p:spPr/>
        <p:txBody>
          <a:bodyPr/>
          <a:lstStyle/>
          <a:p>
            <a:endParaRPr lang="ja-JP" altLang="en-US"/>
          </a:p>
        </p:txBody>
      </p:sp>
    </p:spTree>
    <p:extLst>
      <p:ext uri="{BB962C8B-B14F-4D97-AF65-F5344CB8AC3E}">
        <p14:creationId xmlns:p14="http://schemas.microsoft.com/office/powerpoint/2010/main" val="257624527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p4:notes"/>
          <p:cNvSpPr txBox="1">
            <a:spLocks noGrp="1"/>
          </p:cNvSpPr>
          <p:nvPr>
            <p:ph type="body" idx="1"/>
          </p:nvPr>
        </p:nvSpPr>
        <p:spPr>
          <a:xfrm>
            <a:off x="680720" y="4783307"/>
            <a:ext cx="5445760" cy="3913614"/>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ja-JP" altLang="en-US">
                <a:latin typeface="メイリオ" panose="020B0604030504040204" pitchFamily="50" charset="-128"/>
                <a:ea typeface="メイリオ" panose="020B0604030504040204" pitchFamily="50" charset="-128"/>
              </a:rPr>
              <a:t>目標を達成できるように</a:t>
            </a:r>
            <a:r>
              <a:rPr lang="en-US" altLang="ja-JP" dirty="0">
                <a:latin typeface="メイリオ" panose="020B0604030504040204" pitchFamily="50" charset="-128"/>
                <a:ea typeface="メイリオ" panose="020B0604030504040204" pitchFamily="50" charset="-128"/>
              </a:rPr>
              <a:t>4  </a:t>
            </a:r>
            <a:r>
              <a:rPr lang="ja-JP" altLang="en-US">
                <a:latin typeface="メイリオ" panose="020B0604030504040204" pitchFamily="50" charset="-128"/>
                <a:ea typeface="メイリオ" panose="020B0604030504040204" pitchFamily="50" charset="-128"/>
              </a:rPr>
              <a:t>つ紹介する</a:t>
            </a:r>
            <a:endParaRPr lang="en-US" altLang="ja-JP" dirty="0">
              <a:latin typeface="メイリオ" panose="020B0604030504040204" pitchFamily="50" charset="-128"/>
              <a:ea typeface="メイリオ" panose="020B0604030504040204" pitchFamily="50" charset="-128"/>
            </a:endParaRPr>
          </a:p>
          <a:p>
            <a:pPr marL="0" lvl="0" indent="0" algn="l" rtl="0">
              <a:spcBef>
                <a:spcPts val="0"/>
              </a:spcBef>
              <a:spcAft>
                <a:spcPts val="0"/>
              </a:spcAft>
              <a:buNone/>
            </a:pPr>
            <a:endParaRPr lang="en-US" dirty="0">
              <a:latin typeface="メイリオ" panose="020B0604030504040204" pitchFamily="50" charset="-128"/>
              <a:ea typeface="メイリオ" panose="020B0604030504040204" pitchFamily="50" charset="-128"/>
            </a:endParaRPr>
          </a:p>
          <a:p>
            <a:pPr marL="0" lvl="0" indent="0" algn="l" rtl="0">
              <a:spcBef>
                <a:spcPts val="0"/>
              </a:spcBef>
              <a:spcAft>
                <a:spcPts val="0"/>
              </a:spcAft>
              <a:buNone/>
            </a:pPr>
            <a:r>
              <a:rPr lang="ja-JP" altLang="en-US">
                <a:latin typeface="メイリオ" panose="020B0604030504040204" pitchFamily="50" charset="-128"/>
                <a:ea typeface="メイリオ" panose="020B0604030504040204" pitchFamily="50" charset="-128"/>
              </a:rPr>
              <a:t>可用性→障害がおこってもサービスの提供をし続けること</a:t>
            </a:r>
            <a:endParaRPr lang="en-US" altLang="ja-JP" dirty="0">
              <a:latin typeface="メイリオ" panose="020B0604030504040204" pitchFamily="50" charset="-128"/>
              <a:ea typeface="メイリオ" panose="020B0604030504040204" pitchFamily="50" charset="-128"/>
            </a:endParaRPr>
          </a:p>
          <a:p>
            <a:pPr marL="0" lvl="0" indent="0" algn="l" rtl="0">
              <a:spcBef>
                <a:spcPts val="0"/>
              </a:spcBef>
              <a:spcAft>
                <a:spcPts val="0"/>
              </a:spcAft>
              <a:buNone/>
            </a:pPr>
            <a:r>
              <a:rPr lang="ja-JP" altLang="en-US">
                <a:latin typeface="メイリオ" panose="020B0604030504040204" pitchFamily="50" charset="-128"/>
                <a:ea typeface="メイリオ" panose="020B0604030504040204" pitchFamily="50" charset="-128"/>
              </a:rPr>
              <a:t>インフラは仮想化技術で支えられている</a:t>
            </a:r>
            <a:endParaRPr dirty="0">
              <a:latin typeface="メイリオ" panose="020B0604030504040204" pitchFamily="50" charset="-128"/>
              <a:ea typeface="メイリオ" panose="020B0604030504040204" pitchFamily="50" charset="-128"/>
            </a:endParaRPr>
          </a:p>
        </p:txBody>
      </p:sp>
      <p:sp>
        <p:nvSpPr>
          <p:cNvPr id="56" name="Google Shape;56;p4:notes"/>
          <p:cNvSpPr>
            <a:spLocks noGrp="1" noRot="1" noChangeAspect="1"/>
          </p:cNvSpPr>
          <p:nvPr>
            <p:ph type="sldImg" idx="2"/>
          </p:nvPr>
        </p:nvSpPr>
        <p:spPr>
          <a:xfrm>
            <a:off x="422275" y="1243013"/>
            <a:ext cx="5962650" cy="335438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5070385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p4:notes"/>
          <p:cNvSpPr txBox="1">
            <a:spLocks noGrp="1"/>
          </p:cNvSpPr>
          <p:nvPr>
            <p:ph type="body" idx="1"/>
          </p:nvPr>
        </p:nvSpPr>
        <p:spPr>
          <a:xfrm>
            <a:off x="680720" y="4783307"/>
            <a:ext cx="5445760" cy="3913614"/>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ja-JP" altLang="en-US">
                <a:latin typeface="メイリオ" panose="020B0604030504040204" pitchFamily="50" charset="-128"/>
                <a:ea typeface="メイリオ" panose="020B0604030504040204" pitchFamily="50" charset="-128"/>
              </a:rPr>
              <a:t>目標を達成できるように</a:t>
            </a:r>
            <a:r>
              <a:rPr lang="en-US" altLang="ja-JP" dirty="0">
                <a:latin typeface="メイリオ" panose="020B0604030504040204" pitchFamily="50" charset="-128"/>
                <a:ea typeface="メイリオ" panose="020B0604030504040204" pitchFamily="50" charset="-128"/>
              </a:rPr>
              <a:t>4  </a:t>
            </a:r>
            <a:r>
              <a:rPr lang="ja-JP" altLang="en-US">
                <a:latin typeface="メイリオ" panose="020B0604030504040204" pitchFamily="50" charset="-128"/>
                <a:ea typeface="メイリオ" panose="020B0604030504040204" pitchFamily="50" charset="-128"/>
              </a:rPr>
              <a:t>つ紹介する</a:t>
            </a:r>
            <a:endParaRPr lang="en-US" altLang="ja-JP" dirty="0">
              <a:latin typeface="メイリオ" panose="020B0604030504040204" pitchFamily="50" charset="-128"/>
              <a:ea typeface="メイリオ" panose="020B0604030504040204" pitchFamily="50" charset="-128"/>
            </a:endParaRPr>
          </a:p>
          <a:p>
            <a:pPr marL="0" lvl="0" indent="0" algn="l" rtl="0">
              <a:spcBef>
                <a:spcPts val="0"/>
              </a:spcBef>
              <a:spcAft>
                <a:spcPts val="0"/>
              </a:spcAft>
              <a:buNone/>
            </a:pPr>
            <a:endParaRPr lang="en-US" dirty="0">
              <a:latin typeface="メイリオ" panose="020B0604030504040204" pitchFamily="50" charset="-128"/>
              <a:ea typeface="メイリオ" panose="020B0604030504040204" pitchFamily="50" charset="-128"/>
            </a:endParaRPr>
          </a:p>
          <a:p>
            <a:pPr marL="0" lvl="0" indent="0" algn="l" rtl="0">
              <a:spcBef>
                <a:spcPts val="0"/>
              </a:spcBef>
              <a:spcAft>
                <a:spcPts val="0"/>
              </a:spcAft>
              <a:buNone/>
            </a:pPr>
            <a:r>
              <a:rPr lang="ja-JP" altLang="en-US">
                <a:latin typeface="メイリオ" panose="020B0604030504040204" pitchFamily="50" charset="-128"/>
                <a:ea typeface="メイリオ" panose="020B0604030504040204" pitchFamily="50" charset="-128"/>
              </a:rPr>
              <a:t>可用性→障害がおこってもサービスの提供をし続けること</a:t>
            </a:r>
            <a:endParaRPr lang="en-US" altLang="ja-JP" dirty="0">
              <a:latin typeface="メイリオ" panose="020B0604030504040204" pitchFamily="50" charset="-128"/>
              <a:ea typeface="メイリオ" panose="020B0604030504040204" pitchFamily="50" charset="-128"/>
            </a:endParaRPr>
          </a:p>
          <a:p>
            <a:pPr marL="0" lvl="0" indent="0" algn="l" rtl="0">
              <a:spcBef>
                <a:spcPts val="0"/>
              </a:spcBef>
              <a:spcAft>
                <a:spcPts val="0"/>
              </a:spcAft>
              <a:buNone/>
            </a:pPr>
            <a:r>
              <a:rPr lang="ja-JP" altLang="en-US">
                <a:latin typeface="メイリオ" panose="020B0604030504040204" pitchFamily="50" charset="-128"/>
                <a:ea typeface="メイリオ" panose="020B0604030504040204" pitchFamily="50" charset="-128"/>
              </a:rPr>
              <a:t>インフラは仮想化技術で支えられている</a:t>
            </a:r>
            <a:endParaRPr dirty="0">
              <a:latin typeface="メイリオ" panose="020B0604030504040204" pitchFamily="50" charset="-128"/>
              <a:ea typeface="メイリオ" panose="020B0604030504040204" pitchFamily="50" charset="-128"/>
            </a:endParaRPr>
          </a:p>
        </p:txBody>
      </p:sp>
      <p:sp>
        <p:nvSpPr>
          <p:cNvPr id="56" name="Google Shape;56;p4:notes"/>
          <p:cNvSpPr>
            <a:spLocks noGrp="1" noRot="1" noChangeAspect="1"/>
          </p:cNvSpPr>
          <p:nvPr>
            <p:ph type="sldImg" idx="2"/>
          </p:nvPr>
        </p:nvSpPr>
        <p:spPr>
          <a:xfrm>
            <a:off x="422275" y="1243013"/>
            <a:ext cx="5962650" cy="335438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380845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481013" y="1279525"/>
            <a:ext cx="6138862" cy="3454400"/>
          </a:xfrm>
        </p:spPr>
      </p:sp>
      <p:sp>
        <p:nvSpPr>
          <p:cNvPr id="3" name="ノート プレースホルダー 2"/>
          <p:cNvSpPr>
            <a:spLocks noGrp="1"/>
          </p:cNvSpPr>
          <p:nvPr>
            <p:ph type="body" idx="1"/>
          </p:nvPr>
        </p:nvSpPr>
        <p:spPr/>
        <p:txBody>
          <a:bodyPr/>
          <a:lstStyle/>
          <a:p>
            <a:endParaRPr lang="ja-JP" altLang="en-US"/>
          </a:p>
        </p:txBody>
      </p:sp>
      <p:sp>
        <p:nvSpPr>
          <p:cNvPr id="4" name="スライド番号プレースホルダー 3"/>
          <p:cNvSpPr>
            <a:spLocks noGrp="1"/>
          </p:cNvSpPr>
          <p:nvPr>
            <p:ph type="sldNum" sz="quarter" idx="5"/>
          </p:nvPr>
        </p:nvSpPr>
        <p:spPr/>
        <p:txBody>
          <a:bodyPr/>
          <a:lstStyle/>
          <a:p>
            <a:fld id="{3935B53D-37AE-4FD8-B6B6-E22203BDD651}" type="slidenum">
              <a:rPr kumimoji="1" lang="ja-JP" altLang="en-US" smtClean="0"/>
              <a:t>4</a:t>
            </a:fld>
            <a:endParaRPr kumimoji="1" lang="ja-JP" altLang="en-US"/>
          </a:p>
        </p:txBody>
      </p:sp>
    </p:spTree>
    <p:extLst>
      <p:ext uri="{BB962C8B-B14F-4D97-AF65-F5344CB8AC3E}">
        <p14:creationId xmlns:p14="http://schemas.microsoft.com/office/powerpoint/2010/main" val="2516499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481013" y="1279525"/>
            <a:ext cx="6138862" cy="3454400"/>
          </a:xfrm>
        </p:spPr>
      </p:sp>
      <p:sp>
        <p:nvSpPr>
          <p:cNvPr id="3" name="ノート プレースホルダー 2"/>
          <p:cNvSpPr>
            <a:spLocks noGrp="1"/>
          </p:cNvSpPr>
          <p:nvPr>
            <p:ph type="body" idx="1"/>
          </p:nvPr>
        </p:nvSpPr>
        <p:spPr/>
        <p:txBody>
          <a:bodyPr/>
          <a:lstStyle/>
          <a:p>
            <a:endParaRPr lang="ja-JP" altLang="en-US" dirty="0"/>
          </a:p>
        </p:txBody>
      </p:sp>
    </p:spTree>
    <p:extLst>
      <p:ext uri="{BB962C8B-B14F-4D97-AF65-F5344CB8AC3E}">
        <p14:creationId xmlns:p14="http://schemas.microsoft.com/office/powerpoint/2010/main" val="33776603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481013" y="1279525"/>
            <a:ext cx="6138862" cy="3454400"/>
          </a:xfrm>
        </p:spPr>
      </p:sp>
      <p:sp>
        <p:nvSpPr>
          <p:cNvPr id="3" name="ノート プレースホルダー 2"/>
          <p:cNvSpPr>
            <a:spLocks noGrp="1"/>
          </p:cNvSpPr>
          <p:nvPr>
            <p:ph type="body" idx="1"/>
          </p:nvPr>
        </p:nvSpPr>
        <p:spPr/>
        <p:txBody>
          <a:bodyPr/>
          <a:lstStyle/>
          <a:p>
            <a:r>
              <a:rPr lang="ja-JP" altLang="en-US" dirty="0"/>
              <a:t>コースのコンセプトをこちらに記載しておきます。</a:t>
            </a:r>
            <a:endParaRPr lang="en-US" altLang="ja-JP" dirty="0"/>
          </a:p>
          <a:p>
            <a:r>
              <a:rPr lang="ja-JP" altLang="en-US" dirty="0"/>
              <a:t>前提コースがプログラミングである為、プログラミング研修の感覚で受講する受講者もいると思いますが、</a:t>
            </a:r>
            <a:endParaRPr lang="en-US" altLang="ja-JP" dirty="0"/>
          </a:p>
          <a:p>
            <a:r>
              <a:rPr lang="ja-JP" altLang="en-US" dirty="0"/>
              <a:t>受講者が学びに集中できるように、どのようなことを学べるコースなのか、どんな姿勢で受けて欲しいのか認識を共有しておきます。</a:t>
            </a:r>
            <a:endParaRPr lang="en-US" altLang="ja-JP" dirty="0"/>
          </a:p>
          <a:p>
            <a:endParaRPr lang="en-US" altLang="ja-JP" dirty="0"/>
          </a:p>
          <a:p>
            <a:r>
              <a:rPr lang="ja-JP" altLang="en-US" dirty="0"/>
              <a:t>本コースの前提知識として必要なものは</a:t>
            </a:r>
            <a:r>
              <a:rPr lang="en-US" altLang="ja-JP" dirty="0"/>
              <a:t>Python</a:t>
            </a:r>
            <a:r>
              <a:rPr lang="ja-JP" altLang="en-US" dirty="0"/>
              <a:t>の基本文法のみとしています。</a:t>
            </a:r>
            <a:endParaRPr lang="en-US" altLang="ja-JP" dirty="0"/>
          </a:p>
          <a:p>
            <a:r>
              <a:rPr lang="ja-JP" altLang="en-US" dirty="0"/>
              <a:t>そして、本コースはプログラミングを学ぶことを目標としているのではなく、プログラミングを用いて機械学習を理解・実装することを目標としています。</a:t>
            </a:r>
            <a:endParaRPr lang="en-US" altLang="ja-JP" dirty="0"/>
          </a:p>
          <a:p>
            <a:endParaRPr lang="en-US" altLang="ja-JP" dirty="0"/>
          </a:p>
          <a:p>
            <a:r>
              <a:rPr lang="ja-JP" altLang="en-US" dirty="0"/>
              <a:t>機械学習のプログラミングは、状況に応じた試行錯誤が重要です。</a:t>
            </a:r>
            <a:endParaRPr lang="en-US" altLang="ja-JP" dirty="0"/>
          </a:p>
          <a:p>
            <a:r>
              <a:rPr lang="ja-JP" altLang="en-US" dirty="0"/>
              <a:t>そのため、状況によってさまざまなプログラミングを試すことになります。</a:t>
            </a:r>
            <a:endParaRPr lang="en-US" altLang="ja-JP" dirty="0"/>
          </a:p>
          <a:p>
            <a:r>
              <a:rPr lang="ja-JP" altLang="en-US" dirty="0"/>
              <a:t>そのプログラミング自体を完璧にしてから機械学習に取り組むのでは、</a:t>
            </a:r>
            <a:endParaRPr lang="en-US" altLang="ja-JP" dirty="0"/>
          </a:p>
          <a:p>
            <a:r>
              <a:rPr lang="ja-JP" altLang="en-US" dirty="0"/>
              <a:t>非常に多くの時間が必要になってしまいます。</a:t>
            </a:r>
            <a:endParaRPr lang="en-US" altLang="ja-JP" dirty="0"/>
          </a:p>
          <a:p>
            <a:endParaRPr lang="en-US" altLang="ja-JP" dirty="0"/>
          </a:p>
          <a:p>
            <a:r>
              <a:rPr lang="ja-JP" altLang="en-US" dirty="0"/>
              <a:t>本コースでは、プログラミングを覚えるのではなく、</a:t>
            </a:r>
            <a:endParaRPr lang="en-US" altLang="ja-JP" dirty="0"/>
          </a:p>
          <a:p>
            <a:r>
              <a:rPr lang="ja-JP" altLang="en-US" dirty="0"/>
              <a:t>仕組みを理解し、見ながら・調べながら機械学習ができるようになる</a:t>
            </a:r>
            <a:endParaRPr lang="en-US" altLang="ja-JP" dirty="0"/>
          </a:p>
          <a:p>
            <a:r>
              <a:rPr lang="ja-JP" altLang="en-US" dirty="0"/>
              <a:t>ということをゴールとします。</a:t>
            </a:r>
            <a:endParaRPr lang="en-US" altLang="ja-JP" dirty="0"/>
          </a:p>
        </p:txBody>
      </p:sp>
      <p:sp>
        <p:nvSpPr>
          <p:cNvPr id="4" name="スライド番号プレースホルダー 3"/>
          <p:cNvSpPr>
            <a:spLocks noGrp="1"/>
          </p:cNvSpPr>
          <p:nvPr>
            <p:ph type="sldNum" sz="quarter" idx="5"/>
          </p:nvPr>
        </p:nvSpPr>
        <p:spPr/>
        <p:txBody>
          <a:bodyPr/>
          <a:lstStyle/>
          <a:p>
            <a:fld id="{3935B53D-37AE-4FD8-B6B6-E22203BDD651}" type="slidenum">
              <a:rPr kumimoji="1" lang="ja-JP" altLang="en-US" smtClean="0"/>
              <a:t>6</a:t>
            </a:fld>
            <a:endParaRPr kumimoji="1" lang="ja-JP" altLang="en-US"/>
          </a:p>
        </p:txBody>
      </p:sp>
    </p:spTree>
    <p:extLst>
      <p:ext uri="{BB962C8B-B14F-4D97-AF65-F5344CB8AC3E}">
        <p14:creationId xmlns:p14="http://schemas.microsoft.com/office/powerpoint/2010/main" val="39432456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481013" y="1279525"/>
            <a:ext cx="6138862" cy="3454400"/>
          </a:xfrm>
        </p:spPr>
      </p:sp>
      <p:sp>
        <p:nvSpPr>
          <p:cNvPr id="3" name="ノート プレースホルダー 2"/>
          <p:cNvSpPr>
            <a:spLocks noGrp="1"/>
          </p:cNvSpPr>
          <p:nvPr>
            <p:ph type="body" idx="1"/>
          </p:nvPr>
        </p:nvSpPr>
        <p:spPr/>
        <p:txBody>
          <a:bodyPr/>
          <a:lstStyle/>
          <a:p>
            <a:pPr marL="185766" indent="-185766">
              <a:buFont typeface="Arial" panose="020B0604020202020204" pitchFamily="34" charset="0"/>
              <a:buChar char="•"/>
            </a:pPr>
            <a:endParaRPr lang="en-US" altLang="ja-JP" dirty="0"/>
          </a:p>
        </p:txBody>
      </p:sp>
      <p:sp>
        <p:nvSpPr>
          <p:cNvPr id="4" name="スライド番号プレースホルダー 3"/>
          <p:cNvSpPr>
            <a:spLocks noGrp="1"/>
          </p:cNvSpPr>
          <p:nvPr>
            <p:ph type="sldNum" sz="quarter" idx="5"/>
          </p:nvPr>
        </p:nvSpPr>
        <p:spPr/>
        <p:txBody>
          <a:bodyPr/>
          <a:lstStyle/>
          <a:p>
            <a:fld id="{3935B53D-37AE-4FD8-B6B6-E22203BDD651}" type="slidenum">
              <a:rPr kumimoji="1" lang="ja-JP" altLang="en-US" smtClean="0"/>
              <a:t>7</a:t>
            </a:fld>
            <a:endParaRPr kumimoji="1" lang="ja-JP" altLang="en-US"/>
          </a:p>
        </p:txBody>
      </p:sp>
    </p:spTree>
    <p:extLst>
      <p:ext uri="{BB962C8B-B14F-4D97-AF65-F5344CB8AC3E}">
        <p14:creationId xmlns:p14="http://schemas.microsoft.com/office/powerpoint/2010/main" val="29403617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p:cNvGrpSpPr/>
        <p:nvPr/>
      </p:nvGrpSpPr>
      <p:grpSpPr>
        <a:xfrm>
          <a:off x="0" y="0"/>
          <a:ext cx="0" cy="0"/>
          <a:chOff x="0" y="0"/>
          <a:chExt cx="0" cy="0"/>
        </a:xfrm>
      </p:grpSpPr>
      <p:sp>
        <p:nvSpPr>
          <p:cNvPr id="50" name="Google Shape;50;p3:notes"/>
          <p:cNvSpPr txBox="1">
            <a:spLocks noGrp="1"/>
          </p:cNvSpPr>
          <p:nvPr>
            <p:ph type="body" idx="1"/>
          </p:nvPr>
        </p:nvSpPr>
        <p:spPr>
          <a:xfrm>
            <a:off x="680720" y="4783307"/>
            <a:ext cx="5445760" cy="3913614"/>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latin typeface="メイリオ" panose="020B0604030504040204" pitchFamily="50" charset="-128"/>
              <a:ea typeface="メイリオ" panose="020B0604030504040204" pitchFamily="50" charset="-128"/>
            </a:endParaRPr>
          </a:p>
        </p:txBody>
      </p:sp>
      <p:sp>
        <p:nvSpPr>
          <p:cNvPr id="51" name="Google Shape;51;p3:notes"/>
          <p:cNvSpPr>
            <a:spLocks noGrp="1" noRot="1" noChangeAspect="1"/>
          </p:cNvSpPr>
          <p:nvPr>
            <p:ph type="sldImg" idx="2"/>
          </p:nvPr>
        </p:nvSpPr>
        <p:spPr>
          <a:xfrm>
            <a:off x="422275" y="1243013"/>
            <a:ext cx="5962650" cy="33543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481013" y="1279525"/>
            <a:ext cx="6138862" cy="3454400"/>
          </a:xfrm>
        </p:spPr>
      </p:sp>
      <p:sp>
        <p:nvSpPr>
          <p:cNvPr id="3" name="ノート プレースホルダー 2"/>
          <p:cNvSpPr>
            <a:spLocks noGrp="1"/>
          </p:cNvSpPr>
          <p:nvPr>
            <p:ph type="body" idx="1"/>
          </p:nvPr>
        </p:nvSpPr>
        <p:spPr/>
        <p:txBody>
          <a:bodyPr/>
          <a:lstStyle/>
          <a:p>
            <a:endParaRPr lang="ja-JP" altLang="en-US"/>
          </a:p>
        </p:txBody>
      </p:sp>
      <p:sp>
        <p:nvSpPr>
          <p:cNvPr id="4" name="スライド番号プレースホルダー 3"/>
          <p:cNvSpPr>
            <a:spLocks noGrp="1"/>
          </p:cNvSpPr>
          <p:nvPr>
            <p:ph type="sldNum" sz="quarter" idx="5"/>
          </p:nvPr>
        </p:nvSpPr>
        <p:spPr/>
        <p:txBody>
          <a:bodyPr/>
          <a:lstStyle/>
          <a:p>
            <a:fld id="{3935B53D-37AE-4FD8-B6B6-E22203BDD651}" type="slidenum">
              <a:rPr kumimoji="1" lang="ja-JP" altLang="en-US" smtClean="0"/>
              <a:t>11</a:t>
            </a:fld>
            <a:endParaRPr kumimoji="1" lang="ja-JP" altLang="en-US"/>
          </a:p>
        </p:txBody>
      </p:sp>
    </p:spTree>
    <p:extLst>
      <p:ext uri="{BB962C8B-B14F-4D97-AF65-F5344CB8AC3E}">
        <p14:creationId xmlns:p14="http://schemas.microsoft.com/office/powerpoint/2010/main" val="39691644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p4:notes"/>
          <p:cNvSpPr txBox="1">
            <a:spLocks noGrp="1"/>
          </p:cNvSpPr>
          <p:nvPr>
            <p:ph type="body" idx="1"/>
          </p:nvPr>
        </p:nvSpPr>
        <p:spPr>
          <a:xfrm>
            <a:off x="680720" y="4783307"/>
            <a:ext cx="5445760" cy="3913614"/>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ja-JP" altLang="en-US">
                <a:latin typeface="メイリオ" panose="020B0604030504040204" pitchFamily="50" charset="-128"/>
                <a:ea typeface="メイリオ" panose="020B0604030504040204" pitchFamily="50" charset="-128"/>
              </a:rPr>
              <a:t>目標を達成できるように</a:t>
            </a:r>
            <a:r>
              <a:rPr lang="en-US" altLang="ja-JP" dirty="0">
                <a:latin typeface="メイリオ" panose="020B0604030504040204" pitchFamily="50" charset="-128"/>
                <a:ea typeface="メイリオ" panose="020B0604030504040204" pitchFamily="50" charset="-128"/>
              </a:rPr>
              <a:t>4  </a:t>
            </a:r>
            <a:r>
              <a:rPr lang="ja-JP" altLang="en-US">
                <a:latin typeface="メイリオ" panose="020B0604030504040204" pitchFamily="50" charset="-128"/>
                <a:ea typeface="メイリオ" panose="020B0604030504040204" pitchFamily="50" charset="-128"/>
              </a:rPr>
              <a:t>つ紹介する</a:t>
            </a:r>
            <a:endParaRPr lang="en-US" altLang="ja-JP" dirty="0">
              <a:latin typeface="メイリオ" panose="020B0604030504040204" pitchFamily="50" charset="-128"/>
              <a:ea typeface="メイリオ" panose="020B0604030504040204" pitchFamily="50" charset="-128"/>
            </a:endParaRPr>
          </a:p>
          <a:p>
            <a:pPr marL="0" lvl="0" indent="0" algn="l" rtl="0">
              <a:spcBef>
                <a:spcPts val="0"/>
              </a:spcBef>
              <a:spcAft>
                <a:spcPts val="0"/>
              </a:spcAft>
              <a:buNone/>
            </a:pPr>
            <a:endParaRPr lang="en-US" dirty="0">
              <a:latin typeface="メイリオ" panose="020B0604030504040204" pitchFamily="50" charset="-128"/>
              <a:ea typeface="メイリオ" panose="020B0604030504040204" pitchFamily="50" charset="-128"/>
            </a:endParaRPr>
          </a:p>
          <a:p>
            <a:pPr marL="0" lvl="0" indent="0" algn="l" rtl="0">
              <a:spcBef>
                <a:spcPts val="0"/>
              </a:spcBef>
              <a:spcAft>
                <a:spcPts val="0"/>
              </a:spcAft>
              <a:buNone/>
            </a:pPr>
            <a:r>
              <a:rPr lang="ja-JP" altLang="en-US">
                <a:latin typeface="メイリオ" panose="020B0604030504040204" pitchFamily="50" charset="-128"/>
                <a:ea typeface="メイリオ" panose="020B0604030504040204" pitchFamily="50" charset="-128"/>
              </a:rPr>
              <a:t>可用性→障害がおこってもサービスの提供をし続けること</a:t>
            </a:r>
            <a:endParaRPr lang="en-US" altLang="ja-JP" dirty="0">
              <a:latin typeface="メイリオ" panose="020B0604030504040204" pitchFamily="50" charset="-128"/>
              <a:ea typeface="メイリオ" panose="020B0604030504040204" pitchFamily="50" charset="-128"/>
            </a:endParaRPr>
          </a:p>
          <a:p>
            <a:pPr marL="0" lvl="0" indent="0" algn="l" rtl="0">
              <a:spcBef>
                <a:spcPts val="0"/>
              </a:spcBef>
              <a:spcAft>
                <a:spcPts val="0"/>
              </a:spcAft>
              <a:buNone/>
            </a:pPr>
            <a:r>
              <a:rPr lang="ja-JP" altLang="en-US">
                <a:latin typeface="メイリオ" panose="020B0604030504040204" pitchFamily="50" charset="-128"/>
                <a:ea typeface="メイリオ" panose="020B0604030504040204" pitchFamily="50" charset="-128"/>
              </a:rPr>
              <a:t>インフラは仮想化技術で支えられている</a:t>
            </a:r>
            <a:endParaRPr dirty="0">
              <a:latin typeface="メイリオ" panose="020B0604030504040204" pitchFamily="50" charset="-128"/>
              <a:ea typeface="メイリオ" panose="020B0604030504040204" pitchFamily="50" charset="-128"/>
            </a:endParaRPr>
          </a:p>
        </p:txBody>
      </p:sp>
      <p:sp>
        <p:nvSpPr>
          <p:cNvPr id="56" name="Google Shape;56;p4:notes"/>
          <p:cNvSpPr>
            <a:spLocks noGrp="1" noRot="1" noChangeAspect="1"/>
          </p:cNvSpPr>
          <p:nvPr>
            <p:ph type="sldImg" idx="2"/>
          </p:nvPr>
        </p:nvSpPr>
        <p:spPr>
          <a:xfrm>
            <a:off x="422275" y="1243013"/>
            <a:ext cx="5962650" cy="33543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Tree>
    <p:extLst>
      <p:ext uri="{BB962C8B-B14F-4D97-AF65-F5344CB8AC3E}">
        <p14:creationId xmlns:p14="http://schemas.microsoft.com/office/powerpoint/2010/main" val="38827151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タイトルのみ">
    <p:spTree>
      <p:nvGrpSpPr>
        <p:cNvPr id="1" name=""/>
        <p:cNvGrpSpPr/>
        <p:nvPr/>
      </p:nvGrpSpPr>
      <p:grpSpPr>
        <a:xfrm>
          <a:off x="0" y="0"/>
          <a:ext cx="0" cy="0"/>
          <a:chOff x="0" y="0"/>
          <a:chExt cx="0" cy="0"/>
        </a:xfrm>
      </p:grpSpPr>
      <p:pic>
        <p:nvPicPr>
          <p:cNvPr id="9" name="Picture 6">
            <a:extLst>
              <a:ext uri="{FF2B5EF4-FFF2-40B4-BE49-F238E27FC236}">
                <a16:creationId xmlns:a16="http://schemas.microsoft.com/office/drawing/2014/main" id="{94BAD08A-275D-4D9A-8A3B-C82EB334522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1" r="1853" b="20081"/>
          <a:stretch/>
        </p:blipFill>
        <p:spPr bwMode="auto">
          <a:xfrm>
            <a:off x="492494" y="289982"/>
            <a:ext cx="11207011" cy="5228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タイトル 1"/>
          <p:cNvSpPr>
            <a:spLocks noGrp="1"/>
          </p:cNvSpPr>
          <p:nvPr>
            <p:ph type="title"/>
          </p:nvPr>
        </p:nvSpPr>
        <p:spPr bwMode="auto">
          <a:xfrm>
            <a:off x="368287" y="366183"/>
            <a:ext cx="11455423" cy="482600"/>
          </a:xfrm>
        </p:spPr>
        <p:txBody>
          <a:bodyPr/>
          <a:lstStyle>
            <a:lvl1pPr algn="ctr">
              <a:defRPr sz="2400" spc="300">
                <a:solidFill>
                  <a:schemeClr val="bg1"/>
                </a:solidFill>
              </a:defRPr>
            </a:lvl1pPr>
          </a:lstStyle>
          <a:p>
            <a:r>
              <a:rPr kumimoji="1" lang="ja-JP" altLang="en-US"/>
              <a:t>マスター タイトルの書式設定</a:t>
            </a:r>
          </a:p>
        </p:txBody>
      </p:sp>
      <p:sp>
        <p:nvSpPr>
          <p:cNvPr id="2" name="スライド番号プレースホルダー 1">
            <a:extLst>
              <a:ext uri="{FF2B5EF4-FFF2-40B4-BE49-F238E27FC236}">
                <a16:creationId xmlns:a16="http://schemas.microsoft.com/office/drawing/2014/main" id="{1153C121-57E6-473A-856C-94D940EF6F9C}"/>
              </a:ext>
            </a:extLst>
          </p:cNvPr>
          <p:cNvSpPr>
            <a:spLocks noGrp="1"/>
          </p:cNvSpPr>
          <p:nvPr>
            <p:ph type="sldNum" sz="quarter" idx="10"/>
          </p:nvPr>
        </p:nvSpPr>
        <p:spPr>
          <a:xfrm>
            <a:off x="9265299" y="6465214"/>
            <a:ext cx="2743200" cy="204403"/>
          </a:xfrm>
        </p:spPr>
        <p:txBody>
          <a:bodyPr vert="horz" lIns="91440" tIns="45720" rIns="91440" bIns="45720" rtlCol="0" anchor="ctr"/>
          <a:lstStyle>
            <a:lvl1pPr>
              <a:defRPr kumimoji="1" lang="ja-JP" altLang="en-US" sz="900" b="0" smtClean="0">
                <a:solidFill>
                  <a:schemeClr val="tx1">
                    <a:lumMod val="50000"/>
                    <a:lumOff val="50000"/>
                  </a:schemeClr>
                </a:solidFill>
              </a:defRPr>
            </a:lvl1pPr>
          </a:lstStyle>
          <a:p>
            <a:fld id="{5D750650-B10A-47BF-93C2-E1678438B37A}" type="slidenum">
              <a:rPr lang="en-US" altLang="ja-JP" smtClean="0"/>
              <a:pPr/>
              <a:t>‹#›</a:t>
            </a:fld>
            <a:endParaRPr lang="en-US" altLang="ja-JP" dirty="0"/>
          </a:p>
        </p:txBody>
      </p:sp>
      <p:pic>
        <p:nvPicPr>
          <p:cNvPr id="4" name="図 3" descr="黒い背景に白い文字がある&#10;&#10;中程度の精度で自動的に生成された説明">
            <a:extLst>
              <a:ext uri="{FF2B5EF4-FFF2-40B4-BE49-F238E27FC236}">
                <a16:creationId xmlns:a16="http://schemas.microsoft.com/office/drawing/2014/main" id="{369FED7A-191D-41AA-BA02-F199CD0EE3D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3501" y="6379033"/>
            <a:ext cx="1854849" cy="376766"/>
          </a:xfrm>
          <a:prstGeom prst="rect">
            <a:avLst/>
          </a:prstGeom>
        </p:spPr>
      </p:pic>
      <p:sp>
        <p:nvSpPr>
          <p:cNvPr id="6" name="テキスト ボックス 5">
            <a:extLst>
              <a:ext uri="{FF2B5EF4-FFF2-40B4-BE49-F238E27FC236}">
                <a16:creationId xmlns:a16="http://schemas.microsoft.com/office/drawing/2014/main" id="{2B05335F-1CB8-4C73-ACD0-245972AB751D}"/>
              </a:ext>
            </a:extLst>
          </p:cNvPr>
          <p:cNvSpPr txBox="1"/>
          <p:nvPr userDrawn="1"/>
        </p:nvSpPr>
        <p:spPr>
          <a:xfrm>
            <a:off x="9544121" y="6453543"/>
            <a:ext cx="2095446" cy="215444"/>
          </a:xfrm>
          <a:prstGeom prst="rect">
            <a:avLst/>
          </a:prstGeom>
          <a:noFill/>
        </p:spPr>
        <p:txBody>
          <a:bodyPr wrap="none" rtlCol="0">
            <a:spAutoFit/>
          </a:bodyPr>
          <a:lstStyle/>
          <a:p>
            <a:pPr algn="r"/>
            <a:r>
              <a:rPr lang="en-US" altLang="ja-JP" sz="800" dirty="0">
                <a:solidFill>
                  <a:schemeClr val="bg1">
                    <a:lumMod val="50000"/>
                  </a:schemeClr>
                </a:solidFill>
                <a:ea typeface="HGPｺﾞｼｯｸM" panose="020B0600000000000000" pitchFamily="50" charset="-128"/>
                <a:cs typeface="Arial" panose="020B0604020202020204" pitchFamily="34" charset="0"/>
              </a:rPr>
              <a:t>Trainocate Japan, Ltd. All rights reserved.</a:t>
            </a:r>
          </a:p>
        </p:txBody>
      </p:sp>
      <p:cxnSp>
        <p:nvCxnSpPr>
          <p:cNvPr id="8" name="直線コネクタ 7">
            <a:extLst>
              <a:ext uri="{FF2B5EF4-FFF2-40B4-BE49-F238E27FC236}">
                <a16:creationId xmlns:a16="http://schemas.microsoft.com/office/drawing/2014/main" id="{0B1245B4-4D7E-47C3-AAF4-3C5DB63AC92F}"/>
              </a:ext>
            </a:extLst>
          </p:cNvPr>
          <p:cNvCxnSpPr/>
          <p:nvPr userDrawn="1"/>
        </p:nvCxnSpPr>
        <p:spPr>
          <a:xfrm>
            <a:off x="11639567" y="6450445"/>
            <a:ext cx="0" cy="233942"/>
          </a:xfrm>
          <a:prstGeom prst="line">
            <a:avLst/>
          </a:prstGeom>
          <a:ln w="12700">
            <a:solidFill>
              <a:schemeClr val="tx1">
                <a:lumMod val="75000"/>
                <a:lumOff val="25000"/>
              </a:schemeClr>
            </a:solidFill>
            <a:headEnd type="none" w="med" len="med"/>
            <a:tailEnd type="none" w="med" len="med"/>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026016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タイトルのみ">
    <p:spTree>
      <p:nvGrpSpPr>
        <p:cNvPr id="1" name=""/>
        <p:cNvGrpSpPr/>
        <p:nvPr/>
      </p:nvGrpSpPr>
      <p:grpSpPr>
        <a:xfrm>
          <a:off x="0" y="0"/>
          <a:ext cx="0" cy="0"/>
          <a:chOff x="0" y="0"/>
          <a:chExt cx="0" cy="0"/>
        </a:xfrm>
      </p:grpSpPr>
      <p:pic>
        <p:nvPicPr>
          <p:cNvPr id="9" name="Picture 6">
            <a:extLst>
              <a:ext uri="{FF2B5EF4-FFF2-40B4-BE49-F238E27FC236}">
                <a16:creationId xmlns:a16="http://schemas.microsoft.com/office/drawing/2014/main" id="{94BAD08A-275D-4D9A-8A3B-C82EB334522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53747" r="1853" b="20080"/>
          <a:stretch/>
        </p:blipFill>
        <p:spPr bwMode="auto">
          <a:xfrm rot="5400000">
            <a:off x="-3376614" y="3376613"/>
            <a:ext cx="6858001" cy="10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図 3" descr="黒い背景に白い文字がある&#10;&#10;中程度の精度で自動的に生成された説明">
            <a:extLst>
              <a:ext uri="{FF2B5EF4-FFF2-40B4-BE49-F238E27FC236}">
                <a16:creationId xmlns:a16="http://schemas.microsoft.com/office/drawing/2014/main" id="{369FED7A-191D-41AA-BA02-F199CD0EE3D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3501" y="6379033"/>
            <a:ext cx="1854849" cy="376766"/>
          </a:xfrm>
          <a:prstGeom prst="rect">
            <a:avLst/>
          </a:prstGeom>
        </p:spPr>
      </p:pic>
      <p:cxnSp>
        <p:nvCxnSpPr>
          <p:cNvPr id="19" name="直線コネクタ 18">
            <a:extLst>
              <a:ext uri="{FF2B5EF4-FFF2-40B4-BE49-F238E27FC236}">
                <a16:creationId xmlns:a16="http://schemas.microsoft.com/office/drawing/2014/main" id="{D8697D65-E4D6-4029-B640-F03DA08B9584}"/>
              </a:ext>
            </a:extLst>
          </p:cNvPr>
          <p:cNvCxnSpPr>
            <a:stCxn id="9" idx="0"/>
          </p:cNvCxnSpPr>
          <p:nvPr userDrawn="1"/>
        </p:nvCxnSpPr>
        <p:spPr>
          <a:xfrm flipV="1">
            <a:off x="104774" y="3429000"/>
            <a:ext cx="12087226" cy="1"/>
          </a:xfrm>
          <a:prstGeom prst="line">
            <a:avLst/>
          </a:prstGeom>
          <a:ln w="12700">
            <a:solidFill>
              <a:srgbClr val="E94823"/>
            </a:solidFill>
            <a:headEnd type="none" w="med" len="med"/>
            <a:tailEnd type="none" w="med" len="med"/>
          </a:ln>
        </p:spPr>
        <p:style>
          <a:lnRef idx="3">
            <a:schemeClr val="accent1"/>
          </a:lnRef>
          <a:fillRef idx="0">
            <a:schemeClr val="accent1"/>
          </a:fillRef>
          <a:effectRef idx="2">
            <a:schemeClr val="accent1"/>
          </a:effectRef>
          <a:fontRef idx="minor">
            <a:schemeClr val="tx1"/>
          </a:fontRef>
        </p:style>
      </p:cxnSp>
      <p:pic>
        <p:nvPicPr>
          <p:cNvPr id="6" name="図 5" descr="アイコン&#10;&#10;自動的に生成された説明">
            <a:extLst>
              <a:ext uri="{FF2B5EF4-FFF2-40B4-BE49-F238E27FC236}">
                <a16:creationId xmlns:a16="http://schemas.microsoft.com/office/drawing/2014/main" id="{DA2D65E6-944E-4348-9835-8EAFC90CBE95}"/>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9078000" y="3744000"/>
            <a:ext cx="3114000" cy="3114000"/>
          </a:xfrm>
          <a:prstGeom prst="rect">
            <a:avLst/>
          </a:prstGeom>
        </p:spPr>
      </p:pic>
    </p:spTree>
    <p:extLst>
      <p:ext uri="{BB962C8B-B14F-4D97-AF65-F5344CB8AC3E}">
        <p14:creationId xmlns:p14="http://schemas.microsoft.com/office/powerpoint/2010/main" val="23548916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タイトルのみ">
    <p:spTree>
      <p:nvGrpSpPr>
        <p:cNvPr id="1" name=""/>
        <p:cNvGrpSpPr/>
        <p:nvPr/>
      </p:nvGrpSpPr>
      <p:grpSpPr>
        <a:xfrm>
          <a:off x="0" y="0"/>
          <a:ext cx="0" cy="0"/>
          <a:chOff x="0" y="0"/>
          <a:chExt cx="0" cy="0"/>
        </a:xfrm>
      </p:grpSpPr>
      <p:pic>
        <p:nvPicPr>
          <p:cNvPr id="8" name="図 7" descr="アイコン&#10;&#10;自動的に生成された説明">
            <a:extLst>
              <a:ext uri="{FF2B5EF4-FFF2-40B4-BE49-F238E27FC236}">
                <a16:creationId xmlns:a16="http://schemas.microsoft.com/office/drawing/2014/main" id="{D0F12A64-4DD3-47A5-80BD-7C75938A17D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078000" y="3744000"/>
            <a:ext cx="3114000" cy="3114000"/>
          </a:xfrm>
          <a:prstGeom prst="rect">
            <a:avLst/>
          </a:prstGeom>
        </p:spPr>
      </p:pic>
      <p:pic>
        <p:nvPicPr>
          <p:cNvPr id="9" name="Picture 6">
            <a:extLst>
              <a:ext uri="{FF2B5EF4-FFF2-40B4-BE49-F238E27FC236}">
                <a16:creationId xmlns:a16="http://schemas.microsoft.com/office/drawing/2014/main" id="{94BAD08A-275D-4D9A-8A3B-C82EB3345222}"/>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t="53747" r="1853" b="20080"/>
          <a:stretch/>
        </p:blipFill>
        <p:spPr bwMode="auto">
          <a:xfrm rot="5400000">
            <a:off x="-3376614" y="3376613"/>
            <a:ext cx="6858001" cy="10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図 3" descr="黒い背景に白い文字がある&#10;&#10;中程度の精度で自動的に生成された説明">
            <a:extLst>
              <a:ext uri="{FF2B5EF4-FFF2-40B4-BE49-F238E27FC236}">
                <a16:creationId xmlns:a16="http://schemas.microsoft.com/office/drawing/2014/main" id="{369FED7A-191D-41AA-BA02-F199CD0EE3D6}"/>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83501" y="6379033"/>
            <a:ext cx="1854849" cy="376766"/>
          </a:xfrm>
          <a:prstGeom prst="rect">
            <a:avLst/>
          </a:prstGeom>
        </p:spPr>
      </p:pic>
      <p:sp>
        <p:nvSpPr>
          <p:cNvPr id="7" name="スライド番号プレースホルダー 1">
            <a:extLst>
              <a:ext uri="{FF2B5EF4-FFF2-40B4-BE49-F238E27FC236}">
                <a16:creationId xmlns:a16="http://schemas.microsoft.com/office/drawing/2014/main" id="{0490F45F-1918-4319-8F36-12875FB9516D}"/>
              </a:ext>
            </a:extLst>
          </p:cNvPr>
          <p:cNvSpPr>
            <a:spLocks noGrp="1"/>
          </p:cNvSpPr>
          <p:nvPr>
            <p:ph type="sldNum" sz="quarter" idx="10"/>
          </p:nvPr>
        </p:nvSpPr>
        <p:spPr>
          <a:xfrm>
            <a:off x="9265299" y="6465214"/>
            <a:ext cx="2743200" cy="204403"/>
          </a:xfrm>
        </p:spPr>
        <p:txBody>
          <a:bodyPr/>
          <a:lstStyle>
            <a:lvl1pPr>
              <a:defRPr sz="900" b="0">
                <a:solidFill>
                  <a:schemeClr val="tx1">
                    <a:lumMod val="50000"/>
                    <a:lumOff val="50000"/>
                  </a:schemeClr>
                </a:solidFill>
              </a:defRPr>
            </a:lvl1pPr>
          </a:lstStyle>
          <a:p>
            <a:fld id="{5D750650-B10A-47BF-93C2-E1678438B37A}" type="slidenum">
              <a:rPr kumimoji="1" lang="ja-JP" altLang="en-US" smtClean="0"/>
              <a:pPr/>
              <a:t>‹#›</a:t>
            </a:fld>
            <a:endParaRPr kumimoji="1" lang="ja-JP" altLang="en-US" dirty="0"/>
          </a:p>
        </p:txBody>
      </p:sp>
      <p:cxnSp>
        <p:nvCxnSpPr>
          <p:cNvPr id="10" name="直線コネクタ 9">
            <a:extLst>
              <a:ext uri="{FF2B5EF4-FFF2-40B4-BE49-F238E27FC236}">
                <a16:creationId xmlns:a16="http://schemas.microsoft.com/office/drawing/2014/main" id="{E3C18DD8-225D-478C-A140-3F31B31F74F0}"/>
              </a:ext>
            </a:extLst>
          </p:cNvPr>
          <p:cNvCxnSpPr/>
          <p:nvPr userDrawn="1"/>
        </p:nvCxnSpPr>
        <p:spPr>
          <a:xfrm>
            <a:off x="11639567" y="6450445"/>
            <a:ext cx="0" cy="233942"/>
          </a:xfrm>
          <a:prstGeom prst="line">
            <a:avLst/>
          </a:prstGeom>
          <a:ln w="12700">
            <a:solidFill>
              <a:schemeClr val="tx1">
                <a:lumMod val="75000"/>
                <a:lumOff val="25000"/>
              </a:schemeClr>
            </a:solidFill>
            <a:headEnd type="none" w="med" len="med"/>
            <a:tailEnd type="none" w="med" len="med"/>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364939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タイトルのみ">
    <p:spTree>
      <p:nvGrpSpPr>
        <p:cNvPr id="1" name=""/>
        <p:cNvGrpSpPr/>
        <p:nvPr/>
      </p:nvGrpSpPr>
      <p:grpSpPr>
        <a:xfrm>
          <a:off x="0" y="0"/>
          <a:ext cx="0" cy="0"/>
          <a:chOff x="0" y="0"/>
          <a:chExt cx="0" cy="0"/>
        </a:xfrm>
      </p:grpSpPr>
      <p:pic>
        <p:nvPicPr>
          <p:cNvPr id="4" name="図 3" descr="黒い背景に白い文字がある&#10;&#10;中程度の精度で自動的に生成された説明">
            <a:extLst>
              <a:ext uri="{FF2B5EF4-FFF2-40B4-BE49-F238E27FC236}">
                <a16:creationId xmlns:a16="http://schemas.microsoft.com/office/drawing/2014/main" id="{369FED7A-191D-41AA-BA02-F199CD0EE3D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83501" y="6379033"/>
            <a:ext cx="1854849" cy="376766"/>
          </a:xfrm>
          <a:prstGeom prst="rect">
            <a:avLst/>
          </a:prstGeom>
        </p:spPr>
      </p:pic>
      <p:pic>
        <p:nvPicPr>
          <p:cNvPr id="1026" name="Picture 2" descr="トレノケート株式会社 | JAWS DAYS 2021">
            <a:extLst>
              <a:ext uri="{FF2B5EF4-FFF2-40B4-BE49-F238E27FC236}">
                <a16:creationId xmlns:a16="http://schemas.microsoft.com/office/drawing/2014/main" id="{D34D181A-9476-4627-BEC1-F96398B936A6}"/>
              </a:ext>
            </a:extLst>
          </p:cNvPr>
          <p:cNvPicPr>
            <a:picLocks noChangeAspect="1" noChangeArrowheads="1"/>
          </p:cNvPicPr>
          <p:nvPr userDrawn="1"/>
        </p:nvPicPr>
        <p:blipFill rotWithShape="1">
          <a:blip r:embed="rId3">
            <a:alphaModFix amt="10000"/>
            <a:extLst>
              <a:ext uri="{28A0092B-C50C-407E-A947-70E740481C1C}">
                <a14:useLocalDpi xmlns:a14="http://schemas.microsoft.com/office/drawing/2010/main" val="0"/>
              </a:ext>
            </a:extLst>
          </a:blip>
          <a:srcRect l="-1" t="1" r="63765" b="43873"/>
          <a:stretch/>
        </p:blipFill>
        <p:spPr bwMode="auto">
          <a:xfrm>
            <a:off x="9082004" y="3786485"/>
            <a:ext cx="3109996" cy="3071515"/>
          </a:xfrm>
          <a:prstGeom prst="rect">
            <a:avLst/>
          </a:prstGeom>
          <a:noFill/>
          <a:extLst>
            <a:ext uri="{909E8E84-426E-40DD-AFC4-6F175D3DCCD1}">
              <a14:hiddenFill xmlns:a14="http://schemas.microsoft.com/office/drawing/2010/main">
                <a:solidFill>
                  <a:srgbClr val="FFFFFF"/>
                </a:solidFill>
              </a14:hiddenFill>
            </a:ext>
          </a:extLst>
        </p:spPr>
      </p:pic>
      <p:sp>
        <p:nvSpPr>
          <p:cNvPr id="7" name="スライド番号プレースホルダー 1">
            <a:extLst>
              <a:ext uri="{FF2B5EF4-FFF2-40B4-BE49-F238E27FC236}">
                <a16:creationId xmlns:a16="http://schemas.microsoft.com/office/drawing/2014/main" id="{7F627C84-F660-4E33-BA6C-ABF4C319A355}"/>
              </a:ext>
            </a:extLst>
          </p:cNvPr>
          <p:cNvSpPr>
            <a:spLocks noGrp="1"/>
          </p:cNvSpPr>
          <p:nvPr>
            <p:ph type="sldNum" sz="quarter" idx="10"/>
          </p:nvPr>
        </p:nvSpPr>
        <p:spPr>
          <a:xfrm>
            <a:off x="9265299" y="6465214"/>
            <a:ext cx="2743200" cy="204403"/>
          </a:xfrm>
        </p:spPr>
        <p:txBody>
          <a:bodyPr/>
          <a:lstStyle>
            <a:lvl1pPr>
              <a:defRPr sz="900" b="0">
                <a:solidFill>
                  <a:schemeClr val="tx1">
                    <a:lumMod val="50000"/>
                    <a:lumOff val="50000"/>
                  </a:schemeClr>
                </a:solidFill>
              </a:defRPr>
            </a:lvl1pPr>
          </a:lstStyle>
          <a:p>
            <a:fld id="{5D750650-B10A-47BF-93C2-E1678438B37A}" type="slidenum">
              <a:rPr kumimoji="1" lang="ja-JP" altLang="en-US" smtClean="0"/>
              <a:pPr/>
              <a:t>‹#›</a:t>
            </a:fld>
            <a:endParaRPr kumimoji="1" lang="ja-JP" altLang="en-US"/>
          </a:p>
        </p:txBody>
      </p:sp>
      <p:sp>
        <p:nvSpPr>
          <p:cNvPr id="8" name="テキスト ボックス 7">
            <a:extLst>
              <a:ext uri="{FF2B5EF4-FFF2-40B4-BE49-F238E27FC236}">
                <a16:creationId xmlns:a16="http://schemas.microsoft.com/office/drawing/2014/main" id="{3608AA0F-4017-493F-86A7-994D00DFD141}"/>
              </a:ext>
            </a:extLst>
          </p:cNvPr>
          <p:cNvSpPr txBox="1"/>
          <p:nvPr userDrawn="1"/>
        </p:nvSpPr>
        <p:spPr>
          <a:xfrm>
            <a:off x="9544121" y="6453543"/>
            <a:ext cx="2095446" cy="215444"/>
          </a:xfrm>
          <a:prstGeom prst="rect">
            <a:avLst/>
          </a:prstGeom>
          <a:noFill/>
        </p:spPr>
        <p:txBody>
          <a:bodyPr wrap="none" rtlCol="0">
            <a:spAutoFit/>
          </a:bodyPr>
          <a:lstStyle/>
          <a:p>
            <a:pPr algn="r"/>
            <a:r>
              <a:rPr lang="en-US" altLang="ja-JP" sz="800" dirty="0">
                <a:solidFill>
                  <a:schemeClr val="bg1">
                    <a:lumMod val="50000"/>
                  </a:schemeClr>
                </a:solidFill>
                <a:ea typeface="HGPｺﾞｼｯｸM" panose="020B0600000000000000" pitchFamily="50" charset="-128"/>
                <a:cs typeface="Arial" panose="020B0604020202020204" pitchFamily="34" charset="0"/>
              </a:rPr>
              <a:t>Trainocate Japan, Ltd. All rights reserved.</a:t>
            </a:r>
          </a:p>
        </p:txBody>
      </p:sp>
      <p:cxnSp>
        <p:nvCxnSpPr>
          <p:cNvPr id="9" name="直線コネクタ 8">
            <a:extLst>
              <a:ext uri="{FF2B5EF4-FFF2-40B4-BE49-F238E27FC236}">
                <a16:creationId xmlns:a16="http://schemas.microsoft.com/office/drawing/2014/main" id="{B003B9C4-D2A5-4997-B60F-7008C7C184E9}"/>
              </a:ext>
            </a:extLst>
          </p:cNvPr>
          <p:cNvCxnSpPr/>
          <p:nvPr userDrawn="1"/>
        </p:nvCxnSpPr>
        <p:spPr>
          <a:xfrm>
            <a:off x="11639567" y="6450445"/>
            <a:ext cx="0" cy="233942"/>
          </a:xfrm>
          <a:prstGeom prst="line">
            <a:avLst/>
          </a:prstGeom>
          <a:ln w="12700">
            <a:solidFill>
              <a:schemeClr val="tx1">
                <a:lumMod val="75000"/>
                <a:lumOff val="25000"/>
              </a:schemeClr>
            </a:solidFill>
            <a:headEnd type="none" w="med" len="med"/>
            <a:tailEnd type="none" w="med" len="med"/>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172095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cSld name="Topic Introduction">
    <p:bg>
      <p:bgPr>
        <a:solidFill>
          <a:schemeClr val="bg1"/>
        </a:solidFill>
        <a:effectLst/>
      </p:bgPr>
    </p:bg>
    <p:spTree>
      <p:nvGrpSpPr>
        <p:cNvPr id="1" name=""/>
        <p:cNvGrpSpPr/>
        <p:nvPr/>
      </p:nvGrpSpPr>
      <p:grpSpPr>
        <a:xfrm>
          <a:off x="0" y="0"/>
          <a:ext cx="0" cy="0"/>
          <a:chOff x="0" y="0"/>
          <a:chExt cx="0" cy="0"/>
        </a:xfrm>
      </p:grpSpPr>
      <p:sp>
        <p:nvSpPr>
          <p:cNvPr id="3" name="Slide Number">
            <a:extLst>
              <a:ext uri="{FF2B5EF4-FFF2-40B4-BE49-F238E27FC236}">
                <a16:creationId xmlns:a16="http://schemas.microsoft.com/office/drawing/2014/main" id="{72396DCE-1655-44FD-8989-3700320AFC04}"/>
              </a:ext>
            </a:extLst>
          </p:cNvPr>
          <p:cNvSpPr>
            <a:spLocks noGrp="1" noSelect="1"/>
          </p:cNvSpPr>
          <p:nvPr>
            <p:ph type="sldNum" sz="quarter" idx="20"/>
          </p:nvPr>
        </p:nvSpPr>
        <p:spPr>
          <a:xfrm>
            <a:off x="11469390" y="6568410"/>
            <a:ext cx="484261" cy="265176"/>
          </a:xfrm>
        </p:spPr>
        <p:txBody>
          <a:bodyPr rtlCol="0"/>
          <a:lstStyle>
            <a:lvl1pPr>
              <a:defRPr sz="825">
                <a:latin typeface="+mn-lt"/>
              </a:defRPr>
            </a:lvl1pPr>
          </a:lstStyle>
          <a:p>
            <a:pPr rtl="0"/>
            <a:fld id="{930176A1-BCF0-4712-97A6-6B495F55390B}" type="slidenum">
              <a:rPr lang="en-US" smtClean="0"/>
              <a:pPr/>
              <a:t>‹#›</a:t>
            </a:fld>
            <a:endParaRPr lang="en-US" dirty="0"/>
          </a:p>
        </p:txBody>
      </p:sp>
      <p:sp>
        <p:nvSpPr>
          <p:cNvPr id="2" name="Title">
            <a:extLst>
              <a:ext uri="{FF2B5EF4-FFF2-40B4-BE49-F238E27FC236}">
                <a16:creationId xmlns:a16="http://schemas.microsoft.com/office/drawing/2014/main" id="{F2D32D74-0FC6-414A-96C5-2549942CD64E}"/>
              </a:ext>
            </a:extLst>
          </p:cNvPr>
          <p:cNvSpPr>
            <a:spLocks noGrp="1"/>
          </p:cNvSpPr>
          <p:nvPr>
            <p:ph type="ctrTitle" hasCustomPrompt="1"/>
          </p:nvPr>
        </p:nvSpPr>
        <p:spPr>
          <a:xfrm>
            <a:off x="243243" y="292099"/>
            <a:ext cx="3960976" cy="1866901"/>
          </a:xfrm>
        </p:spPr>
        <p:txBody>
          <a:bodyPr rtlCol="0" anchor="t"/>
          <a:lstStyle>
            <a:lvl1pPr algn="ctr">
              <a:lnSpc>
                <a:spcPct val="100000"/>
              </a:lnSpc>
              <a:defRPr sz="2700">
                <a:solidFill>
                  <a:schemeClr val="bg1"/>
                </a:solidFill>
                <a:latin typeface="Amazon Ember Heavy" panose="020B0803020204020204" pitchFamily="34" charset="0"/>
                <a:ea typeface="Amazon Ember Heavy" panose="020B0803020204020204" pitchFamily="34" charset="0"/>
                <a:cs typeface="Amazon Ember Heavy" panose="020B0803020204020204" pitchFamily="34" charset="0"/>
              </a:defRPr>
            </a:lvl1pPr>
          </a:lstStyle>
          <a:p>
            <a:pPr rtl="0"/>
            <a:r>
              <a:rPr lang="ja-jp"/>
              <a:t>Type title here</a:t>
            </a:r>
          </a:p>
        </p:txBody>
      </p:sp>
      <p:sp>
        <p:nvSpPr>
          <p:cNvPr id="17" name="Picture">
            <a:extLst>
              <a:ext uri="{FF2B5EF4-FFF2-40B4-BE49-F238E27FC236}">
                <a16:creationId xmlns:a16="http://schemas.microsoft.com/office/drawing/2014/main" id="{F8F6CC5A-3CF0-480D-B25E-574EDC100323}"/>
              </a:ext>
              <a:ext uri="{C183D7F6-B498-43B3-948B-1728B52AA6E4}">
                <adec:decorative xmlns:adec="http://schemas.microsoft.com/office/drawing/2017/decorative" val="1"/>
              </a:ext>
            </a:extLst>
          </p:cNvPr>
          <p:cNvSpPr>
            <a:spLocks noGrp="1"/>
          </p:cNvSpPr>
          <p:nvPr>
            <p:ph idx="9" hasCustomPrompt="1"/>
          </p:nvPr>
        </p:nvSpPr>
        <p:spPr>
          <a:xfrm>
            <a:off x="394931" y="2434960"/>
            <a:ext cx="3657600" cy="3657600"/>
          </a:xfrm>
        </p:spPr>
        <p:txBody>
          <a:bodyPr rtlCol="0" anchor="t"/>
          <a:lstStyle>
            <a:lvl1pPr marL="0" indent="0" algn="ctr">
              <a:buNone/>
              <a:defRPr>
                <a:solidFill>
                  <a:schemeClr val="bg1"/>
                </a:solidFill>
              </a:defRPr>
            </a:lvl1pPr>
          </a:lstStyle>
          <a:p>
            <a:pPr rtl="0"/>
            <a:r>
              <a:rPr lang="ja-jp"/>
              <a:t>Click icon to add image</a:t>
            </a:r>
          </a:p>
        </p:txBody>
      </p:sp>
      <p:sp>
        <p:nvSpPr>
          <p:cNvPr id="9" name="Content">
            <a:extLst>
              <a:ext uri="{FF2B5EF4-FFF2-40B4-BE49-F238E27FC236}">
                <a16:creationId xmlns:a16="http://schemas.microsoft.com/office/drawing/2014/main" id="{E88E0D0B-F719-4929-9A45-08A3503393CA}"/>
              </a:ext>
            </a:extLst>
          </p:cNvPr>
          <p:cNvSpPr>
            <a:spLocks noGrp="1"/>
          </p:cNvSpPr>
          <p:nvPr>
            <p:ph type="body" idx="1" hasCustomPrompt="1"/>
          </p:nvPr>
        </p:nvSpPr>
        <p:spPr>
          <a:xfrm>
            <a:off x="4592637" y="292100"/>
            <a:ext cx="7356121" cy="6142651"/>
          </a:xfrm>
        </p:spPr>
        <p:txBody>
          <a:bodyPr rtlCol="0">
            <a:noAutofit/>
          </a:bodyPr>
          <a:lstStyle>
            <a:lvl1pPr>
              <a:lnSpc>
                <a:spcPct val="100000"/>
              </a:lnSpc>
              <a:spcAft>
                <a:spcPts val="450"/>
              </a:spcAft>
              <a:defRPr sz="2100">
                <a:solidFill>
                  <a:schemeClr val="tx2"/>
                </a:solidFill>
              </a:defRPr>
            </a:lvl1pPr>
            <a:lvl2pPr marL="346472" indent="-171450">
              <a:lnSpc>
                <a:spcPct val="100000"/>
              </a:lnSpc>
              <a:spcAft>
                <a:spcPts val="450"/>
              </a:spcAft>
              <a:defRPr sz="1800">
                <a:solidFill>
                  <a:schemeClr val="tx2"/>
                </a:solidFill>
              </a:defRPr>
            </a:lvl2pPr>
            <a:lvl3pPr marL="513160" indent="-171450">
              <a:lnSpc>
                <a:spcPct val="100000"/>
              </a:lnSpc>
              <a:spcAft>
                <a:spcPts val="450"/>
              </a:spcAft>
              <a:defRPr sz="1500">
                <a:solidFill>
                  <a:schemeClr val="tx2"/>
                </a:solidFill>
              </a:defRPr>
            </a:lvl3pPr>
            <a:lvl4pPr marL="685800" indent="-171450">
              <a:lnSpc>
                <a:spcPct val="100000"/>
              </a:lnSpc>
              <a:spcAft>
                <a:spcPts val="450"/>
              </a:spcAft>
              <a:defRPr sz="1350">
                <a:solidFill>
                  <a:schemeClr val="tx2"/>
                </a:solidFill>
              </a:defRPr>
            </a:lvl4pPr>
            <a:lvl5pPr marL="858441" indent="-171450">
              <a:lnSpc>
                <a:spcPct val="100000"/>
              </a:lnSpc>
              <a:spcAft>
                <a:spcPts val="450"/>
              </a:spcAft>
              <a:defRPr sz="1350">
                <a:solidFill>
                  <a:schemeClr val="tx2"/>
                </a:solidFill>
              </a:defRPr>
            </a:lvl5pPr>
          </a:lstStyle>
          <a:p>
            <a:pPr lvl="0" rtl="0"/>
            <a:r>
              <a:rPr lang="ja-jp"/>
              <a:t>Add content text</a:t>
            </a:r>
          </a:p>
          <a:p>
            <a:pPr lvl="1" rtl="0"/>
            <a:r>
              <a:rPr lang="ja-jp"/>
              <a:t>Second level</a:t>
            </a:r>
          </a:p>
          <a:p>
            <a:pPr lvl="2" rtl="0"/>
            <a:r>
              <a:rPr lang="ja-jp"/>
              <a:t>Third level</a:t>
            </a:r>
          </a:p>
          <a:p>
            <a:pPr lvl="3" rtl="0"/>
            <a:r>
              <a:rPr lang="ja-jp"/>
              <a:t>Avoid using fourth  level</a:t>
            </a:r>
          </a:p>
          <a:p>
            <a:pPr lvl="4" rtl="0"/>
            <a:r>
              <a:rPr lang="ja-jp"/>
              <a:t>Avoid using fifth level</a:t>
            </a:r>
          </a:p>
        </p:txBody>
      </p:sp>
      <p:sp>
        <p:nvSpPr>
          <p:cNvPr id="10" name="Copyright">
            <a:extLst>
              <a:ext uri="{FF2B5EF4-FFF2-40B4-BE49-F238E27FC236}">
                <a16:creationId xmlns:a16="http://schemas.microsoft.com/office/drawing/2014/main" id="{1A418397-7EA4-469E-A067-E795D3CC49C7}"/>
              </a:ext>
            </a:extLst>
          </p:cNvPr>
          <p:cNvSpPr txBox="1"/>
          <p:nvPr userDrawn="1"/>
        </p:nvSpPr>
        <p:spPr>
          <a:xfrm>
            <a:off x="6535995" y="6568820"/>
            <a:ext cx="3499676" cy="219291"/>
          </a:xfrm>
          <a:prstGeom prst="rect">
            <a:avLst/>
          </a:prstGeom>
          <a:noFill/>
        </p:spPr>
        <p:txBody>
          <a:bodyPr wrap="none" rtlCol="0">
            <a:spAutoFit/>
          </a:bodyPr>
          <a:lstStyle/>
          <a:p>
            <a:pPr algn="ctr"/>
            <a:r>
              <a:rPr lang="en-US" sz="825" kern="1200" dirty="0">
                <a:solidFill>
                  <a:schemeClr val="tx2"/>
                </a:solidFill>
                <a:effectLst/>
                <a:latin typeface="+mn-lt"/>
                <a:ea typeface="+mn-ea"/>
                <a:cs typeface="+mn-cs"/>
              </a:rPr>
              <a:t>© 2023, Amazon Web Services, Inc. or its affiliates. All rights reserved.</a:t>
            </a:r>
          </a:p>
        </p:txBody>
      </p:sp>
    </p:spTree>
    <p:custDataLst>
      <p:tags r:id="rId1"/>
    </p:custDataLst>
    <p:extLst>
      <p:ext uri="{BB962C8B-B14F-4D97-AF65-F5344CB8AC3E}">
        <p14:creationId xmlns:p14="http://schemas.microsoft.com/office/powerpoint/2010/main" val="15003885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タイトルとコンテンツ">
  <p:cSld name="タイトルとコンテンツ">
    <p:spTree>
      <p:nvGrpSpPr>
        <p:cNvPr id="1" name="Shape 19"/>
        <p:cNvGrpSpPr/>
        <p:nvPr/>
      </p:nvGrpSpPr>
      <p:grpSpPr>
        <a:xfrm>
          <a:off x="0" y="0"/>
          <a:ext cx="0" cy="0"/>
          <a:chOff x="0" y="0"/>
          <a:chExt cx="0" cy="0"/>
        </a:xfrm>
      </p:grpSpPr>
      <p:sp>
        <p:nvSpPr>
          <p:cNvPr id="20" name="Google Shape;20;p3"/>
          <p:cNvSpPr txBox="1">
            <a:spLocks noGrp="1"/>
          </p:cNvSpPr>
          <p:nvPr>
            <p:ph type="title"/>
          </p:nvPr>
        </p:nvSpPr>
        <p:spPr>
          <a:xfrm>
            <a:off x="341280" y="0"/>
            <a:ext cx="11018569" cy="573579"/>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2200"/>
              <a:buFont typeface="Arial"/>
              <a:buNone/>
              <a:defRPr b="0">
                <a:latin typeface="メイリオ" panose="020B0604030504040204" pitchFamily="50" charset="-128"/>
                <a:ea typeface="メイリオ" panose="020B0604030504040204" pitchFamily="50" charset="-128"/>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sp>
        <p:nvSpPr>
          <p:cNvPr id="21" name="Google Shape;21;p3"/>
          <p:cNvSpPr txBox="1">
            <a:spLocks noGrp="1"/>
          </p:cNvSpPr>
          <p:nvPr>
            <p:ph type="body" idx="1"/>
          </p:nvPr>
        </p:nvSpPr>
        <p:spPr>
          <a:xfrm>
            <a:off x="340784" y="623455"/>
            <a:ext cx="11521016" cy="6026727"/>
          </a:xfrm>
          <a:prstGeom prst="rect">
            <a:avLst/>
          </a:prstGeom>
          <a:noFill/>
          <a:ln>
            <a:noFill/>
          </a:ln>
        </p:spPr>
        <p:txBody>
          <a:bodyPr spcFirstLastPara="1" wrap="square" lIns="91425" tIns="45700" rIns="91425" bIns="45700" anchor="t" anchorCtr="0">
            <a:noAutofit/>
          </a:bodyPr>
          <a:lstStyle>
            <a:lvl1pPr marL="457200" lvl="0" indent="-406400" algn="l">
              <a:lnSpc>
                <a:spcPct val="100000"/>
              </a:lnSpc>
              <a:spcBef>
                <a:spcPts val="560"/>
              </a:spcBef>
              <a:spcAft>
                <a:spcPts val="0"/>
              </a:spcAft>
              <a:buSzPts val="2800"/>
              <a:buChar char="■"/>
              <a:defRPr>
                <a:solidFill>
                  <a:srgbClr val="262626"/>
                </a:solidFill>
                <a:latin typeface="メイリオ" panose="020B0604030504040204" pitchFamily="50" charset="-128"/>
                <a:ea typeface="メイリオ" panose="020B0604030504040204" pitchFamily="50" charset="-128"/>
                <a:cs typeface="Arial"/>
                <a:sym typeface="Arial"/>
              </a:defRPr>
            </a:lvl1pPr>
            <a:lvl2pPr marL="914400" lvl="1" indent="-381000" algn="l">
              <a:lnSpc>
                <a:spcPct val="100000"/>
              </a:lnSpc>
              <a:spcBef>
                <a:spcPts val="480"/>
              </a:spcBef>
              <a:spcAft>
                <a:spcPts val="0"/>
              </a:spcAft>
              <a:buSzPts val="2400"/>
              <a:buChar char="●"/>
              <a:defRPr>
                <a:solidFill>
                  <a:srgbClr val="262626"/>
                </a:solidFill>
                <a:latin typeface="Arial"/>
                <a:ea typeface="Arial"/>
                <a:cs typeface="Arial"/>
                <a:sym typeface="Arial"/>
              </a:defRPr>
            </a:lvl2pPr>
            <a:lvl3pPr marL="1371600" lvl="2" indent="-368300" algn="l">
              <a:lnSpc>
                <a:spcPct val="100000"/>
              </a:lnSpc>
              <a:spcBef>
                <a:spcPts val="440"/>
              </a:spcBef>
              <a:spcAft>
                <a:spcPts val="0"/>
              </a:spcAft>
              <a:buSzPts val="2200"/>
              <a:buChar char="-"/>
              <a:defRPr>
                <a:solidFill>
                  <a:srgbClr val="3F3F3F"/>
                </a:solidFill>
                <a:latin typeface="Arial"/>
                <a:ea typeface="Arial"/>
                <a:cs typeface="Arial"/>
                <a:sym typeface="Arial"/>
              </a:defRPr>
            </a:lvl3pPr>
            <a:lvl4pPr marL="1828800" lvl="3" indent="-355600" algn="l">
              <a:lnSpc>
                <a:spcPct val="100000"/>
              </a:lnSpc>
              <a:spcBef>
                <a:spcPts val="400"/>
              </a:spcBef>
              <a:spcAft>
                <a:spcPts val="0"/>
              </a:spcAft>
              <a:buSzPts val="2000"/>
              <a:buChar char="•"/>
              <a:defRPr>
                <a:solidFill>
                  <a:srgbClr val="3F3F3F"/>
                </a:solidFill>
                <a:latin typeface="Arial"/>
                <a:ea typeface="Arial"/>
                <a:cs typeface="Arial"/>
                <a:sym typeface="Arial"/>
              </a:defRPr>
            </a:lvl4pPr>
            <a:lvl5pPr marL="2286000" lvl="4" indent="-342900" algn="l">
              <a:lnSpc>
                <a:spcPct val="100000"/>
              </a:lnSpc>
              <a:spcBef>
                <a:spcPts val="360"/>
              </a:spcBef>
              <a:spcAft>
                <a:spcPts val="0"/>
              </a:spcAft>
              <a:buSzPts val="1800"/>
              <a:buChar char="•"/>
              <a:defRPr>
                <a:solidFill>
                  <a:srgbClr val="3F3F3F"/>
                </a:solidFill>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dirty="0"/>
          </a:p>
        </p:txBody>
      </p:sp>
      <p:sp>
        <p:nvSpPr>
          <p:cNvPr id="22" name="Google Shape;22;p3"/>
          <p:cNvSpPr txBox="1">
            <a:spLocks noGrp="1"/>
          </p:cNvSpPr>
          <p:nvPr>
            <p:ph type="sldNum" idx="12"/>
          </p:nvPr>
        </p:nvSpPr>
        <p:spPr>
          <a:xfrm>
            <a:off x="10642600" y="6660000"/>
            <a:ext cx="1440000" cy="180000"/>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dirty="0"/>
          </a:p>
        </p:txBody>
      </p:sp>
    </p:spTree>
    <p:extLst>
      <p:ext uri="{BB962C8B-B14F-4D97-AF65-F5344CB8AC3E}">
        <p14:creationId xmlns:p14="http://schemas.microsoft.com/office/powerpoint/2010/main" val="13266376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_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341279" y="0"/>
            <a:ext cx="11020800" cy="540000"/>
          </a:xfrm>
        </p:spPr>
        <p:txBody>
          <a:bodyPr/>
          <a:lstStyle>
            <a:lvl1pPr>
              <a:defRPr b="1"/>
            </a:lvl1pPr>
          </a:lstStyle>
          <a:p>
            <a:r>
              <a:rPr kumimoji="1" lang="ja-JP" altLang="en-US" dirty="0"/>
              <a:t>マスター タイトルの書式設定</a:t>
            </a:r>
          </a:p>
        </p:txBody>
      </p:sp>
      <p:sp>
        <p:nvSpPr>
          <p:cNvPr id="4" name="コンテンツ プレースホルダー 3"/>
          <p:cNvSpPr>
            <a:spLocks noGrp="1"/>
          </p:cNvSpPr>
          <p:nvPr>
            <p:ph sz="quarter" idx="10"/>
          </p:nvPr>
        </p:nvSpPr>
        <p:spPr>
          <a:xfrm>
            <a:off x="340784" y="576000"/>
            <a:ext cx="11521016" cy="6084000"/>
          </a:xfrm>
        </p:spPr>
        <p:txBody>
          <a:bodyPr/>
          <a:lstStyle>
            <a:lvl1pPr>
              <a:defRPr>
                <a:solidFill>
                  <a:schemeClr val="tx1">
                    <a:lumMod val="85000"/>
                    <a:lumOff val="15000"/>
                  </a:schemeClr>
                </a:solidFill>
              </a:defRPr>
            </a:lvl1pPr>
            <a:lvl2pPr>
              <a:defRPr>
                <a:solidFill>
                  <a:schemeClr val="tx1">
                    <a:lumMod val="85000"/>
                    <a:lumOff val="1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marL="2114550" indent="-285750">
              <a:buFont typeface="Arial" panose="020B0604020202020204" pitchFamily="34" charset="0"/>
              <a:buChar char="•"/>
              <a:defRPr>
                <a:solidFill>
                  <a:schemeClr val="tx1">
                    <a:lumMod val="75000"/>
                    <a:lumOff val="25000"/>
                  </a:schemeClr>
                </a:solidFill>
              </a:defRPr>
            </a:lvl5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Tree>
    <p:extLst>
      <p:ext uri="{BB962C8B-B14F-4D97-AF65-F5344CB8AC3E}">
        <p14:creationId xmlns:p14="http://schemas.microsoft.com/office/powerpoint/2010/main" val="16183493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タイトル スライド">
  <p:cSld name="タイトル スライド">
    <p:spTree>
      <p:nvGrpSpPr>
        <p:cNvPr id="1" name="Shape 12"/>
        <p:cNvGrpSpPr/>
        <p:nvPr/>
      </p:nvGrpSpPr>
      <p:grpSpPr>
        <a:xfrm>
          <a:off x="0" y="0"/>
          <a:ext cx="0" cy="0"/>
          <a:chOff x="0" y="0"/>
          <a:chExt cx="0" cy="0"/>
        </a:xfrm>
      </p:grpSpPr>
      <p:pic>
        <p:nvPicPr>
          <p:cNvPr id="13" name="Google Shape;13;p2"/>
          <p:cNvPicPr preferRelativeResize="0"/>
          <p:nvPr/>
        </p:nvPicPr>
        <p:blipFill rotWithShape="1">
          <a:blip r:embed="rId2">
            <a:alphaModFix/>
          </a:blip>
          <a:srcRect/>
          <a:stretch/>
        </p:blipFill>
        <p:spPr>
          <a:xfrm>
            <a:off x="822336" y="3547105"/>
            <a:ext cx="10560000" cy="85797"/>
          </a:xfrm>
          <a:prstGeom prst="rect">
            <a:avLst/>
          </a:prstGeom>
          <a:noFill/>
          <a:ln>
            <a:noFill/>
          </a:ln>
        </p:spPr>
      </p:pic>
      <p:pic>
        <p:nvPicPr>
          <p:cNvPr id="14" name="Google Shape;14;p2"/>
          <p:cNvPicPr preferRelativeResize="0"/>
          <p:nvPr/>
        </p:nvPicPr>
        <p:blipFill rotWithShape="1">
          <a:blip r:embed="rId3">
            <a:alphaModFix/>
          </a:blip>
          <a:srcRect/>
          <a:stretch/>
        </p:blipFill>
        <p:spPr>
          <a:xfrm>
            <a:off x="8253048" y="4855684"/>
            <a:ext cx="3938953" cy="2002317"/>
          </a:xfrm>
          <a:prstGeom prst="rect">
            <a:avLst/>
          </a:prstGeom>
          <a:noFill/>
          <a:ln>
            <a:noFill/>
          </a:ln>
        </p:spPr>
      </p:pic>
      <p:sp>
        <p:nvSpPr>
          <p:cNvPr id="15" name="Google Shape;15;p2"/>
          <p:cNvSpPr txBox="1">
            <a:spLocks noGrp="1"/>
          </p:cNvSpPr>
          <p:nvPr>
            <p:ph type="ctrTitle"/>
          </p:nvPr>
        </p:nvSpPr>
        <p:spPr>
          <a:xfrm>
            <a:off x="822336" y="3045629"/>
            <a:ext cx="10560000" cy="480131"/>
          </a:xfrm>
          <a:prstGeom prst="rect">
            <a:avLst/>
          </a:prstGeom>
          <a:noFill/>
          <a:ln>
            <a:noFill/>
          </a:ln>
        </p:spPr>
        <p:txBody>
          <a:bodyPr spcFirstLastPara="1" wrap="square" lIns="91425" tIns="45700" rIns="91425" bIns="45700" anchor="b" anchorCtr="1">
            <a:noAutofit/>
          </a:bodyPr>
          <a:lstStyle>
            <a:lvl1pPr lvl="0" algn="ctr">
              <a:lnSpc>
                <a:spcPct val="90000"/>
              </a:lnSpc>
              <a:spcBef>
                <a:spcPts val="0"/>
              </a:spcBef>
              <a:spcAft>
                <a:spcPts val="0"/>
              </a:spcAft>
              <a:buClr>
                <a:srgbClr val="3F3F3F"/>
              </a:buClr>
              <a:buSzPts val="2800"/>
              <a:buFont typeface="Arial"/>
              <a:buNone/>
              <a:defRPr sz="2800" b="1">
                <a:solidFill>
                  <a:srgbClr val="3F3F3F"/>
                </a:solidFill>
                <a:latin typeface="メイリオ" panose="020B0604030504040204" pitchFamily="50" charset="-128"/>
                <a:ea typeface="メイリオ" panose="020B0604030504040204" pitchFamily="50" charset="-128"/>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sp>
        <p:nvSpPr>
          <p:cNvPr id="16" name="Google Shape;16;p2"/>
          <p:cNvSpPr txBox="1">
            <a:spLocks noGrp="1"/>
          </p:cNvSpPr>
          <p:nvPr>
            <p:ph type="body" idx="1"/>
          </p:nvPr>
        </p:nvSpPr>
        <p:spPr>
          <a:xfrm>
            <a:off x="822336" y="3647649"/>
            <a:ext cx="10560000" cy="461665"/>
          </a:xfrm>
          <a:prstGeom prst="rect">
            <a:avLst/>
          </a:prstGeom>
          <a:noFill/>
          <a:ln>
            <a:noFill/>
          </a:ln>
        </p:spPr>
        <p:txBody>
          <a:bodyPr spcFirstLastPara="1" wrap="square" lIns="91425" tIns="45700" rIns="91425" bIns="45700" anchor="ctr" anchorCtr="1">
            <a:noAutofit/>
          </a:bodyPr>
          <a:lstStyle>
            <a:lvl1pPr marL="457200" lvl="0" indent="-228600" algn="ctr">
              <a:lnSpc>
                <a:spcPct val="100000"/>
              </a:lnSpc>
              <a:spcBef>
                <a:spcPts val="480"/>
              </a:spcBef>
              <a:spcAft>
                <a:spcPts val="0"/>
              </a:spcAft>
              <a:buSzPts val="2400"/>
              <a:buNone/>
              <a:defRPr sz="2400">
                <a:solidFill>
                  <a:srgbClr val="3F3F3F"/>
                </a:solidFill>
                <a:latin typeface="メイリオ" panose="020B0604030504040204" pitchFamily="50" charset="-128"/>
                <a:ea typeface="メイリオ" panose="020B0604030504040204" pitchFamily="50" charset="-128"/>
                <a:cs typeface="Arial"/>
                <a:sym typeface="Arial"/>
              </a:defRPr>
            </a:lvl1pPr>
            <a:lvl2pPr marL="914400" lvl="1" indent="-381000" algn="l">
              <a:lnSpc>
                <a:spcPct val="100000"/>
              </a:lnSpc>
              <a:spcBef>
                <a:spcPts val="480"/>
              </a:spcBef>
              <a:spcAft>
                <a:spcPts val="0"/>
              </a:spcAft>
              <a:buSzPts val="2400"/>
              <a:buChar char="●"/>
              <a:defRPr>
                <a:latin typeface="Arial"/>
                <a:ea typeface="Arial"/>
                <a:cs typeface="Arial"/>
                <a:sym typeface="Arial"/>
              </a:defRPr>
            </a:lvl2pPr>
            <a:lvl3pPr marL="1371600" lvl="2" indent="-368300" algn="l">
              <a:lnSpc>
                <a:spcPct val="100000"/>
              </a:lnSpc>
              <a:spcBef>
                <a:spcPts val="440"/>
              </a:spcBef>
              <a:spcAft>
                <a:spcPts val="0"/>
              </a:spcAft>
              <a:buSzPts val="2200"/>
              <a:buChar char="-"/>
              <a:defRPr>
                <a:latin typeface="Arial"/>
                <a:ea typeface="Arial"/>
                <a:cs typeface="Arial"/>
                <a:sym typeface="Arial"/>
              </a:defRPr>
            </a:lvl3pPr>
            <a:lvl4pPr marL="1828800" lvl="3" indent="-355600" algn="l">
              <a:lnSpc>
                <a:spcPct val="100000"/>
              </a:lnSpc>
              <a:spcBef>
                <a:spcPts val="400"/>
              </a:spcBef>
              <a:spcAft>
                <a:spcPts val="0"/>
              </a:spcAft>
              <a:buSzPts val="2000"/>
              <a:buChar char="•"/>
              <a:defRPr>
                <a:latin typeface="Arial"/>
                <a:ea typeface="Arial"/>
                <a:cs typeface="Arial"/>
                <a:sym typeface="Arial"/>
              </a:defRPr>
            </a:lvl4pPr>
            <a:lvl5pPr marL="2286000" lvl="4" indent="-342900" algn="l">
              <a:lnSpc>
                <a:spcPct val="100000"/>
              </a:lnSpc>
              <a:spcBef>
                <a:spcPts val="360"/>
              </a:spcBef>
              <a:spcAft>
                <a:spcPts val="0"/>
              </a:spcAft>
              <a:buSzPts val="1800"/>
              <a:buChar char="•"/>
              <a:defRPr>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dirty="0"/>
          </a:p>
        </p:txBody>
      </p:sp>
      <p:pic>
        <p:nvPicPr>
          <p:cNvPr id="17" name="Google Shape;17;p2"/>
          <p:cNvPicPr preferRelativeResize="0"/>
          <p:nvPr/>
        </p:nvPicPr>
        <p:blipFill rotWithShape="1">
          <a:blip r:embed="rId4">
            <a:alphaModFix/>
          </a:blip>
          <a:srcRect/>
          <a:stretch/>
        </p:blipFill>
        <p:spPr>
          <a:xfrm>
            <a:off x="42333" y="142876"/>
            <a:ext cx="5607051" cy="765175"/>
          </a:xfrm>
          <a:prstGeom prst="rect">
            <a:avLst/>
          </a:prstGeom>
          <a:noFill/>
          <a:ln>
            <a:noFill/>
          </a:ln>
        </p:spPr>
      </p:pic>
      <p:sp>
        <p:nvSpPr>
          <p:cNvPr id="18" name="Google Shape;18;p2"/>
          <p:cNvSpPr txBox="1">
            <a:spLocks noGrp="1"/>
          </p:cNvSpPr>
          <p:nvPr>
            <p:ph type="body" idx="2"/>
          </p:nvPr>
        </p:nvSpPr>
        <p:spPr>
          <a:xfrm>
            <a:off x="340800" y="6284611"/>
            <a:ext cx="2880000" cy="369332"/>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360"/>
              </a:spcBef>
              <a:spcAft>
                <a:spcPts val="0"/>
              </a:spcAft>
              <a:buSzPts val="1800"/>
              <a:buNone/>
              <a:defRPr sz="1800">
                <a:solidFill>
                  <a:srgbClr val="3F3F3F"/>
                </a:solidFill>
                <a:latin typeface="メイリオ" panose="020B0604030504040204" pitchFamily="50" charset="-128"/>
                <a:ea typeface="メイリオ" panose="020B0604030504040204" pitchFamily="50" charset="-128"/>
                <a:cs typeface="Arial"/>
                <a:sym typeface="Arial"/>
              </a:defRPr>
            </a:lvl1pPr>
            <a:lvl2pPr marL="914400" lvl="1" indent="-381000" algn="l">
              <a:lnSpc>
                <a:spcPct val="100000"/>
              </a:lnSpc>
              <a:spcBef>
                <a:spcPts val="480"/>
              </a:spcBef>
              <a:spcAft>
                <a:spcPts val="0"/>
              </a:spcAft>
              <a:buSzPts val="2400"/>
              <a:buChar char="●"/>
              <a:defRPr>
                <a:latin typeface="Arial"/>
                <a:ea typeface="Arial"/>
                <a:cs typeface="Arial"/>
                <a:sym typeface="Arial"/>
              </a:defRPr>
            </a:lvl2pPr>
            <a:lvl3pPr marL="1371600" lvl="2" indent="-368300" algn="l">
              <a:lnSpc>
                <a:spcPct val="100000"/>
              </a:lnSpc>
              <a:spcBef>
                <a:spcPts val="440"/>
              </a:spcBef>
              <a:spcAft>
                <a:spcPts val="0"/>
              </a:spcAft>
              <a:buSzPts val="2200"/>
              <a:buChar char="-"/>
              <a:defRPr>
                <a:latin typeface="Arial"/>
                <a:ea typeface="Arial"/>
                <a:cs typeface="Arial"/>
                <a:sym typeface="Arial"/>
              </a:defRPr>
            </a:lvl3pPr>
            <a:lvl4pPr marL="1828800" lvl="3" indent="-355600" algn="l">
              <a:lnSpc>
                <a:spcPct val="100000"/>
              </a:lnSpc>
              <a:spcBef>
                <a:spcPts val="400"/>
              </a:spcBef>
              <a:spcAft>
                <a:spcPts val="0"/>
              </a:spcAft>
              <a:buSzPts val="2000"/>
              <a:buChar char="•"/>
              <a:defRPr>
                <a:latin typeface="Arial"/>
                <a:ea typeface="Arial"/>
                <a:cs typeface="Arial"/>
                <a:sym typeface="Arial"/>
              </a:defRPr>
            </a:lvl4pPr>
            <a:lvl5pPr marL="2286000" lvl="4" indent="-342900" algn="l">
              <a:lnSpc>
                <a:spcPct val="100000"/>
              </a:lnSpc>
              <a:spcBef>
                <a:spcPts val="360"/>
              </a:spcBef>
              <a:spcAft>
                <a:spcPts val="0"/>
              </a:spcAft>
              <a:buSzPts val="1800"/>
              <a:buChar char="•"/>
              <a:defRPr>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dirty="0"/>
          </a:p>
        </p:txBody>
      </p:sp>
    </p:spTree>
    <p:extLst>
      <p:ext uri="{BB962C8B-B14F-4D97-AF65-F5344CB8AC3E}">
        <p14:creationId xmlns:p14="http://schemas.microsoft.com/office/powerpoint/2010/main" val="10346168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auto">
          <a:xfrm>
            <a:off x="341280" y="0"/>
            <a:ext cx="11018569" cy="572400"/>
          </a:xfrm>
          <a:prstGeom prst="rect">
            <a:avLst/>
          </a:prstGeom>
        </p:spPr>
        <p:txBody>
          <a:bodyPr vert="horz" lIns="91440" tIns="45720" rIns="91440" bIns="45720" rtlCol="0" anchor="ctr">
            <a:noAutofit/>
          </a:bodyPr>
          <a:lstStyle/>
          <a:p>
            <a:r>
              <a:rPr lang="ja-JP" altLang="en-US" dirty="0"/>
              <a:t>マスター タイトルの書式設定</a:t>
            </a:r>
            <a:endParaRPr lang="en-US" dirty="0"/>
          </a:p>
        </p:txBody>
      </p:sp>
      <p:sp>
        <p:nvSpPr>
          <p:cNvPr id="4" name="テキスト プレースホルダー 3"/>
          <p:cNvSpPr>
            <a:spLocks noGrp="1"/>
          </p:cNvSpPr>
          <p:nvPr>
            <p:ph type="body" idx="1"/>
          </p:nvPr>
        </p:nvSpPr>
        <p:spPr bwMode="auto">
          <a:xfrm>
            <a:off x="341279" y="622800"/>
            <a:ext cx="11520000" cy="6026400"/>
          </a:xfrm>
          <a:prstGeom prst="rect">
            <a:avLst/>
          </a:prstGeom>
        </p:spPr>
        <p:txBody>
          <a:bodyPr vert="horz" wrap="none" lIns="91440" tIns="45720" rIns="91440" bIns="45720" rtlCol="0">
            <a:noAutofit/>
          </a:bodyPr>
          <a:lstStyle/>
          <a:p>
            <a:pPr lvl="0">
              <a:buClrTx/>
            </a:pPr>
            <a:r>
              <a:rPr kumimoji="1" lang="ja-JP" altLang="en-US"/>
              <a:t>マスター テキストの書式設定</a:t>
            </a:r>
            <a:endParaRPr kumimoji="1" lang="en-US" altLang="ja-JP"/>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3" name="スライド番号プレースホルダー 2">
            <a:extLst>
              <a:ext uri="{FF2B5EF4-FFF2-40B4-BE49-F238E27FC236}">
                <a16:creationId xmlns:a16="http://schemas.microsoft.com/office/drawing/2014/main" id="{C8ABF288-01C4-4183-8C81-CCED633584AC}"/>
              </a:ext>
            </a:extLst>
          </p:cNvPr>
          <p:cNvSpPr>
            <a:spLocks noGrp="1"/>
          </p:cNvSpPr>
          <p:nvPr>
            <p:ph type="sldNum" sz="quarter" idx="4"/>
          </p:nvPr>
        </p:nvSpPr>
        <p:spPr>
          <a:xfrm>
            <a:off x="9448800" y="6653598"/>
            <a:ext cx="2743200" cy="204403"/>
          </a:xfrm>
          <a:prstGeom prst="rect">
            <a:avLst/>
          </a:prstGeom>
        </p:spPr>
        <p:txBody>
          <a:bodyPr vert="horz" lIns="91440" tIns="45720" rIns="91440" bIns="45720" rtlCol="0" anchor="ctr"/>
          <a:lstStyle>
            <a:lvl1pPr algn="r">
              <a:defRPr sz="900" b="1">
                <a:solidFill>
                  <a:schemeClr val="tx1">
                    <a:lumMod val="50000"/>
                    <a:lumOff val="50000"/>
                  </a:schemeClr>
                </a:solidFill>
                <a:latin typeface="メイリオ" panose="020B0604030504040204" pitchFamily="50" charset="-128"/>
                <a:ea typeface="メイリオ" panose="020B0604030504040204" pitchFamily="50" charset="-128"/>
              </a:defRPr>
            </a:lvl1pPr>
          </a:lstStyle>
          <a:p>
            <a:fld id="{5D750650-B10A-47BF-93C2-E1678438B37A}" type="slidenum">
              <a:rPr kumimoji="1" lang="ja-JP" altLang="en-US" smtClean="0"/>
              <a:pPr/>
              <a:t>‹#›</a:t>
            </a:fld>
            <a:endParaRPr kumimoji="1" lang="ja-JP" altLang="en-US" dirty="0"/>
          </a:p>
        </p:txBody>
      </p:sp>
      <p:sp>
        <p:nvSpPr>
          <p:cNvPr id="5" name="正方形/長方形 4">
            <a:extLst>
              <a:ext uri="{FF2B5EF4-FFF2-40B4-BE49-F238E27FC236}">
                <a16:creationId xmlns:a16="http://schemas.microsoft.com/office/drawing/2014/main" id="{C92DF38B-ACF7-433E-8E2C-C0DE48C52C5D}"/>
              </a:ext>
            </a:extLst>
          </p:cNvPr>
          <p:cNvSpPr/>
          <p:nvPr userDrawn="1"/>
        </p:nvSpPr>
        <p:spPr>
          <a:xfrm>
            <a:off x="-471170" y="366183"/>
            <a:ext cx="262843" cy="262843"/>
          </a:xfrm>
          <a:prstGeom prst="rect">
            <a:avLst/>
          </a:prstGeom>
          <a:solidFill>
            <a:srgbClr val="F36C3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2400" dirty="0">
              <a:latin typeface="BIZ UDPゴシック" panose="020B0400000000000000" pitchFamily="50" charset="-128"/>
              <a:ea typeface="BIZ UDPゴシック" panose="020B0400000000000000" pitchFamily="50" charset="-128"/>
            </a:endParaRPr>
          </a:p>
        </p:txBody>
      </p:sp>
      <p:sp>
        <p:nvSpPr>
          <p:cNvPr id="6" name="正方形/長方形 5">
            <a:extLst>
              <a:ext uri="{FF2B5EF4-FFF2-40B4-BE49-F238E27FC236}">
                <a16:creationId xmlns:a16="http://schemas.microsoft.com/office/drawing/2014/main" id="{F8A1F90B-34FB-43C2-8A49-8976FC01CBA8}"/>
              </a:ext>
            </a:extLst>
          </p:cNvPr>
          <p:cNvSpPr/>
          <p:nvPr userDrawn="1"/>
        </p:nvSpPr>
        <p:spPr>
          <a:xfrm>
            <a:off x="-471170" y="10679"/>
            <a:ext cx="262843" cy="262843"/>
          </a:xfrm>
          <a:prstGeom prst="rect">
            <a:avLst/>
          </a:prstGeom>
          <a:solidFill>
            <a:srgbClr val="E9482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2400" dirty="0">
              <a:latin typeface="BIZ UDPゴシック" panose="020B0400000000000000" pitchFamily="50" charset="-128"/>
              <a:ea typeface="BIZ UDPゴシック" panose="020B0400000000000000" pitchFamily="50" charset="-128"/>
            </a:endParaRPr>
          </a:p>
        </p:txBody>
      </p:sp>
      <p:sp>
        <p:nvSpPr>
          <p:cNvPr id="7" name="正方形/長方形 6">
            <a:extLst>
              <a:ext uri="{FF2B5EF4-FFF2-40B4-BE49-F238E27FC236}">
                <a16:creationId xmlns:a16="http://schemas.microsoft.com/office/drawing/2014/main" id="{1D0AAB9E-7A6C-4EC7-A4D1-17FF3E3CE7A2}"/>
              </a:ext>
            </a:extLst>
          </p:cNvPr>
          <p:cNvSpPr/>
          <p:nvPr userDrawn="1"/>
        </p:nvSpPr>
        <p:spPr>
          <a:xfrm>
            <a:off x="-471170" y="721687"/>
            <a:ext cx="262843" cy="262843"/>
          </a:xfrm>
          <a:prstGeom prst="rect">
            <a:avLst/>
          </a:prstGeom>
          <a:solidFill>
            <a:srgbClr val="EB004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2400" dirty="0">
              <a:latin typeface="BIZ UDPゴシック" panose="020B0400000000000000" pitchFamily="50" charset="-128"/>
              <a:ea typeface="BIZ UDPゴシック" panose="020B0400000000000000" pitchFamily="50" charset="-128"/>
            </a:endParaRPr>
          </a:p>
        </p:txBody>
      </p:sp>
      <p:sp>
        <p:nvSpPr>
          <p:cNvPr id="8" name="正方形/長方形 7">
            <a:extLst>
              <a:ext uri="{FF2B5EF4-FFF2-40B4-BE49-F238E27FC236}">
                <a16:creationId xmlns:a16="http://schemas.microsoft.com/office/drawing/2014/main" id="{7F06B2A6-2D56-4B1E-9839-D1B22BB13BA1}"/>
              </a:ext>
            </a:extLst>
          </p:cNvPr>
          <p:cNvSpPr/>
          <p:nvPr userDrawn="1"/>
        </p:nvSpPr>
        <p:spPr>
          <a:xfrm>
            <a:off x="-471170" y="1077191"/>
            <a:ext cx="262843" cy="262843"/>
          </a:xfrm>
          <a:prstGeom prst="rect">
            <a:avLst/>
          </a:prstGeom>
          <a:solidFill>
            <a:srgbClr val="5694D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2400" dirty="0">
              <a:latin typeface="BIZ UDPゴシック" panose="020B0400000000000000" pitchFamily="50" charset="-128"/>
              <a:ea typeface="BIZ UDPゴシック" panose="020B0400000000000000" pitchFamily="50" charset="-128"/>
            </a:endParaRPr>
          </a:p>
        </p:txBody>
      </p:sp>
      <p:sp>
        <p:nvSpPr>
          <p:cNvPr id="9" name="正方形/長方形 8">
            <a:extLst>
              <a:ext uri="{FF2B5EF4-FFF2-40B4-BE49-F238E27FC236}">
                <a16:creationId xmlns:a16="http://schemas.microsoft.com/office/drawing/2014/main" id="{A071679A-6EA2-4FEB-B100-26DB8C9169BB}"/>
              </a:ext>
            </a:extLst>
          </p:cNvPr>
          <p:cNvSpPr/>
          <p:nvPr userDrawn="1"/>
        </p:nvSpPr>
        <p:spPr>
          <a:xfrm>
            <a:off x="-471170" y="1432695"/>
            <a:ext cx="262843" cy="262843"/>
          </a:xfrm>
          <a:prstGeom prst="rect">
            <a:avLst/>
          </a:prstGeom>
          <a:solidFill>
            <a:srgbClr val="FFF4E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2400" dirty="0">
              <a:latin typeface="BIZ UDPゴシック" panose="020B0400000000000000" pitchFamily="50" charset="-128"/>
              <a:ea typeface="BIZ UDPゴシック" panose="020B0400000000000000" pitchFamily="50" charset="-128"/>
            </a:endParaRPr>
          </a:p>
        </p:txBody>
      </p:sp>
      <p:sp>
        <p:nvSpPr>
          <p:cNvPr id="10" name="正方形/長方形 9">
            <a:extLst>
              <a:ext uri="{FF2B5EF4-FFF2-40B4-BE49-F238E27FC236}">
                <a16:creationId xmlns:a16="http://schemas.microsoft.com/office/drawing/2014/main" id="{90AF1D1F-2370-466D-8F43-42A5B1DE56DB}"/>
              </a:ext>
            </a:extLst>
          </p:cNvPr>
          <p:cNvSpPr/>
          <p:nvPr userDrawn="1"/>
        </p:nvSpPr>
        <p:spPr>
          <a:xfrm>
            <a:off x="-471170" y="1788199"/>
            <a:ext cx="262843" cy="262843"/>
          </a:xfrm>
          <a:prstGeom prst="rect">
            <a:avLst/>
          </a:prstGeom>
          <a:solidFill>
            <a:srgbClr val="FFC21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2400" dirty="0">
              <a:latin typeface="BIZ UDPゴシック" panose="020B0400000000000000" pitchFamily="50" charset="-128"/>
              <a:ea typeface="BIZ UDPゴシック" panose="020B0400000000000000" pitchFamily="50" charset="-128"/>
            </a:endParaRPr>
          </a:p>
        </p:txBody>
      </p:sp>
      <p:sp>
        <p:nvSpPr>
          <p:cNvPr id="11" name="正方形/長方形 10">
            <a:extLst>
              <a:ext uri="{FF2B5EF4-FFF2-40B4-BE49-F238E27FC236}">
                <a16:creationId xmlns:a16="http://schemas.microsoft.com/office/drawing/2014/main" id="{2825F007-F9D8-42EF-9637-C5DA62BD8CEC}"/>
              </a:ext>
            </a:extLst>
          </p:cNvPr>
          <p:cNvSpPr/>
          <p:nvPr userDrawn="1"/>
        </p:nvSpPr>
        <p:spPr>
          <a:xfrm>
            <a:off x="-471170" y="2153959"/>
            <a:ext cx="262843" cy="262843"/>
          </a:xfrm>
          <a:prstGeom prst="rect">
            <a:avLst/>
          </a:prstGeom>
          <a:solidFill>
            <a:srgbClr val="00879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2400" dirty="0">
              <a:latin typeface="BIZ UDPゴシック" panose="020B0400000000000000" pitchFamily="50" charset="-128"/>
              <a:ea typeface="BIZ UDPゴシック" panose="020B0400000000000000" pitchFamily="50" charset="-128"/>
            </a:endParaRPr>
          </a:p>
        </p:txBody>
      </p:sp>
    </p:spTree>
    <p:extLst>
      <p:ext uri="{BB962C8B-B14F-4D97-AF65-F5344CB8AC3E}">
        <p14:creationId xmlns:p14="http://schemas.microsoft.com/office/powerpoint/2010/main" val="196722972"/>
      </p:ext>
    </p:extLst>
  </p:cSld>
  <p:clrMap bg1="lt1" tx1="dk1" bg2="lt2" tx2="dk2" accent1="accent1" accent2="accent2" accent3="accent3" accent4="accent4" accent5="accent5" accent6="accent6" hlink="hlink" folHlink="folHlink"/>
  <p:sldLayoutIdLst>
    <p:sldLayoutId id="2147483710" r:id="rId1"/>
    <p:sldLayoutId id="2147483707" r:id="rId2"/>
    <p:sldLayoutId id="2147483721" r:id="rId3"/>
    <p:sldLayoutId id="2147483723" r:id="rId4"/>
    <p:sldLayoutId id="2147483722" r:id="rId5"/>
    <p:sldLayoutId id="2147483724" r:id="rId6"/>
    <p:sldLayoutId id="2147483725" r:id="rId7"/>
    <p:sldLayoutId id="2147483726" r:id="rId8"/>
    <p:sldLayoutId id="2147483727" r:id="rId9"/>
  </p:sldLayoutIdLst>
  <p:hf hdr="0" ftr="0" dt="0"/>
  <p:txStyles>
    <p:titleStyle>
      <a:lvl1pPr algn="l" defTabSz="914400" rtl="0" eaLnBrk="1" latinLnBrk="0" hangingPunct="1">
        <a:lnSpc>
          <a:spcPct val="90000"/>
        </a:lnSpc>
        <a:spcBef>
          <a:spcPct val="0"/>
        </a:spcBef>
        <a:buNone/>
        <a:defRPr kumimoji="1" sz="2800" b="1" kern="1200" baseline="0">
          <a:solidFill>
            <a:schemeClr val="tx1">
              <a:lumMod val="75000"/>
              <a:lumOff val="25000"/>
            </a:schemeClr>
          </a:solidFill>
          <a:latin typeface="メイリオ" panose="020B0604030504040204" pitchFamily="50" charset="-128"/>
          <a:ea typeface="メイリオ" panose="020B0604030504040204" pitchFamily="50" charset="-128"/>
          <a:cs typeface="+mj-cs"/>
        </a:defRPr>
      </a:lvl1pPr>
    </p:titleStyle>
    <p:bodyStyle>
      <a:lvl1pPr marL="357188" marR="0" indent="-357188" algn="l"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Char char="n"/>
        <a:tabLst/>
        <a:defRPr kumimoji="1" lang="en-US" altLang="ja-JP" sz="2800" kern="1200" baseline="0" dirty="0">
          <a:solidFill>
            <a:schemeClr val="tx1">
              <a:lumMod val="75000"/>
              <a:lumOff val="25000"/>
            </a:schemeClr>
          </a:solidFill>
          <a:latin typeface="メイリオ" panose="020B0604030504040204" pitchFamily="50" charset="-128"/>
          <a:ea typeface="メイリオ" panose="020B0604030504040204" pitchFamily="50" charset="-128"/>
          <a:cs typeface="+mn-cs"/>
        </a:defRPr>
      </a:lvl1pPr>
      <a:lvl2pPr marL="742950" marR="0" indent="-285750" algn="l"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Char char="l"/>
        <a:tabLst/>
        <a:defRPr kumimoji="1" lang="ja-JP" altLang="en-US" sz="2800" kern="1200" baseline="0" dirty="0">
          <a:solidFill>
            <a:schemeClr val="tx1">
              <a:lumMod val="75000"/>
              <a:lumOff val="25000"/>
            </a:schemeClr>
          </a:solidFill>
          <a:latin typeface="メイリオ" panose="020B0604030504040204" pitchFamily="50" charset="-128"/>
          <a:ea typeface="メイリオ" panose="020B0604030504040204" pitchFamily="50" charset="-128"/>
          <a:cs typeface="+mn-cs"/>
        </a:defRPr>
      </a:lvl2pPr>
      <a:lvl3pPr marL="1143000" marR="0" indent="-228600" algn="l" defTabSz="914400" rtl="0" eaLnBrk="1" fontAlgn="base" latinLnBrk="0" hangingPunct="1">
        <a:lnSpc>
          <a:spcPct val="100000"/>
        </a:lnSpc>
        <a:spcBef>
          <a:spcPct val="20000"/>
        </a:spcBef>
        <a:spcAft>
          <a:spcPct val="0"/>
        </a:spcAft>
        <a:buClr>
          <a:schemeClr val="tx1"/>
        </a:buClr>
        <a:buSzTx/>
        <a:buFont typeface="Arial" panose="020B0604020202020204" pitchFamily="34" charset="0"/>
        <a:buChar char="•"/>
        <a:tabLst/>
        <a:defRPr kumimoji="1" lang="ja-JP" altLang="en-US" sz="2400" kern="1200" baseline="0" dirty="0">
          <a:solidFill>
            <a:schemeClr val="tx1">
              <a:lumMod val="75000"/>
              <a:lumOff val="25000"/>
            </a:schemeClr>
          </a:solidFill>
          <a:latin typeface="メイリオ" panose="020B0604030504040204" pitchFamily="50" charset="-128"/>
          <a:ea typeface="メイリオ" panose="020B0604030504040204" pitchFamily="50" charset="-128"/>
          <a:cs typeface="+mn-cs"/>
        </a:defRPr>
      </a:lvl3pPr>
      <a:lvl4pPr marL="1714500" marR="0" indent="-342900" algn="l" defTabSz="914400" rtl="0" eaLnBrk="1" fontAlgn="base" latinLnBrk="0" hangingPunct="1">
        <a:lnSpc>
          <a:spcPct val="100000"/>
        </a:lnSpc>
        <a:spcBef>
          <a:spcPct val="20000"/>
        </a:spcBef>
        <a:spcAft>
          <a:spcPct val="0"/>
        </a:spcAft>
        <a:buClr>
          <a:schemeClr val="tx1"/>
        </a:buClr>
        <a:buSzTx/>
        <a:buFont typeface="Arial" panose="020B0604020202020204" pitchFamily="34" charset="0"/>
        <a:buChar char="•"/>
        <a:tabLst/>
        <a:defRPr kumimoji="1" lang="ja-JP" altLang="en-US" sz="2400" kern="1200" baseline="0" dirty="0">
          <a:solidFill>
            <a:schemeClr val="tx1">
              <a:lumMod val="75000"/>
              <a:lumOff val="25000"/>
            </a:schemeClr>
          </a:solidFill>
          <a:latin typeface="メイリオ" panose="020B0604030504040204" pitchFamily="50" charset="-128"/>
          <a:ea typeface="メイリオ" panose="020B0604030504040204" pitchFamily="50" charset="-128"/>
          <a:cs typeface="+mn-cs"/>
        </a:defRPr>
      </a:lvl4pPr>
      <a:lvl5pPr marL="2114550" marR="0" indent="-285750" algn="l" defTabSz="914400" rtl="0" eaLnBrk="1" fontAlgn="base" latinLnBrk="0" hangingPunct="1">
        <a:lnSpc>
          <a:spcPct val="100000"/>
        </a:lnSpc>
        <a:spcBef>
          <a:spcPct val="20000"/>
        </a:spcBef>
        <a:spcAft>
          <a:spcPct val="0"/>
        </a:spcAft>
        <a:buClr>
          <a:schemeClr val="tx1"/>
        </a:buClr>
        <a:buSzTx/>
        <a:buFont typeface="Arial" panose="020B0604020202020204" pitchFamily="34" charset="0"/>
        <a:buChar char="•"/>
        <a:tabLst/>
        <a:defRPr kumimoji="1" lang="ja-JP" altLang="en-US" sz="2400" kern="1200" baseline="0" dirty="0">
          <a:solidFill>
            <a:schemeClr val="tx1">
              <a:lumMod val="75000"/>
              <a:lumOff val="25000"/>
            </a:schemeClr>
          </a:solidFill>
          <a:latin typeface="メイリオ" panose="020B0604030504040204" pitchFamily="50" charset="-128"/>
          <a:ea typeface="メイリオ"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0" orient="horz" pos="2160" userDrawn="1">
          <p15:clr>
            <a:srgbClr val="F26B43"/>
          </p15:clr>
        </p15:guide>
        <p15:guide id="1" pos="3840" userDrawn="1">
          <p15:clr>
            <a:srgbClr val="F26B43"/>
          </p15:clr>
        </p15:guide>
        <p15:guide id="2" pos="211" userDrawn="1">
          <p15:clr>
            <a:srgbClr val="F26B43"/>
          </p15:clr>
        </p15:guide>
        <p15:guide id="3" pos="7469"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hyperlink" Target="https://www.meti.go.jp/policy/it_policy/jinzai/houkokusyo.pd" TargetMode="External"/><Relationship Id="rId2" Type="http://schemas.openxmlformats.org/officeDocument/2006/relationships/image" Target="../media/image15.jpe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hyperlink" Target="https://www.bing.com/ck/a?!&amp;&amp;p=850e60f650b78fcaJmltdHM9MTcxNjc2ODAwMCZpZ3VpZD0xYmU0M2UwMy0wM2Y5LTZlZjYtMTNmNi0yYTZlMDI4MzZmNDEmaW5zaWQ9NTYwOQ&amp;ptn=3&amp;ver=2&amp;hsh=3&amp;fclid=1be43e03-03f9-6ef6-13f6-2a6e02836f41&amp;u=a1L2ltYWdlcy9zZWFyY2g_cT1CYW5rJTIwZnJlZSUyMGljb24mRk9STT1JUUZSQkEmaWQ9Q0M4N0VCRDk2RTQ4MUNFOTc0MkJFRjgzNDQzM0JBN0Y5MkY0OEVCNA&amp;ntb=1"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9.jpg"/><Relationship Id="rId1" Type="http://schemas.openxmlformats.org/officeDocument/2006/relationships/slideLayout" Target="../slideLayouts/slideLayout2.xml"/><Relationship Id="rId4" Type="http://schemas.openxmlformats.org/officeDocument/2006/relationships/image" Target="../media/image21.jpg"/></Relationships>
</file>

<file path=ppt/slides/_rels/slide3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26.sv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image" Target="../media/image29.jp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正方形/長方形 8">
            <a:extLst>
              <a:ext uri="{FF2B5EF4-FFF2-40B4-BE49-F238E27FC236}">
                <a16:creationId xmlns:a16="http://schemas.microsoft.com/office/drawing/2014/main" id="{4E7AC2AE-6607-446B-84CD-B0571F1DBFDC}"/>
              </a:ext>
            </a:extLst>
          </p:cNvPr>
          <p:cNvSpPr/>
          <p:nvPr/>
        </p:nvSpPr>
        <p:spPr bwMode="auto">
          <a:xfrm>
            <a:off x="0" y="0"/>
            <a:ext cx="12192000" cy="5765799"/>
          </a:xfrm>
          <a:prstGeom prst="rect">
            <a:avLst/>
          </a:prstGeom>
          <a:gradFill>
            <a:gsLst>
              <a:gs pos="0">
                <a:srgbClr val="FBB359"/>
              </a:gs>
              <a:gs pos="100000">
                <a:srgbClr val="E05832"/>
              </a:gs>
            </a:gsLst>
            <a:lin ang="5400000" scaled="1"/>
          </a:gradFill>
          <a:ln w="19050" algn="ctr">
            <a:noFill/>
            <a:prstDash val="dash"/>
            <a:round/>
            <a:headEnd/>
            <a:tailEnd/>
          </a:ln>
          <a:effectLst/>
        </p:spPr>
        <p:txBody>
          <a:bodyPr wrap="none" rtlCol="0" anchor="ctr"/>
          <a:lstStyle/>
          <a:p>
            <a:pPr algn="ctr"/>
            <a:endParaRPr kumimoji="1" lang="ja-JP" altLang="en-US" sz="2400" dirty="0">
              <a:solidFill>
                <a:schemeClr val="bg1"/>
              </a:solidFill>
            </a:endParaRPr>
          </a:p>
        </p:txBody>
      </p:sp>
      <p:sp>
        <p:nvSpPr>
          <p:cNvPr id="20" name="四角形: 角を丸くする 19">
            <a:extLst>
              <a:ext uri="{FF2B5EF4-FFF2-40B4-BE49-F238E27FC236}">
                <a16:creationId xmlns:a16="http://schemas.microsoft.com/office/drawing/2014/main" id="{AD289B8B-B24A-4A21-BD1B-BC0C16AD4B4E}"/>
              </a:ext>
            </a:extLst>
          </p:cNvPr>
          <p:cNvSpPr/>
          <p:nvPr/>
        </p:nvSpPr>
        <p:spPr>
          <a:xfrm>
            <a:off x="6468359" y="647700"/>
            <a:ext cx="5014981" cy="4678680"/>
          </a:xfrm>
          <a:prstGeom prst="roundRect">
            <a:avLst>
              <a:gd name="adj" fmla="val 2335"/>
            </a:avLst>
          </a:prstGeom>
          <a:solidFill>
            <a:schemeClr val="tx1">
              <a:lumMod val="90000"/>
              <a:lumOff val="1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2400" dirty="0">
              <a:latin typeface="BIZ UDPゴシック" panose="020B0400000000000000" pitchFamily="50" charset="-128"/>
              <a:ea typeface="BIZ UDPゴシック" panose="020B0400000000000000" pitchFamily="50" charset="-128"/>
            </a:endParaRPr>
          </a:p>
        </p:txBody>
      </p:sp>
      <p:pic>
        <p:nvPicPr>
          <p:cNvPr id="6" name="図 5" descr="黒い背景に白い文字がある&#10;&#10;中程度の精度で自動的に生成された説明">
            <a:extLst>
              <a:ext uri="{FF2B5EF4-FFF2-40B4-BE49-F238E27FC236}">
                <a16:creationId xmlns:a16="http://schemas.microsoft.com/office/drawing/2014/main" id="{FEE931EC-FBA3-407A-A208-704BFAE3FA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73927" y="6050689"/>
            <a:ext cx="2596556" cy="527425"/>
          </a:xfrm>
          <a:prstGeom prst="rect">
            <a:avLst/>
          </a:prstGeom>
        </p:spPr>
      </p:pic>
      <p:sp>
        <p:nvSpPr>
          <p:cNvPr id="15" name="タイトル 1">
            <a:extLst>
              <a:ext uri="{FF2B5EF4-FFF2-40B4-BE49-F238E27FC236}">
                <a16:creationId xmlns:a16="http://schemas.microsoft.com/office/drawing/2014/main" id="{7C83B450-834E-467C-AD34-91C869D096FA}"/>
              </a:ext>
            </a:extLst>
          </p:cNvPr>
          <p:cNvSpPr txBox="1">
            <a:spLocks/>
          </p:cNvSpPr>
          <p:nvPr/>
        </p:nvSpPr>
        <p:spPr bwMode="auto">
          <a:xfrm>
            <a:off x="102361" y="6005983"/>
            <a:ext cx="5356362" cy="49053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2800" b="1" kern="1200" baseline="0">
                <a:solidFill>
                  <a:schemeClr val="tx1">
                    <a:lumMod val="75000"/>
                    <a:lumOff val="25000"/>
                  </a:schemeClr>
                </a:solidFill>
                <a:latin typeface="メイリオ" panose="020B0604030504040204" pitchFamily="50" charset="-128"/>
                <a:ea typeface="メイリオ" panose="020B0604030504040204" pitchFamily="50" charset="-128"/>
                <a:cs typeface="+mj-cs"/>
              </a:defRPr>
            </a:lvl1pPr>
          </a:lstStyle>
          <a:p>
            <a:r>
              <a:rPr lang="ja-JP" altLang="en-US" sz="1400" spc="300"/>
              <a:t>データ分析</a:t>
            </a:r>
            <a:endParaRPr lang="ja-JP" altLang="en-US" sz="1400" spc="300" dirty="0"/>
          </a:p>
        </p:txBody>
      </p:sp>
      <p:cxnSp>
        <p:nvCxnSpPr>
          <p:cNvPr id="5" name="直線コネクタ 4">
            <a:extLst>
              <a:ext uri="{FF2B5EF4-FFF2-40B4-BE49-F238E27FC236}">
                <a16:creationId xmlns:a16="http://schemas.microsoft.com/office/drawing/2014/main" id="{2B9EFE50-C658-43AB-B1E5-1A2174403086}"/>
              </a:ext>
            </a:extLst>
          </p:cNvPr>
          <p:cNvCxnSpPr/>
          <p:nvPr/>
        </p:nvCxnSpPr>
        <p:spPr>
          <a:xfrm>
            <a:off x="4737822" y="5893621"/>
            <a:ext cx="0" cy="635728"/>
          </a:xfrm>
          <a:prstGeom prst="line">
            <a:avLst/>
          </a:prstGeom>
          <a:ln w="19050">
            <a:solidFill>
              <a:srgbClr val="F36C37"/>
            </a:solidFill>
            <a:headEnd type="none" w="med" len="med"/>
            <a:tailEnd type="none" w="med" len="med"/>
          </a:ln>
        </p:spPr>
        <p:style>
          <a:lnRef idx="3">
            <a:schemeClr val="accent1"/>
          </a:lnRef>
          <a:fillRef idx="0">
            <a:schemeClr val="accent1"/>
          </a:fillRef>
          <a:effectRef idx="2">
            <a:schemeClr val="accent1"/>
          </a:effectRef>
          <a:fontRef idx="minor">
            <a:schemeClr val="tx1"/>
          </a:fontRef>
        </p:style>
      </p:cxnSp>
      <p:grpSp>
        <p:nvGrpSpPr>
          <p:cNvPr id="19" name="グループ化 18">
            <a:extLst>
              <a:ext uri="{FF2B5EF4-FFF2-40B4-BE49-F238E27FC236}">
                <a16:creationId xmlns:a16="http://schemas.microsoft.com/office/drawing/2014/main" id="{0FFBD830-99CE-4B94-A06A-29F4092D97D4}"/>
              </a:ext>
            </a:extLst>
          </p:cNvPr>
          <p:cNvGrpSpPr/>
          <p:nvPr/>
        </p:nvGrpSpPr>
        <p:grpSpPr>
          <a:xfrm>
            <a:off x="6468359" y="1365831"/>
            <a:ext cx="4786381" cy="3174638"/>
            <a:chOff x="6468359" y="1301971"/>
            <a:chExt cx="4786381" cy="3460532"/>
          </a:xfrm>
        </p:grpSpPr>
        <p:sp>
          <p:nvSpPr>
            <p:cNvPr id="14" name="タイトル 1">
              <a:extLst>
                <a:ext uri="{FF2B5EF4-FFF2-40B4-BE49-F238E27FC236}">
                  <a16:creationId xmlns:a16="http://schemas.microsoft.com/office/drawing/2014/main" id="{3ADD641D-48C4-46FA-9C52-A3561EF85E8D}"/>
                </a:ext>
              </a:extLst>
            </p:cNvPr>
            <p:cNvSpPr txBox="1">
              <a:spLocks/>
            </p:cNvSpPr>
            <p:nvPr/>
          </p:nvSpPr>
          <p:spPr bwMode="auto">
            <a:xfrm>
              <a:off x="6468359" y="1301971"/>
              <a:ext cx="4786381" cy="168182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2800" b="1" kern="1200" baseline="0">
                  <a:solidFill>
                    <a:schemeClr val="tx1">
                      <a:lumMod val="75000"/>
                      <a:lumOff val="25000"/>
                    </a:schemeClr>
                  </a:solidFill>
                  <a:latin typeface="メイリオ" panose="020B0604030504040204" pitchFamily="50" charset="-128"/>
                  <a:ea typeface="メイリオ" panose="020B0604030504040204" pitchFamily="50" charset="-128"/>
                  <a:cs typeface="+mj-cs"/>
                </a:defRPr>
              </a:lvl1pPr>
            </a:lstStyle>
            <a:p>
              <a:pPr algn="ctr"/>
              <a:r>
                <a:rPr lang="en-US" altLang="ja-JP" sz="7100" spc="300" dirty="0">
                  <a:solidFill>
                    <a:schemeClr val="bg1"/>
                  </a:solidFill>
                  <a:effectLst>
                    <a:outerShdw blurRad="38100" dist="38100" dir="2700000" algn="tl">
                      <a:srgbClr val="000000">
                        <a:alpha val="43137"/>
                      </a:srgbClr>
                    </a:outerShdw>
                  </a:effectLst>
                </a:rPr>
                <a:t>Excel</a:t>
              </a:r>
            </a:p>
          </p:txBody>
        </p:sp>
        <p:sp>
          <p:nvSpPr>
            <p:cNvPr id="16" name="タイトル 1">
              <a:extLst>
                <a:ext uri="{FF2B5EF4-FFF2-40B4-BE49-F238E27FC236}">
                  <a16:creationId xmlns:a16="http://schemas.microsoft.com/office/drawing/2014/main" id="{7AEFADD6-33C8-46B6-8CCC-547E4FA784C4}"/>
                </a:ext>
              </a:extLst>
            </p:cNvPr>
            <p:cNvSpPr txBox="1">
              <a:spLocks/>
            </p:cNvSpPr>
            <p:nvPr/>
          </p:nvSpPr>
          <p:spPr bwMode="auto">
            <a:xfrm>
              <a:off x="6931152" y="2737992"/>
              <a:ext cx="4204485" cy="107696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2800" b="1" kern="1200" baseline="0">
                  <a:solidFill>
                    <a:schemeClr val="tx1">
                      <a:lumMod val="75000"/>
                      <a:lumOff val="25000"/>
                    </a:schemeClr>
                  </a:solidFill>
                  <a:latin typeface="メイリオ" panose="020B0604030504040204" pitchFamily="50" charset="-128"/>
                  <a:ea typeface="メイリオ" panose="020B0604030504040204" pitchFamily="50" charset="-128"/>
                  <a:cs typeface="+mj-cs"/>
                </a:defRPr>
              </a:lvl1pPr>
            </a:lstStyle>
            <a:p>
              <a:pPr algn="ctr"/>
              <a:r>
                <a:rPr lang="ja-JP" altLang="en-US" sz="6000" spc="300">
                  <a:solidFill>
                    <a:schemeClr val="bg1"/>
                  </a:solidFill>
                  <a:effectLst>
                    <a:outerShdw blurRad="38100" dist="38100" dir="2700000" algn="tl">
                      <a:srgbClr val="000000">
                        <a:alpha val="43137"/>
                      </a:srgbClr>
                    </a:outerShdw>
                  </a:effectLst>
                </a:rPr>
                <a:t>データ分析</a:t>
              </a:r>
              <a:endParaRPr lang="ja-JP" altLang="en-US" sz="6000" spc="300" dirty="0">
                <a:solidFill>
                  <a:schemeClr val="bg1"/>
                </a:solidFill>
                <a:effectLst>
                  <a:outerShdw blurRad="38100" dist="38100" dir="2700000" algn="tl">
                    <a:srgbClr val="000000">
                      <a:alpha val="43137"/>
                    </a:srgbClr>
                  </a:outerShdw>
                </a:effectLst>
              </a:endParaRPr>
            </a:p>
          </p:txBody>
        </p:sp>
        <p:cxnSp>
          <p:nvCxnSpPr>
            <p:cNvPr id="17" name="直線コネクタ 16">
              <a:extLst>
                <a:ext uri="{FF2B5EF4-FFF2-40B4-BE49-F238E27FC236}">
                  <a16:creationId xmlns:a16="http://schemas.microsoft.com/office/drawing/2014/main" id="{AAF43C5B-17B3-42DD-B2FC-19FBDD66B66B}"/>
                </a:ext>
              </a:extLst>
            </p:cNvPr>
            <p:cNvCxnSpPr/>
            <p:nvPr/>
          </p:nvCxnSpPr>
          <p:spPr>
            <a:xfrm>
              <a:off x="6931153" y="3876451"/>
              <a:ext cx="4090416" cy="0"/>
            </a:xfrm>
            <a:prstGeom prst="line">
              <a:avLst/>
            </a:prstGeom>
            <a:ln w="9525">
              <a:solidFill>
                <a:schemeClr val="bg1"/>
              </a:solidFill>
              <a:headEnd type="none" w="med" len="med"/>
              <a:tailEnd type="none" w="med" len="med"/>
            </a:ln>
            <a:effectLst>
              <a:outerShdw blurRad="50800" dist="38100" dir="2700000" algn="tl" rotWithShape="0">
                <a:prstClr val="black">
                  <a:alpha val="40000"/>
                </a:prstClr>
              </a:outerShdw>
            </a:effectLst>
          </p:spPr>
          <p:style>
            <a:lnRef idx="3">
              <a:schemeClr val="accent1"/>
            </a:lnRef>
            <a:fillRef idx="0">
              <a:schemeClr val="accent1"/>
            </a:fillRef>
            <a:effectRef idx="2">
              <a:schemeClr val="accent1"/>
            </a:effectRef>
            <a:fontRef idx="minor">
              <a:schemeClr val="tx1"/>
            </a:fontRef>
          </p:style>
        </p:cxnSp>
        <p:sp>
          <p:nvSpPr>
            <p:cNvPr id="18" name="タイトル 1">
              <a:extLst>
                <a:ext uri="{FF2B5EF4-FFF2-40B4-BE49-F238E27FC236}">
                  <a16:creationId xmlns:a16="http://schemas.microsoft.com/office/drawing/2014/main" id="{4DFD4FD0-1AD2-4DCE-8975-08147F05B048}"/>
                </a:ext>
              </a:extLst>
            </p:cNvPr>
            <p:cNvSpPr txBox="1">
              <a:spLocks/>
            </p:cNvSpPr>
            <p:nvPr/>
          </p:nvSpPr>
          <p:spPr bwMode="auto">
            <a:xfrm>
              <a:off x="6931153" y="4327098"/>
              <a:ext cx="4090416" cy="43540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2800" b="1" kern="1200" baseline="0">
                  <a:solidFill>
                    <a:schemeClr val="tx1">
                      <a:lumMod val="75000"/>
                      <a:lumOff val="25000"/>
                    </a:schemeClr>
                  </a:solidFill>
                  <a:latin typeface="メイリオ" panose="020B0604030504040204" pitchFamily="50" charset="-128"/>
                  <a:ea typeface="メイリオ" panose="020B0604030504040204" pitchFamily="50" charset="-128"/>
                  <a:cs typeface="+mj-cs"/>
                </a:defRPr>
              </a:lvl1pPr>
            </a:lstStyle>
            <a:p>
              <a:pPr algn="ctr"/>
              <a:r>
                <a:rPr lang="en-US" altLang="ja-JP" sz="3200" spc="300" dirty="0">
                  <a:solidFill>
                    <a:schemeClr val="bg1"/>
                  </a:solidFill>
                  <a:effectLst>
                    <a:outerShdw blurRad="38100" dist="38100" dir="2700000" algn="tl">
                      <a:srgbClr val="000000">
                        <a:alpha val="43137"/>
                      </a:srgbClr>
                    </a:outerShdw>
                  </a:effectLst>
                </a:rPr>
                <a:t>Hands-on</a:t>
              </a:r>
              <a:endParaRPr lang="ja-JP" altLang="en-US" sz="3200" spc="300" dirty="0">
                <a:solidFill>
                  <a:schemeClr val="bg1"/>
                </a:solidFill>
                <a:effectLst>
                  <a:outerShdw blurRad="38100" dist="38100" dir="2700000" algn="tl">
                    <a:srgbClr val="000000">
                      <a:alpha val="43137"/>
                    </a:srgbClr>
                  </a:outerShdw>
                </a:effectLst>
              </a:endParaRPr>
            </a:p>
          </p:txBody>
        </p:sp>
      </p:grpSp>
      <p:pic>
        <p:nvPicPr>
          <p:cNvPr id="10" name="図 9">
            <a:extLst>
              <a:ext uri="{FF2B5EF4-FFF2-40B4-BE49-F238E27FC236}">
                <a16:creationId xmlns:a16="http://schemas.microsoft.com/office/drawing/2014/main" id="{B978FF89-CC01-4F26-B42F-C10EF294565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74605" y="397902"/>
            <a:ext cx="3821395" cy="3972941"/>
          </a:xfrm>
          <a:prstGeom prst="rect">
            <a:avLst/>
          </a:prstGeom>
        </p:spPr>
      </p:pic>
      <p:pic>
        <p:nvPicPr>
          <p:cNvPr id="4" name="図 3">
            <a:extLst>
              <a:ext uri="{FF2B5EF4-FFF2-40B4-BE49-F238E27FC236}">
                <a16:creationId xmlns:a16="http://schemas.microsoft.com/office/drawing/2014/main" id="{A24E51EB-BBDD-4048-AEA0-26AE61CF4F6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17297" y="3406958"/>
            <a:ext cx="1728044" cy="1728044"/>
          </a:xfrm>
          <a:prstGeom prst="rect">
            <a:avLst/>
          </a:prstGeom>
        </p:spPr>
      </p:pic>
      <p:pic>
        <p:nvPicPr>
          <p:cNvPr id="22" name="図 21">
            <a:extLst>
              <a:ext uri="{FF2B5EF4-FFF2-40B4-BE49-F238E27FC236}">
                <a16:creationId xmlns:a16="http://schemas.microsoft.com/office/drawing/2014/main" id="{59693136-BA60-4B13-B522-9CDC85A1BD4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19351" y="804358"/>
            <a:ext cx="2225990" cy="2225990"/>
          </a:xfrm>
          <a:prstGeom prst="rect">
            <a:avLst/>
          </a:prstGeom>
        </p:spPr>
      </p:pic>
      <p:sp>
        <p:nvSpPr>
          <p:cNvPr id="24" name="テキスト ボックス 23">
            <a:extLst>
              <a:ext uri="{FF2B5EF4-FFF2-40B4-BE49-F238E27FC236}">
                <a16:creationId xmlns:a16="http://schemas.microsoft.com/office/drawing/2014/main" id="{36515E7C-E1A8-4620-9EAA-755E872A4E58}"/>
              </a:ext>
            </a:extLst>
          </p:cNvPr>
          <p:cNvSpPr txBox="1"/>
          <p:nvPr/>
        </p:nvSpPr>
        <p:spPr>
          <a:xfrm>
            <a:off x="2395693" y="552142"/>
            <a:ext cx="1403268" cy="307777"/>
          </a:xfrm>
          <a:prstGeom prst="rect">
            <a:avLst/>
          </a:prstGeom>
          <a:noFill/>
        </p:spPr>
        <p:txBody>
          <a:bodyPr wrap="square" rtlCol="0">
            <a:spAutoFit/>
          </a:bodyPr>
          <a:lstStyle/>
          <a:p>
            <a:pPr algn="l" defTabSz="914400" fontAlgn="base">
              <a:spcBef>
                <a:spcPct val="0"/>
              </a:spcBef>
              <a:spcAft>
                <a:spcPct val="0"/>
              </a:spcAft>
            </a:pPr>
            <a:r>
              <a:rPr kumimoji="1" lang="en-US" altLang="ja-JP" sz="1400" dirty="0">
                <a:solidFill>
                  <a:schemeClr val="accent6">
                    <a:lumMod val="40000"/>
                    <a:lumOff val="60000"/>
                  </a:schemeClr>
                </a:solidFill>
                <a:latin typeface="Book Antiqua" panose="02040602050305030304" pitchFamily="18" charset="0"/>
              </a:rPr>
              <a:t>Excel</a:t>
            </a:r>
            <a:endParaRPr kumimoji="1" lang="ja-JP" altLang="en-US" sz="1400" dirty="0">
              <a:solidFill>
                <a:schemeClr val="accent6">
                  <a:lumMod val="40000"/>
                  <a:lumOff val="60000"/>
                </a:schemeClr>
              </a:solidFill>
              <a:latin typeface="Book Antiqua" panose="02040602050305030304" pitchFamily="18" charset="0"/>
            </a:endParaRPr>
          </a:p>
        </p:txBody>
      </p:sp>
    </p:spTree>
    <p:extLst>
      <p:ext uri="{BB962C8B-B14F-4D97-AF65-F5344CB8AC3E}">
        <p14:creationId xmlns:p14="http://schemas.microsoft.com/office/powerpoint/2010/main" val="11744225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2"/>
        <p:cNvGrpSpPr/>
        <p:nvPr/>
      </p:nvGrpSpPr>
      <p:grpSpPr>
        <a:xfrm>
          <a:off x="0" y="0"/>
          <a:ext cx="0" cy="0"/>
          <a:chOff x="0" y="0"/>
          <a:chExt cx="0" cy="0"/>
        </a:xfrm>
      </p:grpSpPr>
      <p:sp>
        <p:nvSpPr>
          <p:cNvPr id="53" name="Google Shape;53;p10"/>
          <p:cNvSpPr txBox="1">
            <a:spLocks noGrp="1"/>
          </p:cNvSpPr>
          <p:nvPr>
            <p:ph type="ctrTitle" idx="4294967295"/>
          </p:nvPr>
        </p:nvSpPr>
        <p:spPr>
          <a:xfrm>
            <a:off x="815975" y="3070797"/>
            <a:ext cx="10560050" cy="479425"/>
          </a:xfrm>
          <a:prstGeom prst="rect">
            <a:avLst/>
          </a:prstGeom>
          <a:noFill/>
          <a:ln>
            <a:noFill/>
          </a:ln>
        </p:spPr>
        <p:txBody>
          <a:bodyPr spcFirstLastPara="1" vert="horz" wrap="square" lIns="91425" tIns="45700" rIns="91425" bIns="45700" rtlCol="0" anchor="b" anchorCtr="1">
            <a:noAutofit/>
          </a:bodyPr>
          <a:lstStyle/>
          <a:p>
            <a:r>
              <a:rPr lang="en-US" dirty="0"/>
              <a:t>第1章 </a:t>
            </a:r>
            <a:r>
              <a:rPr lang="en-US" dirty="0" err="1"/>
              <a:t>データ分析の概要</a:t>
            </a: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四角形: 角を丸くする 4">
            <a:extLst>
              <a:ext uri="{FF2B5EF4-FFF2-40B4-BE49-F238E27FC236}">
                <a16:creationId xmlns:a16="http://schemas.microsoft.com/office/drawing/2014/main" id="{235D25D0-2B40-4B95-B459-FAA9DFF054E5}"/>
              </a:ext>
            </a:extLst>
          </p:cNvPr>
          <p:cNvSpPr/>
          <p:nvPr/>
        </p:nvSpPr>
        <p:spPr>
          <a:xfrm>
            <a:off x="766763" y="1038877"/>
            <a:ext cx="10599737" cy="2616942"/>
          </a:xfrm>
          <a:prstGeom prst="roundRect">
            <a:avLst>
              <a:gd name="adj" fmla="val 1884"/>
            </a:avLst>
          </a:prstGeom>
          <a:solidFill>
            <a:srgbClr val="FFF4E1"/>
          </a:solidFill>
          <a:ln w="19050" algn="ctr">
            <a:noFill/>
            <a:prstDash val="dash"/>
            <a:round/>
            <a:headEnd/>
            <a:tailEnd/>
          </a:ln>
          <a:effectLst/>
        </p:spPr>
        <p:txBody>
          <a:bodyPr rot="0" spcFirstLastPara="0" vertOverflow="overflow" horzOverflow="overflow" vert="horz" wrap="square" lIns="180000" tIns="72000" rIns="180000" bIns="72000" numCol="1" spcCol="0" rtlCol="0" fromWordArt="0" anchor="ctr" anchorCtr="0" forceAA="0" compatLnSpc="1">
            <a:prstTxWarp prst="textNoShape">
              <a:avLst/>
            </a:prstTxWarp>
            <a:noAutofit/>
          </a:bodyPr>
          <a:lstStyle/>
          <a:p>
            <a:pPr marL="171450" indent="-171450" algn="just">
              <a:lnSpc>
                <a:spcPct val="120000"/>
              </a:lnSpc>
              <a:spcAft>
                <a:spcPts val="400"/>
              </a:spcAft>
              <a:buClr>
                <a:srgbClr val="F36C37"/>
              </a:buClr>
              <a:buFont typeface="Wingdings" panose="05000000000000000000" pitchFamily="2" charset="2"/>
              <a:buChar char="l"/>
            </a:pPr>
            <a:endParaRPr lang="ja-JP" altLang="en-US" sz="1100" spc="150" dirty="0">
              <a:solidFill>
                <a:schemeClr val="tx1"/>
              </a:solidFill>
              <a:latin typeface="+mj-ea"/>
              <a:ea typeface="+mj-ea"/>
            </a:endParaRPr>
          </a:p>
        </p:txBody>
      </p:sp>
      <p:sp>
        <p:nvSpPr>
          <p:cNvPr id="2" name="タイトル 1">
            <a:extLst>
              <a:ext uri="{FF2B5EF4-FFF2-40B4-BE49-F238E27FC236}">
                <a16:creationId xmlns:a16="http://schemas.microsoft.com/office/drawing/2014/main" id="{5FE14325-B25E-453C-9481-5E4B9FE0B34A}"/>
              </a:ext>
            </a:extLst>
          </p:cNvPr>
          <p:cNvSpPr>
            <a:spLocks noGrp="1"/>
          </p:cNvSpPr>
          <p:nvPr>
            <p:ph type="title"/>
          </p:nvPr>
        </p:nvSpPr>
        <p:spPr/>
        <p:txBody>
          <a:bodyPr/>
          <a:lstStyle/>
          <a:p>
            <a:r>
              <a:rPr lang="ja-JP" altLang="en-US" dirty="0"/>
              <a:t>章の概要</a:t>
            </a:r>
            <a:endParaRPr kumimoji="1" lang="ja-JP" altLang="en-US" dirty="0"/>
          </a:p>
        </p:txBody>
      </p:sp>
      <p:sp>
        <p:nvSpPr>
          <p:cNvPr id="3" name="コンテンツ プレースホルダー 2">
            <a:extLst>
              <a:ext uri="{FF2B5EF4-FFF2-40B4-BE49-F238E27FC236}">
                <a16:creationId xmlns:a16="http://schemas.microsoft.com/office/drawing/2014/main" id="{10EE556C-FDAE-4EEE-A2E7-11A707D60D55}"/>
              </a:ext>
            </a:extLst>
          </p:cNvPr>
          <p:cNvSpPr>
            <a:spLocks noGrp="1"/>
          </p:cNvSpPr>
          <p:nvPr>
            <p:ph sz="quarter" idx="4294967295"/>
          </p:nvPr>
        </p:nvSpPr>
        <p:spPr>
          <a:xfrm>
            <a:off x="1113954" y="1221016"/>
            <a:ext cx="9964088" cy="2251449"/>
          </a:xfrm>
        </p:spPr>
        <p:txBody>
          <a:bodyPr vert="horz" wrap="square" lIns="91440" tIns="45720" rIns="91440" bIns="45720" rtlCol="0" anchor="ctr">
            <a:noAutofit/>
          </a:bodyPr>
          <a:lstStyle/>
          <a:p>
            <a:pPr marL="0" indent="0" algn="ctr">
              <a:lnSpc>
                <a:spcPct val="120000"/>
              </a:lnSpc>
              <a:spcBef>
                <a:spcPts val="0"/>
              </a:spcBef>
              <a:spcAft>
                <a:spcPts val="2400"/>
              </a:spcAft>
              <a:buClr>
                <a:srgbClr val="F36C37"/>
              </a:buClr>
              <a:buNone/>
            </a:pPr>
            <a:r>
              <a:rPr lang="ja-JP" altLang="en-US" sz="2000" b="1" dirty="0">
                <a:solidFill>
                  <a:srgbClr val="F36C37"/>
                </a:solidFill>
              </a:rPr>
              <a:t>この章で</a:t>
            </a:r>
            <a:r>
              <a:rPr lang="ja-JP" altLang="en-US" sz="2000" b="1">
                <a:solidFill>
                  <a:srgbClr val="F36C37"/>
                </a:solidFill>
              </a:rPr>
              <a:t>は、データ分析とは、データサイエンティストの業務範囲、データ分析の流れについて紹介します</a:t>
            </a:r>
            <a:endParaRPr lang="ja-JP" altLang="en-US" sz="2000" b="1" dirty="0">
              <a:solidFill>
                <a:srgbClr val="F36C37"/>
              </a:solidFill>
            </a:endParaRPr>
          </a:p>
        </p:txBody>
      </p:sp>
      <p:sp>
        <p:nvSpPr>
          <p:cNvPr id="4" name="スライド番号プレースホルダー 3">
            <a:extLst>
              <a:ext uri="{FF2B5EF4-FFF2-40B4-BE49-F238E27FC236}">
                <a16:creationId xmlns:a16="http://schemas.microsoft.com/office/drawing/2014/main" id="{31E61FCF-A60C-432C-8A79-2693CCE4D99F}"/>
              </a:ext>
            </a:extLst>
          </p:cNvPr>
          <p:cNvSpPr>
            <a:spLocks noGrp="1"/>
          </p:cNvSpPr>
          <p:nvPr>
            <p:ph type="sldNum" sz="quarter" idx="10"/>
          </p:nvPr>
        </p:nvSpPr>
        <p:spPr/>
        <p:txBody>
          <a:bodyPr/>
          <a:lstStyle/>
          <a:p>
            <a:fld id="{5D750650-B10A-47BF-93C2-E1678438B37A}" type="slidenum">
              <a:rPr kumimoji="1" lang="ja-JP" altLang="en-US" smtClean="0"/>
              <a:pPr/>
              <a:t>11</a:t>
            </a:fld>
            <a:endParaRPr kumimoji="1" lang="ja-JP" altLang="en-US"/>
          </a:p>
        </p:txBody>
      </p:sp>
      <p:sp>
        <p:nvSpPr>
          <p:cNvPr id="8" name="コンテンツ プレースホルダー 2">
            <a:extLst>
              <a:ext uri="{FF2B5EF4-FFF2-40B4-BE49-F238E27FC236}">
                <a16:creationId xmlns:a16="http://schemas.microsoft.com/office/drawing/2014/main" id="{733E62C9-1A65-4181-ACD0-3065DF9AF0E5}"/>
              </a:ext>
            </a:extLst>
          </p:cNvPr>
          <p:cNvSpPr txBox="1">
            <a:spLocks/>
          </p:cNvSpPr>
          <p:nvPr/>
        </p:nvSpPr>
        <p:spPr bwMode="auto">
          <a:xfrm>
            <a:off x="920082" y="4701731"/>
            <a:ext cx="5060993" cy="819789"/>
          </a:xfrm>
          <a:prstGeom prst="rect">
            <a:avLst/>
          </a:prstGeom>
        </p:spPr>
        <p:txBody>
          <a:bodyPr vert="horz" wrap="none" lIns="91440" tIns="45720" rIns="91440" bIns="45720" rtlCol="0">
            <a:noAutofit/>
          </a:bodyPr>
          <a:lstStyle>
            <a:lvl1pPr marL="357188" marR="0" indent="-357188" algn="l"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Char char="n"/>
              <a:tabLst/>
              <a:defRPr kumimoji="1" lang="en-US" altLang="ja-JP" sz="2800" kern="1200" baseline="0" dirty="0">
                <a:solidFill>
                  <a:schemeClr val="tx1">
                    <a:lumMod val="75000"/>
                    <a:lumOff val="25000"/>
                  </a:schemeClr>
                </a:solidFill>
                <a:latin typeface="メイリオ" panose="020B0604030504040204" pitchFamily="50" charset="-128"/>
                <a:ea typeface="メイリオ" panose="020B0604030504040204" pitchFamily="50" charset="-128"/>
                <a:cs typeface="+mn-cs"/>
              </a:defRPr>
            </a:lvl1pPr>
            <a:lvl2pPr marL="742950" marR="0" indent="-285750" algn="l"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Char char="l"/>
              <a:tabLst/>
              <a:defRPr kumimoji="1" lang="ja-JP" altLang="en-US" sz="2800" kern="1200" baseline="0" dirty="0">
                <a:solidFill>
                  <a:schemeClr val="tx1">
                    <a:lumMod val="75000"/>
                    <a:lumOff val="25000"/>
                  </a:schemeClr>
                </a:solidFill>
                <a:latin typeface="メイリオ" panose="020B0604030504040204" pitchFamily="50" charset="-128"/>
                <a:ea typeface="メイリオ" panose="020B0604030504040204" pitchFamily="50" charset="-128"/>
                <a:cs typeface="+mn-cs"/>
              </a:defRPr>
            </a:lvl2pPr>
            <a:lvl3pPr marL="1143000" marR="0" indent="-228600" algn="l" defTabSz="914400" rtl="0" eaLnBrk="1" fontAlgn="base" latinLnBrk="0" hangingPunct="1">
              <a:lnSpc>
                <a:spcPct val="100000"/>
              </a:lnSpc>
              <a:spcBef>
                <a:spcPct val="20000"/>
              </a:spcBef>
              <a:spcAft>
                <a:spcPct val="0"/>
              </a:spcAft>
              <a:buClr>
                <a:schemeClr val="tx1"/>
              </a:buClr>
              <a:buSzTx/>
              <a:buFont typeface="Arial" panose="020B0604020202020204" pitchFamily="34" charset="0"/>
              <a:buChar char="•"/>
              <a:tabLst/>
              <a:defRPr kumimoji="1" lang="ja-JP" altLang="en-US" sz="2400" kern="1200" baseline="0" dirty="0">
                <a:solidFill>
                  <a:schemeClr val="tx1">
                    <a:lumMod val="75000"/>
                    <a:lumOff val="25000"/>
                  </a:schemeClr>
                </a:solidFill>
                <a:latin typeface="メイリオ" panose="020B0604030504040204" pitchFamily="50" charset="-128"/>
                <a:ea typeface="メイリオ" panose="020B0604030504040204" pitchFamily="50" charset="-128"/>
                <a:cs typeface="+mn-cs"/>
              </a:defRPr>
            </a:lvl3pPr>
            <a:lvl4pPr marL="1714500" marR="0" indent="-342900" algn="l" defTabSz="914400" rtl="0" eaLnBrk="1" fontAlgn="base" latinLnBrk="0" hangingPunct="1">
              <a:lnSpc>
                <a:spcPct val="100000"/>
              </a:lnSpc>
              <a:spcBef>
                <a:spcPct val="20000"/>
              </a:spcBef>
              <a:spcAft>
                <a:spcPct val="0"/>
              </a:spcAft>
              <a:buClr>
                <a:schemeClr val="tx1"/>
              </a:buClr>
              <a:buSzTx/>
              <a:buFont typeface="Arial" panose="020B0604020202020204" pitchFamily="34" charset="0"/>
              <a:buChar char="•"/>
              <a:tabLst/>
              <a:defRPr kumimoji="1" lang="ja-JP" altLang="en-US" sz="2400" kern="1200" baseline="0" dirty="0">
                <a:solidFill>
                  <a:schemeClr val="tx1">
                    <a:lumMod val="75000"/>
                    <a:lumOff val="25000"/>
                  </a:schemeClr>
                </a:solidFill>
                <a:latin typeface="メイリオ" panose="020B0604030504040204" pitchFamily="50" charset="-128"/>
                <a:ea typeface="メイリオ" panose="020B0604030504040204" pitchFamily="50" charset="-128"/>
                <a:cs typeface="+mn-cs"/>
              </a:defRPr>
            </a:lvl4pPr>
            <a:lvl5pPr marL="2114550" marR="0" indent="-285750" algn="l" defTabSz="914400" rtl="0" eaLnBrk="1" fontAlgn="base" latinLnBrk="0" hangingPunct="1">
              <a:lnSpc>
                <a:spcPct val="100000"/>
              </a:lnSpc>
              <a:spcBef>
                <a:spcPct val="20000"/>
              </a:spcBef>
              <a:spcAft>
                <a:spcPct val="0"/>
              </a:spcAft>
              <a:buClr>
                <a:schemeClr val="tx1"/>
              </a:buClr>
              <a:buSzTx/>
              <a:buFont typeface="Arial" panose="020B0604020202020204" pitchFamily="34" charset="0"/>
              <a:buChar char="•"/>
              <a:tabLst/>
              <a:defRPr kumimoji="1" lang="ja-JP" altLang="en-US" sz="2400" kern="1200" baseline="0" dirty="0">
                <a:solidFill>
                  <a:schemeClr val="tx1">
                    <a:lumMod val="75000"/>
                    <a:lumOff val="25000"/>
                  </a:schemeClr>
                </a:solidFill>
                <a:latin typeface="メイリオ" panose="020B0604030504040204" pitchFamily="50" charset="-128"/>
                <a:ea typeface="メイリオ"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514350" indent="-514350">
              <a:spcBef>
                <a:spcPts val="0"/>
              </a:spcBef>
            </a:pPr>
            <a:r>
              <a:rPr lang="ja-JP" altLang="en-US" sz="2000"/>
              <a:t>データサイエンティストとはなにかがわかる</a:t>
            </a:r>
            <a:endParaRPr lang="en-US" altLang="ja-JP" sz="2000" dirty="0"/>
          </a:p>
          <a:p>
            <a:pPr marL="514350" indent="-514350">
              <a:spcBef>
                <a:spcPts val="0"/>
              </a:spcBef>
            </a:pPr>
            <a:r>
              <a:rPr lang="ja-JP" altLang="en-US" sz="2000"/>
              <a:t>なぜデータ分析を学ぶ必要があるのかわかる</a:t>
            </a:r>
            <a:endParaRPr lang="en-US" altLang="ja-JP" sz="2000" dirty="0"/>
          </a:p>
          <a:p>
            <a:pPr marL="514350" indent="-514350">
              <a:spcBef>
                <a:spcPts val="0"/>
              </a:spcBef>
            </a:pPr>
            <a:r>
              <a:rPr lang="ja-JP" altLang="en-US" sz="2000"/>
              <a:t>データ分析の流れを理解し説明できる</a:t>
            </a:r>
            <a:endParaRPr lang="en-US" altLang="ja-JP" sz="2000" dirty="0"/>
          </a:p>
        </p:txBody>
      </p:sp>
      <p:sp>
        <p:nvSpPr>
          <p:cNvPr id="9" name="四角形: 角を丸くする 8">
            <a:extLst>
              <a:ext uri="{FF2B5EF4-FFF2-40B4-BE49-F238E27FC236}">
                <a16:creationId xmlns:a16="http://schemas.microsoft.com/office/drawing/2014/main" id="{6D456DDF-4B7D-4596-9982-ABD670D6C992}"/>
              </a:ext>
            </a:extLst>
          </p:cNvPr>
          <p:cNvSpPr/>
          <p:nvPr/>
        </p:nvSpPr>
        <p:spPr bwMode="auto">
          <a:xfrm>
            <a:off x="856302" y="3840493"/>
            <a:ext cx="10493870" cy="577189"/>
          </a:xfrm>
          <a:prstGeom prst="roundRect">
            <a:avLst>
              <a:gd name="adj" fmla="val 13183"/>
            </a:avLst>
          </a:prstGeom>
          <a:solidFill>
            <a:srgbClr val="00879E"/>
          </a:solidFill>
          <a:ln w="19050" algn="ctr">
            <a:solidFill>
              <a:srgbClr val="00879E"/>
            </a:solidFill>
            <a:prstDash val="solid"/>
            <a:round/>
            <a:headEnd/>
            <a:tailEnd/>
          </a:ln>
          <a:effectLst/>
        </p:spPr>
        <p:txBody>
          <a:bodyPr wrap="none" rtlCol="0" anchor="ctr"/>
          <a:lstStyle/>
          <a:p>
            <a:pPr algn="ctr" fontAlgn="base">
              <a:spcBef>
                <a:spcPct val="0"/>
              </a:spcBef>
              <a:spcAft>
                <a:spcPct val="0"/>
              </a:spcAft>
            </a:pPr>
            <a:endParaRPr kumimoji="1" lang="ja-JP" altLang="en-US" dirty="0">
              <a:solidFill>
                <a:schemeClr val="bg1"/>
              </a:solidFill>
              <a:latin typeface="Arial" pitchFamily="34" charset="0"/>
              <a:ea typeface="ＭＳ Ｐゴシック" pitchFamily="50" charset="-128"/>
            </a:endParaRPr>
          </a:p>
        </p:txBody>
      </p:sp>
      <p:sp>
        <p:nvSpPr>
          <p:cNvPr id="10" name="正方形/長方形 9">
            <a:extLst>
              <a:ext uri="{FF2B5EF4-FFF2-40B4-BE49-F238E27FC236}">
                <a16:creationId xmlns:a16="http://schemas.microsoft.com/office/drawing/2014/main" id="{990BDE5C-254C-433A-BD74-EE2771F57294}"/>
              </a:ext>
            </a:extLst>
          </p:cNvPr>
          <p:cNvSpPr/>
          <p:nvPr/>
        </p:nvSpPr>
        <p:spPr>
          <a:xfrm>
            <a:off x="1551347" y="3940880"/>
            <a:ext cx="7525251" cy="440120"/>
          </a:xfrm>
          <a:prstGeom prst="rect">
            <a:avLst/>
          </a:prstGeom>
          <a:noFill/>
          <a:ln w="19050" algn="ctr">
            <a:noFill/>
            <a:prstDash val="dash"/>
            <a:round/>
            <a:headEnd/>
            <a:tailEnd/>
          </a:ln>
          <a:effectLst/>
        </p:spPr>
        <p:txBody>
          <a:bodyPr wrap="none" rtlCol="0" anchor="ctr"/>
          <a:lstStyle/>
          <a:p>
            <a:pPr algn="ctr" fontAlgn="base">
              <a:spcBef>
                <a:spcPct val="0"/>
              </a:spcBef>
              <a:spcAft>
                <a:spcPct val="0"/>
              </a:spcAft>
            </a:pPr>
            <a:r>
              <a:rPr kumimoji="1" lang="ja-JP" altLang="en-US" sz="2200" b="1" spc="300" dirty="0">
                <a:solidFill>
                  <a:schemeClr val="bg1"/>
                </a:solidFill>
                <a:latin typeface="+mj-ea"/>
                <a:ea typeface="+mj-ea"/>
              </a:rPr>
              <a:t>この章の目標</a:t>
            </a:r>
          </a:p>
        </p:txBody>
      </p:sp>
      <p:pic>
        <p:nvPicPr>
          <p:cNvPr id="11" name="図 10" descr="アイコン&#10;&#10;自動的に生成された説明">
            <a:extLst>
              <a:ext uri="{FF2B5EF4-FFF2-40B4-BE49-F238E27FC236}">
                <a16:creationId xmlns:a16="http://schemas.microsoft.com/office/drawing/2014/main" id="{7720435F-DF30-4A16-B0F1-9BE9EB8B687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75732" y="3904198"/>
            <a:ext cx="426733" cy="427586"/>
          </a:xfrm>
          <a:prstGeom prst="rect">
            <a:avLst/>
          </a:prstGeom>
        </p:spPr>
      </p:pic>
      <p:pic>
        <p:nvPicPr>
          <p:cNvPr id="12" name="図 11" descr="グラフィカル ユーザー インターフェイス, アプリケーション&#10;&#10;自動的に生成された説明">
            <a:extLst>
              <a:ext uri="{FF2B5EF4-FFF2-40B4-BE49-F238E27FC236}">
                <a16:creationId xmlns:a16="http://schemas.microsoft.com/office/drawing/2014/main" id="{713DDCC5-F6A5-4972-A4E5-4F6AE2A8C21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05088" y="4409105"/>
            <a:ext cx="4029075" cy="1954101"/>
          </a:xfrm>
          <a:prstGeom prst="rect">
            <a:avLst/>
          </a:prstGeom>
        </p:spPr>
      </p:pic>
    </p:spTree>
    <p:extLst>
      <p:ext uri="{BB962C8B-B14F-4D97-AF65-F5344CB8AC3E}">
        <p14:creationId xmlns:p14="http://schemas.microsoft.com/office/powerpoint/2010/main" val="19954388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59" name="Google Shape;59;p11"/>
          <p:cNvSpPr txBox="1">
            <a:spLocks noGrp="1"/>
          </p:cNvSpPr>
          <p:nvPr>
            <p:ph type="body" idx="4294967295"/>
          </p:nvPr>
        </p:nvSpPr>
        <p:spPr>
          <a:xfrm>
            <a:off x="671513" y="2370295"/>
            <a:ext cx="11520487" cy="2117409"/>
          </a:xfrm>
          <a:prstGeom prst="rect">
            <a:avLst/>
          </a:prstGeom>
          <a:noFill/>
          <a:ln>
            <a:noFill/>
          </a:ln>
        </p:spPr>
        <p:txBody>
          <a:bodyPr spcFirstLastPara="1" vert="horz" wrap="square" lIns="91425" tIns="45700" rIns="91425" bIns="45700" rtlCol="0" anchor="t" anchorCtr="0">
            <a:noAutofit/>
          </a:bodyPr>
          <a:lstStyle/>
          <a:p>
            <a:pPr>
              <a:spcBef>
                <a:spcPts val="0"/>
              </a:spcBef>
              <a:buFont typeface="Wingdings" pitchFamily="2" charset="2"/>
              <a:buChar char="ü"/>
            </a:pPr>
            <a:r>
              <a:rPr lang="en-US" dirty="0" err="1">
                <a:solidFill>
                  <a:srgbClr val="F36C37"/>
                </a:solidFill>
              </a:rPr>
              <a:t>データ分析とは</a:t>
            </a:r>
            <a:endParaRPr lang="en-US" dirty="0">
              <a:solidFill>
                <a:srgbClr val="F36C37"/>
              </a:solidFill>
            </a:endParaRPr>
          </a:p>
          <a:p>
            <a:pPr>
              <a:spcBef>
                <a:spcPts val="0"/>
              </a:spcBef>
              <a:buFont typeface="Wingdings" pitchFamily="2" charset="2"/>
              <a:buChar char="ü"/>
            </a:pPr>
            <a:r>
              <a:rPr lang="ja-JP" altLang="en-US">
                <a:solidFill>
                  <a:srgbClr val="F36C37"/>
                </a:solidFill>
              </a:rPr>
              <a:t>データ分析のフレームワーク（</a:t>
            </a:r>
            <a:r>
              <a:rPr lang="en-US" altLang="ja-JP" dirty="0">
                <a:solidFill>
                  <a:srgbClr val="F36C37"/>
                </a:solidFill>
              </a:rPr>
              <a:t>PPDAC)</a:t>
            </a:r>
          </a:p>
          <a:p>
            <a:pPr>
              <a:spcBef>
                <a:spcPts val="0"/>
              </a:spcBef>
              <a:buFont typeface="Wingdings" pitchFamily="2" charset="2"/>
              <a:buChar char="ü"/>
            </a:pPr>
            <a:r>
              <a:rPr lang="ja-JP" altLang="en-US">
                <a:solidFill>
                  <a:srgbClr val="F36C37"/>
                </a:solidFill>
              </a:rPr>
              <a:t>本研修のシナリオ</a:t>
            </a:r>
            <a:endParaRPr dirty="0"/>
          </a:p>
        </p:txBody>
      </p:sp>
      <p:sp>
        <p:nvSpPr>
          <p:cNvPr id="2" name="タイトル 1">
            <a:extLst>
              <a:ext uri="{FF2B5EF4-FFF2-40B4-BE49-F238E27FC236}">
                <a16:creationId xmlns:a16="http://schemas.microsoft.com/office/drawing/2014/main" id="{33A50074-F553-6701-A2E7-7F4B9794049E}"/>
              </a:ext>
            </a:extLst>
          </p:cNvPr>
          <p:cNvSpPr txBox="1">
            <a:spLocks/>
          </p:cNvSpPr>
          <p:nvPr/>
        </p:nvSpPr>
        <p:spPr bwMode="auto">
          <a:xfrm>
            <a:off x="666515" y="851958"/>
            <a:ext cx="8858485" cy="4826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2800" b="1" kern="1200" baseline="0">
                <a:solidFill>
                  <a:schemeClr val="tx1">
                    <a:lumMod val="75000"/>
                    <a:lumOff val="25000"/>
                  </a:schemeClr>
                </a:solidFill>
                <a:latin typeface="メイリオ" panose="020B0604030504040204" pitchFamily="50" charset="-128"/>
                <a:ea typeface="メイリオ" panose="020B0604030504040204" pitchFamily="50" charset="-128"/>
                <a:cs typeface="+mj-cs"/>
              </a:defRPr>
            </a:lvl1pPr>
          </a:lstStyle>
          <a:p>
            <a:r>
              <a:rPr lang="ja-JP" altLang="en-US" sz="3600" spc="150" dirty="0">
                <a:solidFill>
                  <a:srgbClr val="F36C37"/>
                </a:solidFill>
              </a:rPr>
              <a:t>第</a:t>
            </a:r>
            <a:r>
              <a:rPr lang="en-US" altLang="ja-JP" sz="6000" spc="150" dirty="0">
                <a:solidFill>
                  <a:srgbClr val="F36C37"/>
                </a:solidFill>
              </a:rPr>
              <a:t>1</a:t>
            </a:r>
            <a:r>
              <a:rPr lang="ja-JP" altLang="en-US" sz="3600" spc="150">
                <a:solidFill>
                  <a:srgbClr val="F36C37"/>
                </a:solidFill>
              </a:rPr>
              <a:t>章　データ分析の概要</a:t>
            </a:r>
            <a:endParaRPr lang="ja-JP" altLang="en-US" sz="3600" spc="150" dirty="0">
              <a:solidFill>
                <a:srgbClr val="F36C37"/>
              </a:solidFill>
            </a:endParaRPr>
          </a:p>
        </p:txBody>
      </p:sp>
      <p:sp>
        <p:nvSpPr>
          <p:cNvPr id="3" name="四角形: 角を丸くする 8">
            <a:extLst>
              <a:ext uri="{FF2B5EF4-FFF2-40B4-BE49-F238E27FC236}">
                <a16:creationId xmlns:a16="http://schemas.microsoft.com/office/drawing/2014/main" id="{844D4A92-B35E-F50B-F591-4CC956F191B6}"/>
              </a:ext>
            </a:extLst>
          </p:cNvPr>
          <p:cNvSpPr/>
          <p:nvPr/>
        </p:nvSpPr>
        <p:spPr bwMode="auto">
          <a:xfrm>
            <a:off x="735085" y="1751579"/>
            <a:ext cx="2208068" cy="358390"/>
          </a:xfrm>
          <a:prstGeom prst="roundRect">
            <a:avLst>
              <a:gd name="adj" fmla="val 50000"/>
            </a:avLst>
          </a:prstGeom>
          <a:solidFill>
            <a:srgbClr val="F36C37"/>
          </a:solidFill>
          <a:ln w="19050" algn="ctr">
            <a:noFill/>
            <a:prstDash val="dash"/>
            <a:round/>
            <a:headEnd/>
            <a:tailEnd/>
          </a:ln>
          <a:effectLst/>
        </p:spPr>
        <p:txBody>
          <a:bodyPr wrap="none" lIns="108000" tIns="108000" rtlCol="0" anchor="ctr"/>
          <a:lstStyle/>
          <a:p>
            <a:pPr algn="ctr"/>
            <a:r>
              <a:rPr kumimoji="1" lang="ja-JP" altLang="en-US" b="1" spc="300" dirty="0">
                <a:solidFill>
                  <a:schemeClr val="bg1"/>
                </a:solidFill>
                <a:latin typeface="+mn-ea"/>
              </a:rPr>
              <a:t>章の目次</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59" name="Google Shape;59;p11"/>
          <p:cNvSpPr txBox="1">
            <a:spLocks noGrp="1"/>
          </p:cNvSpPr>
          <p:nvPr>
            <p:ph type="body" idx="4294967295"/>
          </p:nvPr>
        </p:nvSpPr>
        <p:spPr>
          <a:xfrm>
            <a:off x="671513" y="2370295"/>
            <a:ext cx="11520487" cy="2117409"/>
          </a:xfrm>
          <a:prstGeom prst="rect">
            <a:avLst/>
          </a:prstGeom>
          <a:noFill/>
          <a:ln>
            <a:noFill/>
          </a:ln>
        </p:spPr>
        <p:txBody>
          <a:bodyPr spcFirstLastPara="1" vert="horz" wrap="square" lIns="91425" tIns="45700" rIns="91425" bIns="45700" rtlCol="0" anchor="t" anchorCtr="0">
            <a:noAutofit/>
          </a:bodyPr>
          <a:lstStyle/>
          <a:p>
            <a:pPr>
              <a:spcBef>
                <a:spcPts val="0"/>
              </a:spcBef>
              <a:buFont typeface="Wingdings" pitchFamily="2" charset="2"/>
              <a:buChar char="ü"/>
            </a:pPr>
            <a:r>
              <a:rPr lang="en-US" b="1" dirty="0" err="1">
                <a:solidFill>
                  <a:srgbClr val="F36C37"/>
                </a:solidFill>
              </a:rPr>
              <a:t>データ分析とは</a:t>
            </a:r>
            <a:endParaRPr lang="en-US" b="1" dirty="0">
              <a:solidFill>
                <a:srgbClr val="F36C37"/>
              </a:solidFill>
            </a:endParaRPr>
          </a:p>
          <a:p>
            <a:pPr>
              <a:spcBef>
                <a:spcPts val="0"/>
              </a:spcBef>
              <a:buFont typeface="Wingdings" pitchFamily="2" charset="2"/>
              <a:buChar char="ü"/>
            </a:pPr>
            <a:r>
              <a:rPr lang="ja-JP" altLang="en-US">
                <a:solidFill>
                  <a:srgbClr val="F36C37"/>
                </a:solidFill>
              </a:rPr>
              <a:t>データ分析のフレームワーク（</a:t>
            </a:r>
            <a:r>
              <a:rPr lang="en-US" altLang="ja-JP" dirty="0">
                <a:solidFill>
                  <a:srgbClr val="F36C37"/>
                </a:solidFill>
              </a:rPr>
              <a:t>PPDAC)</a:t>
            </a:r>
          </a:p>
          <a:p>
            <a:pPr>
              <a:spcBef>
                <a:spcPts val="0"/>
              </a:spcBef>
              <a:buFont typeface="Wingdings" pitchFamily="2" charset="2"/>
              <a:buChar char="ü"/>
            </a:pPr>
            <a:r>
              <a:rPr lang="ja-JP" altLang="en-US">
                <a:solidFill>
                  <a:srgbClr val="F36C37"/>
                </a:solidFill>
              </a:rPr>
              <a:t>本研修のシナリオ</a:t>
            </a:r>
            <a:endParaRPr dirty="0"/>
          </a:p>
        </p:txBody>
      </p:sp>
      <p:sp>
        <p:nvSpPr>
          <p:cNvPr id="2" name="タイトル 1">
            <a:extLst>
              <a:ext uri="{FF2B5EF4-FFF2-40B4-BE49-F238E27FC236}">
                <a16:creationId xmlns:a16="http://schemas.microsoft.com/office/drawing/2014/main" id="{33A50074-F553-6701-A2E7-7F4B9794049E}"/>
              </a:ext>
            </a:extLst>
          </p:cNvPr>
          <p:cNvSpPr txBox="1">
            <a:spLocks/>
          </p:cNvSpPr>
          <p:nvPr/>
        </p:nvSpPr>
        <p:spPr bwMode="auto">
          <a:xfrm>
            <a:off x="666515" y="851958"/>
            <a:ext cx="8858485" cy="4826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2800" b="1" kern="1200" baseline="0">
                <a:solidFill>
                  <a:schemeClr val="tx1">
                    <a:lumMod val="75000"/>
                    <a:lumOff val="25000"/>
                  </a:schemeClr>
                </a:solidFill>
                <a:latin typeface="メイリオ" panose="020B0604030504040204" pitchFamily="50" charset="-128"/>
                <a:ea typeface="メイリオ" panose="020B0604030504040204" pitchFamily="50" charset="-128"/>
                <a:cs typeface="+mj-cs"/>
              </a:defRPr>
            </a:lvl1pPr>
          </a:lstStyle>
          <a:p>
            <a:r>
              <a:rPr lang="ja-JP" altLang="en-US" sz="3600" spc="150" dirty="0">
                <a:solidFill>
                  <a:srgbClr val="F36C37"/>
                </a:solidFill>
              </a:rPr>
              <a:t>第</a:t>
            </a:r>
            <a:r>
              <a:rPr lang="en-US" altLang="ja-JP" sz="6000" spc="150" dirty="0">
                <a:solidFill>
                  <a:srgbClr val="F36C37"/>
                </a:solidFill>
              </a:rPr>
              <a:t>1</a:t>
            </a:r>
            <a:r>
              <a:rPr lang="ja-JP" altLang="en-US" sz="3600" spc="150">
                <a:solidFill>
                  <a:srgbClr val="F36C37"/>
                </a:solidFill>
              </a:rPr>
              <a:t>章　データ分析の概要</a:t>
            </a:r>
            <a:endParaRPr lang="ja-JP" altLang="en-US" sz="3600" spc="150" dirty="0">
              <a:solidFill>
                <a:srgbClr val="F36C37"/>
              </a:solidFill>
            </a:endParaRPr>
          </a:p>
        </p:txBody>
      </p:sp>
      <p:sp>
        <p:nvSpPr>
          <p:cNvPr id="3" name="四角形: 角を丸くする 8">
            <a:extLst>
              <a:ext uri="{FF2B5EF4-FFF2-40B4-BE49-F238E27FC236}">
                <a16:creationId xmlns:a16="http://schemas.microsoft.com/office/drawing/2014/main" id="{844D4A92-B35E-F50B-F591-4CC956F191B6}"/>
              </a:ext>
            </a:extLst>
          </p:cNvPr>
          <p:cNvSpPr/>
          <p:nvPr/>
        </p:nvSpPr>
        <p:spPr bwMode="auto">
          <a:xfrm>
            <a:off x="735085" y="1751579"/>
            <a:ext cx="2208068" cy="358390"/>
          </a:xfrm>
          <a:prstGeom prst="roundRect">
            <a:avLst>
              <a:gd name="adj" fmla="val 50000"/>
            </a:avLst>
          </a:prstGeom>
          <a:solidFill>
            <a:srgbClr val="F36C37"/>
          </a:solidFill>
          <a:ln w="19050" algn="ctr">
            <a:noFill/>
            <a:prstDash val="dash"/>
            <a:round/>
            <a:headEnd/>
            <a:tailEnd/>
          </a:ln>
          <a:effectLst/>
        </p:spPr>
        <p:txBody>
          <a:bodyPr wrap="none" lIns="108000" tIns="108000" rtlCol="0" anchor="ctr"/>
          <a:lstStyle/>
          <a:p>
            <a:pPr algn="ctr"/>
            <a:r>
              <a:rPr kumimoji="1" lang="ja-JP" altLang="en-US" b="1" spc="300" dirty="0">
                <a:solidFill>
                  <a:schemeClr val="bg1"/>
                </a:solidFill>
                <a:latin typeface="+mn-ea"/>
              </a:rPr>
              <a:t>章の目次</a:t>
            </a:r>
          </a:p>
        </p:txBody>
      </p:sp>
    </p:spTree>
    <p:extLst>
      <p:ext uri="{BB962C8B-B14F-4D97-AF65-F5344CB8AC3E}">
        <p14:creationId xmlns:p14="http://schemas.microsoft.com/office/powerpoint/2010/main" val="38103642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24F170B6-AACC-A069-3BEC-04291BF4DD5D}"/>
              </a:ext>
            </a:extLst>
          </p:cNvPr>
          <p:cNvSpPr>
            <a:spLocks noGrp="1"/>
          </p:cNvSpPr>
          <p:nvPr>
            <p:ph type="title"/>
          </p:nvPr>
        </p:nvSpPr>
        <p:spPr/>
        <p:txBody>
          <a:bodyPr/>
          <a:lstStyle/>
          <a:p>
            <a:r>
              <a:rPr lang="ja-JP" altLang="en-US"/>
              <a:t>データ分析を学ぶ背景</a:t>
            </a:r>
          </a:p>
        </p:txBody>
      </p:sp>
      <p:sp>
        <p:nvSpPr>
          <p:cNvPr id="2" name="スライド番号プレースホルダー 1">
            <a:extLst>
              <a:ext uri="{FF2B5EF4-FFF2-40B4-BE49-F238E27FC236}">
                <a16:creationId xmlns:a16="http://schemas.microsoft.com/office/drawing/2014/main" id="{3A7E0B7E-9EA2-905A-2EB3-8E2B5C8D40F7}"/>
              </a:ext>
            </a:extLst>
          </p:cNvPr>
          <p:cNvSpPr>
            <a:spLocks noGrp="1"/>
          </p:cNvSpPr>
          <p:nvPr>
            <p:ph type="sldNum" sz="quarter" idx="10"/>
          </p:nvPr>
        </p:nvSpPr>
        <p:spPr/>
        <p:txBody>
          <a:bodyPr/>
          <a:lstStyle/>
          <a:p>
            <a:fld id="{5D750650-B10A-47BF-93C2-E1678438B37A}" type="slidenum">
              <a:rPr kumimoji="1" lang="ja-JP" altLang="en-US" smtClean="0"/>
              <a:pPr/>
              <a:t>14</a:t>
            </a:fld>
            <a:endParaRPr kumimoji="1" lang="ja-JP" altLang="en-US" dirty="0"/>
          </a:p>
        </p:txBody>
      </p:sp>
      <p:pic>
        <p:nvPicPr>
          <p:cNvPr id="1026" name="Picture 2" descr="経済産業省が調査した「IT人材の不足規模に関する予測データ」で見るデータサイエンティストの将来性">
            <a:extLst>
              <a:ext uri="{FF2B5EF4-FFF2-40B4-BE49-F238E27FC236}">
                <a16:creationId xmlns:a16="http://schemas.microsoft.com/office/drawing/2014/main" id="{2CE41107-2846-9691-0EC2-B3975E9269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8287" y="1515570"/>
            <a:ext cx="6177644" cy="3826860"/>
          </a:xfrm>
          <a:prstGeom prst="rect">
            <a:avLst/>
          </a:prstGeom>
          <a:noFill/>
          <a:extLst>
            <a:ext uri="{909E8E84-426E-40DD-AFC4-6F175D3DCCD1}">
              <a14:hiddenFill xmlns:a14="http://schemas.microsoft.com/office/drawing/2010/main">
                <a:solidFill>
                  <a:srgbClr val="FFFFFF"/>
                </a:solidFill>
              </a14:hiddenFill>
            </a:ext>
          </a:extLst>
        </p:spPr>
      </p:pic>
      <p:sp>
        <p:nvSpPr>
          <p:cNvPr id="5" name="テキスト ボックス 4">
            <a:extLst>
              <a:ext uri="{FF2B5EF4-FFF2-40B4-BE49-F238E27FC236}">
                <a16:creationId xmlns:a16="http://schemas.microsoft.com/office/drawing/2014/main" id="{366D7109-C040-EA79-F486-676BB0AAA48A}"/>
              </a:ext>
            </a:extLst>
          </p:cNvPr>
          <p:cNvSpPr txBox="1"/>
          <p:nvPr/>
        </p:nvSpPr>
        <p:spPr>
          <a:xfrm>
            <a:off x="6545931" y="1915035"/>
            <a:ext cx="5089855" cy="707886"/>
          </a:xfrm>
          <a:prstGeom prst="rect">
            <a:avLst/>
          </a:prstGeom>
          <a:noFill/>
        </p:spPr>
        <p:txBody>
          <a:bodyPr wrap="none" rtlCol="0">
            <a:spAutoFit/>
          </a:bodyPr>
          <a:lstStyle/>
          <a:p>
            <a:pPr marL="285750" indent="-285750" defTabSz="914400" fontAlgn="base">
              <a:spcBef>
                <a:spcPct val="0"/>
              </a:spcBef>
              <a:spcAft>
                <a:spcPct val="0"/>
              </a:spcAft>
              <a:buFont typeface="Wingdings" pitchFamily="2" charset="2"/>
              <a:buChar char="ü"/>
            </a:pPr>
            <a:r>
              <a:rPr kumimoji="1" lang="ja-JP" altLang="en-US" sz="2000">
                <a:solidFill>
                  <a:srgbClr val="5694D0"/>
                </a:solidFill>
                <a:latin typeface="+mn-ea"/>
              </a:rPr>
              <a:t>少子高齢化社会による人口減少</a:t>
            </a:r>
            <a:endParaRPr kumimoji="1" lang="en-US" altLang="ja-JP" sz="2000" dirty="0">
              <a:solidFill>
                <a:srgbClr val="5694D0"/>
              </a:solidFill>
              <a:latin typeface="+mn-ea"/>
            </a:endParaRPr>
          </a:p>
          <a:p>
            <a:pPr marL="285750" indent="-285750" defTabSz="914400" fontAlgn="base">
              <a:spcBef>
                <a:spcPct val="0"/>
              </a:spcBef>
              <a:spcAft>
                <a:spcPct val="0"/>
              </a:spcAft>
              <a:buFont typeface="Wingdings" pitchFamily="2" charset="2"/>
              <a:buChar char="ü"/>
            </a:pPr>
            <a:r>
              <a:rPr kumimoji="1" lang="ja-JP" altLang="en-US" sz="2000">
                <a:solidFill>
                  <a:srgbClr val="5694D0"/>
                </a:solidFill>
                <a:latin typeface="+mn-ea"/>
              </a:rPr>
              <a:t>テクノロジーの発展によるニーズの拡大</a:t>
            </a:r>
            <a:endParaRPr kumimoji="1" lang="en-US" altLang="ja-JP" sz="2000" dirty="0">
              <a:solidFill>
                <a:srgbClr val="5694D0"/>
              </a:solidFill>
              <a:latin typeface="+mn-ea"/>
            </a:endParaRPr>
          </a:p>
        </p:txBody>
      </p:sp>
      <p:sp>
        <p:nvSpPr>
          <p:cNvPr id="6" name="下矢印 5">
            <a:extLst>
              <a:ext uri="{FF2B5EF4-FFF2-40B4-BE49-F238E27FC236}">
                <a16:creationId xmlns:a16="http://schemas.microsoft.com/office/drawing/2014/main" id="{25F779C6-D59B-D5BF-E4A7-E60405991196}"/>
              </a:ext>
            </a:extLst>
          </p:cNvPr>
          <p:cNvSpPr/>
          <p:nvPr/>
        </p:nvSpPr>
        <p:spPr>
          <a:xfrm>
            <a:off x="8524831" y="3011935"/>
            <a:ext cx="1132053" cy="397574"/>
          </a:xfrm>
          <a:prstGeom prst="downArrow">
            <a:avLst/>
          </a:prstGeom>
          <a:solidFill>
            <a:srgbClr val="F36C3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2400" dirty="0">
              <a:latin typeface="BIZ UDPゴシック" panose="020B0400000000000000" pitchFamily="50" charset="-128"/>
              <a:ea typeface="BIZ UDPゴシック" panose="020B0400000000000000" pitchFamily="50" charset="-128"/>
            </a:endParaRPr>
          </a:p>
        </p:txBody>
      </p:sp>
      <p:sp>
        <p:nvSpPr>
          <p:cNvPr id="7" name="テキスト ボックス 6">
            <a:extLst>
              <a:ext uri="{FF2B5EF4-FFF2-40B4-BE49-F238E27FC236}">
                <a16:creationId xmlns:a16="http://schemas.microsoft.com/office/drawing/2014/main" id="{D82EAE7F-CEA6-31CC-13DB-4406EC07E927}"/>
              </a:ext>
            </a:extLst>
          </p:cNvPr>
          <p:cNvSpPr txBox="1"/>
          <p:nvPr/>
        </p:nvSpPr>
        <p:spPr>
          <a:xfrm>
            <a:off x="6525900" y="3798523"/>
            <a:ext cx="4956805" cy="892552"/>
          </a:xfrm>
          <a:prstGeom prst="rect">
            <a:avLst/>
          </a:prstGeom>
          <a:noFill/>
        </p:spPr>
        <p:txBody>
          <a:bodyPr wrap="none" rtlCol="0">
            <a:spAutoFit/>
          </a:bodyPr>
          <a:lstStyle/>
          <a:p>
            <a:pPr algn="ctr" defTabSz="914400" fontAlgn="base">
              <a:spcBef>
                <a:spcPct val="0"/>
              </a:spcBef>
              <a:spcAft>
                <a:spcPct val="0"/>
              </a:spcAft>
            </a:pPr>
            <a:r>
              <a:rPr kumimoji="1" lang="en-US" altLang="ja-JP" sz="2400" b="1" dirty="0">
                <a:solidFill>
                  <a:srgbClr val="F36C37"/>
                </a:solidFill>
                <a:latin typeface="+mn-ea"/>
              </a:rPr>
              <a:t>IT </a:t>
            </a:r>
            <a:r>
              <a:rPr kumimoji="1" lang="ja-JP" altLang="en-US" sz="2400" b="1">
                <a:solidFill>
                  <a:srgbClr val="F36C37"/>
                </a:solidFill>
                <a:latin typeface="+mn-ea"/>
              </a:rPr>
              <a:t>やデータ活用が当たり前な時代</a:t>
            </a:r>
            <a:endParaRPr kumimoji="1" lang="en-US" altLang="ja-JP" sz="2400" b="1" dirty="0">
              <a:solidFill>
                <a:srgbClr val="F36C37"/>
              </a:solidFill>
              <a:latin typeface="+mn-ea"/>
            </a:endParaRPr>
          </a:p>
          <a:p>
            <a:pPr algn="ctr" defTabSz="914400" fontAlgn="base">
              <a:spcBef>
                <a:spcPct val="0"/>
              </a:spcBef>
              <a:spcAft>
                <a:spcPct val="0"/>
              </a:spcAft>
            </a:pPr>
            <a:r>
              <a:rPr kumimoji="1" lang="ja-JP" altLang="en-US" sz="1400" b="1">
                <a:solidFill>
                  <a:srgbClr val="F36C37"/>
                </a:solidFill>
                <a:latin typeface="+mn-ea"/>
              </a:rPr>
              <a:t>エンジニア出ない人</a:t>
            </a:r>
            <a:endParaRPr kumimoji="1" lang="en-US" altLang="ja-JP" sz="1400" b="1" dirty="0">
              <a:solidFill>
                <a:srgbClr val="F36C37"/>
              </a:solidFill>
              <a:latin typeface="+mn-ea"/>
            </a:endParaRPr>
          </a:p>
          <a:p>
            <a:pPr algn="ctr" defTabSz="914400" fontAlgn="base">
              <a:spcBef>
                <a:spcPct val="0"/>
              </a:spcBef>
              <a:spcAft>
                <a:spcPct val="0"/>
              </a:spcAft>
            </a:pPr>
            <a:r>
              <a:rPr kumimoji="1" lang="ja-JP" altLang="en-US" sz="1400" b="1">
                <a:solidFill>
                  <a:srgbClr val="F36C37"/>
                </a:solidFill>
                <a:latin typeface="+mn-ea"/>
              </a:rPr>
              <a:t>にもデータ活用力が求められる</a:t>
            </a:r>
            <a:endParaRPr kumimoji="1" lang="ja-JP" altLang="en-US" sz="1400" b="1" dirty="0">
              <a:solidFill>
                <a:srgbClr val="F36C37"/>
              </a:solidFill>
              <a:latin typeface="+mn-ea"/>
            </a:endParaRPr>
          </a:p>
        </p:txBody>
      </p:sp>
      <p:sp>
        <p:nvSpPr>
          <p:cNvPr id="8" name="テキスト ボックス 7">
            <a:extLst>
              <a:ext uri="{FF2B5EF4-FFF2-40B4-BE49-F238E27FC236}">
                <a16:creationId xmlns:a16="http://schemas.microsoft.com/office/drawing/2014/main" id="{B19B6762-F058-3C1F-A611-E1DA54D61662}"/>
              </a:ext>
            </a:extLst>
          </p:cNvPr>
          <p:cNvSpPr txBox="1"/>
          <p:nvPr/>
        </p:nvSpPr>
        <p:spPr>
          <a:xfrm>
            <a:off x="1429171" y="4966299"/>
            <a:ext cx="5224507" cy="261610"/>
          </a:xfrm>
          <a:prstGeom prst="rect">
            <a:avLst/>
          </a:prstGeom>
          <a:noFill/>
        </p:spPr>
        <p:txBody>
          <a:bodyPr wrap="none" rtlCol="0">
            <a:spAutoFit/>
          </a:bodyPr>
          <a:lstStyle/>
          <a:p>
            <a:pPr algn="ctr" defTabSz="914400" fontAlgn="base">
              <a:spcBef>
                <a:spcPct val="0"/>
              </a:spcBef>
              <a:spcAft>
                <a:spcPct val="0"/>
              </a:spcAft>
            </a:pPr>
            <a:r>
              <a:rPr kumimoji="1" lang="ja-JP" altLang="en-US" sz="1100">
                <a:solidFill>
                  <a:srgbClr val="000000"/>
                </a:solidFill>
                <a:latin typeface="+mn-ea"/>
              </a:rPr>
              <a:t>出典：</a:t>
            </a:r>
            <a:r>
              <a:rPr kumimoji="1" lang="en-US" altLang="ja-JP" sz="1100" dirty="0">
                <a:solidFill>
                  <a:srgbClr val="000000"/>
                </a:solidFill>
                <a:latin typeface="+mn-ea"/>
                <a:hlinkClick r:id="rId3"/>
              </a:rPr>
              <a:t>https://www.meti.go.jp/policy/it_policy/jinzai/houkokusyo.pd</a:t>
            </a:r>
            <a:r>
              <a:rPr kumimoji="1" lang="en-US" altLang="ja-JP" sz="1100" dirty="0">
                <a:solidFill>
                  <a:srgbClr val="000000"/>
                </a:solidFill>
                <a:latin typeface="+mn-ea"/>
              </a:rPr>
              <a:t> P18</a:t>
            </a:r>
            <a:endParaRPr kumimoji="1" lang="ja-JP" altLang="en-US" sz="1100" dirty="0">
              <a:solidFill>
                <a:srgbClr val="000000"/>
              </a:solidFill>
              <a:latin typeface="+mn-ea"/>
            </a:endParaRPr>
          </a:p>
        </p:txBody>
      </p:sp>
      <p:sp>
        <p:nvSpPr>
          <p:cNvPr id="4" name="テキスト ボックス 3">
            <a:extLst>
              <a:ext uri="{FF2B5EF4-FFF2-40B4-BE49-F238E27FC236}">
                <a16:creationId xmlns:a16="http://schemas.microsoft.com/office/drawing/2014/main" id="{551F246F-F392-527D-3352-5CA812D3E8E3}"/>
              </a:ext>
            </a:extLst>
          </p:cNvPr>
          <p:cNvSpPr txBox="1"/>
          <p:nvPr/>
        </p:nvSpPr>
        <p:spPr>
          <a:xfrm>
            <a:off x="7749907" y="5097104"/>
            <a:ext cx="2194832" cy="1107996"/>
          </a:xfrm>
          <a:prstGeom prst="rect">
            <a:avLst/>
          </a:prstGeom>
          <a:noFill/>
        </p:spPr>
        <p:txBody>
          <a:bodyPr wrap="none" rtlCol="0">
            <a:spAutoFit/>
          </a:bodyPr>
          <a:lstStyle/>
          <a:p>
            <a:pPr defTabSz="914400" fontAlgn="base">
              <a:spcBef>
                <a:spcPct val="0"/>
              </a:spcBef>
              <a:spcAft>
                <a:spcPct val="0"/>
              </a:spcAft>
            </a:pPr>
            <a:r>
              <a:rPr kumimoji="1" lang="ja-JP" altLang="en-US">
                <a:solidFill>
                  <a:srgbClr val="F36C37"/>
                </a:solidFill>
                <a:latin typeface="+mn-ea"/>
              </a:rPr>
              <a:t>技術スキル</a:t>
            </a:r>
            <a:endParaRPr kumimoji="1" lang="en-US" altLang="ja-JP" dirty="0">
              <a:solidFill>
                <a:srgbClr val="F36C37"/>
              </a:solidFill>
              <a:latin typeface="+mn-ea"/>
            </a:endParaRPr>
          </a:p>
          <a:p>
            <a:pPr marL="285750" indent="-285750" defTabSz="914400" fontAlgn="base">
              <a:spcBef>
                <a:spcPct val="0"/>
              </a:spcBef>
              <a:spcAft>
                <a:spcPct val="0"/>
              </a:spcAft>
              <a:buFont typeface="Wingdings" pitchFamily="2" charset="2"/>
              <a:buChar char="ü"/>
            </a:pPr>
            <a:r>
              <a:rPr kumimoji="1" lang="ja-JP" altLang="en-US" sz="1600">
                <a:solidFill>
                  <a:srgbClr val="F36C37"/>
                </a:solidFill>
                <a:latin typeface="+mn-ea"/>
              </a:rPr>
              <a:t>データ収集（</a:t>
            </a:r>
            <a:r>
              <a:rPr kumimoji="1" lang="en-US" altLang="ja-JP" sz="1600" dirty="0">
                <a:solidFill>
                  <a:srgbClr val="F36C37"/>
                </a:solidFill>
                <a:latin typeface="+mn-ea"/>
              </a:rPr>
              <a:t>SQL)</a:t>
            </a:r>
          </a:p>
          <a:p>
            <a:pPr marL="285750" indent="-285750" defTabSz="914400" fontAlgn="base">
              <a:spcBef>
                <a:spcPct val="0"/>
              </a:spcBef>
              <a:spcAft>
                <a:spcPct val="0"/>
              </a:spcAft>
              <a:buFont typeface="Wingdings" pitchFamily="2" charset="2"/>
              <a:buChar char="ü"/>
            </a:pPr>
            <a:r>
              <a:rPr kumimoji="1" lang="en-US" altLang="ja-JP" sz="1600" dirty="0">
                <a:solidFill>
                  <a:srgbClr val="F36C37"/>
                </a:solidFill>
                <a:latin typeface="+mn-ea"/>
              </a:rPr>
              <a:t>Excel </a:t>
            </a:r>
            <a:r>
              <a:rPr kumimoji="1" lang="ja-JP" altLang="en-US" sz="1600">
                <a:solidFill>
                  <a:srgbClr val="F36C37"/>
                </a:solidFill>
                <a:latin typeface="+mn-ea"/>
              </a:rPr>
              <a:t>操作</a:t>
            </a:r>
            <a:endParaRPr kumimoji="1" lang="en-US" altLang="ja-JP" sz="1600" dirty="0">
              <a:solidFill>
                <a:srgbClr val="F36C37"/>
              </a:solidFill>
              <a:latin typeface="+mn-ea"/>
            </a:endParaRPr>
          </a:p>
          <a:p>
            <a:pPr marL="285750" indent="-285750" defTabSz="914400" fontAlgn="base">
              <a:spcBef>
                <a:spcPct val="0"/>
              </a:spcBef>
              <a:spcAft>
                <a:spcPct val="0"/>
              </a:spcAft>
              <a:buFont typeface="Wingdings" pitchFamily="2" charset="2"/>
              <a:buChar char="ü"/>
            </a:pPr>
            <a:r>
              <a:rPr kumimoji="1" lang="ja-JP" altLang="en-US" sz="1600">
                <a:solidFill>
                  <a:srgbClr val="F36C37"/>
                </a:solidFill>
                <a:latin typeface="+mn-ea"/>
              </a:rPr>
              <a:t>統計</a:t>
            </a:r>
            <a:r>
              <a:rPr kumimoji="1" lang="en-US" altLang="ja-JP" sz="1600" dirty="0">
                <a:solidFill>
                  <a:srgbClr val="F36C37"/>
                </a:solidFill>
                <a:latin typeface="+mn-ea"/>
              </a:rPr>
              <a:t>..</a:t>
            </a:r>
            <a:r>
              <a:rPr kumimoji="1" lang="ja-JP" altLang="en-US" sz="1600">
                <a:solidFill>
                  <a:srgbClr val="F36C37"/>
                </a:solidFill>
                <a:latin typeface="+mn-ea"/>
              </a:rPr>
              <a:t>など</a:t>
            </a:r>
            <a:endParaRPr kumimoji="1" lang="en-US" altLang="ja-JP" sz="1600" dirty="0">
              <a:solidFill>
                <a:srgbClr val="F36C37"/>
              </a:solidFill>
              <a:latin typeface="+mn-ea"/>
            </a:endParaRPr>
          </a:p>
        </p:txBody>
      </p:sp>
      <p:pic>
        <p:nvPicPr>
          <p:cNvPr id="9" name="図 8">
            <a:extLst>
              <a:ext uri="{FF2B5EF4-FFF2-40B4-BE49-F238E27FC236}">
                <a16:creationId xmlns:a16="http://schemas.microsoft.com/office/drawing/2014/main" id="{8BEAD186-53FA-2771-912A-3167D07E136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44739" y="4691075"/>
            <a:ext cx="1537966" cy="1598958"/>
          </a:xfrm>
          <a:prstGeom prst="rect">
            <a:avLst/>
          </a:prstGeom>
        </p:spPr>
      </p:pic>
    </p:spTree>
    <p:extLst>
      <p:ext uri="{BB962C8B-B14F-4D97-AF65-F5344CB8AC3E}">
        <p14:creationId xmlns:p14="http://schemas.microsoft.com/office/powerpoint/2010/main" val="30129608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2"/>
          <p:cNvSpPr txBox="1">
            <a:spLocks noGrp="1"/>
          </p:cNvSpPr>
          <p:nvPr>
            <p:ph type="title"/>
          </p:nvPr>
        </p:nvSpPr>
        <p:spPr>
          <a:prstGeom prst="rect">
            <a:avLst/>
          </a:prstGeom>
          <a:noFill/>
          <a:ln>
            <a:noFill/>
          </a:ln>
        </p:spPr>
        <p:txBody>
          <a:bodyPr spcFirstLastPara="1" vert="horz" wrap="square" lIns="91425" tIns="45700" rIns="91425" bIns="45700" rtlCol="0" anchor="ctr" anchorCtr="0">
            <a:noAutofit/>
          </a:bodyPr>
          <a:lstStyle/>
          <a:p>
            <a:r>
              <a:rPr lang="ja-JP" altLang="en-US" b="1" i="0">
                <a:effectLst/>
                <a:latin typeface="-apple-system"/>
              </a:rPr>
              <a:t>データ分析</a:t>
            </a:r>
            <a:r>
              <a:rPr lang="en-US" altLang="ja-JP" b="1" i="0" dirty="0">
                <a:effectLst/>
                <a:latin typeface="-apple-system"/>
              </a:rPr>
              <a:t> </a:t>
            </a:r>
            <a:r>
              <a:rPr lang="ja-JP" altLang="en-US" b="1" i="0">
                <a:effectLst/>
                <a:latin typeface="-apple-system"/>
              </a:rPr>
              <a:t>と</a:t>
            </a:r>
            <a:r>
              <a:rPr lang="ja-JP" altLang="en-US" b="1" i="0" dirty="0">
                <a:effectLst/>
                <a:latin typeface="-apple-system"/>
              </a:rPr>
              <a:t>は</a:t>
            </a:r>
          </a:p>
        </p:txBody>
      </p:sp>
      <p:pic>
        <p:nvPicPr>
          <p:cNvPr id="2050" name="Picture 2" descr="図１：データサイエンティストに求められるスキルセット">
            <a:extLst>
              <a:ext uri="{FF2B5EF4-FFF2-40B4-BE49-F238E27FC236}">
                <a16:creationId xmlns:a16="http://schemas.microsoft.com/office/drawing/2014/main" id="{FB45D212-E84F-2A24-6044-ECBF5E612CA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7486" y="1482271"/>
            <a:ext cx="6020614" cy="3893457"/>
          </a:xfrm>
          <a:prstGeom prst="rect">
            <a:avLst/>
          </a:prstGeom>
          <a:noFill/>
          <a:extLst>
            <a:ext uri="{909E8E84-426E-40DD-AFC4-6F175D3DCCD1}">
              <a14:hiddenFill xmlns:a14="http://schemas.microsoft.com/office/drawing/2010/main">
                <a:solidFill>
                  <a:srgbClr val="FFFFFF"/>
                </a:solidFill>
              </a14:hiddenFill>
            </a:ext>
          </a:extLst>
        </p:spPr>
      </p:pic>
      <p:sp>
        <p:nvSpPr>
          <p:cNvPr id="2" name="テキスト ボックス 1">
            <a:extLst>
              <a:ext uri="{FF2B5EF4-FFF2-40B4-BE49-F238E27FC236}">
                <a16:creationId xmlns:a16="http://schemas.microsoft.com/office/drawing/2014/main" id="{233B6AF7-D11F-520B-D7B0-757769FFE8DC}"/>
              </a:ext>
            </a:extLst>
          </p:cNvPr>
          <p:cNvSpPr txBox="1"/>
          <p:nvPr/>
        </p:nvSpPr>
        <p:spPr>
          <a:xfrm>
            <a:off x="3300484" y="5425015"/>
            <a:ext cx="3467616" cy="338554"/>
          </a:xfrm>
          <a:prstGeom prst="rect">
            <a:avLst/>
          </a:prstGeom>
          <a:noFill/>
        </p:spPr>
        <p:txBody>
          <a:bodyPr wrap="none" rtlCol="0">
            <a:spAutoFit/>
          </a:bodyPr>
          <a:lstStyle/>
          <a:p>
            <a:pPr algn="ctr" defTabSz="914400" fontAlgn="base">
              <a:spcBef>
                <a:spcPct val="0"/>
              </a:spcBef>
              <a:spcAft>
                <a:spcPct val="0"/>
              </a:spcAft>
            </a:pPr>
            <a:r>
              <a:rPr kumimoji="1" lang="ja-JP" altLang="en-US" sz="1600">
                <a:solidFill>
                  <a:srgbClr val="000000"/>
                </a:solidFill>
                <a:latin typeface="+mn-ea"/>
              </a:rPr>
              <a:t>出典：データサイエンティスト協会</a:t>
            </a:r>
            <a:endParaRPr kumimoji="1" lang="ja-JP" altLang="en-US" sz="1600" dirty="0">
              <a:solidFill>
                <a:srgbClr val="000000"/>
              </a:solidFill>
              <a:latin typeface="+mn-ea"/>
            </a:endParaRPr>
          </a:p>
        </p:txBody>
      </p:sp>
      <p:cxnSp>
        <p:nvCxnSpPr>
          <p:cNvPr id="4" name="カギ線コネクタ 3">
            <a:extLst>
              <a:ext uri="{FF2B5EF4-FFF2-40B4-BE49-F238E27FC236}">
                <a16:creationId xmlns:a16="http://schemas.microsoft.com/office/drawing/2014/main" id="{071D15CC-F16B-753A-20CD-7C98B611AD9E}"/>
              </a:ext>
            </a:extLst>
          </p:cNvPr>
          <p:cNvCxnSpPr/>
          <p:nvPr/>
        </p:nvCxnSpPr>
        <p:spPr>
          <a:xfrm flipV="1">
            <a:off x="2939143" y="2922814"/>
            <a:ext cx="5306786" cy="734785"/>
          </a:xfrm>
          <a:prstGeom prst="bentConnector3">
            <a:avLst>
              <a:gd name="adj1" fmla="val -154"/>
            </a:avLst>
          </a:prstGeom>
          <a:ln w="47625">
            <a:solidFill>
              <a:srgbClr val="5694D0"/>
            </a:solidFill>
            <a:headEnd type="none" w="med" len="med"/>
            <a:tailEnd type="triangle"/>
          </a:ln>
        </p:spPr>
        <p:style>
          <a:lnRef idx="3">
            <a:schemeClr val="accent1"/>
          </a:lnRef>
          <a:fillRef idx="0">
            <a:schemeClr val="accent1"/>
          </a:fillRef>
          <a:effectRef idx="2">
            <a:schemeClr val="accent1"/>
          </a:effectRef>
          <a:fontRef idx="minor">
            <a:schemeClr val="tx1"/>
          </a:fontRef>
        </p:style>
      </p:cxnSp>
      <p:cxnSp>
        <p:nvCxnSpPr>
          <p:cNvPr id="7" name="カギ線コネクタ 6">
            <a:extLst>
              <a:ext uri="{FF2B5EF4-FFF2-40B4-BE49-F238E27FC236}">
                <a16:creationId xmlns:a16="http://schemas.microsoft.com/office/drawing/2014/main" id="{ABCA6487-0710-D852-86E5-BA5347272623}"/>
              </a:ext>
            </a:extLst>
          </p:cNvPr>
          <p:cNvCxnSpPr/>
          <p:nvPr/>
        </p:nvCxnSpPr>
        <p:spPr>
          <a:xfrm>
            <a:off x="6768100" y="2922813"/>
            <a:ext cx="1559471" cy="1012371"/>
          </a:xfrm>
          <a:prstGeom prst="bentConnector3">
            <a:avLst>
              <a:gd name="adj1" fmla="val 788"/>
            </a:avLst>
          </a:prstGeom>
          <a:ln w="47625">
            <a:solidFill>
              <a:srgbClr val="5694D0"/>
            </a:solidFill>
            <a:headEnd type="none" w="med" len="med"/>
            <a:tailEnd type="triangle"/>
          </a:ln>
        </p:spPr>
        <p:style>
          <a:lnRef idx="3">
            <a:schemeClr val="accent1"/>
          </a:lnRef>
          <a:fillRef idx="0">
            <a:schemeClr val="accent1"/>
          </a:fillRef>
          <a:effectRef idx="2">
            <a:schemeClr val="accent1"/>
          </a:effectRef>
          <a:fontRef idx="minor">
            <a:schemeClr val="tx1"/>
          </a:fontRef>
        </p:style>
      </p:cxnSp>
      <p:sp>
        <p:nvSpPr>
          <p:cNvPr id="9" name="テキスト ボックス 8">
            <a:extLst>
              <a:ext uri="{FF2B5EF4-FFF2-40B4-BE49-F238E27FC236}">
                <a16:creationId xmlns:a16="http://schemas.microsoft.com/office/drawing/2014/main" id="{0E536024-50C9-4E5A-714C-F33DA6085F5E}"/>
              </a:ext>
            </a:extLst>
          </p:cNvPr>
          <p:cNvSpPr txBox="1"/>
          <p:nvPr/>
        </p:nvSpPr>
        <p:spPr>
          <a:xfrm>
            <a:off x="8934182" y="2659557"/>
            <a:ext cx="2031325" cy="738664"/>
          </a:xfrm>
          <a:prstGeom prst="rect">
            <a:avLst/>
          </a:prstGeom>
          <a:noFill/>
        </p:spPr>
        <p:txBody>
          <a:bodyPr wrap="none" rtlCol="0">
            <a:spAutoFit/>
          </a:bodyPr>
          <a:lstStyle/>
          <a:p>
            <a:pPr algn="ctr" defTabSz="914400" fontAlgn="base">
              <a:spcBef>
                <a:spcPct val="0"/>
              </a:spcBef>
              <a:spcAft>
                <a:spcPct val="0"/>
              </a:spcAft>
            </a:pPr>
            <a:r>
              <a:rPr kumimoji="1" lang="ja-JP" altLang="en-US" sz="2400" b="1">
                <a:solidFill>
                  <a:srgbClr val="F36C37"/>
                </a:solidFill>
                <a:latin typeface="+mn-ea"/>
              </a:rPr>
              <a:t>データ分析</a:t>
            </a:r>
            <a:endParaRPr kumimoji="1" lang="en-US" altLang="ja-JP" sz="2400" b="1" dirty="0">
              <a:solidFill>
                <a:srgbClr val="F36C37"/>
              </a:solidFill>
              <a:latin typeface="+mn-ea"/>
            </a:endParaRPr>
          </a:p>
          <a:p>
            <a:pPr algn="ctr" defTabSz="914400" fontAlgn="base">
              <a:spcBef>
                <a:spcPct val="0"/>
              </a:spcBef>
              <a:spcAft>
                <a:spcPct val="0"/>
              </a:spcAft>
            </a:pPr>
            <a:r>
              <a:rPr kumimoji="1" lang="ja-JP" altLang="en-US">
                <a:solidFill>
                  <a:srgbClr val="000000"/>
                </a:solidFill>
                <a:latin typeface="+mn-ea"/>
              </a:rPr>
              <a:t>過去の要因を特定</a:t>
            </a:r>
            <a:endParaRPr kumimoji="1" lang="ja-JP" altLang="en-US" dirty="0">
              <a:solidFill>
                <a:srgbClr val="000000"/>
              </a:solidFill>
              <a:latin typeface="+mn-ea"/>
            </a:endParaRPr>
          </a:p>
        </p:txBody>
      </p:sp>
      <p:sp>
        <p:nvSpPr>
          <p:cNvPr id="10" name="テキスト ボックス 9">
            <a:extLst>
              <a:ext uri="{FF2B5EF4-FFF2-40B4-BE49-F238E27FC236}">
                <a16:creationId xmlns:a16="http://schemas.microsoft.com/office/drawing/2014/main" id="{69CE6BC4-CC49-607B-1CA6-64BE6C95D28D}"/>
              </a:ext>
            </a:extLst>
          </p:cNvPr>
          <p:cNvSpPr txBox="1"/>
          <p:nvPr/>
        </p:nvSpPr>
        <p:spPr>
          <a:xfrm>
            <a:off x="8357101" y="3682975"/>
            <a:ext cx="3185487" cy="738664"/>
          </a:xfrm>
          <a:prstGeom prst="rect">
            <a:avLst/>
          </a:prstGeom>
          <a:noFill/>
        </p:spPr>
        <p:txBody>
          <a:bodyPr wrap="none" rtlCol="0">
            <a:spAutoFit/>
          </a:bodyPr>
          <a:lstStyle/>
          <a:p>
            <a:pPr algn="ctr" defTabSz="914400" fontAlgn="base">
              <a:spcBef>
                <a:spcPct val="0"/>
              </a:spcBef>
              <a:spcAft>
                <a:spcPct val="0"/>
              </a:spcAft>
            </a:pPr>
            <a:r>
              <a:rPr kumimoji="1" lang="ja-JP" altLang="en-US" sz="2400" b="1">
                <a:solidFill>
                  <a:srgbClr val="5694D0"/>
                </a:solidFill>
                <a:latin typeface="+mn-ea"/>
              </a:rPr>
              <a:t>機械学習</a:t>
            </a:r>
            <a:endParaRPr kumimoji="1" lang="en-US" altLang="ja-JP" sz="2400" b="1" dirty="0">
              <a:solidFill>
                <a:srgbClr val="5694D0"/>
              </a:solidFill>
              <a:latin typeface="+mn-ea"/>
            </a:endParaRPr>
          </a:p>
          <a:p>
            <a:pPr algn="ctr" defTabSz="914400" fontAlgn="base">
              <a:spcBef>
                <a:spcPct val="0"/>
              </a:spcBef>
              <a:spcAft>
                <a:spcPct val="0"/>
              </a:spcAft>
            </a:pPr>
            <a:r>
              <a:rPr kumimoji="1" lang="ja-JP" altLang="en-US">
                <a:solidFill>
                  <a:srgbClr val="000000"/>
                </a:solidFill>
                <a:latin typeface="+mn-ea"/>
              </a:rPr>
              <a:t>過去の規則性から未来を予測</a:t>
            </a:r>
            <a:endParaRPr kumimoji="1" lang="ja-JP" altLang="en-US" dirty="0">
              <a:solidFill>
                <a:srgbClr val="000000"/>
              </a:solidFill>
              <a:latin typeface="+mn-ea"/>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2"/>
          <p:cNvSpPr txBox="1">
            <a:spLocks noGrp="1"/>
          </p:cNvSpPr>
          <p:nvPr>
            <p:ph type="title"/>
          </p:nvPr>
        </p:nvSpPr>
        <p:spPr>
          <a:prstGeom prst="rect">
            <a:avLst/>
          </a:prstGeom>
          <a:noFill/>
          <a:ln>
            <a:noFill/>
          </a:ln>
        </p:spPr>
        <p:txBody>
          <a:bodyPr spcFirstLastPara="1" vert="horz" wrap="square" lIns="91425" tIns="45700" rIns="91425" bIns="45700" rtlCol="0" anchor="ctr" anchorCtr="0">
            <a:noAutofit/>
          </a:bodyPr>
          <a:lstStyle/>
          <a:p>
            <a:r>
              <a:rPr lang="ja-JP" altLang="en-US" b="1" i="0">
                <a:effectLst/>
                <a:latin typeface="-apple-system"/>
              </a:rPr>
              <a:t>データ分析の範囲</a:t>
            </a:r>
            <a:endParaRPr lang="ja-JP" altLang="en-US" b="1" i="0" dirty="0">
              <a:effectLst/>
              <a:latin typeface="-apple-system"/>
            </a:endParaRPr>
          </a:p>
        </p:txBody>
      </p:sp>
      <p:pic>
        <p:nvPicPr>
          <p:cNvPr id="2050" name="Picture 2" descr="図１：データサイエンティストに求められるスキルセット">
            <a:extLst>
              <a:ext uri="{FF2B5EF4-FFF2-40B4-BE49-F238E27FC236}">
                <a16:creationId xmlns:a16="http://schemas.microsoft.com/office/drawing/2014/main" id="{FB45D212-E84F-2A24-6044-ECBF5E612CA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7486" y="1482271"/>
            <a:ext cx="6020614" cy="3893457"/>
          </a:xfrm>
          <a:prstGeom prst="rect">
            <a:avLst/>
          </a:prstGeom>
          <a:noFill/>
          <a:extLst>
            <a:ext uri="{909E8E84-426E-40DD-AFC4-6F175D3DCCD1}">
              <a14:hiddenFill xmlns:a14="http://schemas.microsoft.com/office/drawing/2010/main">
                <a:solidFill>
                  <a:srgbClr val="FFFFFF"/>
                </a:solidFill>
              </a14:hiddenFill>
            </a:ext>
          </a:extLst>
        </p:spPr>
      </p:pic>
      <p:sp>
        <p:nvSpPr>
          <p:cNvPr id="2" name="テキスト ボックス 1">
            <a:extLst>
              <a:ext uri="{FF2B5EF4-FFF2-40B4-BE49-F238E27FC236}">
                <a16:creationId xmlns:a16="http://schemas.microsoft.com/office/drawing/2014/main" id="{233B6AF7-D11F-520B-D7B0-757769FFE8DC}"/>
              </a:ext>
            </a:extLst>
          </p:cNvPr>
          <p:cNvSpPr txBox="1"/>
          <p:nvPr/>
        </p:nvSpPr>
        <p:spPr>
          <a:xfrm>
            <a:off x="3300484" y="5425015"/>
            <a:ext cx="3467616" cy="338554"/>
          </a:xfrm>
          <a:prstGeom prst="rect">
            <a:avLst/>
          </a:prstGeom>
          <a:noFill/>
        </p:spPr>
        <p:txBody>
          <a:bodyPr wrap="none" rtlCol="0">
            <a:spAutoFit/>
          </a:bodyPr>
          <a:lstStyle/>
          <a:p>
            <a:pPr algn="ctr" defTabSz="914400" fontAlgn="base">
              <a:spcBef>
                <a:spcPct val="0"/>
              </a:spcBef>
              <a:spcAft>
                <a:spcPct val="0"/>
              </a:spcAft>
            </a:pPr>
            <a:r>
              <a:rPr kumimoji="1" lang="ja-JP" altLang="en-US" sz="1600">
                <a:solidFill>
                  <a:srgbClr val="000000"/>
                </a:solidFill>
                <a:latin typeface="+mn-ea"/>
              </a:rPr>
              <a:t>出典：データサイエンティスト協会</a:t>
            </a:r>
            <a:endParaRPr kumimoji="1" lang="ja-JP" altLang="en-US" sz="1600" dirty="0">
              <a:solidFill>
                <a:srgbClr val="000000"/>
              </a:solidFill>
              <a:latin typeface="+mn-ea"/>
            </a:endParaRPr>
          </a:p>
        </p:txBody>
      </p:sp>
      <p:cxnSp>
        <p:nvCxnSpPr>
          <p:cNvPr id="4" name="カギ線コネクタ 3">
            <a:extLst>
              <a:ext uri="{FF2B5EF4-FFF2-40B4-BE49-F238E27FC236}">
                <a16:creationId xmlns:a16="http://schemas.microsoft.com/office/drawing/2014/main" id="{071D15CC-F16B-753A-20CD-7C98B611AD9E}"/>
              </a:ext>
            </a:extLst>
          </p:cNvPr>
          <p:cNvCxnSpPr/>
          <p:nvPr/>
        </p:nvCxnSpPr>
        <p:spPr>
          <a:xfrm flipV="1">
            <a:off x="2939143" y="2922814"/>
            <a:ext cx="5306786" cy="734785"/>
          </a:xfrm>
          <a:prstGeom prst="bentConnector3">
            <a:avLst>
              <a:gd name="adj1" fmla="val -154"/>
            </a:avLst>
          </a:prstGeom>
          <a:ln w="47625">
            <a:solidFill>
              <a:srgbClr val="5694D0"/>
            </a:solidFill>
            <a:headEnd type="none" w="med" len="med"/>
            <a:tailEnd type="triangle"/>
          </a:ln>
        </p:spPr>
        <p:style>
          <a:lnRef idx="3">
            <a:schemeClr val="accent1"/>
          </a:lnRef>
          <a:fillRef idx="0">
            <a:schemeClr val="accent1"/>
          </a:fillRef>
          <a:effectRef idx="2">
            <a:schemeClr val="accent1"/>
          </a:effectRef>
          <a:fontRef idx="minor">
            <a:schemeClr val="tx1"/>
          </a:fontRef>
        </p:style>
      </p:cxnSp>
      <p:sp>
        <p:nvSpPr>
          <p:cNvPr id="9" name="テキスト ボックス 8">
            <a:extLst>
              <a:ext uri="{FF2B5EF4-FFF2-40B4-BE49-F238E27FC236}">
                <a16:creationId xmlns:a16="http://schemas.microsoft.com/office/drawing/2014/main" id="{0E536024-50C9-4E5A-714C-F33DA6085F5E}"/>
              </a:ext>
            </a:extLst>
          </p:cNvPr>
          <p:cNvSpPr txBox="1"/>
          <p:nvPr/>
        </p:nvSpPr>
        <p:spPr>
          <a:xfrm>
            <a:off x="8934182" y="2659557"/>
            <a:ext cx="2031325" cy="738664"/>
          </a:xfrm>
          <a:prstGeom prst="rect">
            <a:avLst/>
          </a:prstGeom>
          <a:noFill/>
        </p:spPr>
        <p:txBody>
          <a:bodyPr wrap="none" rtlCol="0">
            <a:spAutoFit/>
          </a:bodyPr>
          <a:lstStyle/>
          <a:p>
            <a:pPr algn="ctr" defTabSz="914400" fontAlgn="base">
              <a:spcBef>
                <a:spcPct val="0"/>
              </a:spcBef>
              <a:spcAft>
                <a:spcPct val="0"/>
              </a:spcAft>
            </a:pPr>
            <a:r>
              <a:rPr kumimoji="1" lang="ja-JP" altLang="en-US" sz="2400" b="1">
                <a:solidFill>
                  <a:srgbClr val="F36C37"/>
                </a:solidFill>
                <a:latin typeface="+mn-ea"/>
              </a:rPr>
              <a:t>データ分析</a:t>
            </a:r>
            <a:endParaRPr kumimoji="1" lang="en-US" altLang="ja-JP" sz="2400" b="1" dirty="0">
              <a:solidFill>
                <a:srgbClr val="F36C37"/>
              </a:solidFill>
              <a:latin typeface="+mn-ea"/>
            </a:endParaRPr>
          </a:p>
          <a:p>
            <a:pPr algn="ctr" defTabSz="914400" fontAlgn="base">
              <a:spcBef>
                <a:spcPct val="0"/>
              </a:spcBef>
              <a:spcAft>
                <a:spcPct val="0"/>
              </a:spcAft>
            </a:pPr>
            <a:r>
              <a:rPr kumimoji="1" lang="ja-JP" altLang="en-US">
                <a:solidFill>
                  <a:srgbClr val="000000"/>
                </a:solidFill>
                <a:latin typeface="+mn-ea"/>
              </a:rPr>
              <a:t>過去の要因を特定</a:t>
            </a:r>
            <a:endParaRPr kumimoji="1" lang="ja-JP" altLang="en-US" dirty="0">
              <a:solidFill>
                <a:srgbClr val="000000"/>
              </a:solidFill>
              <a:latin typeface="+mn-ea"/>
            </a:endParaRPr>
          </a:p>
        </p:txBody>
      </p:sp>
      <p:sp>
        <p:nvSpPr>
          <p:cNvPr id="3" name="テキスト ボックス 2">
            <a:extLst>
              <a:ext uri="{FF2B5EF4-FFF2-40B4-BE49-F238E27FC236}">
                <a16:creationId xmlns:a16="http://schemas.microsoft.com/office/drawing/2014/main" id="{6C40E7B0-32BF-5E63-366E-AB5F3FC6CE14}"/>
              </a:ext>
            </a:extLst>
          </p:cNvPr>
          <p:cNvSpPr txBox="1"/>
          <p:nvPr/>
        </p:nvSpPr>
        <p:spPr>
          <a:xfrm>
            <a:off x="8438563" y="3939843"/>
            <a:ext cx="3005951" cy="400110"/>
          </a:xfrm>
          <a:prstGeom prst="rect">
            <a:avLst/>
          </a:prstGeom>
          <a:solidFill>
            <a:schemeClr val="tx1">
              <a:lumMod val="50000"/>
              <a:lumOff val="50000"/>
            </a:schemeClr>
          </a:solidFill>
        </p:spPr>
        <p:txBody>
          <a:bodyPr wrap="none" rtlCol="0">
            <a:spAutoFit/>
          </a:bodyPr>
          <a:lstStyle/>
          <a:p>
            <a:pPr algn="ctr" defTabSz="914400" fontAlgn="base">
              <a:spcBef>
                <a:spcPct val="0"/>
              </a:spcBef>
              <a:spcAft>
                <a:spcPct val="0"/>
              </a:spcAft>
            </a:pPr>
            <a:r>
              <a:rPr kumimoji="1" lang="ja-JP" altLang="en-US" sz="2000">
                <a:solidFill>
                  <a:schemeClr val="bg1"/>
                </a:solidFill>
                <a:latin typeface="+mn-ea"/>
              </a:rPr>
              <a:t>問題の発見・課題の設定</a:t>
            </a:r>
            <a:endParaRPr kumimoji="1" lang="ja-JP" altLang="en-US" sz="2000" dirty="0">
              <a:solidFill>
                <a:schemeClr val="bg1"/>
              </a:solidFill>
              <a:latin typeface="+mn-ea"/>
            </a:endParaRPr>
          </a:p>
        </p:txBody>
      </p:sp>
      <p:sp>
        <p:nvSpPr>
          <p:cNvPr id="5" name="下矢印 4">
            <a:extLst>
              <a:ext uri="{FF2B5EF4-FFF2-40B4-BE49-F238E27FC236}">
                <a16:creationId xmlns:a16="http://schemas.microsoft.com/office/drawing/2014/main" id="{90F51A8C-8787-EC37-C2ED-BC68C4122BFF}"/>
              </a:ext>
            </a:extLst>
          </p:cNvPr>
          <p:cNvSpPr/>
          <p:nvPr/>
        </p:nvSpPr>
        <p:spPr>
          <a:xfrm>
            <a:off x="9696751" y="4417185"/>
            <a:ext cx="506186" cy="869042"/>
          </a:xfrm>
          <a:prstGeom prst="downArrow">
            <a:avLst/>
          </a:prstGeom>
          <a:gradFill>
            <a:gsLst>
              <a:gs pos="6000">
                <a:schemeClr val="accent1">
                  <a:lumMod val="5000"/>
                  <a:lumOff val="95000"/>
                </a:schemeClr>
              </a:gs>
              <a:gs pos="60000">
                <a:schemeClr val="accent1">
                  <a:lumMod val="45000"/>
                  <a:lumOff val="55000"/>
                </a:schemeClr>
              </a:gs>
              <a:gs pos="75000">
                <a:schemeClr val="accent1">
                  <a:lumMod val="45000"/>
                  <a:lumOff val="55000"/>
                </a:schemeClr>
              </a:gs>
              <a:gs pos="33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2400" dirty="0">
              <a:latin typeface="BIZ UDPゴシック" panose="020B0400000000000000" pitchFamily="50" charset="-128"/>
              <a:ea typeface="BIZ UDPゴシック" panose="020B0400000000000000" pitchFamily="50" charset="-128"/>
            </a:endParaRPr>
          </a:p>
        </p:txBody>
      </p:sp>
      <p:sp>
        <p:nvSpPr>
          <p:cNvPr id="6" name="テキスト ボックス 5">
            <a:extLst>
              <a:ext uri="{FF2B5EF4-FFF2-40B4-BE49-F238E27FC236}">
                <a16:creationId xmlns:a16="http://schemas.microsoft.com/office/drawing/2014/main" id="{2F771366-4CA6-41CE-47DE-72D62AA23D44}"/>
              </a:ext>
            </a:extLst>
          </p:cNvPr>
          <p:cNvSpPr txBox="1"/>
          <p:nvPr/>
        </p:nvSpPr>
        <p:spPr>
          <a:xfrm>
            <a:off x="8438562" y="5363459"/>
            <a:ext cx="3005951" cy="400110"/>
          </a:xfrm>
          <a:prstGeom prst="rect">
            <a:avLst/>
          </a:prstGeom>
          <a:solidFill>
            <a:srgbClr val="F36C37"/>
          </a:solidFill>
        </p:spPr>
        <p:txBody>
          <a:bodyPr wrap="none" rtlCol="0">
            <a:spAutoFit/>
          </a:bodyPr>
          <a:lstStyle/>
          <a:p>
            <a:pPr algn="ctr" defTabSz="914400" fontAlgn="base">
              <a:spcBef>
                <a:spcPct val="0"/>
              </a:spcBef>
              <a:spcAft>
                <a:spcPct val="0"/>
              </a:spcAft>
            </a:pPr>
            <a:r>
              <a:rPr kumimoji="1" lang="ja-JP" altLang="en-US" sz="2000" b="1">
                <a:solidFill>
                  <a:schemeClr val="bg1"/>
                </a:solidFill>
                <a:latin typeface="+mn-ea"/>
              </a:rPr>
              <a:t>問題の解決・課題の達成</a:t>
            </a:r>
            <a:endParaRPr kumimoji="1" lang="ja-JP" altLang="en-US" sz="2000" b="1" dirty="0">
              <a:solidFill>
                <a:schemeClr val="bg1"/>
              </a:solidFill>
              <a:latin typeface="+mn-ea"/>
            </a:endParaRPr>
          </a:p>
        </p:txBody>
      </p:sp>
    </p:spTree>
    <p:extLst>
      <p:ext uri="{BB962C8B-B14F-4D97-AF65-F5344CB8AC3E}">
        <p14:creationId xmlns:p14="http://schemas.microsoft.com/office/powerpoint/2010/main" val="31859494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3"/>
          <p:cNvSpPr txBox="1">
            <a:spLocks noGrp="1"/>
          </p:cNvSpPr>
          <p:nvPr>
            <p:ph type="title"/>
          </p:nvPr>
        </p:nvSpPr>
        <p:spPr>
          <a:prstGeom prst="rect">
            <a:avLst/>
          </a:prstGeom>
          <a:noFill/>
          <a:ln>
            <a:noFill/>
          </a:ln>
        </p:spPr>
        <p:txBody>
          <a:bodyPr spcFirstLastPara="1" vert="horz" wrap="square" lIns="91425" tIns="45700" rIns="91425" bIns="45700" rtlCol="0" anchor="ctr" anchorCtr="0">
            <a:noAutofit/>
          </a:bodyPr>
          <a:lstStyle/>
          <a:p>
            <a:r>
              <a:rPr lang="ja-JP" altLang="en-US" b="1">
                <a:latin typeface="-apple-system"/>
              </a:rPr>
              <a:t>データ分析を行う理由</a:t>
            </a:r>
            <a:endParaRPr lang="ja-JP" altLang="en-US" b="1" i="0" dirty="0">
              <a:effectLst/>
              <a:latin typeface="-apple-system"/>
            </a:endParaRPr>
          </a:p>
        </p:txBody>
      </p:sp>
      <p:sp>
        <p:nvSpPr>
          <p:cNvPr id="3" name="テキスト ボックス 2">
            <a:extLst>
              <a:ext uri="{FF2B5EF4-FFF2-40B4-BE49-F238E27FC236}">
                <a16:creationId xmlns:a16="http://schemas.microsoft.com/office/drawing/2014/main" id="{DE67BDF8-7614-68A0-F965-CE0E3C882B32}"/>
              </a:ext>
            </a:extLst>
          </p:cNvPr>
          <p:cNvSpPr txBox="1"/>
          <p:nvPr/>
        </p:nvSpPr>
        <p:spPr>
          <a:xfrm>
            <a:off x="5791199" y="1458760"/>
            <a:ext cx="5763116" cy="1200329"/>
          </a:xfrm>
          <a:prstGeom prst="rect">
            <a:avLst/>
          </a:prstGeom>
          <a:noFill/>
        </p:spPr>
        <p:txBody>
          <a:bodyPr wrap="none" rtlCol="0">
            <a:spAutoFit/>
          </a:bodyPr>
          <a:lstStyle/>
          <a:p>
            <a:pPr marL="342900" indent="-342900" defTabSz="914400" fontAlgn="base">
              <a:spcBef>
                <a:spcPct val="0"/>
              </a:spcBef>
              <a:spcAft>
                <a:spcPct val="0"/>
              </a:spcAft>
              <a:buFont typeface="Wingdings" pitchFamily="2" charset="2"/>
              <a:buChar char="ü"/>
            </a:pPr>
            <a:r>
              <a:rPr kumimoji="1" lang="ja-JP" altLang="en-US" sz="2400">
                <a:solidFill>
                  <a:schemeClr val="tx1">
                    <a:lumMod val="50000"/>
                    <a:lumOff val="50000"/>
                  </a:schemeClr>
                </a:solidFill>
                <a:latin typeface="+mn-ea"/>
              </a:rPr>
              <a:t>問題の原因を究明し、課題を達成する</a:t>
            </a:r>
            <a:endParaRPr kumimoji="1" lang="en-US" altLang="ja-JP" sz="2400" dirty="0">
              <a:solidFill>
                <a:schemeClr val="tx1">
                  <a:lumMod val="50000"/>
                  <a:lumOff val="50000"/>
                </a:schemeClr>
              </a:solidFill>
              <a:latin typeface="+mn-ea"/>
            </a:endParaRPr>
          </a:p>
          <a:p>
            <a:pPr marL="342900" indent="-342900" defTabSz="914400" fontAlgn="base">
              <a:spcBef>
                <a:spcPct val="0"/>
              </a:spcBef>
              <a:spcAft>
                <a:spcPct val="0"/>
              </a:spcAft>
              <a:buFont typeface="Wingdings" pitchFamily="2" charset="2"/>
              <a:buChar char="ü"/>
            </a:pPr>
            <a:r>
              <a:rPr kumimoji="1" lang="ja-JP" altLang="en-US" sz="2400">
                <a:solidFill>
                  <a:schemeClr val="tx1">
                    <a:lumMod val="50000"/>
                    <a:lumOff val="50000"/>
                  </a:schemeClr>
                </a:solidFill>
                <a:latin typeface="+mn-ea"/>
              </a:rPr>
              <a:t>自分の思考を裏付けるため</a:t>
            </a:r>
            <a:endParaRPr kumimoji="1" lang="en-US" altLang="ja-JP" sz="2400" dirty="0">
              <a:solidFill>
                <a:schemeClr val="tx1">
                  <a:lumMod val="50000"/>
                  <a:lumOff val="50000"/>
                </a:schemeClr>
              </a:solidFill>
              <a:latin typeface="+mn-ea"/>
            </a:endParaRPr>
          </a:p>
          <a:p>
            <a:pPr marL="342900" indent="-342900" defTabSz="914400" fontAlgn="base">
              <a:spcBef>
                <a:spcPct val="0"/>
              </a:spcBef>
              <a:spcAft>
                <a:spcPct val="0"/>
              </a:spcAft>
              <a:buFont typeface="Wingdings" pitchFamily="2" charset="2"/>
              <a:buChar char="ü"/>
            </a:pPr>
            <a:r>
              <a:rPr kumimoji="1" lang="ja-JP" altLang="en-US" sz="2400">
                <a:solidFill>
                  <a:schemeClr val="tx1">
                    <a:lumMod val="50000"/>
                    <a:lumOff val="50000"/>
                  </a:schemeClr>
                </a:solidFill>
                <a:latin typeface="+mn-ea"/>
              </a:rPr>
              <a:t>相手を説得するため</a:t>
            </a:r>
          </a:p>
        </p:txBody>
      </p:sp>
      <p:sp>
        <p:nvSpPr>
          <p:cNvPr id="6" name="テキスト ボックス 5">
            <a:extLst>
              <a:ext uri="{FF2B5EF4-FFF2-40B4-BE49-F238E27FC236}">
                <a16:creationId xmlns:a16="http://schemas.microsoft.com/office/drawing/2014/main" id="{B4CA948A-B94F-9C2E-98AD-8EFDACB75960}"/>
              </a:ext>
            </a:extLst>
          </p:cNvPr>
          <p:cNvSpPr txBox="1"/>
          <p:nvPr/>
        </p:nvSpPr>
        <p:spPr>
          <a:xfrm>
            <a:off x="1178673" y="4614409"/>
            <a:ext cx="6502287" cy="1569660"/>
          </a:xfrm>
          <a:prstGeom prst="rect">
            <a:avLst/>
          </a:prstGeom>
          <a:noFill/>
        </p:spPr>
        <p:txBody>
          <a:bodyPr wrap="square" rtlCol="0">
            <a:spAutoFit/>
          </a:bodyPr>
          <a:lstStyle/>
          <a:p>
            <a:pPr marL="285750" indent="-285750" defTabSz="914400" fontAlgn="base">
              <a:spcBef>
                <a:spcPct val="0"/>
              </a:spcBef>
              <a:spcAft>
                <a:spcPct val="0"/>
              </a:spcAft>
              <a:buFont typeface="Wingdings" pitchFamily="2" charset="2"/>
              <a:buChar char="ü"/>
            </a:pPr>
            <a:r>
              <a:rPr kumimoji="1" lang="ja-JP" altLang="en-US" sz="2400">
                <a:solidFill>
                  <a:srgbClr val="F36C37"/>
                </a:solidFill>
                <a:latin typeface="+mn-ea"/>
              </a:rPr>
              <a:t>仕事への</a:t>
            </a:r>
            <a:r>
              <a:rPr kumimoji="1" lang="ja-JP" altLang="en-US" sz="2400" b="1">
                <a:solidFill>
                  <a:srgbClr val="F36C37"/>
                </a:solidFill>
                <a:latin typeface="+mn-ea"/>
              </a:rPr>
              <a:t>理解度が深まる</a:t>
            </a:r>
            <a:endParaRPr kumimoji="1" lang="en-US" altLang="ja-JP" sz="2400" b="1" dirty="0">
              <a:solidFill>
                <a:srgbClr val="F36C37"/>
              </a:solidFill>
              <a:latin typeface="+mn-ea"/>
            </a:endParaRPr>
          </a:p>
          <a:p>
            <a:pPr marL="285750" indent="-285750" defTabSz="914400" fontAlgn="base">
              <a:spcBef>
                <a:spcPct val="0"/>
              </a:spcBef>
              <a:spcAft>
                <a:spcPct val="0"/>
              </a:spcAft>
              <a:buFont typeface="Wingdings" pitchFamily="2" charset="2"/>
              <a:buChar char="ü"/>
            </a:pPr>
            <a:r>
              <a:rPr kumimoji="1" lang="ja-JP" altLang="en-US" sz="2400" b="1">
                <a:solidFill>
                  <a:srgbClr val="F36C37"/>
                </a:solidFill>
                <a:latin typeface="+mn-ea"/>
              </a:rPr>
              <a:t>視点が多角化</a:t>
            </a:r>
            <a:r>
              <a:rPr kumimoji="1" lang="ja-JP" altLang="en-US" sz="2400">
                <a:solidFill>
                  <a:srgbClr val="F36C37"/>
                </a:solidFill>
                <a:latin typeface="+mn-ea"/>
              </a:rPr>
              <a:t>し１データから複数の情報が引き出せる</a:t>
            </a:r>
            <a:endParaRPr kumimoji="1" lang="en-US" altLang="ja-JP" sz="2400" dirty="0">
              <a:solidFill>
                <a:srgbClr val="F36C37"/>
              </a:solidFill>
              <a:latin typeface="+mn-ea"/>
            </a:endParaRPr>
          </a:p>
          <a:p>
            <a:pPr marL="285750" indent="-285750" defTabSz="914400" fontAlgn="base">
              <a:spcBef>
                <a:spcPct val="0"/>
              </a:spcBef>
              <a:spcAft>
                <a:spcPct val="0"/>
              </a:spcAft>
              <a:buFont typeface="Wingdings" pitchFamily="2" charset="2"/>
              <a:buChar char="ü"/>
            </a:pPr>
            <a:r>
              <a:rPr kumimoji="1" lang="ja-JP" altLang="en-US" sz="2400" b="1">
                <a:solidFill>
                  <a:srgbClr val="F36C37"/>
                </a:solidFill>
                <a:latin typeface="+mn-ea"/>
              </a:rPr>
              <a:t>経験と勘</a:t>
            </a:r>
            <a:r>
              <a:rPr kumimoji="1" lang="ja-JP" altLang="en-US" sz="2400">
                <a:solidFill>
                  <a:srgbClr val="F36C37"/>
                </a:solidFill>
                <a:latin typeface="+mn-ea"/>
              </a:rPr>
              <a:t>に磨きがかかる</a:t>
            </a:r>
            <a:endParaRPr kumimoji="1" lang="ja-JP" altLang="en-US" sz="2400" dirty="0">
              <a:solidFill>
                <a:srgbClr val="F36C37"/>
              </a:solidFill>
              <a:latin typeface="+mn-ea"/>
            </a:endParaRPr>
          </a:p>
        </p:txBody>
      </p:sp>
      <p:sp>
        <p:nvSpPr>
          <p:cNvPr id="9" name="下矢印 8">
            <a:extLst>
              <a:ext uri="{FF2B5EF4-FFF2-40B4-BE49-F238E27FC236}">
                <a16:creationId xmlns:a16="http://schemas.microsoft.com/office/drawing/2014/main" id="{3951F7ED-327F-7E98-CFF3-4F07AB8D6D9D}"/>
              </a:ext>
            </a:extLst>
          </p:cNvPr>
          <p:cNvSpPr/>
          <p:nvPr/>
        </p:nvSpPr>
        <p:spPr>
          <a:xfrm>
            <a:off x="5371289" y="3108179"/>
            <a:ext cx="724712" cy="1200330"/>
          </a:xfrm>
          <a:prstGeom prst="downArrow">
            <a:avLst>
              <a:gd name="adj1" fmla="val 50000"/>
              <a:gd name="adj2" fmla="val 54903"/>
            </a:avLst>
          </a:prstGeom>
          <a:solidFill>
            <a:srgbClr val="F36C3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2400" dirty="0">
              <a:latin typeface="BIZ UDPゴシック" panose="020B0400000000000000" pitchFamily="50" charset="-128"/>
              <a:ea typeface="BIZ UDPゴシック" panose="020B0400000000000000" pitchFamily="50" charset="-128"/>
            </a:endParaRPr>
          </a:p>
        </p:txBody>
      </p:sp>
      <p:pic>
        <p:nvPicPr>
          <p:cNvPr id="10" name="図 9">
            <a:extLst>
              <a:ext uri="{FF2B5EF4-FFF2-40B4-BE49-F238E27FC236}">
                <a16:creationId xmlns:a16="http://schemas.microsoft.com/office/drawing/2014/main" id="{CD02BF57-5807-2F71-793A-84DC3F8C08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43944" y="3708344"/>
            <a:ext cx="2381289" cy="2475725"/>
          </a:xfrm>
          <a:prstGeom prst="rect">
            <a:avLst/>
          </a:prstGeom>
        </p:spPr>
      </p:pic>
      <p:pic>
        <p:nvPicPr>
          <p:cNvPr id="11" name="図 10">
            <a:extLst>
              <a:ext uri="{FF2B5EF4-FFF2-40B4-BE49-F238E27FC236}">
                <a16:creationId xmlns:a16="http://schemas.microsoft.com/office/drawing/2014/main" id="{92933C1F-AE78-5B92-E4C4-8A20C2B34BF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29990" y="848783"/>
            <a:ext cx="2484809" cy="2484809"/>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59" name="Google Shape;59;p11"/>
          <p:cNvSpPr txBox="1">
            <a:spLocks noGrp="1"/>
          </p:cNvSpPr>
          <p:nvPr>
            <p:ph type="body" idx="4294967295"/>
          </p:nvPr>
        </p:nvSpPr>
        <p:spPr>
          <a:xfrm>
            <a:off x="671513" y="2370295"/>
            <a:ext cx="11520487" cy="2117409"/>
          </a:xfrm>
          <a:prstGeom prst="rect">
            <a:avLst/>
          </a:prstGeom>
          <a:noFill/>
          <a:ln>
            <a:noFill/>
          </a:ln>
        </p:spPr>
        <p:txBody>
          <a:bodyPr spcFirstLastPara="1" vert="horz" wrap="square" lIns="91425" tIns="45700" rIns="91425" bIns="45700" rtlCol="0" anchor="t" anchorCtr="0">
            <a:noAutofit/>
          </a:bodyPr>
          <a:lstStyle/>
          <a:p>
            <a:pPr>
              <a:spcBef>
                <a:spcPts val="0"/>
              </a:spcBef>
              <a:buFont typeface="Wingdings" pitchFamily="2" charset="2"/>
              <a:buChar char="ü"/>
            </a:pPr>
            <a:r>
              <a:rPr lang="en-US" dirty="0" err="1">
                <a:solidFill>
                  <a:srgbClr val="F36C37"/>
                </a:solidFill>
              </a:rPr>
              <a:t>データ分析とは</a:t>
            </a:r>
            <a:endParaRPr lang="en-US" dirty="0">
              <a:solidFill>
                <a:srgbClr val="F36C37"/>
              </a:solidFill>
            </a:endParaRPr>
          </a:p>
          <a:p>
            <a:pPr>
              <a:spcBef>
                <a:spcPts val="0"/>
              </a:spcBef>
              <a:buFont typeface="Wingdings" pitchFamily="2" charset="2"/>
              <a:buChar char="ü"/>
            </a:pPr>
            <a:r>
              <a:rPr lang="ja-JP" altLang="en-US" b="1">
                <a:solidFill>
                  <a:srgbClr val="F36C37"/>
                </a:solidFill>
              </a:rPr>
              <a:t>データ分析のフレームワーク（</a:t>
            </a:r>
            <a:r>
              <a:rPr lang="en-US" altLang="ja-JP" b="1" dirty="0">
                <a:solidFill>
                  <a:srgbClr val="F36C37"/>
                </a:solidFill>
              </a:rPr>
              <a:t>PPDAC)</a:t>
            </a:r>
          </a:p>
          <a:p>
            <a:pPr>
              <a:spcBef>
                <a:spcPts val="0"/>
              </a:spcBef>
              <a:buFont typeface="Wingdings" pitchFamily="2" charset="2"/>
              <a:buChar char="ü"/>
            </a:pPr>
            <a:r>
              <a:rPr lang="ja-JP" altLang="en-US">
                <a:solidFill>
                  <a:srgbClr val="F36C37"/>
                </a:solidFill>
              </a:rPr>
              <a:t>本研修のシナリオ</a:t>
            </a:r>
            <a:endParaRPr dirty="0"/>
          </a:p>
        </p:txBody>
      </p:sp>
      <p:sp>
        <p:nvSpPr>
          <p:cNvPr id="2" name="タイトル 1">
            <a:extLst>
              <a:ext uri="{FF2B5EF4-FFF2-40B4-BE49-F238E27FC236}">
                <a16:creationId xmlns:a16="http://schemas.microsoft.com/office/drawing/2014/main" id="{33A50074-F553-6701-A2E7-7F4B9794049E}"/>
              </a:ext>
            </a:extLst>
          </p:cNvPr>
          <p:cNvSpPr txBox="1">
            <a:spLocks/>
          </p:cNvSpPr>
          <p:nvPr/>
        </p:nvSpPr>
        <p:spPr bwMode="auto">
          <a:xfrm>
            <a:off x="666515" y="851958"/>
            <a:ext cx="8858485" cy="4826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2800" b="1" kern="1200" baseline="0">
                <a:solidFill>
                  <a:schemeClr val="tx1">
                    <a:lumMod val="75000"/>
                    <a:lumOff val="25000"/>
                  </a:schemeClr>
                </a:solidFill>
                <a:latin typeface="メイリオ" panose="020B0604030504040204" pitchFamily="50" charset="-128"/>
                <a:ea typeface="メイリオ" panose="020B0604030504040204" pitchFamily="50" charset="-128"/>
                <a:cs typeface="+mj-cs"/>
              </a:defRPr>
            </a:lvl1pPr>
          </a:lstStyle>
          <a:p>
            <a:r>
              <a:rPr lang="ja-JP" altLang="en-US" sz="3600" spc="150" dirty="0">
                <a:solidFill>
                  <a:srgbClr val="F36C37"/>
                </a:solidFill>
              </a:rPr>
              <a:t>第</a:t>
            </a:r>
            <a:r>
              <a:rPr lang="en-US" altLang="ja-JP" sz="6000" spc="150" dirty="0">
                <a:solidFill>
                  <a:srgbClr val="F36C37"/>
                </a:solidFill>
              </a:rPr>
              <a:t>1</a:t>
            </a:r>
            <a:r>
              <a:rPr lang="ja-JP" altLang="en-US" sz="3600" spc="150">
                <a:solidFill>
                  <a:srgbClr val="F36C37"/>
                </a:solidFill>
              </a:rPr>
              <a:t>章　データ分析の概要</a:t>
            </a:r>
            <a:endParaRPr lang="ja-JP" altLang="en-US" sz="3600" spc="150" dirty="0">
              <a:solidFill>
                <a:srgbClr val="F36C37"/>
              </a:solidFill>
            </a:endParaRPr>
          </a:p>
        </p:txBody>
      </p:sp>
      <p:sp>
        <p:nvSpPr>
          <p:cNvPr id="3" name="四角形: 角を丸くする 8">
            <a:extLst>
              <a:ext uri="{FF2B5EF4-FFF2-40B4-BE49-F238E27FC236}">
                <a16:creationId xmlns:a16="http://schemas.microsoft.com/office/drawing/2014/main" id="{844D4A92-B35E-F50B-F591-4CC956F191B6}"/>
              </a:ext>
            </a:extLst>
          </p:cNvPr>
          <p:cNvSpPr/>
          <p:nvPr/>
        </p:nvSpPr>
        <p:spPr bwMode="auto">
          <a:xfrm>
            <a:off x="735085" y="1751579"/>
            <a:ext cx="2208068" cy="358390"/>
          </a:xfrm>
          <a:prstGeom prst="roundRect">
            <a:avLst>
              <a:gd name="adj" fmla="val 50000"/>
            </a:avLst>
          </a:prstGeom>
          <a:solidFill>
            <a:srgbClr val="F36C37"/>
          </a:solidFill>
          <a:ln w="19050" algn="ctr">
            <a:noFill/>
            <a:prstDash val="dash"/>
            <a:round/>
            <a:headEnd/>
            <a:tailEnd/>
          </a:ln>
          <a:effectLst/>
        </p:spPr>
        <p:txBody>
          <a:bodyPr wrap="none" lIns="108000" tIns="108000" rtlCol="0" anchor="ctr"/>
          <a:lstStyle/>
          <a:p>
            <a:pPr algn="ctr"/>
            <a:r>
              <a:rPr kumimoji="1" lang="ja-JP" altLang="en-US" b="1" spc="300" dirty="0">
                <a:solidFill>
                  <a:schemeClr val="bg1"/>
                </a:solidFill>
                <a:latin typeface="+mn-ea"/>
              </a:rPr>
              <a:t>章の目次</a:t>
            </a:r>
          </a:p>
        </p:txBody>
      </p:sp>
    </p:spTree>
    <p:extLst>
      <p:ext uri="{BB962C8B-B14F-4D97-AF65-F5344CB8AC3E}">
        <p14:creationId xmlns:p14="http://schemas.microsoft.com/office/powerpoint/2010/main" val="27167505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467FF84-7E92-4EE8-125B-60EC1778E515}"/>
              </a:ext>
            </a:extLst>
          </p:cNvPr>
          <p:cNvSpPr>
            <a:spLocks noGrp="1"/>
          </p:cNvSpPr>
          <p:nvPr>
            <p:ph type="title"/>
          </p:nvPr>
        </p:nvSpPr>
        <p:spPr/>
        <p:txBody>
          <a:bodyPr/>
          <a:lstStyle/>
          <a:p>
            <a:r>
              <a:rPr lang="ja-JP" altLang="en-US"/>
              <a:t>データ分析のフレームワーク（</a:t>
            </a:r>
            <a:r>
              <a:rPr lang="en-US" altLang="ja-JP" dirty="0"/>
              <a:t>PPDAC)</a:t>
            </a:r>
            <a:endParaRPr kumimoji="1" lang="ja-JP" altLang="en-US"/>
          </a:p>
        </p:txBody>
      </p:sp>
      <p:sp>
        <p:nvSpPr>
          <p:cNvPr id="3" name="円/楕円 2">
            <a:extLst>
              <a:ext uri="{FF2B5EF4-FFF2-40B4-BE49-F238E27FC236}">
                <a16:creationId xmlns:a16="http://schemas.microsoft.com/office/drawing/2014/main" id="{F9CE9C62-57B1-EBAC-1815-27DA13B77491}"/>
              </a:ext>
            </a:extLst>
          </p:cNvPr>
          <p:cNvSpPr/>
          <p:nvPr/>
        </p:nvSpPr>
        <p:spPr>
          <a:xfrm>
            <a:off x="2790100" y="1069313"/>
            <a:ext cx="2080260" cy="1760220"/>
          </a:xfrm>
          <a:prstGeom prst="ellipse">
            <a:avLst/>
          </a:prstGeom>
          <a:solidFill>
            <a:srgbClr val="F36C3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2400">
                <a:latin typeface="BIZ UDPゴシック" panose="020B0400000000000000" pitchFamily="50" charset="-128"/>
                <a:ea typeface="BIZ UDPゴシック" panose="020B0400000000000000" pitchFamily="50" charset="-128"/>
              </a:rPr>
              <a:t>問題設定</a:t>
            </a:r>
            <a:endParaRPr kumimoji="1" lang="en-US" altLang="ja-JP" sz="2400" dirty="0">
              <a:latin typeface="BIZ UDPゴシック" panose="020B0400000000000000" pitchFamily="50" charset="-128"/>
              <a:ea typeface="BIZ UDPゴシック" panose="020B0400000000000000" pitchFamily="50" charset="-128"/>
            </a:endParaRPr>
          </a:p>
          <a:p>
            <a:pPr algn="ctr"/>
            <a:r>
              <a:rPr kumimoji="1" lang="en-US" altLang="ja-JP" sz="2400" dirty="0">
                <a:latin typeface="BIZ UDPゴシック" panose="020B0400000000000000" pitchFamily="50" charset="-128"/>
                <a:ea typeface="BIZ UDPゴシック" panose="020B0400000000000000" pitchFamily="50" charset="-128"/>
              </a:rPr>
              <a:t>Problem</a:t>
            </a:r>
          </a:p>
        </p:txBody>
      </p:sp>
      <p:sp>
        <p:nvSpPr>
          <p:cNvPr id="4" name="円/楕円 3">
            <a:extLst>
              <a:ext uri="{FF2B5EF4-FFF2-40B4-BE49-F238E27FC236}">
                <a16:creationId xmlns:a16="http://schemas.microsoft.com/office/drawing/2014/main" id="{1D70C1AD-B526-1814-CC14-91ED4D0A1904}"/>
              </a:ext>
            </a:extLst>
          </p:cNvPr>
          <p:cNvSpPr/>
          <p:nvPr/>
        </p:nvSpPr>
        <p:spPr>
          <a:xfrm>
            <a:off x="4870360" y="2340365"/>
            <a:ext cx="2080260" cy="1760220"/>
          </a:xfrm>
          <a:prstGeom prst="ellipse">
            <a:avLst/>
          </a:prstGeom>
          <a:solidFill>
            <a:srgbClr val="F36C3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2400">
                <a:latin typeface="BIZ UDPゴシック" panose="020B0400000000000000" pitchFamily="50" charset="-128"/>
                <a:ea typeface="BIZ UDPゴシック" panose="020B0400000000000000" pitchFamily="50" charset="-128"/>
              </a:rPr>
              <a:t>計画</a:t>
            </a:r>
            <a:endParaRPr kumimoji="1" lang="en-US" altLang="ja-JP" sz="2400" dirty="0">
              <a:latin typeface="BIZ UDPゴシック" panose="020B0400000000000000" pitchFamily="50" charset="-128"/>
              <a:ea typeface="BIZ UDPゴシック" panose="020B0400000000000000" pitchFamily="50" charset="-128"/>
            </a:endParaRPr>
          </a:p>
          <a:p>
            <a:pPr algn="ctr"/>
            <a:r>
              <a:rPr kumimoji="1" lang="en-US" altLang="ja-JP" sz="2400" dirty="0">
                <a:latin typeface="BIZ UDPゴシック" panose="020B0400000000000000" pitchFamily="50" charset="-128"/>
                <a:ea typeface="BIZ UDPゴシック" panose="020B0400000000000000" pitchFamily="50" charset="-128"/>
              </a:rPr>
              <a:t>Plan</a:t>
            </a:r>
            <a:endParaRPr kumimoji="1" lang="ja-JP" altLang="en-US" sz="2400" dirty="0">
              <a:latin typeface="BIZ UDPゴシック" panose="020B0400000000000000" pitchFamily="50" charset="-128"/>
              <a:ea typeface="BIZ UDPゴシック" panose="020B0400000000000000" pitchFamily="50" charset="-128"/>
            </a:endParaRPr>
          </a:p>
        </p:txBody>
      </p:sp>
      <p:sp>
        <p:nvSpPr>
          <p:cNvPr id="5" name="円/楕円 4">
            <a:extLst>
              <a:ext uri="{FF2B5EF4-FFF2-40B4-BE49-F238E27FC236}">
                <a16:creationId xmlns:a16="http://schemas.microsoft.com/office/drawing/2014/main" id="{76E4E156-A149-4308-A667-0773661AA624}"/>
              </a:ext>
            </a:extLst>
          </p:cNvPr>
          <p:cNvSpPr/>
          <p:nvPr/>
        </p:nvSpPr>
        <p:spPr>
          <a:xfrm>
            <a:off x="4357293" y="4412588"/>
            <a:ext cx="2080260" cy="1760220"/>
          </a:xfrm>
          <a:prstGeom prst="ellipse">
            <a:avLst/>
          </a:prstGeom>
          <a:solidFill>
            <a:srgbClr val="F36C3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2400">
                <a:latin typeface="BIZ UDPゴシック" panose="020B0400000000000000" pitchFamily="50" charset="-128"/>
                <a:ea typeface="BIZ UDPゴシック" panose="020B0400000000000000" pitchFamily="50" charset="-128"/>
              </a:rPr>
              <a:t>データの準備</a:t>
            </a:r>
            <a:endParaRPr kumimoji="1" lang="en-US" altLang="ja-JP" sz="2400" dirty="0">
              <a:latin typeface="BIZ UDPゴシック" panose="020B0400000000000000" pitchFamily="50" charset="-128"/>
              <a:ea typeface="BIZ UDPゴシック" panose="020B0400000000000000" pitchFamily="50" charset="-128"/>
            </a:endParaRPr>
          </a:p>
          <a:p>
            <a:pPr algn="ctr"/>
            <a:r>
              <a:rPr kumimoji="1" lang="en-US" altLang="ja-JP" sz="2400" dirty="0">
                <a:latin typeface="BIZ UDPゴシック" panose="020B0400000000000000" pitchFamily="50" charset="-128"/>
                <a:ea typeface="BIZ UDPゴシック" panose="020B0400000000000000" pitchFamily="50" charset="-128"/>
              </a:rPr>
              <a:t>Data</a:t>
            </a:r>
            <a:endParaRPr kumimoji="1" lang="ja-JP" altLang="en-US" sz="2400" dirty="0">
              <a:latin typeface="BIZ UDPゴシック" panose="020B0400000000000000" pitchFamily="50" charset="-128"/>
              <a:ea typeface="BIZ UDPゴシック" panose="020B0400000000000000" pitchFamily="50" charset="-128"/>
            </a:endParaRPr>
          </a:p>
        </p:txBody>
      </p:sp>
      <p:sp>
        <p:nvSpPr>
          <p:cNvPr id="6" name="円/楕円 5">
            <a:extLst>
              <a:ext uri="{FF2B5EF4-FFF2-40B4-BE49-F238E27FC236}">
                <a16:creationId xmlns:a16="http://schemas.microsoft.com/office/drawing/2014/main" id="{BED1F4C4-F832-D36C-9D35-C4C176819780}"/>
              </a:ext>
            </a:extLst>
          </p:cNvPr>
          <p:cNvSpPr/>
          <p:nvPr/>
        </p:nvSpPr>
        <p:spPr>
          <a:xfrm>
            <a:off x="1286423" y="4412588"/>
            <a:ext cx="2080260" cy="1760220"/>
          </a:xfrm>
          <a:prstGeom prst="ellipse">
            <a:avLst/>
          </a:prstGeom>
          <a:solidFill>
            <a:srgbClr val="F36C3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2400">
                <a:latin typeface="BIZ UDPゴシック" panose="020B0400000000000000" pitchFamily="50" charset="-128"/>
                <a:ea typeface="BIZ UDPゴシック" panose="020B0400000000000000" pitchFamily="50" charset="-128"/>
              </a:rPr>
              <a:t>分析</a:t>
            </a:r>
            <a:endParaRPr kumimoji="1" lang="en-US" altLang="ja-JP" sz="2400" dirty="0">
              <a:latin typeface="BIZ UDPゴシック" panose="020B0400000000000000" pitchFamily="50" charset="-128"/>
              <a:ea typeface="BIZ UDPゴシック" panose="020B0400000000000000" pitchFamily="50" charset="-128"/>
            </a:endParaRPr>
          </a:p>
          <a:p>
            <a:pPr algn="ctr"/>
            <a:r>
              <a:rPr kumimoji="1" lang="en-US" altLang="ja-JP" sz="2400" dirty="0">
                <a:latin typeface="BIZ UDPゴシック" panose="020B0400000000000000" pitchFamily="50" charset="-128"/>
                <a:ea typeface="BIZ UDPゴシック" panose="020B0400000000000000" pitchFamily="50" charset="-128"/>
              </a:rPr>
              <a:t>Analytics</a:t>
            </a:r>
            <a:endParaRPr kumimoji="1" lang="ja-JP" altLang="en-US" sz="2400" dirty="0">
              <a:latin typeface="BIZ UDPゴシック" panose="020B0400000000000000" pitchFamily="50" charset="-128"/>
              <a:ea typeface="BIZ UDPゴシック" panose="020B0400000000000000" pitchFamily="50" charset="-128"/>
            </a:endParaRPr>
          </a:p>
        </p:txBody>
      </p:sp>
      <p:sp>
        <p:nvSpPr>
          <p:cNvPr id="7" name="円/楕円 6">
            <a:extLst>
              <a:ext uri="{FF2B5EF4-FFF2-40B4-BE49-F238E27FC236}">
                <a16:creationId xmlns:a16="http://schemas.microsoft.com/office/drawing/2014/main" id="{329EA1C8-1F44-1B52-FCB0-0BA5EB035EA4}"/>
              </a:ext>
            </a:extLst>
          </p:cNvPr>
          <p:cNvSpPr/>
          <p:nvPr/>
        </p:nvSpPr>
        <p:spPr>
          <a:xfrm>
            <a:off x="709840" y="2340365"/>
            <a:ext cx="2080260" cy="1760220"/>
          </a:xfrm>
          <a:prstGeom prst="ellipse">
            <a:avLst/>
          </a:prstGeom>
          <a:solidFill>
            <a:srgbClr val="F36C3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2400">
                <a:latin typeface="BIZ UDPゴシック" panose="020B0400000000000000" pitchFamily="50" charset="-128"/>
                <a:ea typeface="BIZ UDPゴシック" panose="020B0400000000000000" pitchFamily="50" charset="-128"/>
              </a:rPr>
              <a:t>結論</a:t>
            </a:r>
            <a:endParaRPr kumimoji="1" lang="en-US" altLang="ja-JP" sz="2400" dirty="0">
              <a:latin typeface="BIZ UDPゴシック" panose="020B0400000000000000" pitchFamily="50" charset="-128"/>
              <a:ea typeface="BIZ UDPゴシック" panose="020B0400000000000000" pitchFamily="50" charset="-128"/>
            </a:endParaRPr>
          </a:p>
          <a:p>
            <a:pPr algn="ctr"/>
            <a:r>
              <a:rPr kumimoji="1" lang="en-US" altLang="ja-JP" sz="2400" dirty="0">
                <a:latin typeface="BIZ UDPゴシック" panose="020B0400000000000000" pitchFamily="50" charset="-128"/>
                <a:ea typeface="BIZ UDPゴシック" panose="020B0400000000000000" pitchFamily="50" charset="-128"/>
              </a:rPr>
              <a:t>Conclusion</a:t>
            </a:r>
            <a:endParaRPr kumimoji="1" lang="ja-JP" altLang="en-US" sz="2400" dirty="0">
              <a:latin typeface="BIZ UDPゴシック" panose="020B0400000000000000" pitchFamily="50" charset="-128"/>
              <a:ea typeface="BIZ UDPゴシック" panose="020B0400000000000000" pitchFamily="50" charset="-128"/>
            </a:endParaRPr>
          </a:p>
        </p:txBody>
      </p:sp>
      <p:sp>
        <p:nvSpPr>
          <p:cNvPr id="8" name="テキスト ボックス 7">
            <a:extLst>
              <a:ext uri="{FF2B5EF4-FFF2-40B4-BE49-F238E27FC236}">
                <a16:creationId xmlns:a16="http://schemas.microsoft.com/office/drawing/2014/main" id="{C72D9608-BA58-3FEA-3262-D305101655EC}"/>
              </a:ext>
            </a:extLst>
          </p:cNvPr>
          <p:cNvSpPr txBox="1"/>
          <p:nvPr/>
        </p:nvSpPr>
        <p:spPr>
          <a:xfrm>
            <a:off x="3122344" y="3555338"/>
            <a:ext cx="1415772" cy="830997"/>
          </a:xfrm>
          <a:prstGeom prst="rect">
            <a:avLst/>
          </a:prstGeom>
          <a:noFill/>
        </p:spPr>
        <p:txBody>
          <a:bodyPr wrap="none" rtlCol="0">
            <a:spAutoFit/>
          </a:bodyPr>
          <a:lstStyle/>
          <a:p>
            <a:pPr algn="ctr" defTabSz="914400" fontAlgn="base">
              <a:spcBef>
                <a:spcPct val="0"/>
              </a:spcBef>
              <a:spcAft>
                <a:spcPct val="0"/>
              </a:spcAft>
            </a:pPr>
            <a:r>
              <a:rPr kumimoji="1" lang="en-US" altLang="ja-JP" sz="2400" b="1" dirty="0">
                <a:solidFill>
                  <a:srgbClr val="F36C37"/>
                </a:solidFill>
                <a:latin typeface="+mn-ea"/>
              </a:rPr>
              <a:t>PPDAC</a:t>
            </a:r>
          </a:p>
          <a:p>
            <a:pPr algn="ctr" defTabSz="914400" fontAlgn="base">
              <a:spcBef>
                <a:spcPct val="0"/>
              </a:spcBef>
              <a:spcAft>
                <a:spcPct val="0"/>
              </a:spcAft>
            </a:pPr>
            <a:r>
              <a:rPr kumimoji="1" lang="ja-JP" altLang="en-US" sz="2400" b="1">
                <a:solidFill>
                  <a:srgbClr val="F36C37"/>
                </a:solidFill>
                <a:latin typeface="+mn-ea"/>
              </a:rPr>
              <a:t>サイクル</a:t>
            </a:r>
            <a:endParaRPr kumimoji="1" lang="ja-JP" altLang="en-US" sz="2400" b="1" dirty="0">
              <a:solidFill>
                <a:srgbClr val="F36C37"/>
              </a:solidFill>
              <a:latin typeface="+mn-ea"/>
            </a:endParaRPr>
          </a:p>
        </p:txBody>
      </p:sp>
      <p:sp>
        <p:nvSpPr>
          <p:cNvPr id="12" name="テキスト ボックス 11">
            <a:extLst>
              <a:ext uri="{FF2B5EF4-FFF2-40B4-BE49-F238E27FC236}">
                <a16:creationId xmlns:a16="http://schemas.microsoft.com/office/drawing/2014/main" id="{E3F68C7F-0108-C0CE-C6FC-6358A363A160}"/>
              </a:ext>
            </a:extLst>
          </p:cNvPr>
          <p:cNvSpPr txBox="1"/>
          <p:nvPr/>
        </p:nvSpPr>
        <p:spPr>
          <a:xfrm>
            <a:off x="7480286" y="1069313"/>
            <a:ext cx="2371162" cy="861774"/>
          </a:xfrm>
          <a:prstGeom prst="rect">
            <a:avLst/>
          </a:prstGeom>
          <a:noFill/>
        </p:spPr>
        <p:txBody>
          <a:bodyPr wrap="none" rtlCol="0">
            <a:spAutoFit/>
          </a:bodyPr>
          <a:lstStyle/>
          <a:p>
            <a:pPr defTabSz="914400" fontAlgn="base">
              <a:spcBef>
                <a:spcPct val="0"/>
              </a:spcBef>
              <a:spcAft>
                <a:spcPct val="0"/>
              </a:spcAft>
            </a:pPr>
            <a:r>
              <a:rPr kumimoji="1" lang="ja-JP" altLang="en-US" b="1">
                <a:solidFill>
                  <a:srgbClr val="F36C37"/>
                </a:solidFill>
                <a:latin typeface="+mn-ea"/>
              </a:rPr>
              <a:t>問題設定</a:t>
            </a:r>
            <a:endParaRPr kumimoji="1" lang="en-US" altLang="ja-JP" b="1" dirty="0">
              <a:solidFill>
                <a:srgbClr val="F36C37"/>
              </a:solidFill>
              <a:latin typeface="+mn-ea"/>
            </a:endParaRPr>
          </a:p>
          <a:p>
            <a:pPr marL="742950" lvl="1" indent="-285750" defTabSz="914400" fontAlgn="base">
              <a:spcBef>
                <a:spcPct val="0"/>
              </a:spcBef>
              <a:spcAft>
                <a:spcPct val="0"/>
              </a:spcAft>
              <a:buFont typeface="Arial" panose="020B0604020202020204" pitchFamily="34" charset="0"/>
              <a:buChar char="•"/>
            </a:pPr>
            <a:r>
              <a:rPr kumimoji="1" lang="ja-JP" altLang="en-US" sz="1600">
                <a:solidFill>
                  <a:srgbClr val="000000"/>
                </a:solidFill>
                <a:latin typeface="+mn-ea"/>
              </a:rPr>
              <a:t>ビジネスの理解</a:t>
            </a:r>
            <a:endParaRPr kumimoji="1" lang="en-US" altLang="ja-JP" sz="1600" dirty="0">
              <a:solidFill>
                <a:srgbClr val="000000"/>
              </a:solidFill>
              <a:latin typeface="+mn-ea"/>
            </a:endParaRPr>
          </a:p>
          <a:p>
            <a:pPr marL="742950" lvl="1" indent="-285750" defTabSz="914400" fontAlgn="base">
              <a:spcBef>
                <a:spcPct val="0"/>
              </a:spcBef>
              <a:spcAft>
                <a:spcPct val="0"/>
              </a:spcAft>
              <a:buFont typeface="Arial" panose="020B0604020202020204" pitchFamily="34" charset="0"/>
              <a:buChar char="•"/>
            </a:pPr>
            <a:r>
              <a:rPr kumimoji="1" lang="ja-JP" altLang="en-US" sz="1600">
                <a:solidFill>
                  <a:srgbClr val="000000"/>
                </a:solidFill>
                <a:latin typeface="+mn-ea"/>
              </a:rPr>
              <a:t>分析目標の設定</a:t>
            </a:r>
            <a:endParaRPr kumimoji="1" lang="ja-JP" altLang="en-US" sz="1600" dirty="0">
              <a:solidFill>
                <a:srgbClr val="000000"/>
              </a:solidFill>
              <a:latin typeface="+mn-ea"/>
            </a:endParaRPr>
          </a:p>
        </p:txBody>
      </p:sp>
      <p:sp>
        <p:nvSpPr>
          <p:cNvPr id="13" name="テキスト ボックス 12">
            <a:extLst>
              <a:ext uri="{FF2B5EF4-FFF2-40B4-BE49-F238E27FC236}">
                <a16:creationId xmlns:a16="http://schemas.microsoft.com/office/drawing/2014/main" id="{D9775492-BFE8-3C43-07C0-1D88087C3B03}"/>
              </a:ext>
            </a:extLst>
          </p:cNvPr>
          <p:cNvSpPr txBox="1"/>
          <p:nvPr/>
        </p:nvSpPr>
        <p:spPr>
          <a:xfrm>
            <a:off x="7480286" y="2023860"/>
            <a:ext cx="2576346" cy="1107996"/>
          </a:xfrm>
          <a:prstGeom prst="rect">
            <a:avLst/>
          </a:prstGeom>
          <a:noFill/>
        </p:spPr>
        <p:txBody>
          <a:bodyPr wrap="none" rtlCol="0">
            <a:spAutoFit/>
          </a:bodyPr>
          <a:lstStyle/>
          <a:p>
            <a:pPr defTabSz="914400" fontAlgn="base">
              <a:spcBef>
                <a:spcPct val="0"/>
              </a:spcBef>
              <a:spcAft>
                <a:spcPct val="0"/>
              </a:spcAft>
            </a:pPr>
            <a:r>
              <a:rPr kumimoji="1" lang="ja-JP" altLang="en-US" b="1">
                <a:solidFill>
                  <a:srgbClr val="F36C37"/>
                </a:solidFill>
                <a:latin typeface="+mn-ea"/>
              </a:rPr>
              <a:t>計画</a:t>
            </a:r>
            <a:endParaRPr kumimoji="1" lang="en-US" altLang="ja-JP" b="1" dirty="0">
              <a:solidFill>
                <a:srgbClr val="F36C37"/>
              </a:solidFill>
              <a:latin typeface="+mn-ea"/>
            </a:endParaRPr>
          </a:p>
          <a:p>
            <a:pPr marL="742950" lvl="1" indent="-285750" defTabSz="914400" fontAlgn="base">
              <a:spcBef>
                <a:spcPct val="0"/>
              </a:spcBef>
              <a:spcAft>
                <a:spcPct val="0"/>
              </a:spcAft>
              <a:buFont typeface="Arial" panose="020B0604020202020204" pitchFamily="34" charset="0"/>
              <a:buChar char="•"/>
            </a:pPr>
            <a:r>
              <a:rPr kumimoji="1" lang="ja-JP" altLang="en-US" sz="1600">
                <a:solidFill>
                  <a:srgbClr val="000000"/>
                </a:solidFill>
                <a:latin typeface="+mn-ea"/>
              </a:rPr>
              <a:t>二次データの収集</a:t>
            </a:r>
            <a:endParaRPr kumimoji="1" lang="en-US" altLang="ja-JP" sz="1600" dirty="0">
              <a:solidFill>
                <a:srgbClr val="000000"/>
              </a:solidFill>
              <a:latin typeface="+mn-ea"/>
            </a:endParaRPr>
          </a:p>
          <a:p>
            <a:pPr marL="742950" lvl="1" indent="-285750" defTabSz="914400" fontAlgn="base">
              <a:spcBef>
                <a:spcPct val="0"/>
              </a:spcBef>
              <a:spcAft>
                <a:spcPct val="0"/>
              </a:spcAft>
              <a:buFont typeface="Arial" panose="020B0604020202020204" pitchFamily="34" charset="0"/>
              <a:buChar char="•"/>
            </a:pPr>
            <a:r>
              <a:rPr kumimoji="1" lang="ja-JP" altLang="en-US" sz="1600">
                <a:solidFill>
                  <a:srgbClr val="000000"/>
                </a:solidFill>
                <a:latin typeface="+mn-ea"/>
              </a:rPr>
              <a:t>データの理解</a:t>
            </a:r>
            <a:endParaRPr kumimoji="1" lang="en-US" altLang="ja-JP" sz="1600" dirty="0">
              <a:solidFill>
                <a:srgbClr val="000000"/>
              </a:solidFill>
              <a:latin typeface="+mn-ea"/>
            </a:endParaRPr>
          </a:p>
          <a:p>
            <a:pPr marL="742950" lvl="1" indent="-285750" defTabSz="914400" fontAlgn="base">
              <a:spcBef>
                <a:spcPct val="0"/>
              </a:spcBef>
              <a:spcAft>
                <a:spcPct val="0"/>
              </a:spcAft>
              <a:buFont typeface="Arial" panose="020B0604020202020204" pitchFamily="34" charset="0"/>
              <a:buChar char="•"/>
            </a:pPr>
            <a:r>
              <a:rPr kumimoji="1" lang="ja-JP" altLang="en-US" sz="1600">
                <a:solidFill>
                  <a:srgbClr val="000000"/>
                </a:solidFill>
                <a:latin typeface="+mn-ea"/>
              </a:rPr>
              <a:t>分析の指針の計画</a:t>
            </a:r>
            <a:endParaRPr kumimoji="1" lang="ja-JP" altLang="en-US" sz="1600" dirty="0">
              <a:solidFill>
                <a:srgbClr val="000000"/>
              </a:solidFill>
              <a:latin typeface="+mn-ea"/>
            </a:endParaRPr>
          </a:p>
        </p:txBody>
      </p:sp>
      <p:sp>
        <p:nvSpPr>
          <p:cNvPr id="14" name="テキスト ボックス 13">
            <a:extLst>
              <a:ext uri="{FF2B5EF4-FFF2-40B4-BE49-F238E27FC236}">
                <a16:creationId xmlns:a16="http://schemas.microsoft.com/office/drawing/2014/main" id="{0AE4396C-D803-96CE-D77A-AF592624F6A9}"/>
              </a:ext>
            </a:extLst>
          </p:cNvPr>
          <p:cNvSpPr txBox="1"/>
          <p:nvPr/>
        </p:nvSpPr>
        <p:spPr>
          <a:xfrm>
            <a:off x="7480286" y="3224628"/>
            <a:ext cx="3191899" cy="1107996"/>
          </a:xfrm>
          <a:prstGeom prst="rect">
            <a:avLst/>
          </a:prstGeom>
          <a:noFill/>
        </p:spPr>
        <p:txBody>
          <a:bodyPr wrap="none" rtlCol="0">
            <a:spAutoFit/>
          </a:bodyPr>
          <a:lstStyle/>
          <a:p>
            <a:pPr defTabSz="914400" fontAlgn="base">
              <a:spcBef>
                <a:spcPct val="0"/>
              </a:spcBef>
              <a:spcAft>
                <a:spcPct val="0"/>
              </a:spcAft>
            </a:pPr>
            <a:r>
              <a:rPr kumimoji="1" lang="ja-JP" altLang="en-US" b="1">
                <a:solidFill>
                  <a:srgbClr val="F36C37"/>
                </a:solidFill>
                <a:latin typeface="+mn-ea"/>
              </a:rPr>
              <a:t>データの準備</a:t>
            </a:r>
            <a:endParaRPr kumimoji="1" lang="en-US" altLang="ja-JP" b="1" dirty="0">
              <a:solidFill>
                <a:srgbClr val="F36C37"/>
              </a:solidFill>
              <a:latin typeface="+mn-ea"/>
            </a:endParaRPr>
          </a:p>
          <a:p>
            <a:pPr marL="742950" lvl="1" indent="-285750" defTabSz="914400" fontAlgn="base">
              <a:spcBef>
                <a:spcPct val="0"/>
              </a:spcBef>
              <a:spcAft>
                <a:spcPct val="0"/>
              </a:spcAft>
              <a:buFont typeface="Arial" panose="020B0604020202020204" pitchFamily="34" charset="0"/>
              <a:buChar char="•"/>
            </a:pPr>
            <a:r>
              <a:rPr kumimoji="1" lang="ja-JP" altLang="en-US" sz="1600">
                <a:solidFill>
                  <a:srgbClr val="000000"/>
                </a:solidFill>
                <a:latin typeface="+mn-ea"/>
              </a:rPr>
              <a:t>一次・二次データの収集</a:t>
            </a:r>
            <a:endParaRPr kumimoji="1" lang="en-US" altLang="ja-JP" sz="1600" dirty="0">
              <a:solidFill>
                <a:srgbClr val="000000"/>
              </a:solidFill>
              <a:latin typeface="+mn-ea"/>
            </a:endParaRPr>
          </a:p>
          <a:p>
            <a:pPr marL="742950" lvl="1" indent="-285750" defTabSz="914400" fontAlgn="base">
              <a:spcBef>
                <a:spcPct val="0"/>
              </a:spcBef>
              <a:spcAft>
                <a:spcPct val="0"/>
              </a:spcAft>
              <a:buFont typeface="Arial" panose="020B0604020202020204" pitchFamily="34" charset="0"/>
              <a:buChar char="•"/>
            </a:pPr>
            <a:r>
              <a:rPr kumimoji="1" lang="ja-JP" altLang="en-US" sz="1600">
                <a:solidFill>
                  <a:srgbClr val="000000"/>
                </a:solidFill>
                <a:latin typeface="+mn-ea"/>
              </a:rPr>
              <a:t>データの加工</a:t>
            </a:r>
            <a:endParaRPr kumimoji="1" lang="en-US" altLang="ja-JP" sz="1600" dirty="0">
              <a:solidFill>
                <a:srgbClr val="000000"/>
              </a:solidFill>
              <a:latin typeface="+mn-ea"/>
            </a:endParaRPr>
          </a:p>
          <a:p>
            <a:pPr marL="742950" lvl="1" indent="-285750" defTabSz="914400" fontAlgn="base">
              <a:spcBef>
                <a:spcPct val="0"/>
              </a:spcBef>
              <a:spcAft>
                <a:spcPct val="0"/>
              </a:spcAft>
              <a:buFont typeface="Arial" panose="020B0604020202020204" pitchFamily="34" charset="0"/>
              <a:buChar char="•"/>
            </a:pPr>
            <a:r>
              <a:rPr kumimoji="1" lang="ja-JP" altLang="en-US" sz="1600">
                <a:solidFill>
                  <a:srgbClr val="000000"/>
                </a:solidFill>
                <a:latin typeface="+mn-ea"/>
              </a:rPr>
              <a:t>データの探索</a:t>
            </a:r>
            <a:endParaRPr kumimoji="1" lang="en-US" altLang="ja-JP" sz="1600" dirty="0">
              <a:solidFill>
                <a:srgbClr val="000000"/>
              </a:solidFill>
              <a:latin typeface="+mn-ea"/>
            </a:endParaRPr>
          </a:p>
        </p:txBody>
      </p:sp>
      <p:sp>
        <p:nvSpPr>
          <p:cNvPr id="15" name="テキスト ボックス 14">
            <a:extLst>
              <a:ext uri="{FF2B5EF4-FFF2-40B4-BE49-F238E27FC236}">
                <a16:creationId xmlns:a16="http://schemas.microsoft.com/office/drawing/2014/main" id="{750EE119-55B1-1215-8DFE-2DFD0B2E2123}"/>
              </a:ext>
            </a:extLst>
          </p:cNvPr>
          <p:cNvSpPr txBox="1"/>
          <p:nvPr/>
        </p:nvSpPr>
        <p:spPr>
          <a:xfrm>
            <a:off x="7480286" y="4426325"/>
            <a:ext cx="2165978" cy="861774"/>
          </a:xfrm>
          <a:prstGeom prst="rect">
            <a:avLst/>
          </a:prstGeom>
          <a:noFill/>
        </p:spPr>
        <p:txBody>
          <a:bodyPr wrap="none" rtlCol="0">
            <a:spAutoFit/>
          </a:bodyPr>
          <a:lstStyle/>
          <a:p>
            <a:pPr defTabSz="914400" fontAlgn="base">
              <a:spcBef>
                <a:spcPct val="0"/>
              </a:spcBef>
              <a:spcAft>
                <a:spcPct val="0"/>
              </a:spcAft>
            </a:pPr>
            <a:r>
              <a:rPr kumimoji="1" lang="ja-JP" altLang="en-US" b="1">
                <a:solidFill>
                  <a:srgbClr val="F36C37"/>
                </a:solidFill>
                <a:latin typeface="+mn-ea"/>
              </a:rPr>
              <a:t>分析</a:t>
            </a:r>
            <a:endParaRPr kumimoji="1" lang="en-US" altLang="ja-JP" b="1" dirty="0">
              <a:solidFill>
                <a:srgbClr val="F36C37"/>
              </a:solidFill>
              <a:latin typeface="+mn-ea"/>
            </a:endParaRPr>
          </a:p>
          <a:p>
            <a:pPr marL="742950" lvl="1" indent="-285750" defTabSz="914400" fontAlgn="base">
              <a:spcBef>
                <a:spcPct val="0"/>
              </a:spcBef>
              <a:spcAft>
                <a:spcPct val="0"/>
              </a:spcAft>
              <a:buFont typeface="Arial" panose="020B0604020202020204" pitchFamily="34" charset="0"/>
              <a:buChar char="•"/>
            </a:pPr>
            <a:r>
              <a:rPr kumimoji="1" lang="ja-JP" altLang="en-US" sz="1600">
                <a:solidFill>
                  <a:srgbClr val="000000"/>
                </a:solidFill>
                <a:latin typeface="+mn-ea"/>
              </a:rPr>
              <a:t>統計仮説検定</a:t>
            </a:r>
            <a:endParaRPr kumimoji="1" lang="en-US" altLang="ja-JP" sz="1600" dirty="0">
              <a:solidFill>
                <a:srgbClr val="000000"/>
              </a:solidFill>
              <a:latin typeface="+mn-ea"/>
            </a:endParaRPr>
          </a:p>
          <a:p>
            <a:pPr marL="742950" lvl="1" indent="-285750" defTabSz="914400" fontAlgn="base">
              <a:spcBef>
                <a:spcPct val="0"/>
              </a:spcBef>
              <a:spcAft>
                <a:spcPct val="0"/>
              </a:spcAft>
              <a:buFont typeface="Arial" panose="020B0604020202020204" pitchFamily="34" charset="0"/>
              <a:buChar char="•"/>
            </a:pPr>
            <a:r>
              <a:rPr kumimoji="1" lang="ja-JP" altLang="en-US" sz="1600">
                <a:solidFill>
                  <a:srgbClr val="000000"/>
                </a:solidFill>
                <a:latin typeface="+mn-ea"/>
              </a:rPr>
              <a:t>統計分析</a:t>
            </a:r>
            <a:endParaRPr kumimoji="1" lang="en-US" altLang="ja-JP" sz="1600" dirty="0">
              <a:solidFill>
                <a:srgbClr val="000000"/>
              </a:solidFill>
              <a:latin typeface="+mn-ea"/>
            </a:endParaRPr>
          </a:p>
        </p:txBody>
      </p:sp>
      <p:sp>
        <p:nvSpPr>
          <p:cNvPr id="16" name="テキスト ボックス 15">
            <a:extLst>
              <a:ext uri="{FF2B5EF4-FFF2-40B4-BE49-F238E27FC236}">
                <a16:creationId xmlns:a16="http://schemas.microsoft.com/office/drawing/2014/main" id="{F5D3C3E1-8097-0AA0-31EF-4B796ECC266B}"/>
              </a:ext>
            </a:extLst>
          </p:cNvPr>
          <p:cNvSpPr txBox="1"/>
          <p:nvPr/>
        </p:nvSpPr>
        <p:spPr>
          <a:xfrm>
            <a:off x="7480286" y="5381801"/>
            <a:ext cx="2986715" cy="861774"/>
          </a:xfrm>
          <a:prstGeom prst="rect">
            <a:avLst/>
          </a:prstGeom>
          <a:noFill/>
        </p:spPr>
        <p:txBody>
          <a:bodyPr wrap="none" rtlCol="0">
            <a:spAutoFit/>
          </a:bodyPr>
          <a:lstStyle/>
          <a:p>
            <a:pPr defTabSz="914400" fontAlgn="base">
              <a:spcBef>
                <a:spcPct val="0"/>
              </a:spcBef>
              <a:spcAft>
                <a:spcPct val="0"/>
              </a:spcAft>
            </a:pPr>
            <a:r>
              <a:rPr kumimoji="1" lang="ja-JP" altLang="en-US" b="1">
                <a:solidFill>
                  <a:srgbClr val="F36C37"/>
                </a:solidFill>
                <a:latin typeface="+mn-ea"/>
              </a:rPr>
              <a:t>結論</a:t>
            </a:r>
            <a:endParaRPr kumimoji="1" lang="en-US" altLang="ja-JP" b="1" dirty="0">
              <a:solidFill>
                <a:srgbClr val="F36C37"/>
              </a:solidFill>
              <a:latin typeface="+mn-ea"/>
            </a:endParaRPr>
          </a:p>
          <a:p>
            <a:pPr marL="742950" lvl="1" indent="-285750" defTabSz="914400" fontAlgn="base">
              <a:spcBef>
                <a:spcPct val="0"/>
              </a:spcBef>
              <a:spcAft>
                <a:spcPct val="0"/>
              </a:spcAft>
              <a:buFont typeface="Arial" panose="020B0604020202020204" pitchFamily="34" charset="0"/>
              <a:buChar char="•"/>
            </a:pPr>
            <a:r>
              <a:rPr kumimoji="1" lang="ja-JP" altLang="en-US" sz="1600">
                <a:solidFill>
                  <a:srgbClr val="000000"/>
                </a:solidFill>
                <a:latin typeface="+mn-ea"/>
              </a:rPr>
              <a:t>とりあえずの結論付け</a:t>
            </a:r>
            <a:endParaRPr kumimoji="1" lang="en-US" altLang="ja-JP" sz="1600" dirty="0">
              <a:solidFill>
                <a:srgbClr val="000000"/>
              </a:solidFill>
              <a:latin typeface="+mn-ea"/>
            </a:endParaRPr>
          </a:p>
          <a:p>
            <a:pPr marL="742950" lvl="1" indent="-285750" defTabSz="914400" fontAlgn="base">
              <a:spcBef>
                <a:spcPct val="0"/>
              </a:spcBef>
              <a:spcAft>
                <a:spcPct val="0"/>
              </a:spcAft>
              <a:buFont typeface="Arial" panose="020B0604020202020204" pitchFamily="34" charset="0"/>
              <a:buChar char="•"/>
            </a:pPr>
            <a:r>
              <a:rPr kumimoji="1" lang="ja-JP" altLang="en-US" sz="1600">
                <a:solidFill>
                  <a:srgbClr val="000000"/>
                </a:solidFill>
                <a:latin typeface="+mn-ea"/>
              </a:rPr>
              <a:t>課題達成</a:t>
            </a:r>
            <a:endParaRPr kumimoji="1" lang="en-US" altLang="ja-JP" sz="1600" dirty="0">
              <a:solidFill>
                <a:srgbClr val="000000"/>
              </a:solidFill>
              <a:latin typeface="+mn-ea"/>
            </a:endParaRPr>
          </a:p>
        </p:txBody>
      </p:sp>
      <p:sp>
        <p:nvSpPr>
          <p:cNvPr id="19" name="上下矢印 18">
            <a:extLst>
              <a:ext uri="{FF2B5EF4-FFF2-40B4-BE49-F238E27FC236}">
                <a16:creationId xmlns:a16="http://schemas.microsoft.com/office/drawing/2014/main" id="{7164A979-2D3C-9CEC-26FB-466B4B2098EF}"/>
              </a:ext>
            </a:extLst>
          </p:cNvPr>
          <p:cNvSpPr/>
          <p:nvPr/>
        </p:nvSpPr>
        <p:spPr>
          <a:xfrm>
            <a:off x="10420463" y="1069313"/>
            <a:ext cx="485114" cy="5162417"/>
          </a:xfrm>
          <a:prstGeom prst="up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2400" dirty="0">
              <a:latin typeface="BIZ UDPゴシック" panose="020B0400000000000000" pitchFamily="50" charset="-128"/>
              <a:ea typeface="BIZ UDPゴシック" panose="020B0400000000000000" pitchFamily="50" charset="-128"/>
            </a:endParaRPr>
          </a:p>
        </p:txBody>
      </p:sp>
      <p:sp>
        <p:nvSpPr>
          <p:cNvPr id="20" name="テキスト ボックス 19">
            <a:extLst>
              <a:ext uri="{FF2B5EF4-FFF2-40B4-BE49-F238E27FC236}">
                <a16:creationId xmlns:a16="http://schemas.microsoft.com/office/drawing/2014/main" id="{981A8B5D-6240-AC06-45D3-97BC91329FE7}"/>
              </a:ext>
            </a:extLst>
          </p:cNvPr>
          <p:cNvSpPr txBox="1"/>
          <p:nvPr/>
        </p:nvSpPr>
        <p:spPr>
          <a:xfrm>
            <a:off x="10830831" y="2877522"/>
            <a:ext cx="430887" cy="1323439"/>
          </a:xfrm>
          <a:prstGeom prst="rect">
            <a:avLst/>
          </a:prstGeom>
          <a:noFill/>
        </p:spPr>
        <p:txBody>
          <a:bodyPr vert="eaVert" wrap="none" rtlCol="0">
            <a:spAutoFit/>
          </a:bodyPr>
          <a:lstStyle/>
          <a:p>
            <a:pPr algn="ctr" defTabSz="914400" fontAlgn="base">
              <a:spcBef>
                <a:spcPct val="0"/>
              </a:spcBef>
              <a:spcAft>
                <a:spcPct val="0"/>
              </a:spcAft>
            </a:pPr>
            <a:r>
              <a:rPr kumimoji="1" lang="ja-JP" altLang="en-US" sz="1600" b="1">
                <a:solidFill>
                  <a:srgbClr val="F36C37"/>
                </a:solidFill>
                <a:latin typeface="+mn-ea"/>
              </a:rPr>
              <a:t>繰り返し行う</a:t>
            </a:r>
            <a:endParaRPr kumimoji="1" lang="ja-JP" altLang="en-US" sz="1600" b="1" dirty="0">
              <a:solidFill>
                <a:srgbClr val="F36C37"/>
              </a:solidFill>
              <a:latin typeface="+mn-ea"/>
            </a:endParaRPr>
          </a:p>
        </p:txBody>
      </p:sp>
    </p:spTree>
    <p:extLst>
      <p:ext uri="{BB962C8B-B14F-4D97-AF65-F5344CB8AC3E}">
        <p14:creationId xmlns:p14="http://schemas.microsoft.com/office/powerpoint/2010/main" val="12209654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D8B5CB95-4071-435A-B4A8-F48CFE252BEF}"/>
              </a:ext>
            </a:extLst>
          </p:cNvPr>
          <p:cNvSpPr>
            <a:spLocks noGrp="1"/>
          </p:cNvSpPr>
          <p:nvPr>
            <p:ph type="sldNum" sz="quarter" idx="10"/>
          </p:nvPr>
        </p:nvSpPr>
        <p:spPr/>
        <p:txBody>
          <a:bodyPr/>
          <a:lstStyle/>
          <a:p>
            <a:fld id="{5D750650-B10A-47BF-93C2-E1678438B37A}" type="slidenum">
              <a:rPr lang="en-US" altLang="ja-JP" smtClean="0"/>
              <a:pPr/>
              <a:t>2</a:t>
            </a:fld>
            <a:endParaRPr lang="en-US" altLang="ja-JP" dirty="0"/>
          </a:p>
        </p:txBody>
      </p:sp>
    </p:spTree>
    <p:extLst>
      <p:ext uri="{BB962C8B-B14F-4D97-AF65-F5344CB8AC3E}">
        <p14:creationId xmlns:p14="http://schemas.microsoft.com/office/powerpoint/2010/main" val="3025898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467FF84-7E92-4EE8-125B-60EC1778E515}"/>
              </a:ext>
            </a:extLst>
          </p:cNvPr>
          <p:cNvSpPr>
            <a:spLocks noGrp="1"/>
          </p:cNvSpPr>
          <p:nvPr>
            <p:ph type="title"/>
          </p:nvPr>
        </p:nvSpPr>
        <p:spPr/>
        <p:txBody>
          <a:bodyPr/>
          <a:lstStyle/>
          <a:p>
            <a:r>
              <a:rPr lang="en-US" altLang="ja-JP" dirty="0"/>
              <a:t>P(Problem)</a:t>
            </a:r>
            <a:r>
              <a:rPr lang="ja-JP" altLang="en-US"/>
              <a:t>：問題の把握と明確化</a:t>
            </a:r>
            <a:endParaRPr kumimoji="1" lang="ja-JP" altLang="en-US"/>
          </a:p>
        </p:txBody>
      </p:sp>
    </p:spTree>
    <p:extLst>
      <p:ext uri="{BB962C8B-B14F-4D97-AF65-F5344CB8AC3E}">
        <p14:creationId xmlns:p14="http://schemas.microsoft.com/office/powerpoint/2010/main" val="3092230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467FF84-7E92-4EE8-125B-60EC1778E515}"/>
              </a:ext>
            </a:extLst>
          </p:cNvPr>
          <p:cNvSpPr>
            <a:spLocks noGrp="1"/>
          </p:cNvSpPr>
          <p:nvPr>
            <p:ph type="title"/>
          </p:nvPr>
        </p:nvSpPr>
        <p:spPr/>
        <p:txBody>
          <a:bodyPr/>
          <a:lstStyle/>
          <a:p>
            <a:r>
              <a:rPr lang="en-US" altLang="ja-JP" dirty="0"/>
              <a:t>P(Plan)</a:t>
            </a:r>
            <a:r>
              <a:rPr lang="ja-JP" altLang="en-US"/>
              <a:t>：仮説の設定・調査分析の計画</a:t>
            </a:r>
            <a:endParaRPr kumimoji="1" lang="ja-JP" altLang="en-US"/>
          </a:p>
        </p:txBody>
      </p:sp>
    </p:spTree>
    <p:extLst>
      <p:ext uri="{BB962C8B-B14F-4D97-AF65-F5344CB8AC3E}">
        <p14:creationId xmlns:p14="http://schemas.microsoft.com/office/powerpoint/2010/main" val="11179840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467FF84-7E92-4EE8-125B-60EC1778E515}"/>
              </a:ext>
            </a:extLst>
          </p:cNvPr>
          <p:cNvSpPr>
            <a:spLocks noGrp="1"/>
          </p:cNvSpPr>
          <p:nvPr>
            <p:ph type="title"/>
          </p:nvPr>
        </p:nvSpPr>
        <p:spPr/>
        <p:txBody>
          <a:bodyPr/>
          <a:lstStyle/>
          <a:p>
            <a:r>
              <a:rPr lang="en-US" altLang="ja-JP" dirty="0"/>
              <a:t>D(Data)</a:t>
            </a:r>
            <a:r>
              <a:rPr lang="ja-JP" altLang="en-US"/>
              <a:t>：データの収集・整理</a:t>
            </a:r>
            <a:endParaRPr kumimoji="1" lang="ja-JP" altLang="en-US"/>
          </a:p>
        </p:txBody>
      </p:sp>
    </p:spTree>
    <p:extLst>
      <p:ext uri="{BB962C8B-B14F-4D97-AF65-F5344CB8AC3E}">
        <p14:creationId xmlns:p14="http://schemas.microsoft.com/office/powerpoint/2010/main" val="7185909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467FF84-7E92-4EE8-125B-60EC1778E515}"/>
              </a:ext>
            </a:extLst>
          </p:cNvPr>
          <p:cNvSpPr>
            <a:spLocks noGrp="1"/>
          </p:cNvSpPr>
          <p:nvPr>
            <p:ph type="title"/>
          </p:nvPr>
        </p:nvSpPr>
        <p:spPr/>
        <p:txBody>
          <a:bodyPr/>
          <a:lstStyle/>
          <a:p>
            <a:r>
              <a:rPr lang="en-US" altLang="ja-JP" dirty="0"/>
              <a:t>A(Analytics)</a:t>
            </a:r>
            <a:r>
              <a:rPr lang="ja-JP" altLang="en-US"/>
              <a:t>：データに基づく分析・処理</a:t>
            </a:r>
            <a:endParaRPr kumimoji="1" lang="ja-JP" altLang="en-US"/>
          </a:p>
        </p:txBody>
      </p:sp>
    </p:spTree>
    <p:extLst>
      <p:ext uri="{BB962C8B-B14F-4D97-AF65-F5344CB8AC3E}">
        <p14:creationId xmlns:p14="http://schemas.microsoft.com/office/powerpoint/2010/main" val="25015233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467FF84-7E92-4EE8-125B-60EC1778E515}"/>
              </a:ext>
            </a:extLst>
          </p:cNvPr>
          <p:cNvSpPr>
            <a:spLocks noGrp="1"/>
          </p:cNvSpPr>
          <p:nvPr>
            <p:ph type="title"/>
          </p:nvPr>
        </p:nvSpPr>
        <p:spPr/>
        <p:txBody>
          <a:bodyPr/>
          <a:lstStyle/>
          <a:p>
            <a:r>
              <a:rPr lang="en-US" altLang="ja-JP" dirty="0"/>
              <a:t>C(Conclusion)</a:t>
            </a:r>
            <a:r>
              <a:rPr lang="ja-JP" altLang="en-US"/>
              <a:t>：分析結果の考察・結論</a:t>
            </a:r>
            <a:endParaRPr kumimoji="1" lang="ja-JP" altLang="en-US"/>
          </a:p>
        </p:txBody>
      </p:sp>
    </p:spTree>
    <p:extLst>
      <p:ext uri="{BB962C8B-B14F-4D97-AF65-F5344CB8AC3E}">
        <p14:creationId xmlns:p14="http://schemas.microsoft.com/office/powerpoint/2010/main" val="34337951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489D0B30-6323-3993-32B4-75077B036820}"/>
              </a:ext>
            </a:extLst>
          </p:cNvPr>
          <p:cNvSpPr>
            <a:spLocks noGrp="1"/>
          </p:cNvSpPr>
          <p:nvPr>
            <p:ph type="title"/>
          </p:nvPr>
        </p:nvSpPr>
        <p:spPr/>
        <p:txBody>
          <a:bodyPr/>
          <a:lstStyle/>
          <a:p>
            <a:r>
              <a:rPr lang="ja-JP" altLang="en-US"/>
              <a:t>本研修のシナリオ</a:t>
            </a:r>
          </a:p>
        </p:txBody>
      </p:sp>
      <p:sp>
        <p:nvSpPr>
          <p:cNvPr id="2" name="スライド番号プレースホルダー 1">
            <a:extLst>
              <a:ext uri="{FF2B5EF4-FFF2-40B4-BE49-F238E27FC236}">
                <a16:creationId xmlns:a16="http://schemas.microsoft.com/office/drawing/2014/main" id="{84FC0366-7E8C-DC7A-8BD5-5B027E8A2E5D}"/>
              </a:ext>
            </a:extLst>
          </p:cNvPr>
          <p:cNvSpPr>
            <a:spLocks noGrp="1"/>
          </p:cNvSpPr>
          <p:nvPr>
            <p:ph type="sldNum" sz="quarter" idx="10"/>
          </p:nvPr>
        </p:nvSpPr>
        <p:spPr/>
        <p:txBody>
          <a:bodyPr/>
          <a:lstStyle/>
          <a:p>
            <a:fld id="{5D750650-B10A-47BF-93C2-E1678438B37A}" type="slidenum">
              <a:rPr kumimoji="1" lang="ja-JP" altLang="en-US" smtClean="0"/>
              <a:pPr/>
              <a:t>25</a:t>
            </a:fld>
            <a:endParaRPr kumimoji="1" lang="ja-JP" altLang="en-US" dirty="0"/>
          </a:p>
        </p:txBody>
      </p:sp>
      <p:pic>
        <p:nvPicPr>
          <p:cNvPr id="6" name="図 5" descr="コンピュータ, テーブル, スーツ, 男 が含まれている画像&#10;&#10;自動的に生成された説明">
            <a:extLst>
              <a:ext uri="{FF2B5EF4-FFF2-40B4-BE49-F238E27FC236}">
                <a16:creationId xmlns:a16="http://schemas.microsoft.com/office/drawing/2014/main" id="{D22A4440-0C49-4189-6860-1EFC92FF4C2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690480" y="4970406"/>
            <a:ext cx="2501520" cy="1441501"/>
          </a:xfrm>
          <a:prstGeom prst="rect">
            <a:avLst/>
          </a:prstGeom>
        </p:spPr>
      </p:pic>
      <p:sp>
        <p:nvSpPr>
          <p:cNvPr id="4" name="テキスト ボックス 3">
            <a:extLst>
              <a:ext uri="{FF2B5EF4-FFF2-40B4-BE49-F238E27FC236}">
                <a16:creationId xmlns:a16="http://schemas.microsoft.com/office/drawing/2014/main" id="{2D2BACA8-565B-693D-3F29-8C350C88DD2A}"/>
              </a:ext>
            </a:extLst>
          </p:cNvPr>
          <p:cNvSpPr txBox="1"/>
          <p:nvPr/>
        </p:nvSpPr>
        <p:spPr>
          <a:xfrm>
            <a:off x="765508" y="1166842"/>
            <a:ext cx="10295224" cy="4524315"/>
          </a:xfrm>
          <a:prstGeom prst="rect">
            <a:avLst/>
          </a:prstGeom>
          <a:noFill/>
        </p:spPr>
        <p:txBody>
          <a:bodyPr wrap="square" rtlCol="0">
            <a:spAutoFit/>
          </a:bodyPr>
          <a:lstStyle/>
          <a:p>
            <a:pPr defTabSz="914400" fontAlgn="base">
              <a:spcBef>
                <a:spcPct val="0"/>
              </a:spcBef>
              <a:spcAft>
                <a:spcPct val="0"/>
              </a:spcAft>
            </a:pPr>
            <a:r>
              <a:rPr kumimoji="1" lang="ja-JP" altLang="en-US" sz="2400">
                <a:solidFill>
                  <a:srgbClr val="000000"/>
                </a:solidFill>
                <a:latin typeface="+mn-ea"/>
              </a:rPr>
              <a:t>あなたの銀行では過去に取引のあった顧客に対して電話による</a:t>
            </a:r>
            <a:r>
              <a:rPr kumimoji="1" lang="ja-JP" altLang="en-US" sz="2400" b="1">
                <a:solidFill>
                  <a:srgbClr val="F36C37"/>
                </a:solidFill>
                <a:latin typeface="+mn-ea"/>
              </a:rPr>
              <a:t>販促キャンペーン</a:t>
            </a:r>
            <a:r>
              <a:rPr kumimoji="1" lang="ja-JP" altLang="en-US" sz="2400">
                <a:solidFill>
                  <a:srgbClr val="000000"/>
                </a:solidFill>
                <a:latin typeface="+mn-ea"/>
              </a:rPr>
              <a:t>をおこなっています。</a:t>
            </a:r>
            <a:endParaRPr kumimoji="1" lang="en-US" altLang="ja-JP" sz="2400" dirty="0">
              <a:solidFill>
                <a:srgbClr val="000000"/>
              </a:solidFill>
              <a:latin typeface="+mn-ea"/>
            </a:endParaRPr>
          </a:p>
          <a:p>
            <a:pPr defTabSz="914400" fontAlgn="base">
              <a:spcBef>
                <a:spcPct val="0"/>
              </a:spcBef>
              <a:spcAft>
                <a:spcPct val="0"/>
              </a:spcAft>
            </a:pPr>
            <a:endParaRPr kumimoji="1" lang="en-US" altLang="ja-JP" sz="2400" dirty="0">
              <a:solidFill>
                <a:srgbClr val="000000"/>
              </a:solidFill>
              <a:latin typeface="+mn-ea"/>
            </a:endParaRPr>
          </a:p>
          <a:p>
            <a:pPr defTabSz="914400" fontAlgn="base">
              <a:spcBef>
                <a:spcPct val="0"/>
              </a:spcBef>
              <a:spcAft>
                <a:spcPct val="0"/>
              </a:spcAft>
            </a:pPr>
            <a:r>
              <a:rPr kumimoji="1" lang="ja-JP" altLang="en-US" sz="2400">
                <a:solidFill>
                  <a:srgbClr val="000000"/>
                </a:solidFill>
                <a:latin typeface="+mn-ea"/>
              </a:rPr>
              <a:t>しかし営業マンは５名に限られており、残りのキャンペーン期間中にすべての顧客に架電することができません。。</a:t>
            </a:r>
            <a:endParaRPr kumimoji="1" lang="en-US" altLang="ja-JP" sz="2400" dirty="0">
              <a:solidFill>
                <a:srgbClr val="000000"/>
              </a:solidFill>
              <a:latin typeface="+mn-ea"/>
            </a:endParaRPr>
          </a:p>
          <a:p>
            <a:pPr defTabSz="914400" fontAlgn="base">
              <a:spcBef>
                <a:spcPct val="0"/>
              </a:spcBef>
              <a:spcAft>
                <a:spcPct val="0"/>
              </a:spcAft>
            </a:pPr>
            <a:endParaRPr kumimoji="1" lang="en-US" altLang="ja-JP" sz="2400" dirty="0">
              <a:solidFill>
                <a:srgbClr val="000000"/>
              </a:solidFill>
              <a:latin typeface="+mn-ea"/>
            </a:endParaRPr>
          </a:p>
          <a:p>
            <a:pPr defTabSz="914400" fontAlgn="base">
              <a:spcBef>
                <a:spcPct val="0"/>
              </a:spcBef>
              <a:spcAft>
                <a:spcPct val="0"/>
              </a:spcAft>
            </a:pPr>
            <a:r>
              <a:rPr kumimoji="1" lang="ja-JP" altLang="en-US" sz="2400">
                <a:solidFill>
                  <a:srgbClr val="000000"/>
                </a:solidFill>
                <a:latin typeface="+mn-ea"/>
              </a:rPr>
              <a:t>そこで、</a:t>
            </a:r>
            <a:r>
              <a:rPr kumimoji="1" lang="ja-JP" altLang="en-US" sz="2400">
                <a:latin typeface="+mn-ea"/>
              </a:rPr>
              <a:t>あなたは</a:t>
            </a:r>
            <a:r>
              <a:rPr kumimoji="1" lang="ja-JP" altLang="en-US" sz="2400">
                <a:solidFill>
                  <a:srgbClr val="000000"/>
                </a:solidFill>
                <a:latin typeface="+mn-ea"/>
              </a:rPr>
              <a:t>より効率よく営業ができるよう営業施策をしようと考えました。</a:t>
            </a:r>
            <a:endParaRPr kumimoji="1" lang="en-US" altLang="ja-JP" sz="2400" dirty="0">
              <a:solidFill>
                <a:srgbClr val="000000"/>
              </a:solidFill>
              <a:latin typeface="+mn-ea"/>
            </a:endParaRPr>
          </a:p>
          <a:p>
            <a:pPr defTabSz="914400" fontAlgn="base">
              <a:spcBef>
                <a:spcPct val="0"/>
              </a:spcBef>
              <a:spcAft>
                <a:spcPct val="0"/>
              </a:spcAft>
            </a:pPr>
            <a:r>
              <a:rPr kumimoji="1" lang="ja-JP" altLang="en-US" sz="2400">
                <a:solidFill>
                  <a:srgbClr val="000000"/>
                </a:solidFill>
                <a:latin typeface="+mn-ea"/>
              </a:rPr>
              <a:t>手元には</a:t>
            </a:r>
            <a:r>
              <a:rPr kumimoji="1" lang="ja-JP" altLang="en-US" sz="2400" b="1">
                <a:solidFill>
                  <a:srgbClr val="F36C37"/>
                </a:solidFill>
                <a:latin typeface="+mn-ea"/>
              </a:rPr>
              <a:t>過去の販促キャンペーンのデータ</a:t>
            </a:r>
            <a:r>
              <a:rPr kumimoji="1" lang="ja-JP" altLang="en-US" sz="2400">
                <a:solidFill>
                  <a:srgbClr val="000000"/>
                </a:solidFill>
                <a:latin typeface="+mn-ea"/>
              </a:rPr>
              <a:t>と</a:t>
            </a:r>
            <a:r>
              <a:rPr kumimoji="1" lang="ja-JP" altLang="en-US" sz="2400" b="1">
                <a:solidFill>
                  <a:srgbClr val="F36C37"/>
                </a:solidFill>
                <a:latin typeface="+mn-ea"/>
              </a:rPr>
              <a:t>直近</a:t>
            </a:r>
            <a:r>
              <a:rPr kumimoji="1" lang="en-US" altLang="ja-JP" sz="2400" b="1" dirty="0">
                <a:solidFill>
                  <a:srgbClr val="F36C37"/>
                </a:solidFill>
                <a:latin typeface="+mn-ea"/>
              </a:rPr>
              <a:t> 1 </a:t>
            </a:r>
            <a:r>
              <a:rPr kumimoji="1" lang="ja-JP" altLang="en-US" sz="2400" b="1">
                <a:solidFill>
                  <a:srgbClr val="F36C37"/>
                </a:solidFill>
                <a:latin typeface="+mn-ea"/>
              </a:rPr>
              <a:t>ヶ月分の販促キャンペーンのデータ</a:t>
            </a:r>
            <a:r>
              <a:rPr kumimoji="1" lang="ja-JP" altLang="en-US" sz="2400">
                <a:solidFill>
                  <a:srgbClr val="000000"/>
                </a:solidFill>
                <a:latin typeface="+mn-ea"/>
              </a:rPr>
              <a:t>の一部があります。</a:t>
            </a:r>
            <a:br>
              <a:rPr kumimoji="1" lang="en-US" altLang="ja-JP" sz="2400" dirty="0">
                <a:solidFill>
                  <a:srgbClr val="000000"/>
                </a:solidFill>
                <a:latin typeface="+mn-ea"/>
              </a:rPr>
            </a:br>
            <a:br>
              <a:rPr kumimoji="1" lang="en-US" altLang="ja-JP" sz="2400" dirty="0">
                <a:solidFill>
                  <a:srgbClr val="000000"/>
                </a:solidFill>
                <a:latin typeface="+mn-ea"/>
              </a:rPr>
            </a:br>
            <a:r>
              <a:rPr kumimoji="1" lang="ja-JP" altLang="en-US" sz="2400">
                <a:solidFill>
                  <a:srgbClr val="000000"/>
                </a:solidFill>
                <a:latin typeface="+mn-ea"/>
              </a:rPr>
              <a:t>これらのデータを活用し営業支援策を立案しましょう。</a:t>
            </a:r>
            <a:endParaRPr kumimoji="1" lang="en-US" altLang="ja-JP" sz="2400" dirty="0">
              <a:solidFill>
                <a:srgbClr val="000000"/>
              </a:solidFill>
              <a:latin typeface="+mn-ea"/>
            </a:endParaRPr>
          </a:p>
        </p:txBody>
      </p:sp>
    </p:spTree>
    <p:extLst>
      <p:ext uri="{BB962C8B-B14F-4D97-AF65-F5344CB8AC3E}">
        <p14:creationId xmlns:p14="http://schemas.microsoft.com/office/powerpoint/2010/main" val="35701880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四角形: 角を丸くする 4">
            <a:extLst>
              <a:ext uri="{FF2B5EF4-FFF2-40B4-BE49-F238E27FC236}">
                <a16:creationId xmlns:a16="http://schemas.microsoft.com/office/drawing/2014/main" id="{235D25D0-2B40-4B95-B459-FAA9DFF054E5}"/>
              </a:ext>
            </a:extLst>
          </p:cNvPr>
          <p:cNvSpPr/>
          <p:nvPr/>
        </p:nvSpPr>
        <p:spPr>
          <a:xfrm>
            <a:off x="766763" y="1038877"/>
            <a:ext cx="10599737" cy="2616942"/>
          </a:xfrm>
          <a:prstGeom prst="roundRect">
            <a:avLst>
              <a:gd name="adj" fmla="val 1884"/>
            </a:avLst>
          </a:prstGeom>
          <a:solidFill>
            <a:srgbClr val="FFF4E1"/>
          </a:solidFill>
          <a:ln w="19050" algn="ctr">
            <a:noFill/>
            <a:prstDash val="dash"/>
            <a:round/>
            <a:headEnd/>
            <a:tailEnd/>
          </a:ln>
          <a:effectLst/>
        </p:spPr>
        <p:txBody>
          <a:bodyPr rot="0" spcFirstLastPara="0" vertOverflow="overflow" horzOverflow="overflow" vert="horz" wrap="square" lIns="180000" tIns="72000" rIns="180000" bIns="72000" numCol="1" spcCol="0" rtlCol="0" fromWordArt="0" anchor="ctr" anchorCtr="0" forceAA="0" compatLnSpc="1">
            <a:prstTxWarp prst="textNoShape">
              <a:avLst/>
            </a:prstTxWarp>
            <a:noAutofit/>
          </a:bodyPr>
          <a:lstStyle/>
          <a:p>
            <a:pPr marL="171450" indent="-171450" algn="just">
              <a:lnSpc>
                <a:spcPct val="120000"/>
              </a:lnSpc>
              <a:spcAft>
                <a:spcPts val="400"/>
              </a:spcAft>
              <a:buClr>
                <a:srgbClr val="F36C37"/>
              </a:buClr>
              <a:buFont typeface="Wingdings" panose="05000000000000000000" pitchFamily="2" charset="2"/>
              <a:buChar char="l"/>
            </a:pPr>
            <a:endParaRPr lang="ja-JP" altLang="en-US" sz="1100" spc="150" dirty="0">
              <a:solidFill>
                <a:schemeClr val="tx1"/>
              </a:solidFill>
              <a:latin typeface="+mj-ea"/>
              <a:ea typeface="+mj-ea"/>
            </a:endParaRPr>
          </a:p>
        </p:txBody>
      </p:sp>
      <p:sp>
        <p:nvSpPr>
          <p:cNvPr id="2" name="タイトル 1">
            <a:extLst>
              <a:ext uri="{FF2B5EF4-FFF2-40B4-BE49-F238E27FC236}">
                <a16:creationId xmlns:a16="http://schemas.microsoft.com/office/drawing/2014/main" id="{5FE14325-B25E-453C-9481-5E4B9FE0B34A}"/>
              </a:ext>
            </a:extLst>
          </p:cNvPr>
          <p:cNvSpPr>
            <a:spLocks noGrp="1"/>
          </p:cNvSpPr>
          <p:nvPr>
            <p:ph type="title"/>
          </p:nvPr>
        </p:nvSpPr>
        <p:spPr/>
        <p:txBody>
          <a:bodyPr/>
          <a:lstStyle/>
          <a:p>
            <a:r>
              <a:rPr lang="ja-JP" altLang="en-US" dirty="0"/>
              <a:t>章の概要</a:t>
            </a:r>
            <a:endParaRPr kumimoji="1" lang="ja-JP" altLang="en-US" dirty="0"/>
          </a:p>
        </p:txBody>
      </p:sp>
      <p:sp>
        <p:nvSpPr>
          <p:cNvPr id="3" name="コンテンツ プレースホルダー 2">
            <a:extLst>
              <a:ext uri="{FF2B5EF4-FFF2-40B4-BE49-F238E27FC236}">
                <a16:creationId xmlns:a16="http://schemas.microsoft.com/office/drawing/2014/main" id="{10EE556C-FDAE-4EEE-A2E7-11A707D60D55}"/>
              </a:ext>
            </a:extLst>
          </p:cNvPr>
          <p:cNvSpPr>
            <a:spLocks noGrp="1"/>
          </p:cNvSpPr>
          <p:nvPr>
            <p:ph sz="quarter" idx="4294967295"/>
          </p:nvPr>
        </p:nvSpPr>
        <p:spPr>
          <a:xfrm>
            <a:off x="1113954" y="1221016"/>
            <a:ext cx="9964088" cy="2251449"/>
          </a:xfrm>
        </p:spPr>
        <p:txBody>
          <a:bodyPr vert="horz" wrap="square" lIns="91440" tIns="45720" rIns="91440" bIns="45720" rtlCol="0" anchor="ctr">
            <a:noAutofit/>
          </a:bodyPr>
          <a:lstStyle/>
          <a:p>
            <a:pPr marL="0" indent="0" algn="ctr">
              <a:lnSpc>
                <a:spcPct val="120000"/>
              </a:lnSpc>
              <a:spcBef>
                <a:spcPts val="0"/>
              </a:spcBef>
              <a:spcAft>
                <a:spcPts val="2400"/>
              </a:spcAft>
              <a:buClr>
                <a:srgbClr val="F36C37"/>
              </a:buClr>
              <a:buNone/>
            </a:pPr>
            <a:r>
              <a:rPr lang="ja-JP" altLang="en-US" sz="2000" b="1" dirty="0">
                <a:solidFill>
                  <a:srgbClr val="F36C37"/>
                </a:solidFill>
              </a:rPr>
              <a:t>この章で</a:t>
            </a:r>
            <a:r>
              <a:rPr lang="ja-JP" altLang="en-US" sz="2000" b="1">
                <a:solidFill>
                  <a:srgbClr val="F36C37"/>
                </a:solidFill>
              </a:rPr>
              <a:t>は、データ分析を行うさいの課題の立て方・思考方法について学びます。</a:t>
            </a:r>
            <a:endParaRPr lang="en-US" altLang="ja-JP" sz="2000" b="1" dirty="0">
              <a:solidFill>
                <a:srgbClr val="F36C37"/>
              </a:solidFill>
            </a:endParaRPr>
          </a:p>
        </p:txBody>
      </p:sp>
      <p:sp>
        <p:nvSpPr>
          <p:cNvPr id="4" name="スライド番号プレースホルダー 3">
            <a:extLst>
              <a:ext uri="{FF2B5EF4-FFF2-40B4-BE49-F238E27FC236}">
                <a16:creationId xmlns:a16="http://schemas.microsoft.com/office/drawing/2014/main" id="{31E61FCF-A60C-432C-8A79-2693CCE4D99F}"/>
              </a:ext>
            </a:extLst>
          </p:cNvPr>
          <p:cNvSpPr>
            <a:spLocks noGrp="1"/>
          </p:cNvSpPr>
          <p:nvPr>
            <p:ph type="sldNum" sz="quarter" idx="10"/>
          </p:nvPr>
        </p:nvSpPr>
        <p:spPr/>
        <p:txBody>
          <a:bodyPr/>
          <a:lstStyle/>
          <a:p>
            <a:fld id="{5D750650-B10A-47BF-93C2-E1678438B37A}" type="slidenum">
              <a:rPr kumimoji="1" lang="ja-JP" altLang="en-US" smtClean="0"/>
              <a:pPr/>
              <a:t>26</a:t>
            </a:fld>
            <a:endParaRPr kumimoji="1" lang="ja-JP" altLang="en-US"/>
          </a:p>
        </p:txBody>
      </p:sp>
      <p:sp>
        <p:nvSpPr>
          <p:cNvPr id="8" name="コンテンツ プレースホルダー 2">
            <a:extLst>
              <a:ext uri="{FF2B5EF4-FFF2-40B4-BE49-F238E27FC236}">
                <a16:creationId xmlns:a16="http://schemas.microsoft.com/office/drawing/2014/main" id="{733E62C9-1A65-4181-ACD0-3065DF9AF0E5}"/>
              </a:ext>
            </a:extLst>
          </p:cNvPr>
          <p:cNvSpPr txBox="1">
            <a:spLocks/>
          </p:cNvSpPr>
          <p:nvPr/>
        </p:nvSpPr>
        <p:spPr bwMode="auto">
          <a:xfrm>
            <a:off x="920082" y="4701731"/>
            <a:ext cx="5060993" cy="819789"/>
          </a:xfrm>
          <a:prstGeom prst="rect">
            <a:avLst/>
          </a:prstGeom>
        </p:spPr>
        <p:txBody>
          <a:bodyPr vert="horz" wrap="none" lIns="91440" tIns="45720" rIns="91440" bIns="45720" rtlCol="0">
            <a:noAutofit/>
          </a:bodyPr>
          <a:lstStyle>
            <a:lvl1pPr marL="357188" marR="0" indent="-357188" algn="l"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Char char="n"/>
              <a:tabLst/>
              <a:defRPr kumimoji="1" lang="en-US" altLang="ja-JP" sz="2800" kern="1200" baseline="0" dirty="0">
                <a:solidFill>
                  <a:schemeClr val="tx1">
                    <a:lumMod val="75000"/>
                    <a:lumOff val="25000"/>
                  </a:schemeClr>
                </a:solidFill>
                <a:latin typeface="メイリオ" panose="020B0604030504040204" pitchFamily="50" charset="-128"/>
                <a:ea typeface="メイリオ" panose="020B0604030504040204" pitchFamily="50" charset="-128"/>
                <a:cs typeface="+mn-cs"/>
              </a:defRPr>
            </a:lvl1pPr>
            <a:lvl2pPr marL="742950" marR="0" indent="-285750" algn="l"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Char char="l"/>
              <a:tabLst/>
              <a:defRPr kumimoji="1" lang="ja-JP" altLang="en-US" sz="2800" kern="1200" baseline="0" dirty="0">
                <a:solidFill>
                  <a:schemeClr val="tx1">
                    <a:lumMod val="75000"/>
                    <a:lumOff val="25000"/>
                  </a:schemeClr>
                </a:solidFill>
                <a:latin typeface="メイリオ" panose="020B0604030504040204" pitchFamily="50" charset="-128"/>
                <a:ea typeface="メイリオ" panose="020B0604030504040204" pitchFamily="50" charset="-128"/>
                <a:cs typeface="+mn-cs"/>
              </a:defRPr>
            </a:lvl2pPr>
            <a:lvl3pPr marL="1143000" marR="0" indent="-228600" algn="l" defTabSz="914400" rtl="0" eaLnBrk="1" fontAlgn="base" latinLnBrk="0" hangingPunct="1">
              <a:lnSpc>
                <a:spcPct val="100000"/>
              </a:lnSpc>
              <a:spcBef>
                <a:spcPct val="20000"/>
              </a:spcBef>
              <a:spcAft>
                <a:spcPct val="0"/>
              </a:spcAft>
              <a:buClr>
                <a:schemeClr val="tx1"/>
              </a:buClr>
              <a:buSzTx/>
              <a:buFont typeface="Arial" panose="020B0604020202020204" pitchFamily="34" charset="0"/>
              <a:buChar char="•"/>
              <a:tabLst/>
              <a:defRPr kumimoji="1" lang="ja-JP" altLang="en-US" sz="2400" kern="1200" baseline="0" dirty="0">
                <a:solidFill>
                  <a:schemeClr val="tx1">
                    <a:lumMod val="75000"/>
                    <a:lumOff val="25000"/>
                  </a:schemeClr>
                </a:solidFill>
                <a:latin typeface="メイリオ" panose="020B0604030504040204" pitchFamily="50" charset="-128"/>
                <a:ea typeface="メイリオ" panose="020B0604030504040204" pitchFamily="50" charset="-128"/>
                <a:cs typeface="+mn-cs"/>
              </a:defRPr>
            </a:lvl3pPr>
            <a:lvl4pPr marL="1714500" marR="0" indent="-342900" algn="l" defTabSz="914400" rtl="0" eaLnBrk="1" fontAlgn="base" latinLnBrk="0" hangingPunct="1">
              <a:lnSpc>
                <a:spcPct val="100000"/>
              </a:lnSpc>
              <a:spcBef>
                <a:spcPct val="20000"/>
              </a:spcBef>
              <a:spcAft>
                <a:spcPct val="0"/>
              </a:spcAft>
              <a:buClr>
                <a:schemeClr val="tx1"/>
              </a:buClr>
              <a:buSzTx/>
              <a:buFont typeface="Arial" panose="020B0604020202020204" pitchFamily="34" charset="0"/>
              <a:buChar char="•"/>
              <a:tabLst/>
              <a:defRPr kumimoji="1" lang="ja-JP" altLang="en-US" sz="2400" kern="1200" baseline="0" dirty="0">
                <a:solidFill>
                  <a:schemeClr val="tx1">
                    <a:lumMod val="75000"/>
                    <a:lumOff val="25000"/>
                  </a:schemeClr>
                </a:solidFill>
                <a:latin typeface="メイリオ" panose="020B0604030504040204" pitchFamily="50" charset="-128"/>
                <a:ea typeface="メイリオ" panose="020B0604030504040204" pitchFamily="50" charset="-128"/>
                <a:cs typeface="+mn-cs"/>
              </a:defRPr>
            </a:lvl4pPr>
            <a:lvl5pPr marL="2114550" marR="0" indent="-285750" algn="l" defTabSz="914400" rtl="0" eaLnBrk="1" fontAlgn="base" latinLnBrk="0" hangingPunct="1">
              <a:lnSpc>
                <a:spcPct val="100000"/>
              </a:lnSpc>
              <a:spcBef>
                <a:spcPct val="20000"/>
              </a:spcBef>
              <a:spcAft>
                <a:spcPct val="0"/>
              </a:spcAft>
              <a:buClr>
                <a:schemeClr val="tx1"/>
              </a:buClr>
              <a:buSzTx/>
              <a:buFont typeface="Arial" panose="020B0604020202020204" pitchFamily="34" charset="0"/>
              <a:buChar char="•"/>
              <a:tabLst/>
              <a:defRPr kumimoji="1" lang="ja-JP" altLang="en-US" sz="2400" kern="1200" baseline="0" dirty="0">
                <a:solidFill>
                  <a:schemeClr val="tx1">
                    <a:lumMod val="75000"/>
                    <a:lumOff val="25000"/>
                  </a:schemeClr>
                </a:solidFill>
                <a:latin typeface="メイリオ" panose="020B0604030504040204" pitchFamily="50" charset="-128"/>
                <a:ea typeface="メイリオ"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514350" indent="-514350">
              <a:spcBef>
                <a:spcPts val="0"/>
              </a:spcBef>
            </a:pPr>
            <a:r>
              <a:rPr lang="ja-JP" altLang="en-US" sz="2000"/>
              <a:t>データ分析の課題を明確化することができる</a:t>
            </a:r>
            <a:endParaRPr lang="en-US" altLang="ja-JP" sz="2000" dirty="0"/>
          </a:p>
          <a:p>
            <a:pPr marL="514350" indent="-514350">
              <a:spcBef>
                <a:spcPts val="0"/>
              </a:spcBef>
            </a:pPr>
            <a:r>
              <a:rPr lang="ja-JP" altLang="en-US" sz="2000"/>
              <a:t>データ分析の道筋を立てることができる</a:t>
            </a:r>
            <a:endParaRPr lang="en-US" altLang="ja-JP" sz="2000" dirty="0"/>
          </a:p>
        </p:txBody>
      </p:sp>
      <p:sp>
        <p:nvSpPr>
          <p:cNvPr id="9" name="四角形: 角を丸くする 8">
            <a:extLst>
              <a:ext uri="{FF2B5EF4-FFF2-40B4-BE49-F238E27FC236}">
                <a16:creationId xmlns:a16="http://schemas.microsoft.com/office/drawing/2014/main" id="{6D456DDF-4B7D-4596-9982-ABD670D6C992}"/>
              </a:ext>
            </a:extLst>
          </p:cNvPr>
          <p:cNvSpPr/>
          <p:nvPr/>
        </p:nvSpPr>
        <p:spPr bwMode="auto">
          <a:xfrm>
            <a:off x="856302" y="3840493"/>
            <a:ext cx="10493870" cy="577189"/>
          </a:xfrm>
          <a:prstGeom prst="roundRect">
            <a:avLst>
              <a:gd name="adj" fmla="val 13183"/>
            </a:avLst>
          </a:prstGeom>
          <a:solidFill>
            <a:srgbClr val="00879E"/>
          </a:solidFill>
          <a:ln w="19050" algn="ctr">
            <a:solidFill>
              <a:srgbClr val="00879E"/>
            </a:solidFill>
            <a:prstDash val="solid"/>
            <a:round/>
            <a:headEnd/>
            <a:tailEnd/>
          </a:ln>
          <a:effectLst/>
        </p:spPr>
        <p:txBody>
          <a:bodyPr wrap="none" rtlCol="0" anchor="ctr"/>
          <a:lstStyle/>
          <a:p>
            <a:pPr algn="ctr" fontAlgn="base">
              <a:spcBef>
                <a:spcPct val="0"/>
              </a:spcBef>
              <a:spcAft>
                <a:spcPct val="0"/>
              </a:spcAft>
            </a:pPr>
            <a:endParaRPr kumimoji="1" lang="ja-JP" altLang="en-US" dirty="0">
              <a:solidFill>
                <a:schemeClr val="bg1"/>
              </a:solidFill>
              <a:latin typeface="Arial" pitchFamily="34" charset="0"/>
              <a:ea typeface="ＭＳ Ｐゴシック" pitchFamily="50" charset="-128"/>
            </a:endParaRPr>
          </a:p>
        </p:txBody>
      </p:sp>
      <p:sp>
        <p:nvSpPr>
          <p:cNvPr id="10" name="正方形/長方形 9">
            <a:extLst>
              <a:ext uri="{FF2B5EF4-FFF2-40B4-BE49-F238E27FC236}">
                <a16:creationId xmlns:a16="http://schemas.microsoft.com/office/drawing/2014/main" id="{990BDE5C-254C-433A-BD74-EE2771F57294}"/>
              </a:ext>
            </a:extLst>
          </p:cNvPr>
          <p:cNvSpPr/>
          <p:nvPr/>
        </p:nvSpPr>
        <p:spPr>
          <a:xfrm>
            <a:off x="1551347" y="3940880"/>
            <a:ext cx="7525251" cy="440120"/>
          </a:xfrm>
          <a:prstGeom prst="rect">
            <a:avLst/>
          </a:prstGeom>
          <a:noFill/>
          <a:ln w="19050" algn="ctr">
            <a:noFill/>
            <a:prstDash val="dash"/>
            <a:round/>
            <a:headEnd/>
            <a:tailEnd/>
          </a:ln>
          <a:effectLst/>
        </p:spPr>
        <p:txBody>
          <a:bodyPr wrap="none" rtlCol="0" anchor="ctr"/>
          <a:lstStyle/>
          <a:p>
            <a:pPr algn="ctr" fontAlgn="base">
              <a:spcBef>
                <a:spcPct val="0"/>
              </a:spcBef>
              <a:spcAft>
                <a:spcPct val="0"/>
              </a:spcAft>
            </a:pPr>
            <a:r>
              <a:rPr kumimoji="1" lang="ja-JP" altLang="en-US" sz="2200" b="1" spc="300" dirty="0">
                <a:solidFill>
                  <a:schemeClr val="bg1"/>
                </a:solidFill>
                <a:latin typeface="+mj-ea"/>
                <a:ea typeface="+mj-ea"/>
              </a:rPr>
              <a:t>この章の目標</a:t>
            </a:r>
          </a:p>
        </p:txBody>
      </p:sp>
      <p:pic>
        <p:nvPicPr>
          <p:cNvPr id="11" name="図 10" descr="アイコン&#10;&#10;自動的に生成された説明">
            <a:extLst>
              <a:ext uri="{FF2B5EF4-FFF2-40B4-BE49-F238E27FC236}">
                <a16:creationId xmlns:a16="http://schemas.microsoft.com/office/drawing/2014/main" id="{7720435F-DF30-4A16-B0F1-9BE9EB8B687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75732" y="3904198"/>
            <a:ext cx="426733" cy="427586"/>
          </a:xfrm>
          <a:prstGeom prst="rect">
            <a:avLst/>
          </a:prstGeom>
        </p:spPr>
      </p:pic>
      <p:pic>
        <p:nvPicPr>
          <p:cNvPr id="12" name="図 11" descr="グラフィカル ユーザー インターフェイス, アプリケーション&#10;&#10;自動的に生成された説明">
            <a:extLst>
              <a:ext uri="{FF2B5EF4-FFF2-40B4-BE49-F238E27FC236}">
                <a16:creationId xmlns:a16="http://schemas.microsoft.com/office/drawing/2014/main" id="{713DDCC5-F6A5-4972-A4E5-4F6AE2A8C21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05088" y="4409105"/>
            <a:ext cx="4029075" cy="1954101"/>
          </a:xfrm>
          <a:prstGeom prst="rect">
            <a:avLst/>
          </a:prstGeom>
        </p:spPr>
      </p:pic>
    </p:spTree>
    <p:extLst>
      <p:ext uri="{BB962C8B-B14F-4D97-AF65-F5344CB8AC3E}">
        <p14:creationId xmlns:p14="http://schemas.microsoft.com/office/powerpoint/2010/main" val="15881698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59" name="Google Shape;59;p11"/>
          <p:cNvSpPr txBox="1">
            <a:spLocks noGrp="1"/>
          </p:cNvSpPr>
          <p:nvPr>
            <p:ph type="body" idx="4294967295"/>
          </p:nvPr>
        </p:nvSpPr>
        <p:spPr>
          <a:xfrm>
            <a:off x="671513" y="2370295"/>
            <a:ext cx="11520487" cy="2117409"/>
          </a:xfrm>
          <a:prstGeom prst="rect">
            <a:avLst/>
          </a:prstGeom>
          <a:noFill/>
          <a:ln>
            <a:noFill/>
          </a:ln>
        </p:spPr>
        <p:txBody>
          <a:bodyPr spcFirstLastPara="1" vert="horz" wrap="square" lIns="91425" tIns="45700" rIns="91425" bIns="45700" rtlCol="0" anchor="t" anchorCtr="0">
            <a:noAutofit/>
          </a:bodyPr>
          <a:lstStyle/>
          <a:p>
            <a:pPr>
              <a:spcBef>
                <a:spcPts val="0"/>
              </a:spcBef>
              <a:buClr>
                <a:srgbClr val="F36C37"/>
              </a:buClr>
              <a:buFont typeface="Wingdings" pitchFamily="2" charset="2"/>
              <a:buChar char="ü"/>
            </a:pPr>
            <a:r>
              <a:rPr lang="en-US" dirty="0" err="1">
                <a:solidFill>
                  <a:srgbClr val="F36C37"/>
                </a:solidFill>
              </a:rPr>
              <a:t>問題の把握・明確化</a:t>
            </a:r>
            <a:endParaRPr lang="en-US" dirty="0">
              <a:solidFill>
                <a:srgbClr val="F36C37"/>
              </a:solidFill>
            </a:endParaRPr>
          </a:p>
          <a:p>
            <a:pPr>
              <a:spcBef>
                <a:spcPts val="0"/>
              </a:spcBef>
              <a:buClr>
                <a:srgbClr val="F36C37"/>
              </a:buClr>
              <a:buFont typeface="Wingdings" pitchFamily="2" charset="2"/>
              <a:buChar char="ü"/>
            </a:pPr>
            <a:r>
              <a:rPr lang="ja-JP" altLang="en-US">
                <a:solidFill>
                  <a:srgbClr val="F36C37"/>
                </a:solidFill>
              </a:rPr>
              <a:t>現状分析の手法</a:t>
            </a:r>
            <a:endParaRPr lang="en-US" altLang="ja-JP" dirty="0">
              <a:solidFill>
                <a:srgbClr val="F36C37"/>
              </a:solidFill>
            </a:endParaRPr>
          </a:p>
          <a:p>
            <a:pPr>
              <a:spcBef>
                <a:spcPts val="0"/>
              </a:spcBef>
              <a:buClr>
                <a:srgbClr val="F36C37"/>
              </a:buClr>
              <a:buFont typeface="Wingdings" pitchFamily="2" charset="2"/>
              <a:buChar char="ü"/>
            </a:pPr>
            <a:r>
              <a:rPr lang="ja-JP" altLang="en-US">
                <a:solidFill>
                  <a:srgbClr val="F36C37"/>
                </a:solidFill>
              </a:rPr>
              <a:t>仮説の設定</a:t>
            </a:r>
            <a:endParaRPr lang="en-US" altLang="ja-JP" dirty="0">
              <a:solidFill>
                <a:srgbClr val="F36C37"/>
              </a:solidFill>
            </a:endParaRPr>
          </a:p>
        </p:txBody>
      </p:sp>
      <p:sp>
        <p:nvSpPr>
          <p:cNvPr id="2" name="タイトル 1">
            <a:extLst>
              <a:ext uri="{FF2B5EF4-FFF2-40B4-BE49-F238E27FC236}">
                <a16:creationId xmlns:a16="http://schemas.microsoft.com/office/drawing/2014/main" id="{33A50074-F553-6701-A2E7-7F4B9794049E}"/>
              </a:ext>
            </a:extLst>
          </p:cNvPr>
          <p:cNvSpPr txBox="1">
            <a:spLocks/>
          </p:cNvSpPr>
          <p:nvPr/>
        </p:nvSpPr>
        <p:spPr bwMode="auto">
          <a:xfrm>
            <a:off x="666515" y="851958"/>
            <a:ext cx="10570054" cy="4826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2800" b="1" kern="1200" baseline="0">
                <a:solidFill>
                  <a:schemeClr val="tx1">
                    <a:lumMod val="75000"/>
                    <a:lumOff val="25000"/>
                  </a:schemeClr>
                </a:solidFill>
                <a:latin typeface="メイリオ" panose="020B0604030504040204" pitchFamily="50" charset="-128"/>
                <a:ea typeface="メイリオ" panose="020B0604030504040204" pitchFamily="50" charset="-128"/>
                <a:cs typeface="+mj-cs"/>
              </a:defRPr>
            </a:lvl1pPr>
          </a:lstStyle>
          <a:p>
            <a:r>
              <a:rPr lang="ja-JP" altLang="en-US" sz="3600" spc="150">
                <a:solidFill>
                  <a:srgbClr val="F36C37"/>
                </a:solidFill>
              </a:rPr>
              <a:t>第</a:t>
            </a:r>
            <a:r>
              <a:rPr lang="ja-JP" altLang="en-US" sz="6000" spc="150">
                <a:solidFill>
                  <a:srgbClr val="F36C37"/>
                </a:solidFill>
              </a:rPr>
              <a:t>２</a:t>
            </a:r>
            <a:r>
              <a:rPr lang="ja-JP" altLang="en-US" sz="3600" spc="150">
                <a:solidFill>
                  <a:srgbClr val="F36C37"/>
                </a:solidFill>
              </a:rPr>
              <a:t>章　</a:t>
            </a:r>
            <a:endParaRPr lang="en-US" altLang="ja-JP" sz="3600" spc="150" dirty="0">
              <a:solidFill>
                <a:srgbClr val="F36C37"/>
              </a:solidFill>
            </a:endParaRPr>
          </a:p>
        </p:txBody>
      </p:sp>
      <p:sp>
        <p:nvSpPr>
          <p:cNvPr id="3" name="四角形: 角を丸くする 8">
            <a:extLst>
              <a:ext uri="{FF2B5EF4-FFF2-40B4-BE49-F238E27FC236}">
                <a16:creationId xmlns:a16="http://schemas.microsoft.com/office/drawing/2014/main" id="{844D4A92-B35E-F50B-F591-4CC956F191B6}"/>
              </a:ext>
            </a:extLst>
          </p:cNvPr>
          <p:cNvSpPr/>
          <p:nvPr/>
        </p:nvSpPr>
        <p:spPr bwMode="auto">
          <a:xfrm>
            <a:off x="735085" y="1751579"/>
            <a:ext cx="2208068" cy="358390"/>
          </a:xfrm>
          <a:prstGeom prst="roundRect">
            <a:avLst>
              <a:gd name="adj" fmla="val 50000"/>
            </a:avLst>
          </a:prstGeom>
          <a:solidFill>
            <a:srgbClr val="F36C37"/>
          </a:solidFill>
          <a:ln w="19050" algn="ctr">
            <a:noFill/>
            <a:prstDash val="dash"/>
            <a:round/>
            <a:headEnd/>
            <a:tailEnd/>
          </a:ln>
          <a:effectLst/>
        </p:spPr>
        <p:txBody>
          <a:bodyPr wrap="none" lIns="108000" tIns="108000" rtlCol="0" anchor="ctr"/>
          <a:lstStyle/>
          <a:p>
            <a:pPr algn="ctr"/>
            <a:r>
              <a:rPr kumimoji="1" lang="ja-JP" altLang="en-US" b="1" spc="300" dirty="0">
                <a:solidFill>
                  <a:schemeClr val="bg1"/>
                </a:solidFill>
                <a:latin typeface="+mn-ea"/>
              </a:rPr>
              <a:t>章の目次</a:t>
            </a:r>
          </a:p>
        </p:txBody>
      </p:sp>
      <p:sp>
        <p:nvSpPr>
          <p:cNvPr id="4" name="テキスト ボックス 3">
            <a:extLst>
              <a:ext uri="{FF2B5EF4-FFF2-40B4-BE49-F238E27FC236}">
                <a16:creationId xmlns:a16="http://schemas.microsoft.com/office/drawing/2014/main" id="{49F51121-6644-3DE9-11BA-1835A1EB519E}"/>
              </a:ext>
            </a:extLst>
          </p:cNvPr>
          <p:cNvSpPr txBox="1"/>
          <p:nvPr/>
        </p:nvSpPr>
        <p:spPr>
          <a:xfrm>
            <a:off x="2749515" y="369983"/>
            <a:ext cx="6126998" cy="1446550"/>
          </a:xfrm>
          <a:prstGeom prst="rect">
            <a:avLst/>
          </a:prstGeom>
          <a:noFill/>
        </p:spPr>
        <p:txBody>
          <a:bodyPr wrap="none" rtlCol="0">
            <a:spAutoFit/>
          </a:bodyPr>
          <a:lstStyle/>
          <a:p>
            <a:r>
              <a:rPr lang="en-US" altLang="ja-JP" sz="4400" b="1" spc="150" dirty="0">
                <a:solidFill>
                  <a:srgbClr val="F36C37"/>
                </a:solidFill>
                <a:latin typeface="+mj-ea"/>
                <a:ea typeface="+mj-ea"/>
              </a:rPr>
              <a:t>P </a:t>
            </a:r>
            <a:r>
              <a:rPr lang="ja-JP" altLang="en-US" sz="4400" b="1" spc="150">
                <a:solidFill>
                  <a:srgbClr val="F36C37"/>
                </a:solidFill>
                <a:latin typeface="+mj-ea"/>
                <a:ea typeface="+mj-ea"/>
              </a:rPr>
              <a:t>：問題の把握</a:t>
            </a:r>
            <a:endParaRPr lang="en-US" altLang="ja-JP" sz="4400" b="1" spc="150" dirty="0">
              <a:solidFill>
                <a:srgbClr val="F36C37"/>
              </a:solidFill>
              <a:latin typeface="+mj-ea"/>
              <a:ea typeface="+mj-ea"/>
            </a:endParaRPr>
          </a:p>
          <a:p>
            <a:r>
              <a:rPr lang="en-US" altLang="ja-JP" sz="4400" b="1" spc="150" dirty="0">
                <a:solidFill>
                  <a:srgbClr val="F36C37"/>
                </a:solidFill>
                <a:latin typeface="+mj-ea"/>
                <a:ea typeface="+mj-ea"/>
              </a:rPr>
              <a:t>P  : </a:t>
            </a:r>
            <a:r>
              <a:rPr lang="ja-JP" altLang="en-US" sz="4400" b="1" spc="150">
                <a:solidFill>
                  <a:srgbClr val="F36C37"/>
                </a:solidFill>
                <a:latin typeface="+mj-ea"/>
                <a:ea typeface="+mj-ea"/>
              </a:rPr>
              <a:t>明確化仮説の設定</a:t>
            </a:r>
            <a:endParaRPr kumimoji="1" lang="ja-JP" altLang="en-US" sz="4400" b="1" dirty="0">
              <a:solidFill>
                <a:srgbClr val="000000"/>
              </a:solidFill>
              <a:latin typeface="+mj-ea"/>
              <a:ea typeface="+mj-ea"/>
            </a:endParaRPr>
          </a:p>
        </p:txBody>
      </p:sp>
    </p:spTree>
    <p:extLst>
      <p:ext uri="{BB962C8B-B14F-4D97-AF65-F5344CB8AC3E}">
        <p14:creationId xmlns:p14="http://schemas.microsoft.com/office/powerpoint/2010/main" val="28712265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489D0B30-6323-3993-32B4-75077B036820}"/>
              </a:ext>
            </a:extLst>
          </p:cNvPr>
          <p:cNvSpPr>
            <a:spLocks noGrp="1"/>
          </p:cNvSpPr>
          <p:nvPr>
            <p:ph type="title"/>
          </p:nvPr>
        </p:nvSpPr>
        <p:spPr/>
        <p:txBody>
          <a:bodyPr/>
          <a:lstStyle/>
          <a:p>
            <a:r>
              <a:rPr lang="ja-JP" altLang="en-US"/>
              <a:t>問題の把握</a:t>
            </a:r>
          </a:p>
        </p:txBody>
      </p:sp>
      <p:sp>
        <p:nvSpPr>
          <p:cNvPr id="2" name="スライド番号プレースホルダー 1">
            <a:extLst>
              <a:ext uri="{FF2B5EF4-FFF2-40B4-BE49-F238E27FC236}">
                <a16:creationId xmlns:a16="http://schemas.microsoft.com/office/drawing/2014/main" id="{84FC0366-7E8C-DC7A-8BD5-5B027E8A2E5D}"/>
              </a:ext>
            </a:extLst>
          </p:cNvPr>
          <p:cNvSpPr>
            <a:spLocks noGrp="1"/>
          </p:cNvSpPr>
          <p:nvPr>
            <p:ph type="sldNum" sz="quarter" idx="10"/>
          </p:nvPr>
        </p:nvSpPr>
        <p:spPr/>
        <p:txBody>
          <a:bodyPr/>
          <a:lstStyle/>
          <a:p>
            <a:fld id="{5D750650-B10A-47BF-93C2-E1678438B37A}" type="slidenum">
              <a:rPr kumimoji="1" lang="ja-JP" altLang="en-US" smtClean="0"/>
              <a:pPr/>
              <a:t>28</a:t>
            </a:fld>
            <a:endParaRPr kumimoji="1" lang="ja-JP" altLang="en-US" dirty="0"/>
          </a:p>
        </p:txBody>
      </p:sp>
      <p:pic>
        <p:nvPicPr>
          <p:cNvPr id="4098" name="Picture 2">
            <a:hlinkClick r:id="rId2"/>
            <a:extLst>
              <a:ext uri="{FF2B5EF4-FFF2-40B4-BE49-F238E27FC236}">
                <a16:creationId xmlns:a16="http://schemas.microsoft.com/office/drawing/2014/main" id="{66CB734F-92DD-A562-1F91-0FD8167D66C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5597" y="1316990"/>
            <a:ext cx="2273300" cy="2273300"/>
          </a:xfrm>
          <a:prstGeom prst="rect">
            <a:avLst/>
          </a:prstGeom>
          <a:noFill/>
          <a:extLst>
            <a:ext uri="{909E8E84-426E-40DD-AFC4-6F175D3DCCD1}">
              <a14:hiddenFill xmlns:a14="http://schemas.microsoft.com/office/drawing/2010/main">
                <a:solidFill>
                  <a:srgbClr val="FFFFFF"/>
                </a:solidFill>
              </a14:hiddenFill>
            </a:ext>
          </a:extLst>
        </p:spPr>
      </p:pic>
      <p:sp>
        <p:nvSpPr>
          <p:cNvPr id="9" name="テキスト ボックス 8">
            <a:extLst>
              <a:ext uri="{FF2B5EF4-FFF2-40B4-BE49-F238E27FC236}">
                <a16:creationId xmlns:a16="http://schemas.microsoft.com/office/drawing/2014/main" id="{B5B8F42F-EBA0-AF08-96C5-3A9BA978A19C}"/>
              </a:ext>
            </a:extLst>
          </p:cNvPr>
          <p:cNvSpPr txBox="1"/>
          <p:nvPr/>
        </p:nvSpPr>
        <p:spPr>
          <a:xfrm>
            <a:off x="2708897" y="2606384"/>
            <a:ext cx="2749471" cy="707886"/>
          </a:xfrm>
          <a:prstGeom prst="rect">
            <a:avLst/>
          </a:prstGeom>
          <a:noFill/>
        </p:spPr>
        <p:txBody>
          <a:bodyPr wrap="none" rtlCol="0">
            <a:spAutoFit/>
          </a:bodyPr>
          <a:lstStyle/>
          <a:p>
            <a:pPr algn="ctr" defTabSz="914400" fontAlgn="base">
              <a:spcBef>
                <a:spcPct val="0"/>
              </a:spcBef>
              <a:spcAft>
                <a:spcPct val="0"/>
              </a:spcAft>
            </a:pPr>
            <a:r>
              <a:rPr kumimoji="1" lang="ja-JP" altLang="en-US" sz="2000" b="1">
                <a:solidFill>
                  <a:srgbClr val="F36C37"/>
                </a:solidFill>
                <a:latin typeface="+mn-ea"/>
              </a:rPr>
              <a:t>データを活用し</a:t>
            </a:r>
            <a:endParaRPr kumimoji="1" lang="en-US" altLang="ja-JP" sz="2000" b="1" dirty="0">
              <a:solidFill>
                <a:srgbClr val="F36C37"/>
              </a:solidFill>
              <a:latin typeface="+mn-ea"/>
            </a:endParaRPr>
          </a:p>
          <a:p>
            <a:pPr algn="ctr" defTabSz="914400" fontAlgn="base">
              <a:spcBef>
                <a:spcPct val="0"/>
              </a:spcBef>
              <a:spcAft>
                <a:spcPct val="0"/>
              </a:spcAft>
            </a:pPr>
            <a:r>
              <a:rPr kumimoji="1" lang="ja-JP" altLang="en-US" sz="2000" b="1">
                <a:solidFill>
                  <a:srgbClr val="F36C37"/>
                </a:solidFill>
                <a:latin typeface="+mn-ea"/>
              </a:rPr>
              <a:t>効率的な営業をしたい</a:t>
            </a:r>
            <a:endParaRPr kumimoji="1" lang="ja-JP" altLang="en-US" sz="2000" b="1" dirty="0">
              <a:solidFill>
                <a:srgbClr val="F36C37"/>
              </a:solidFill>
              <a:latin typeface="+mn-ea"/>
            </a:endParaRPr>
          </a:p>
        </p:txBody>
      </p:sp>
      <p:sp>
        <p:nvSpPr>
          <p:cNvPr id="10" name="右中かっこ 9">
            <a:extLst>
              <a:ext uri="{FF2B5EF4-FFF2-40B4-BE49-F238E27FC236}">
                <a16:creationId xmlns:a16="http://schemas.microsoft.com/office/drawing/2014/main" id="{7CC6F9AE-3816-AF89-B1DF-3A4981286418}"/>
              </a:ext>
            </a:extLst>
          </p:cNvPr>
          <p:cNvSpPr/>
          <p:nvPr/>
        </p:nvSpPr>
        <p:spPr>
          <a:xfrm rot="16200000">
            <a:off x="2810263" y="2352274"/>
            <a:ext cx="579508" cy="3055540"/>
          </a:xfrm>
          <a:prstGeom prst="rightBrace">
            <a:avLst/>
          </a:prstGeom>
          <a:ln w="47625">
            <a:solidFill>
              <a:srgbClr val="F36C37"/>
            </a:solidFill>
            <a:headEnd type="none" w="med" len="med"/>
            <a:tailEnd type="none" w="med" len="med"/>
          </a:ln>
        </p:spPr>
        <p:style>
          <a:lnRef idx="3">
            <a:schemeClr val="accent1"/>
          </a:lnRef>
          <a:fillRef idx="0">
            <a:schemeClr val="accent1"/>
          </a:fillRef>
          <a:effectRef idx="2">
            <a:schemeClr val="accent1"/>
          </a:effectRef>
          <a:fontRef idx="minor">
            <a:schemeClr val="tx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59F5A38A-4DFB-F8F8-F93E-D2D2E86496EB}"/>
              </a:ext>
            </a:extLst>
          </p:cNvPr>
          <p:cNvSpPr txBox="1"/>
          <p:nvPr/>
        </p:nvSpPr>
        <p:spPr>
          <a:xfrm>
            <a:off x="344147" y="4445819"/>
            <a:ext cx="2492991" cy="369332"/>
          </a:xfrm>
          <a:prstGeom prst="rect">
            <a:avLst/>
          </a:prstGeom>
          <a:noFill/>
        </p:spPr>
        <p:txBody>
          <a:bodyPr wrap="none" rtlCol="0">
            <a:spAutoFit/>
          </a:bodyPr>
          <a:lstStyle/>
          <a:p>
            <a:pPr algn="ctr" defTabSz="914400" fontAlgn="base">
              <a:spcBef>
                <a:spcPct val="0"/>
              </a:spcBef>
              <a:spcAft>
                <a:spcPct val="0"/>
              </a:spcAft>
            </a:pPr>
            <a:r>
              <a:rPr kumimoji="1" lang="ja-JP" altLang="en-US">
                <a:solidFill>
                  <a:srgbClr val="000000"/>
                </a:solidFill>
                <a:latin typeface="+mn-ea"/>
              </a:rPr>
              <a:t>１成約の売上を上げる</a:t>
            </a:r>
            <a:endParaRPr kumimoji="1" lang="ja-JP" altLang="en-US" dirty="0">
              <a:solidFill>
                <a:srgbClr val="000000"/>
              </a:solidFill>
              <a:latin typeface="+mn-ea"/>
            </a:endParaRPr>
          </a:p>
        </p:txBody>
      </p:sp>
      <p:sp>
        <p:nvSpPr>
          <p:cNvPr id="12" name="テキスト ボックス 11">
            <a:extLst>
              <a:ext uri="{FF2B5EF4-FFF2-40B4-BE49-F238E27FC236}">
                <a16:creationId xmlns:a16="http://schemas.microsoft.com/office/drawing/2014/main" id="{C094EF27-C381-AA18-B3FB-E814F304D718}"/>
              </a:ext>
            </a:extLst>
          </p:cNvPr>
          <p:cNvSpPr txBox="1"/>
          <p:nvPr/>
        </p:nvSpPr>
        <p:spPr>
          <a:xfrm>
            <a:off x="3842957" y="4445819"/>
            <a:ext cx="1569660" cy="369332"/>
          </a:xfrm>
          <a:prstGeom prst="rect">
            <a:avLst/>
          </a:prstGeom>
          <a:noFill/>
        </p:spPr>
        <p:txBody>
          <a:bodyPr wrap="none" rtlCol="0">
            <a:spAutoFit/>
          </a:bodyPr>
          <a:lstStyle/>
          <a:p>
            <a:pPr algn="ctr" defTabSz="914400" fontAlgn="base">
              <a:spcBef>
                <a:spcPct val="0"/>
              </a:spcBef>
              <a:spcAft>
                <a:spcPct val="0"/>
              </a:spcAft>
            </a:pPr>
            <a:r>
              <a:rPr kumimoji="1" lang="ja-JP" altLang="en-US">
                <a:solidFill>
                  <a:srgbClr val="000000"/>
                </a:solidFill>
                <a:latin typeface="+mn-ea"/>
              </a:rPr>
              <a:t>成約率を向上</a:t>
            </a:r>
            <a:endParaRPr kumimoji="1" lang="ja-JP" altLang="en-US" dirty="0">
              <a:solidFill>
                <a:srgbClr val="000000"/>
              </a:solidFill>
              <a:latin typeface="+mn-ea"/>
            </a:endParaRPr>
          </a:p>
        </p:txBody>
      </p:sp>
      <p:cxnSp>
        <p:nvCxnSpPr>
          <p:cNvPr id="14" name="直線矢印コネクタ 13">
            <a:extLst>
              <a:ext uri="{FF2B5EF4-FFF2-40B4-BE49-F238E27FC236}">
                <a16:creationId xmlns:a16="http://schemas.microsoft.com/office/drawing/2014/main" id="{6BC17F9C-27E0-AC8D-A55D-0BB432CBF30F}"/>
              </a:ext>
            </a:extLst>
          </p:cNvPr>
          <p:cNvCxnSpPr>
            <a:cxnSpLocks/>
          </p:cNvCxnSpPr>
          <p:nvPr/>
        </p:nvCxnSpPr>
        <p:spPr>
          <a:xfrm flipV="1">
            <a:off x="1562690" y="4815151"/>
            <a:ext cx="0" cy="465509"/>
          </a:xfrm>
          <a:prstGeom prst="straightConnector1">
            <a:avLst/>
          </a:prstGeom>
          <a:ln w="47625">
            <a:solidFill>
              <a:srgbClr val="F36C37"/>
            </a:solidFill>
            <a:headEnd type="none" w="med" len="med"/>
            <a:tailEnd type="triangle"/>
          </a:ln>
        </p:spPr>
        <p:style>
          <a:lnRef idx="3">
            <a:schemeClr val="accent1"/>
          </a:lnRef>
          <a:fillRef idx="0">
            <a:schemeClr val="accent1"/>
          </a:fillRef>
          <a:effectRef idx="2">
            <a:schemeClr val="accent1"/>
          </a:effectRef>
          <a:fontRef idx="minor">
            <a:schemeClr val="tx1"/>
          </a:fontRef>
        </p:style>
      </p:cxnSp>
      <p:sp>
        <p:nvSpPr>
          <p:cNvPr id="17" name="テキスト ボックス 16">
            <a:extLst>
              <a:ext uri="{FF2B5EF4-FFF2-40B4-BE49-F238E27FC236}">
                <a16:creationId xmlns:a16="http://schemas.microsoft.com/office/drawing/2014/main" id="{50ABBC2B-9D02-330C-C4EC-8DEEDCAB8B61}"/>
              </a:ext>
            </a:extLst>
          </p:cNvPr>
          <p:cNvSpPr txBox="1"/>
          <p:nvPr/>
        </p:nvSpPr>
        <p:spPr>
          <a:xfrm>
            <a:off x="538210" y="5371733"/>
            <a:ext cx="2048959" cy="338554"/>
          </a:xfrm>
          <a:prstGeom prst="rect">
            <a:avLst/>
          </a:prstGeom>
          <a:noFill/>
        </p:spPr>
        <p:txBody>
          <a:bodyPr wrap="none" rtlCol="0">
            <a:spAutoFit/>
          </a:bodyPr>
          <a:lstStyle/>
          <a:p>
            <a:pPr algn="ctr" defTabSz="914400" fontAlgn="base">
              <a:spcBef>
                <a:spcPct val="0"/>
              </a:spcBef>
              <a:spcAft>
                <a:spcPct val="0"/>
              </a:spcAft>
            </a:pPr>
            <a:r>
              <a:rPr kumimoji="1" lang="ja-JP" altLang="en-US" sz="1600">
                <a:solidFill>
                  <a:srgbClr val="000000"/>
                </a:solidFill>
                <a:latin typeface="+mn-ea"/>
              </a:rPr>
              <a:t>定期預金金額</a:t>
            </a:r>
            <a:r>
              <a:rPr kumimoji="1" lang="en-US" altLang="ja-JP" sz="1600" dirty="0">
                <a:solidFill>
                  <a:srgbClr val="000000"/>
                </a:solidFill>
                <a:latin typeface="+mn-ea"/>
              </a:rPr>
              <a:t>×10%</a:t>
            </a:r>
            <a:endParaRPr kumimoji="1" lang="ja-JP" altLang="en-US" sz="1600" dirty="0">
              <a:solidFill>
                <a:srgbClr val="000000"/>
              </a:solidFill>
              <a:latin typeface="+mn-ea"/>
            </a:endParaRPr>
          </a:p>
        </p:txBody>
      </p:sp>
      <p:cxnSp>
        <p:nvCxnSpPr>
          <p:cNvPr id="18" name="直線矢印コネクタ 17">
            <a:extLst>
              <a:ext uri="{FF2B5EF4-FFF2-40B4-BE49-F238E27FC236}">
                <a16:creationId xmlns:a16="http://schemas.microsoft.com/office/drawing/2014/main" id="{D5D0E699-78A5-3FB2-8C83-0BC5DC61B7E1}"/>
              </a:ext>
            </a:extLst>
          </p:cNvPr>
          <p:cNvCxnSpPr>
            <a:cxnSpLocks/>
          </p:cNvCxnSpPr>
          <p:nvPr/>
        </p:nvCxnSpPr>
        <p:spPr>
          <a:xfrm flipV="1">
            <a:off x="4627787" y="4803376"/>
            <a:ext cx="0" cy="465509"/>
          </a:xfrm>
          <a:prstGeom prst="straightConnector1">
            <a:avLst/>
          </a:prstGeom>
          <a:ln w="47625">
            <a:solidFill>
              <a:srgbClr val="F36C37"/>
            </a:solidFill>
            <a:headEnd type="none" w="med" len="med"/>
            <a:tailEnd type="triangle"/>
          </a:ln>
        </p:spPr>
        <p:style>
          <a:lnRef idx="3">
            <a:schemeClr val="accent1"/>
          </a:lnRef>
          <a:fillRef idx="0">
            <a:schemeClr val="accent1"/>
          </a:fillRef>
          <a:effectRef idx="2">
            <a:schemeClr val="accent1"/>
          </a:effectRef>
          <a:fontRef idx="minor">
            <a:schemeClr val="tx1"/>
          </a:fontRef>
        </p:style>
      </p:cxnSp>
      <p:sp>
        <p:nvSpPr>
          <p:cNvPr id="19" name="テキスト ボックス 18">
            <a:extLst>
              <a:ext uri="{FF2B5EF4-FFF2-40B4-BE49-F238E27FC236}">
                <a16:creationId xmlns:a16="http://schemas.microsoft.com/office/drawing/2014/main" id="{D621318B-410F-BE33-3CEF-42C48D5C4C22}"/>
              </a:ext>
            </a:extLst>
          </p:cNvPr>
          <p:cNvSpPr txBox="1"/>
          <p:nvPr/>
        </p:nvSpPr>
        <p:spPr>
          <a:xfrm>
            <a:off x="3426978" y="5371733"/>
            <a:ext cx="2401618" cy="338554"/>
          </a:xfrm>
          <a:prstGeom prst="rect">
            <a:avLst/>
          </a:prstGeom>
          <a:noFill/>
        </p:spPr>
        <p:txBody>
          <a:bodyPr wrap="none" rtlCol="0">
            <a:spAutoFit/>
          </a:bodyPr>
          <a:lstStyle/>
          <a:p>
            <a:pPr algn="ctr" defTabSz="914400" fontAlgn="base">
              <a:spcBef>
                <a:spcPct val="0"/>
              </a:spcBef>
              <a:spcAft>
                <a:spcPct val="0"/>
              </a:spcAft>
            </a:pPr>
            <a:r>
              <a:rPr kumimoji="1" lang="ja-JP" altLang="en-US" sz="1600">
                <a:solidFill>
                  <a:srgbClr val="000000"/>
                </a:solidFill>
                <a:latin typeface="+mn-ea"/>
              </a:rPr>
              <a:t>テレアポの回数</a:t>
            </a:r>
            <a:r>
              <a:rPr kumimoji="1" lang="en-US" altLang="ja-JP" sz="1600" dirty="0">
                <a:solidFill>
                  <a:srgbClr val="000000"/>
                </a:solidFill>
                <a:latin typeface="+mn-ea"/>
              </a:rPr>
              <a:t>÷</a:t>
            </a:r>
            <a:r>
              <a:rPr kumimoji="1" lang="ja-JP" altLang="en-US" sz="1600">
                <a:solidFill>
                  <a:srgbClr val="000000"/>
                </a:solidFill>
                <a:latin typeface="+mn-ea"/>
              </a:rPr>
              <a:t>成約数</a:t>
            </a:r>
            <a:endParaRPr kumimoji="1" lang="ja-JP" altLang="en-US" sz="1600" dirty="0">
              <a:solidFill>
                <a:srgbClr val="000000"/>
              </a:solidFill>
              <a:latin typeface="+mn-ea"/>
            </a:endParaRPr>
          </a:p>
        </p:txBody>
      </p:sp>
      <p:sp>
        <p:nvSpPr>
          <p:cNvPr id="20" name="テキスト ボックス 19">
            <a:extLst>
              <a:ext uri="{FF2B5EF4-FFF2-40B4-BE49-F238E27FC236}">
                <a16:creationId xmlns:a16="http://schemas.microsoft.com/office/drawing/2014/main" id="{8CA3AF00-326B-E387-3774-4BD3CB338FC6}"/>
              </a:ext>
            </a:extLst>
          </p:cNvPr>
          <p:cNvSpPr txBox="1"/>
          <p:nvPr/>
        </p:nvSpPr>
        <p:spPr>
          <a:xfrm>
            <a:off x="6992881" y="3430156"/>
            <a:ext cx="4544834" cy="1015663"/>
          </a:xfrm>
          <a:prstGeom prst="rect">
            <a:avLst/>
          </a:prstGeom>
          <a:noFill/>
        </p:spPr>
        <p:txBody>
          <a:bodyPr wrap="none" rtlCol="0">
            <a:spAutoFit/>
          </a:bodyPr>
          <a:lstStyle/>
          <a:p>
            <a:pPr algn="ctr" defTabSz="914400" fontAlgn="base">
              <a:spcBef>
                <a:spcPct val="0"/>
              </a:spcBef>
              <a:spcAft>
                <a:spcPct val="0"/>
              </a:spcAft>
            </a:pPr>
            <a:r>
              <a:rPr kumimoji="1" lang="ja-JP" altLang="en-US" sz="2000">
                <a:solidFill>
                  <a:srgbClr val="F36C37"/>
                </a:solidFill>
                <a:latin typeface="+mn-ea"/>
              </a:rPr>
              <a:t>たくさん預金してくれそうかつ、</a:t>
            </a:r>
            <a:endParaRPr kumimoji="1" lang="en-US" altLang="ja-JP" sz="2000" dirty="0">
              <a:solidFill>
                <a:srgbClr val="F36C37"/>
              </a:solidFill>
              <a:latin typeface="+mn-ea"/>
            </a:endParaRPr>
          </a:p>
          <a:p>
            <a:pPr algn="ctr" defTabSz="914400" fontAlgn="base">
              <a:spcBef>
                <a:spcPct val="0"/>
              </a:spcBef>
              <a:spcAft>
                <a:spcPct val="0"/>
              </a:spcAft>
            </a:pPr>
            <a:r>
              <a:rPr kumimoji="1" lang="ja-JP" altLang="en-US" sz="2000">
                <a:solidFill>
                  <a:srgbClr val="F36C37"/>
                </a:solidFill>
                <a:latin typeface="+mn-ea"/>
              </a:rPr>
              <a:t>成約し易い顧客の特徴をみつけだし、</a:t>
            </a:r>
            <a:endParaRPr kumimoji="1" lang="en-US" altLang="ja-JP" sz="2000" dirty="0">
              <a:solidFill>
                <a:srgbClr val="F36C37"/>
              </a:solidFill>
              <a:latin typeface="+mn-ea"/>
            </a:endParaRPr>
          </a:p>
          <a:p>
            <a:pPr algn="ctr" defTabSz="914400" fontAlgn="base">
              <a:spcBef>
                <a:spcPct val="0"/>
              </a:spcBef>
              <a:spcAft>
                <a:spcPct val="0"/>
              </a:spcAft>
            </a:pPr>
            <a:r>
              <a:rPr kumimoji="1" lang="ja-JP" altLang="en-US" sz="2000">
                <a:solidFill>
                  <a:srgbClr val="F36C37"/>
                </a:solidFill>
                <a:latin typeface="+mn-ea"/>
              </a:rPr>
              <a:t>マネージャーに支援案を提案する</a:t>
            </a:r>
            <a:endParaRPr kumimoji="1" lang="ja-JP" altLang="en-US" sz="2000" dirty="0">
              <a:solidFill>
                <a:srgbClr val="F36C37"/>
              </a:solidFill>
              <a:latin typeface="+mn-ea"/>
            </a:endParaRPr>
          </a:p>
        </p:txBody>
      </p:sp>
      <p:sp>
        <p:nvSpPr>
          <p:cNvPr id="23" name="正方形/長方形 22">
            <a:extLst>
              <a:ext uri="{FF2B5EF4-FFF2-40B4-BE49-F238E27FC236}">
                <a16:creationId xmlns:a16="http://schemas.microsoft.com/office/drawing/2014/main" id="{F6B4C964-D910-E99D-91A8-2FED3065648D}"/>
              </a:ext>
            </a:extLst>
          </p:cNvPr>
          <p:cNvSpPr/>
          <p:nvPr/>
        </p:nvSpPr>
        <p:spPr>
          <a:xfrm>
            <a:off x="6418436" y="2971759"/>
            <a:ext cx="5590063" cy="1658726"/>
          </a:xfrm>
          <a:prstGeom prst="rect">
            <a:avLst/>
          </a:prstGeom>
          <a:noFill/>
          <a:ln w="38100">
            <a:solidFill>
              <a:srgbClr val="F36C37"/>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2400" dirty="0">
              <a:latin typeface="BIZ UDPゴシック" panose="020B0400000000000000" pitchFamily="50" charset="-128"/>
              <a:ea typeface="BIZ UDPゴシック" panose="020B0400000000000000" pitchFamily="50" charset="-128"/>
            </a:endParaRPr>
          </a:p>
        </p:txBody>
      </p:sp>
      <p:sp>
        <p:nvSpPr>
          <p:cNvPr id="22" name="テキスト ボックス 21">
            <a:extLst>
              <a:ext uri="{FF2B5EF4-FFF2-40B4-BE49-F238E27FC236}">
                <a16:creationId xmlns:a16="http://schemas.microsoft.com/office/drawing/2014/main" id="{0D3C2A1B-8BBA-A4FD-0223-7AF3843D1A9A}"/>
              </a:ext>
            </a:extLst>
          </p:cNvPr>
          <p:cNvSpPr txBox="1"/>
          <p:nvPr/>
        </p:nvSpPr>
        <p:spPr>
          <a:xfrm>
            <a:off x="6733634" y="2760272"/>
            <a:ext cx="1980030" cy="400110"/>
          </a:xfrm>
          <a:prstGeom prst="rect">
            <a:avLst/>
          </a:prstGeom>
          <a:solidFill>
            <a:schemeClr val="bg1"/>
          </a:solidFill>
          <a:ln w="38100">
            <a:solidFill>
              <a:srgbClr val="F36C37"/>
            </a:solidFill>
          </a:ln>
        </p:spPr>
        <p:txBody>
          <a:bodyPr wrap="none" rtlCol="0">
            <a:spAutoFit/>
          </a:bodyPr>
          <a:lstStyle/>
          <a:p>
            <a:pPr algn="ctr" defTabSz="914400" fontAlgn="base">
              <a:spcBef>
                <a:spcPct val="0"/>
              </a:spcBef>
              <a:spcAft>
                <a:spcPct val="0"/>
              </a:spcAft>
            </a:pPr>
            <a:r>
              <a:rPr kumimoji="1" lang="ja-JP" altLang="en-US" sz="2000">
                <a:solidFill>
                  <a:srgbClr val="F36C37"/>
                </a:solidFill>
                <a:latin typeface="+mn-ea"/>
              </a:rPr>
              <a:t>本課題での目的</a:t>
            </a:r>
            <a:endParaRPr kumimoji="1" lang="ja-JP" altLang="en-US" sz="2000" dirty="0">
              <a:solidFill>
                <a:srgbClr val="F36C37"/>
              </a:solidFill>
              <a:latin typeface="+mn-ea"/>
            </a:endParaRPr>
          </a:p>
        </p:txBody>
      </p:sp>
    </p:spTree>
    <p:extLst>
      <p:ext uri="{BB962C8B-B14F-4D97-AF65-F5344CB8AC3E}">
        <p14:creationId xmlns:p14="http://schemas.microsoft.com/office/powerpoint/2010/main" val="33215879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B0DDD23-05B5-DAD8-EBD4-3AE5CCFA787D}"/>
              </a:ext>
            </a:extLst>
          </p:cNvPr>
          <p:cNvSpPr>
            <a:spLocks noGrp="1"/>
          </p:cNvSpPr>
          <p:nvPr>
            <p:ph type="title"/>
          </p:nvPr>
        </p:nvSpPr>
        <p:spPr/>
        <p:txBody>
          <a:bodyPr/>
          <a:lstStyle/>
          <a:p>
            <a:r>
              <a:rPr lang="ja-JP" altLang="en-US"/>
              <a:t>現状分析の手法：</a:t>
            </a:r>
            <a:r>
              <a:rPr lang="en-US" altLang="ja-JP" dirty="0"/>
              <a:t>SWOT</a:t>
            </a:r>
            <a:endParaRPr kumimoji="1" lang="ja-JP" altLang="en-US"/>
          </a:p>
        </p:txBody>
      </p:sp>
      <p:pic>
        <p:nvPicPr>
          <p:cNvPr id="4" name="図 3">
            <a:extLst>
              <a:ext uri="{FF2B5EF4-FFF2-40B4-BE49-F238E27FC236}">
                <a16:creationId xmlns:a16="http://schemas.microsoft.com/office/drawing/2014/main" id="{8447B0DF-54C8-5577-C04A-ABE2E1A89B5C}"/>
              </a:ext>
            </a:extLst>
          </p:cNvPr>
          <p:cNvPicPr>
            <a:picLocks noChangeAspect="1"/>
          </p:cNvPicPr>
          <p:nvPr/>
        </p:nvPicPr>
        <p:blipFill>
          <a:blip r:embed="rId3"/>
          <a:stretch>
            <a:fillRect/>
          </a:stretch>
        </p:blipFill>
        <p:spPr>
          <a:xfrm>
            <a:off x="368287" y="1431582"/>
            <a:ext cx="5774422" cy="3994836"/>
          </a:xfrm>
          <a:prstGeom prst="rect">
            <a:avLst/>
          </a:prstGeom>
        </p:spPr>
      </p:pic>
      <p:sp>
        <p:nvSpPr>
          <p:cNvPr id="5" name="テキスト ボックス 4">
            <a:extLst>
              <a:ext uri="{FF2B5EF4-FFF2-40B4-BE49-F238E27FC236}">
                <a16:creationId xmlns:a16="http://schemas.microsoft.com/office/drawing/2014/main" id="{97947962-6FC9-EE61-512A-91144C331319}"/>
              </a:ext>
            </a:extLst>
          </p:cNvPr>
          <p:cNvSpPr txBox="1"/>
          <p:nvPr/>
        </p:nvSpPr>
        <p:spPr>
          <a:xfrm>
            <a:off x="4552260" y="5426418"/>
            <a:ext cx="1664238" cy="338554"/>
          </a:xfrm>
          <a:prstGeom prst="rect">
            <a:avLst/>
          </a:prstGeom>
          <a:noFill/>
        </p:spPr>
        <p:txBody>
          <a:bodyPr wrap="none" rtlCol="0">
            <a:spAutoFit/>
          </a:bodyPr>
          <a:lstStyle/>
          <a:p>
            <a:pPr algn="ctr" defTabSz="914400" fontAlgn="base">
              <a:spcBef>
                <a:spcPct val="0"/>
              </a:spcBef>
              <a:spcAft>
                <a:spcPct val="0"/>
              </a:spcAft>
            </a:pPr>
            <a:r>
              <a:rPr kumimoji="1" lang="ja-JP" altLang="en-US" sz="1600">
                <a:solidFill>
                  <a:srgbClr val="000000"/>
                </a:solidFill>
                <a:latin typeface="+mn-ea"/>
              </a:rPr>
              <a:t>出典：</a:t>
            </a:r>
            <a:r>
              <a:rPr kumimoji="1" lang="en-US" altLang="ja-JP" sz="1600" dirty="0">
                <a:solidFill>
                  <a:srgbClr val="000000"/>
                </a:solidFill>
                <a:latin typeface="+mn-ea"/>
              </a:rPr>
              <a:t>Note pm</a:t>
            </a:r>
            <a:endParaRPr kumimoji="1" lang="ja-JP" altLang="en-US" sz="1600" dirty="0">
              <a:solidFill>
                <a:srgbClr val="000000"/>
              </a:solidFill>
              <a:latin typeface="+mn-ea"/>
            </a:endParaRPr>
          </a:p>
        </p:txBody>
      </p:sp>
      <p:sp>
        <p:nvSpPr>
          <p:cNvPr id="6" name="テキスト ボックス 5">
            <a:extLst>
              <a:ext uri="{FF2B5EF4-FFF2-40B4-BE49-F238E27FC236}">
                <a16:creationId xmlns:a16="http://schemas.microsoft.com/office/drawing/2014/main" id="{678953B2-2308-81FF-9213-52B243DC044E}"/>
              </a:ext>
            </a:extLst>
          </p:cNvPr>
          <p:cNvSpPr txBox="1"/>
          <p:nvPr/>
        </p:nvSpPr>
        <p:spPr>
          <a:xfrm>
            <a:off x="6599266" y="2322565"/>
            <a:ext cx="4160879" cy="584775"/>
          </a:xfrm>
          <a:prstGeom prst="rect">
            <a:avLst/>
          </a:prstGeom>
          <a:noFill/>
        </p:spPr>
        <p:txBody>
          <a:bodyPr wrap="square" rtlCol="0">
            <a:spAutoFit/>
          </a:bodyPr>
          <a:lstStyle/>
          <a:p>
            <a:pPr algn="ctr" defTabSz="914400" fontAlgn="base">
              <a:spcBef>
                <a:spcPct val="0"/>
              </a:spcBef>
              <a:spcAft>
                <a:spcPct val="0"/>
              </a:spcAft>
            </a:pPr>
            <a:r>
              <a:rPr kumimoji="1" lang="ja-JP" altLang="en-US" sz="1600">
                <a:solidFill>
                  <a:srgbClr val="5694D0"/>
                </a:solidFill>
                <a:latin typeface="+mn-ea"/>
              </a:rPr>
              <a:t>自社の強み・不利な点・競合の状態や情勢など様々な視点で現状把握</a:t>
            </a:r>
            <a:endParaRPr kumimoji="1" lang="ja-JP" altLang="en-US" sz="1600" dirty="0">
              <a:solidFill>
                <a:srgbClr val="5694D0"/>
              </a:solidFill>
              <a:latin typeface="+mn-ea"/>
            </a:endParaRPr>
          </a:p>
        </p:txBody>
      </p:sp>
      <p:sp>
        <p:nvSpPr>
          <p:cNvPr id="7" name="下矢印 6">
            <a:extLst>
              <a:ext uri="{FF2B5EF4-FFF2-40B4-BE49-F238E27FC236}">
                <a16:creationId xmlns:a16="http://schemas.microsoft.com/office/drawing/2014/main" id="{84B8F39A-577C-7EDC-4825-7325652D523F}"/>
              </a:ext>
            </a:extLst>
          </p:cNvPr>
          <p:cNvSpPr/>
          <p:nvPr/>
        </p:nvSpPr>
        <p:spPr>
          <a:xfrm>
            <a:off x="8190609" y="3429000"/>
            <a:ext cx="978195" cy="552893"/>
          </a:xfrm>
          <a:prstGeom prst="downArrow">
            <a:avLst/>
          </a:prstGeom>
          <a:solidFill>
            <a:srgbClr val="F36C3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2400" dirty="0">
              <a:latin typeface="BIZ UDPゴシック" panose="020B0400000000000000" pitchFamily="50" charset="-128"/>
              <a:ea typeface="BIZ UDPゴシック" panose="020B0400000000000000" pitchFamily="50" charset="-128"/>
            </a:endParaRPr>
          </a:p>
        </p:txBody>
      </p:sp>
      <p:sp>
        <p:nvSpPr>
          <p:cNvPr id="8" name="テキスト ボックス 7">
            <a:extLst>
              <a:ext uri="{FF2B5EF4-FFF2-40B4-BE49-F238E27FC236}">
                <a16:creationId xmlns:a16="http://schemas.microsoft.com/office/drawing/2014/main" id="{447D4D2A-8DF9-5593-0FE3-5FE22E067664}"/>
              </a:ext>
            </a:extLst>
          </p:cNvPr>
          <p:cNvSpPr txBox="1"/>
          <p:nvPr/>
        </p:nvSpPr>
        <p:spPr>
          <a:xfrm>
            <a:off x="6740715" y="4503553"/>
            <a:ext cx="4019430" cy="584775"/>
          </a:xfrm>
          <a:prstGeom prst="rect">
            <a:avLst/>
          </a:prstGeom>
          <a:noFill/>
        </p:spPr>
        <p:txBody>
          <a:bodyPr wrap="square" rtlCol="0">
            <a:spAutoFit/>
          </a:bodyPr>
          <a:lstStyle/>
          <a:p>
            <a:pPr algn="ctr" defTabSz="914400" fontAlgn="base">
              <a:spcBef>
                <a:spcPct val="0"/>
              </a:spcBef>
              <a:spcAft>
                <a:spcPct val="0"/>
              </a:spcAft>
            </a:pPr>
            <a:r>
              <a:rPr kumimoji="1" lang="ja-JP" altLang="en-US" sz="1600" b="1">
                <a:solidFill>
                  <a:srgbClr val="F36C37"/>
                </a:solidFill>
                <a:latin typeface="+mn-ea"/>
              </a:rPr>
              <a:t>分析における仮説設定のキーワード抽出</a:t>
            </a:r>
            <a:endParaRPr kumimoji="1" lang="en-US" altLang="ja-JP" sz="1600" b="1" dirty="0">
              <a:solidFill>
                <a:srgbClr val="F36C37"/>
              </a:solidFill>
              <a:latin typeface="+mn-ea"/>
            </a:endParaRPr>
          </a:p>
          <a:p>
            <a:pPr algn="ctr" defTabSz="914400" fontAlgn="base">
              <a:spcBef>
                <a:spcPct val="0"/>
              </a:spcBef>
              <a:spcAft>
                <a:spcPct val="0"/>
              </a:spcAft>
            </a:pPr>
            <a:r>
              <a:rPr kumimoji="1" lang="ja-JP" altLang="en-US" sz="1600" b="1">
                <a:solidFill>
                  <a:srgbClr val="F36C37"/>
                </a:solidFill>
                <a:latin typeface="+mn-ea"/>
              </a:rPr>
              <a:t>分析課題の理解や現状把握が可能</a:t>
            </a:r>
            <a:endParaRPr kumimoji="1" lang="ja-JP" altLang="en-US" sz="1600" b="1" dirty="0">
              <a:solidFill>
                <a:srgbClr val="F36C37"/>
              </a:solidFill>
              <a:latin typeface="+mn-ea"/>
            </a:endParaRPr>
          </a:p>
        </p:txBody>
      </p:sp>
    </p:spTree>
    <p:extLst>
      <p:ext uri="{BB962C8B-B14F-4D97-AF65-F5344CB8AC3E}">
        <p14:creationId xmlns:p14="http://schemas.microsoft.com/office/powerpoint/2010/main" val="20724725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412DE04-6B27-4963-8AC7-DEE3BCEC014D}"/>
              </a:ext>
            </a:extLst>
          </p:cNvPr>
          <p:cNvSpPr>
            <a:spLocks noGrp="1"/>
          </p:cNvSpPr>
          <p:nvPr>
            <p:ph type="title" idx="4294967295"/>
          </p:nvPr>
        </p:nvSpPr>
        <p:spPr>
          <a:xfrm>
            <a:off x="666515" y="2842683"/>
            <a:ext cx="8858485" cy="482600"/>
          </a:xfrm>
        </p:spPr>
        <p:txBody>
          <a:bodyPr/>
          <a:lstStyle/>
          <a:p>
            <a:r>
              <a:rPr lang="ja-JP" altLang="en-US" sz="3600" spc="150" dirty="0">
                <a:solidFill>
                  <a:srgbClr val="F36C37"/>
                </a:solidFill>
              </a:rPr>
              <a:t>第</a:t>
            </a:r>
            <a:r>
              <a:rPr lang="en-US" altLang="ja-JP" sz="6000" spc="150" dirty="0">
                <a:solidFill>
                  <a:srgbClr val="F36C37"/>
                </a:solidFill>
              </a:rPr>
              <a:t>0</a:t>
            </a:r>
            <a:r>
              <a:rPr lang="ja-JP" altLang="en-US" sz="3600" spc="150" dirty="0">
                <a:solidFill>
                  <a:srgbClr val="F36C37"/>
                </a:solidFill>
              </a:rPr>
              <a:t>章　はじめに</a:t>
            </a:r>
            <a:endParaRPr kumimoji="1" lang="ja-JP" altLang="en-US" sz="3600" spc="150" dirty="0">
              <a:solidFill>
                <a:srgbClr val="F36C37"/>
              </a:solidFill>
            </a:endParaRPr>
          </a:p>
        </p:txBody>
      </p:sp>
    </p:spTree>
    <p:extLst>
      <p:ext uri="{BB962C8B-B14F-4D97-AF65-F5344CB8AC3E}">
        <p14:creationId xmlns:p14="http://schemas.microsoft.com/office/powerpoint/2010/main" val="27614085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B0DDD23-05B5-DAD8-EBD4-3AE5CCFA787D}"/>
              </a:ext>
            </a:extLst>
          </p:cNvPr>
          <p:cNvSpPr>
            <a:spLocks noGrp="1"/>
          </p:cNvSpPr>
          <p:nvPr>
            <p:ph type="title"/>
          </p:nvPr>
        </p:nvSpPr>
        <p:spPr/>
        <p:txBody>
          <a:bodyPr/>
          <a:lstStyle/>
          <a:p>
            <a:r>
              <a:rPr lang="ja-JP" altLang="en-US"/>
              <a:t>現状分析の手法：イシューツリー</a:t>
            </a:r>
            <a:endParaRPr kumimoji="1" lang="ja-JP" altLang="en-US"/>
          </a:p>
        </p:txBody>
      </p:sp>
      <p:sp>
        <p:nvSpPr>
          <p:cNvPr id="3" name="テキスト ボックス 2">
            <a:extLst>
              <a:ext uri="{FF2B5EF4-FFF2-40B4-BE49-F238E27FC236}">
                <a16:creationId xmlns:a16="http://schemas.microsoft.com/office/drawing/2014/main" id="{D24566C8-B45E-3659-FB77-45A81E79F480}"/>
              </a:ext>
            </a:extLst>
          </p:cNvPr>
          <p:cNvSpPr txBox="1"/>
          <p:nvPr/>
        </p:nvSpPr>
        <p:spPr>
          <a:xfrm>
            <a:off x="1130538" y="992076"/>
            <a:ext cx="9930924" cy="400110"/>
          </a:xfrm>
          <a:prstGeom prst="rect">
            <a:avLst/>
          </a:prstGeom>
          <a:noFill/>
        </p:spPr>
        <p:txBody>
          <a:bodyPr wrap="none" rtlCol="0">
            <a:spAutoFit/>
          </a:bodyPr>
          <a:lstStyle/>
          <a:p>
            <a:pPr algn="ctr" defTabSz="914400" fontAlgn="base">
              <a:spcBef>
                <a:spcPct val="0"/>
              </a:spcBef>
              <a:spcAft>
                <a:spcPct val="0"/>
              </a:spcAft>
            </a:pPr>
            <a:r>
              <a:rPr kumimoji="1" lang="ja-JP" altLang="en-US" sz="2000">
                <a:solidFill>
                  <a:srgbClr val="F36C37"/>
                </a:solidFill>
                <a:latin typeface="+mn-ea"/>
              </a:rPr>
              <a:t>仮説検証に必要なデータやデータの処理方法を構造化するのに役立つフレームワーク</a:t>
            </a:r>
            <a:endParaRPr kumimoji="1" lang="ja-JP" altLang="en-US" sz="2000" dirty="0">
              <a:solidFill>
                <a:srgbClr val="F36C37"/>
              </a:solidFill>
              <a:latin typeface="+mn-ea"/>
            </a:endParaRPr>
          </a:p>
        </p:txBody>
      </p:sp>
      <p:sp>
        <p:nvSpPr>
          <p:cNvPr id="4" name="正方形/長方形 3">
            <a:extLst>
              <a:ext uri="{FF2B5EF4-FFF2-40B4-BE49-F238E27FC236}">
                <a16:creationId xmlns:a16="http://schemas.microsoft.com/office/drawing/2014/main" id="{84A87F67-5F04-88EB-9454-9923D6E57E81}"/>
              </a:ext>
            </a:extLst>
          </p:cNvPr>
          <p:cNvSpPr/>
          <p:nvPr/>
        </p:nvSpPr>
        <p:spPr>
          <a:xfrm>
            <a:off x="4298666" y="1626781"/>
            <a:ext cx="2934586" cy="659219"/>
          </a:xfrm>
          <a:prstGeom prst="rect">
            <a:avLst/>
          </a:prstGeom>
          <a:solidFill>
            <a:schemeClr val="accent1">
              <a:lumMod val="40000"/>
              <a:lumOff val="60000"/>
            </a:schemeClr>
          </a:solidFill>
          <a:ln>
            <a:solidFill>
              <a:srgbClr val="F36C37"/>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2400" b="1">
                <a:latin typeface="+mn-ea"/>
              </a:rPr>
              <a:t>利益を〇％アップ</a:t>
            </a:r>
            <a:endParaRPr kumimoji="1" lang="ja-JP" altLang="en-US" sz="2400" b="1" dirty="0">
              <a:latin typeface="+mn-ea"/>
            </a:endParaRPr>
          </a:p>
        </p:txBody>
      </p:sp>
      <p:sp>
        <p:nvSpPr>
          <p:cNvPr id="6" name="正方形/長方形 5">
            <a:extLst>
              <a:ext uri="{FF2B5EF4-FFF2-40B4-BE49-F238E27FC236}">
                <a16:creationId xmlns:a16="http://schemas.microsoft.com/office/drawing/2014/main" id="{26A75475-4E0A-62B8-38BD-194C7F7F1FF8}"/>
              </a:ext>
            </a:extLst>
          </p:cNvPr>
          <p:cNvSpPr/>
          <p:nvPr/>
        </p:nvSpPr>
        <p:spPr>
          <a:xfrm>
            <a:off x="2193420" y="2849526"/>
            <a:ext cx="2934586" cy="659219"/>
          </a:xfrm>
          <a:prstGeom prst="rect">
            <a:avLst/>
          </a:prstGeom>
          <a:solidFill>
            <a:schemeClr val="accent1">
              <a:lumMod val="40000"/>
              <a:lumOff val="60000"/>
            </a:schemeClr>
          </a:solidFill>
          <a:ln>
            <a:solidFill>
              <a:srgbClr val="F36C37"/>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2400" b="1">
                <a:latin typeface="+mn-ea"/>
              </a:rPr>
              <a:t>価格戦略の見直し</a:t>
            </a:r>
            <a:endParaRPr kumimoji="1" lang="ja-JP" altLang="en-US" sz="2400" b="1" dirty="0">
              <a:latin typeface="+mn-ea"/>
            </a:endParaRPr>
          </a:p>
        </p:txBody>
      </p:sp>
      <p:sp>
        <p:nvSpPr>
          <p:cNvPr id="7" name="正方形/長方形 6">
            <a:extLst>
              <a:ext uri="{FF2B5EF4-FFF2-40B4-BE49-F238E27FC236}">
                <a16:creationId xmlns:a16="http://schemas.microsoft.com/office/drawing/2014/main" id="{39172EF9-6A1F-A900-49D2-13D36662735B}"/>
              </a:ext>
            </a:extLst>
          </p:cNvPr>
          <p:cNvSpPr/>
          <p:nvPr/>
        </p:nvSpPr>
        <p:spPr>
          <a:xfrm>
            <a:off x="2193420" y="3992526"/>
            <a:ext cx="2934586" cy="659219"/>
          </a:xfrm>
          <a:prstGeom prst="rect">
            <a:avLst/>
          </a:prstGeom>
          <a:solidFill>
            <a:schemeClr val="accent1">
              <a:lumMod val="40000"/>
              <a:lumOff val="60000"/>
            </a:schemeClr>
          </a:solidFill>
          <a:ln>
            <a:solidFill>
              <a:srgbClr val="F36C37"/>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2400" b="1">
                <a:latin typeface="+mn-ea"/>
              </a:rPr>
              <a:t>販売データ</a:t>
            </a:r>
            <a:endParaRPr kumimoji="1" lang="ja-JP" altLang="en-US" sz="2400" b="1" dirty="0">
              <a:latin typeface="+mn-ea"/>
            </a:endParaRPr>
          </a:p>
        </p:txBody>
      </p:sp>
      <p:sp>
        <p:nvSpPr>
          <p:cNvPr id="8" name="正方形/長方形 7">
            <a:extLst>
              <a:ext uri="{FF2B5EF4-FFF2-40B4-BE49-F238E27FC236}">
                <a16:creationId xmlns:a16="http://schemas.microsoft.com/office/drawing/2014/main" id="{79746B3D-2F2B-FAED-675C-5BFB2FFC8915}"/>
              </a:ext>
            </a:extLst>
          </p:cNvPr>
          <p:cNvSpPr/>
          <p:nvPr/>
        </p:nvSpPr>
        <p:spPr>
          <a:xfrm>
            <a:off x="2193420" y="5135526"/>
            <a:ext cx="2934586" cy="659219"/>
          </a:xfrm>
          <a:prstGeom prst="rect">
            <a:avLst/>
          </a:prstGeom>
          <a:solidFill>
            <a:schemeClr val="accent1">
              <a:lumMod val="40000"/>
              <a:lumOff val="60000"/>
            </a:schemeClr>
          </a:solidFill>
          <a:ln>
            <a:solidFill>
              <a:srgbClr val="F36C37"/>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2400" b="1" dirty="0">
                <a:latin typeface="+mn-ea"/>
              </a:rPr>
              <a:t>ABC </a:t>
            </a:r>
            <a:r>
              <a:rPr kumimoji="1" lang="ja-JP" altLang="en-US" sz="2400" b="1">
                <a:latin typeface="+mn-ea"/>
              </a:rPr>
              <a:t>分析</a:t>
            </a:r>
            <a:endParaRPr kumimoji="1" lang="ja-JP" altLang="en-US" sz="2400" b="1" dirty="0">
              <a:latin typeface="+mn-ea"/>
            </a:endParaRPr>
          </a:p>
        </p:txBody>
      </p:sp>
      <p:sp>
        <p:nvSpPr>
          <p:cNvPr id="9" name="正方形/長方形 8">
            <a:extLst>
              <a:ext uri="{FF2B5EF4-FFF2-40B4-BE49-F238E27FC236}">
                <a16:creationId xmlns:a16="http://schemas.microsoft.com/office/drawing/2014/main" id="{ECF3CF94-772D-EC0B-8B28-63F81FF9C2FD}"/>
              </a:ext>
            </a:extLst>
          </p:cNvPr>
          <p:cNvSpPr/>
          <p:nvPr/>
        </p:nvSpPr>
        <p:spPr>
          <a:xfrm>
            <a:off x="6453534" y="2849526"/>
            <a:ext cx="2934586" cy="659219"/>
          </a:xfrm>
          <a:prstGeom prst="rect">
            <a:avLst/>
          </a:prstGeom>
          <a:solidFill>
            <a:schemeClr val="accent1">
              <a:lumMod val="40000"/>
              <a:lumOff val="60000"/>
            </a:schemeClr>
          </a:solidFill>
          <a:ln>
            <a:solidFill>
              <a:srgbClr val="F36C37"/>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2400" b="1">
                <a:latin typeface="+mn-ea"/>
              </a:rPr>
              <a:t>商品管理の徹底</a:t>
            </a:r>
            <a:endParaRPr kumimoji="1" lang="ja-JP" altLang="en-US" sz="2400" b="1" dirty="0">
              <a:latin typeface="+mn-ea"/>
            </a:endParaRPr>
          </a:p>
        </p:txBody>
      </p:sp>
      <p:sp>
        <p:nvSpPr>
          <p:cNvPr id="10" name="正方形/長方形 9">
            <a:extLst>
              <a:ext uri="{FF2B5EF4-FFF2-40B4-BE49-F238E27FC236}">
                <a16:creationId xmlns:a16="http://schemas.microsoft.com/office/drawing/2014/main" id="{539C6D3C-6EE0-A2E7-1003-19F28D37C36F}"/>
              </a:ext>
            </a:extLst>
          </p:cNvPr>
          <p:cNvSpPr/>
          <p:nvPr/>
        </p:nvSpPr>
        <p:spPr>
          <a:xfrm>
            <a:off x="6453534" y="3992526"/>
            <a:ext cx="2934586" cy="659219"/>
          </a:xfrm>
          <a:prstGeom prst="rect">
            <a:avLst/>
          </a:prstGeom>
          <a:solidFill>
            <a:schemeClr val="accent1">
              <a:lumMod val="40000"/>
              <a:lumOff val="60000"/>
            </a:schemeClr>
          </a:solidFill>
          <a:ln>
            <a:solidFill>
              <a:srgbClr val="F36C37"/>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2400" b="1">
                <a:latin typeface="+mn-ea"/>
              </a:rPr>
              <a:t>販売データ</a:t>
            </a:r>
            <a:endParaRPr kumimoji="1" lang="ja-JP" altLang="en-US" sz="2400" b="1" dirty="0">
              <a:latin typeface="+mn-ea"/>
            </a:endParaRPr>
          </a:p>
        </p:txBody>
      </p:sp>
      <p:sp>
        <p:nvSpPr>
          <p:cNvPr id="11" name="正方形/長方形 10">
            <a:extLst>
              <a:ext uri="{FF2B5EF4-FFF2-40B4-BE49-F238E27FC236}">
                <a16:creationId xmlns:a16="http://schemas.microsoft.com/office/drawing/2014/main" id="{AF1B5ED3-73C1-B9E1-E38C-F3BA3AC1E64F}"/>
              </a:ext>
            </a:extLst>
          </p:cNvPr>
          <p:cNvSpPr/>
          <p:nvPr/>
        </p:nvSpPr>
        <p:spPr>
          <a:xfrm>
            <a:off x="6453534" y="5135526"/>
            <a:ext cx="2934586" cy="659219"/>
          </a:xfrm>
          <a:prstGeom prst="rect">
            <a:avLst/>
          </a:prstGeom>
          <a:solidFill>
            <a:schemeClr val="accent1">
              <a:lumMod val="40000"/>
              <a:lumOff val="60000"/>
            </a:schemeClr>
          </a:solidFill>
          <a:ln>
            <a:solidFill>
              <a:srgbClr val="F36C37"/>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2400" b="1">
                <a:latin typeface="+mn-ea"/>
              </a:rPr>
              <a:t>利益最大化分析</a:t>
            </a:r>
            <a:endParaRPr kumimoji="1" lang="ja-JP" altLang="en-US" sz="2400" b="1" dirty="0">
              <a:latin typeface="+mn-ea"/>
            </a:endParaRPr>
          </a:p>
        </p:txBody>
      </p:sp>
      <p:cxnSp>
        <p:nvCxnSpPr>
          <p:cNvPr id="14" name="カギ線コネクタ 13">
            <a:extLst>
              <a:ext uri="{FF2B5EF4-FFF2-40B4-BE49-F238E27FC236}">
                <a16:creationId xmlns:a16="http://schemas.microsoft.com/office/drawing/2014/main" id="{7FCD4ACC-F6DA-65E8-5740-2C0E8C96FEA0}"/>
              </a:ext>
            </a:extLst>
          </p:cNvPr>
          <p:cNvCxnSpPr>
            <a:stCxn id="4" idx="2"/>
            <a:endCxn id="6" idx="0"/>
          </p:cNvCxnSpPr>
          <p:nvPr/>
        </p:nvCxnSpPr>
        <p:spPr>
          <a:xfrm rot="5400000">
            <a:off x="4431573" y="1515140"/>
            <a:ext cx="563526" cy="2105246"/>
          </a:xfrm>
          <a:prstGeom prst="bentConnector3">
            <a:avLst/>
          </a:prstGeom>
          <a:ln w="63500">
            <a:solidFill>
              <a:srgbClr val="5694D0"/>
            </a:solidFill>
            <a:headEnd type="none" w="med" len="med"/>
            <a:tailEnd type="triangle"/>
          </a:ln>
        </p:spPr>
        <p:style>
          <a:lnRef idx="3">
            <a:schemeClr val="accent1"/>
          </a:lnRef>
          <a:fillRef idx="0">
            <a:schemeClr val="accent1"/>
          </a:fillRef>
          <a:effectRef idx="2">
            <a:schemeClr val="accent1"/>
          </a:effectRef>
          <a:fontRef idx="minor">
            <a:schemeClr val="tx1"/>
          </a:fontRef>
        </p:style>
      </p:cxnSp>
      <p:cxnSp>
        <p:nvCxnSpPr>
          <p:cNvPr id="15" name="カギ線コネクタ 14">
            <a:extLst>
              <a:ext uri="{FF2B5EF4-FFF2-40B4-BE49-F238E27FC236}">
                <a16:creationId xmlns:a16="http://schemas.microsoft.com/office/drawing/2014/main" id="{4AF651B5-201D-83D2-0140-8E86306F3130}"/>
              </a:ext>
            </a:extLst>
          </p:cNvPr>
          <p:cNvCxnSpPr>
            <a:cxnSpLocks/>
            <a:stCxn id="4" idx="2"/>
            <a:endCxn id="9" idx="0"/>
          </p:cNvCxnSpPr>
          <p:nvPr/>
        </p:nvCxnSpPr>
        <p:spPr>
          <a:xfrm rot="16200000" flipH="1">
            <a:off x="6561630" y="1490329"/>
            <a:ext cx="563526" cy="2154868"/>
          </a:xfrm>
          <a:prstGeom prst="bentConnector3">
            <a:avLst>
              <a:gd name="adj1" fmla="val 50000"/>
            </a:avLst>
          </a:prstGeom>
          <a:ln w="63500">
            <a:solidFill>
              <a:srgbClr val="5694D0"/>
            </a:solidFill>
            <a:headEnd type="none" w="med" len="med"/>
            <a:tailEnd type="triangle"/>
          </a:ln>
        </p:spPr>
        <p:style>
          <a:lnRef idx="3">
            <a:schemeClr val="accent1"/>
          </a:lnRef>
          <a:fillRef idx="0">
            <a:schemeClr val="accent1"/>
          </a:fillRef>
          <a:effectRef idx="2">
            <a:schemeClr val="accent1"/>
          </a:effectRef>
          <a:fontRef idx="minor">
            <a:schemeClr val="tx1"/>
          </a:fontRef>
        </p:style>
      </p:cxnSp>
      <p:cxnSp>
        <p:nvCxnSpPr>
          <p:cNvPr id="21" name="直線コネクタ 20">
            <a:extLst>
              <a:ext uri="{FF2B5EF4-FFF2-40B4-BE49-F238E27FC236}">
                <a16:creationId xmlns:a16="http://schemas.microsoft.com/office/drawing/2014/main" id="{92862014-8A06-9EE6-7F86-C0C65366C63C}"/>
              </a:ext>
            </a:extLst>
          </p:cNvPr>
          <p:cNvCxnSpPr>
            <a:stCxn id="6" idx="2"/>
            <a:endCxn id="7" idx="0"/>
          </p:cNvCxnSpPr>
          <p:nvPr/>
        </p:nvCxnSpPr>
        <p:spPr>
          <a:xfrm>
            <a:off x="3660713" y="3508745"/>
            <a:ext cx="0" cy="483781"/>
          </a:xfrm>
          <a:prstGeom prst="line">
            <a:avLst/>
          </a:prstGeom>
          <a:ln w="63500">
            <a:solidFill>
              <a:srgbClr val="5694D0"/>
            </a:solidFill>
            <a:headEnd type="none" w="med" len="med"/>
            <a:tailEnd type="none" w="med" len="med"/>
          </a:ln>
        </p:spPr>
        <p:style>
          <a:lnRef idx="3">
            <a:schemeClr val="accent1"/>
          </a:lnRef>
          <a:fillRef idx="0">
            <a:schemeClr val="accent1"/>
          </a:fillRef>
          <a:effectRef idx="2">
            <a:schemeClr val="accent1"/>
          </a:effectRef>
          <a:fontRef idx="minor">
            <a:schemeClr val="tx1"/>
          </a:fontRef>
        </p:style>
      </p:cxnSp>
      <p:cxnSp>
        <p:nvCxnSpPr>
          <p:cNvPr id="22" name="直線コネクタ 21">
            <a:extLst>
              <a:ext uri="{FF2B5EF4-FFF2-40B4-BE49-F238E27FC236}">
                <a16:creationId xmlns:a16="http://schemas.microsoft.com/office/drawing/2014/main" id="{BB53AC47-C4A6-A3CD-7FCB-C97BA255C185}"/>
              </a:ext>
            </a:extLst>
          </p:cNvPr>
          <p:cNvCxnSpPr/>
          <p:nvPr/>
        </p:nvCxnSpPr>
        <p:spPr>
          <a:xfrm>
            <a:off x="3660713" y="4651745"/>
            <a:ext cx="0" cy="483781"/>
          </a:xfrm>
          <a:prstGeom prst="line">
            <a:avLst/>
          </a:prstGeom>
          <a:ln w="63500">
            <a:solidFill>
              <a:srgbClr val="5694D0"/>
            </a:solidFill>
            <a:headEnd type="none" w="med" len="med"/>
            <a:tailEnd type="none" w="med" len="med"/>
          </a:ln>
        </p:spPr>
        <p:style>
          <a:lnRef idx="3">
            <a:schemeClr val="accent1"/>
          </a:lnRef>
          <a:fillRef idx="0">
            <a:schemeClr val="accent1"/>
          </a:fillRef>
          <a:effectRef idx="2">
            <a:schemeClr val="accent1"/>
          </a:effectRef>
          <a:fontRef idx="minor">
            <a:schemeClr val="tx1"/>
          </a:fontRef>
        </p:style>
      </p:cxnSp>
      <p:cxnSp>
        <p:nvCxnSpPr>
          <p:cNvPr id="23" name="直線コネクタ 22">
            <a:extLst>
              <a:ext uri="{FF2B5EF4-FFF2-40B4-BE49-F238E27FC236}">
                <a16:creationId xmlns:a16="http://schemas.microsoft.com/office/drawing/2014/main" id="{3A2F85B8-5592-EE66-BD88-60CF0B2BB792}"/>
              </a:ext>
            </a:extLst>
          </p:cNvPr>
          <p:cNvCxnSpPr/>
          <p:nvPr/>
        </p:nvCxnSpPr>
        <p:spPr>
          <a:xfrm>
            <a:off x="7920827" y="3508745"/>
            <a:ext cx="0" cy="483781"/>
          </a:xfrm>
          <a:prstGeom prst="line">
            <a:avLst/>
          </a:prstGeom>
          <a:ln w="63500">
            <a:solidFill>
              <a:srgbClr val="5694D0"/>
            </a:solidFill>
            <a:headEnd type="none" w="med" len="med"/>
            <a:tailEnd type="none" w="med" len="med"/>
          </a:ln>
        </p:spPr>
        <p:style>
          <a:lnRef idx="3">
            <a:schemeClr val="accent1"/>
          </a:lnRef>
          <a:fillRef idx="0">
            <a:schemeClr val="accent1"/>
          </a:fillRef>
          <a:effectRef idx="2">
            <a:schemeClr val="accent1"/>
          </a:effectRef>
          <a:fontRef idx="minor">
            <a:schemeClr val="tx1"/>
          </a:fontRef>
        </p:style>
      </p:cxnSp>
      <p:cxnSp>
        <p:nvCxnSpPr>
          <p:cNvPr id="24" name="直線コネクタ 23">
            <a:extLst>
              <a:ext uri="{FF2B5EF4-FFF2-40B4-BE49-F238E27FC236}">
                <a16:creationId xmlns:a16="http://schemas.microsoft.com/office/drawing/2014/main" id="{538FB082-DF7E-8F89-2A7D-46C76EAB75D3}"/>
              </a:ext>
            </a:extLst>
          </p:cNvPr>
          <p:cNvCxnSpPr/>
          <p:nvPr/>
        </p:nvCxnSpPr>
        <p:spPr>
          <a:xfrm>
            <a:off x="7920827" y="4651745"/>
            <a:ext cx="0" cy="483781"/>
          </a:xfrm>
          <a:prstGeom prst="line">
            <a:avLst/>
          </a:prstGeom>
          <a:ln w="63500">
            <a:solidFill>
              <a:srgbClr val="5694D0"/>
            </a:solidFill>
            <a:headEnd type="none" w="med" len="med"/>
            <a:tailEnd type="none" w="med" len="med"/>
          </a:ln>
        </p:spPr>
        <p:style>
          <a:lnRef idx="3">
            <a:schemeClr val="accent1"/>
          </a:lnRef>
          <a:fillRef idx="0">
            <a:schemeClr val="accent1"/>
          </a:fillRef>
          <a:effectRef idx="2">
            <a:schemeClr val="accent1"/>
          </a:effectRef>
          <a:fontRef idx="minor">
            <a:schemeClr val="tx1"/>
          </a:fontRef>
        </p:style>
      </p:cxnSp>
      <p:sp>
        <p:nvSpPr>
          <p:cNvPr id="25" name="テキスト ボックス 24">
            <a:extLst>
              <a:ext uri="{FF2B5EF4-FFF2-40B4-BE49-F238E27FC236}">
                <a16:creationId xmlns:a16="http://schemas.microsoft.com/office/drawing/2014/main" id="{1F9D8314-012F-DDCD-AD1C-0192105F08D4}"/>
              </a:ext>
            </a:extLst>
          </p:cNvPr>
          <p:cNvSpPr txBox="1"/>
          <p:nvPr/>
        </p:nvSpPr>
        <p:spPr>
          <a:xfrm>
            <a:off x="7141350" y="5964082"/>
            <a:ext cx="4493539" cy="338554"/>
          </a:xfrm>
          <a:prstGeom prst="rect">
            <a:avLst/>
          </a:prstGeom>
          <a:noFill/>
        </p:spPr>
        <p:txBody>
          <a:bodyPr wrap="none" rtlCol="0">
            <a:spAutoFit/>
          </a:bodyPr>
          <a:lstStyle/>
          <a:p>
            <a:pPr algn="ctr" defTabSz="914400" fontAlgn="base">
              <a:spcBef>
                <a:spcPct val="0"/>
              </a:spcBef>
              <a:spcAft>
                <a:spcPct val="0"/>
              </a:spcAft>
            </a:pPr>
            <a:r>
              <a:rPr kumimoji="1" lang="ja-JP" altLang="en-US" sz="1600">
                <a:solidFill>
                  <a:srgbClr val="000000"/>
                </a:solidFill>
                <a:latin typeface="+mn-ea"/>
              </a:rPr>
              <a:t>＊必ず仮説を立てないと行けないわけではない</a:t>
            </a:r>
            <a:endParaRPr kumimoji="1" lang="ja-JP" altLang="en-US" sz="1600" dirty="0">
              <a:solidFill>
                <a:srgbClr val="000000"/>
              </a:solidFill>
              <a:latin typeface="+mn-ea"/>
            </a:endParaRPr>
          </a:p>
        </p:txBody>
      </p:sp>
    </p:spTree>
    <p:extLst>
      <p:ext uri="{BB962C8B-B14F-4D97-AF65-F5344CB8AC3E}">
        <p14:creationId xmlns:p14="http://schemas.microsoft.com/office/powerpoint/2010/main" val="167470774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B0DDD23-05B5-DAD8-EBD4-3AE5CCFA787D}"/>
              </a:ext>
            </a:extLst>
          </p:cNvPr>
          <p:cNvSpPr>
            <a:spLocks noGrp="1"/>
          </p:cNvSpPr>
          <p:nvPr>
            <p:ph type="title"/>
          </p:nvPr>
        </p:nvSpPr>
        <p:spPr/>
        <p:txBody>
          <a:bodyPr/>
          <a:lstStyle/>
          <a:p>
            <a:r>
              <a:rPr lang="ja-JP" altLang="en-US"/>
              <a:t>仮説・計画</a:t>
            </a:r>
            <a:endParaRPr kumimoji="1" lang="ja-JP" altLang="en-US"/>
          </a:p>
        </p:txBody>
      </p:sp>
      <p:sp>
        <p:nvSpPr>
          <p:cNvPr id="4" name="テキスト ボックス 3">
            <a:extLst>
              <a:ext uri="{FF2B5EF4-FFF2-40B4-BE49-F238E27FC236}">
                <a16:creationId xmlns:a16="http://schemas.microsoft.com/office/drawing/2014/main" id="{F1770667-8C28-FEB7-628C-525DE7EDE3EB}"/>
              </a:ext>
            </a:extLst>
          </p:cNvPr>
          <p:cNvSpPr txBox="1"/>
          <p:nvPr/>
        </p:nvSpPr>
        <p:spPr>
          <a:xfrm>
            <a:off x="463687" y="2828835"/>
            <a:ext cx="11264622" cy="1200329"/>
          </a:xfrm>
          <a:prstGeom prst="rect">
            <a:avLst/>
          </a:prstGeom>
          <a:noFill/>
        </p:spPr>
        <p:txBody>
          <a:bodyPr wrap="none" rtlCol="0">
            <a:spAutoFit/>
          </a:bodyPr>
          <a:lstStyle/>
          <a:p>
            <a:pPr marL="342900" indent="-342900" defTabSz="914400" fontAlgn="base">
              <a:spcBef>
                <a:spcPct val="0"/>
              </a:spcBef>
              <a:spcAft>
                <a:spcPct val="0"/>
              </a:spcAft>
              <a:buFont typeface="Wingdings" pitchFamily="2" charset="2"/>
              <a:buChar char="ü"/>
            </a:pPr>
            <a:r>
              <a:rPr kumimoji="1" lang="ja-JP" altLang="en-US" sz="2400" b="1">
                <a:solidFill>
                  <a:srgbClr val="F36C37"/>
                </a:solidFill>
                <a:latin typeface="+mn-ea"/>
              </a:rPr>
              <a:t>どんな顧客にアプローチすると成約率を高められるか</a:t>
            </a:r>
            <a:endParaRPr kumimoji="1" lang="en-US" altLang="ja-JP" sz="2400" b="1" dirty="0">
              <a:solidFill>
                <a:srgbClr val="F36C37"/>
              </a:solidFill>
              <a:latin typeface="+mn-ea"/>
            </a:endParaRPr>
          </a:p>
          <a:p>
            <a:pPr marL="342900" indent="-342900" defTabSz="914400" fontAlgn="base">
              <a:spcBef>
                <a:spcPct val="0"/>
              </a:spcBef>
              <a:spcAft>
                <a:spcPct val="0"/>
              </a:spcAft>
              <a:buFont typeface="Wingdings" pitchFamily="2" charset="2"/>
              <a:buChar char="ü"/>
            </a:pPr>
            <a:r>
              <a:rPr kumimoji="1" lang="ja-JP" altLang="en-US" sz="2400" b="1">
                <a:solidFill>
                  <a:srgbClr val="F36C37"/>
                </a:solidFill>
                <a:latin typeface="+mn-ea"/>
              </a:rPr>
              <a:t>どのような顧客が講座にたくさん貯金してくれるか</a:t>
            </a:r>
            <a:r>
              <a:rPr kumimoji="1" lang="en-US" altLang="ja-JP" sz="2400" b="1" dirty="0">
                <a:solidFill>
                  <a:srgbClr val="F36C37"/>
                </a:solidFill>
                <a:latin typeface="+mn-ea"/>
              </a:rPr>
              <a:t>(</a:t>
            </a:r>
            <a:r>
              <a:rPr kumimoji="1" lang="ja-JP" altLang="en-US" sz="2400" b="1">
                <a:solidFill>
                  <a:srgbClr val="F36C37"/>
                </a:solidFill>
                <a:latin typeface="+mn-ea"/>
              </a:rPr>
              <a:t>売上の高い顧客の要因</a:t>
            </a:r>
            <a:r>
              <a:rPr kumimoji="1" lang="en-US" altLang="ja-JP" sz="2400" b="1" dirty="0">
                <a:solidFill>
                  <a:srgbClr val="F36C37"/>
                </a:solidFill>
                <a:latin typeface="+mn-ea"/>
              </a:rPr>
              <a:t>)</a:t>
            </a:r>
          </a:p>
          <a:p>
            <a:pPr marL="342900" indent="-342900" defTabSz="914400" fontAlgn="base">
              <a:spcBef>
                <a:spcPct val="0"/>
              </a:spcBef>
              <a:spcAft>
                <a:spcPct val="0"/>
              </a:spcAft>
              <a:buFont typeface="Wingdings" pitchFamily="2" charset="2"/>
              <a:buChar char="ü"/>
            </a:pPr>
            <a:r>
              <a:rPr kumimoji="1" lang="ja-JP" altLang="en-US" sz="2400" b="1">
                <a:solidFill>
                  <a:srgbClr val="F36C37"/>
                </a:solidFill>
                <a:latin typeface="+mn-ea"/>
              </a:rPr>
              <a:t>今回のキャンペーンにはそもそも効果があったのか</a:t>
            </a:r>
            <a:endParaRPr kumimoji="1" lang="ja-JP" altLang="en-US" sz="2400" b="1" dirty="0">
              <a:solidFill>
                <a:srgbClr val="F36C37"/>
              </a:solidFill>
              <a:latin typeface="+mn-ea"/>
            </a:endParaRPr>
          </a:p>
        </p:txBody>
      </p:sp>
    </p:spTree>
    <p:extLst>
      <p:ext uri="{BB962C8B-B14F-4D97-AF65-F5344CB8AC3E}">
        <p14:creationId xmlns:p14="http://schemas.microsoft.com/office/powerpoint/2010/main" val="232989328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四角形: 角を丸くする 4">
            <a:extLst>
              <a:ext uri="{FF2B5EF4-FFF2-40B4-BE49-F238E27FC236}">
                <a16:creationId xmlns:a16="http://schemas.microsoft.com/office/drawing/2014/main" id="{235D25D0-2B40-4B95-B459-FAA9DFF054E5}"/>
              </a:ext>
            </a:extLst>
          </p:cNvPr>
          <p:cNvSpPr/>
          <p:nvPr/>
        </p:nvSpPr>
        <p:spPr>
          <a:xfrm>
            <a:off x="766763" y="1038877"/>
            <a:ext cx="10599737" cy="2616942"/>
          </a:xfrm>
          <a:prstGeom prst="roundRect">
            <a:avLst>
              <a:gd name="adj" fmla="val 1884"/>
            </a:avLst>
          </a:prstGeom>
          <a:solidFill>
            <a:srgbClr val="FFF4E1"/>
          </a:solidFill>
          <a:ln w="19050" algn="ctr">
            <a:noFill/>
            <a:prstDash val="dash"/>
            <a:round/>
            <a:headEnd/>
            <a:tailEnd/>
          </a:ln>
          <a:effectLst/>
        </p:spPr>
        <p:txBody>
          <a:bodyPr rot="0" spcFirstLastPara="0" vertOverflow="overflow" horzOverflow="overflow" vert="horz" wrap="square" lIns="180000" tIns="72000" rIns="180000" bIns="72000" numCol="1" spcCol="0" rtlCol="0" fromWordArt="0" anchor="ctr" anchorCtr="0" forceAA="0" compatLnSpc="1">
            <a:prstTxWarp prst="textNoShape">
              <a:avLst/>
            </a:prstTxWarp>
            <a:noAutofit/>
          </a:bodyPr>
          <a:lstStyle/>
          <a:p>
            <a:pPr marL="171450" indent="-171450" algn="just">
              <a:lnSpc>
                <a:spcPct val="120000"/>
              </a:lnSpc>
              <a:spcAft>
                <a:spcPts val="400"/>
              </a:spcAft>
              <a:buClr>
                <a:srgbClr val="F36C37"/>
              </a:buClr>
              <a:buFont typeface="Wingdings" panose="05000000000000000000" pitchFamily="2" charset="2"/>
              <a:buChar char="l"/>
            </a:pPr>
            <a:endParaRPr lang="ja-JP" altLang="en-US" sz="1100" spc="150" dirty="0">
              <a:solidFill>
                <a:schemeClr val="tx1"/>
              </a:solidFill>
              <a:latin typeface="+mj-ea"/>
              <a:ea typeface="+mj-ea"/>
            </a:endParaRPr>
          </a:p>
        </p:txBody>
      </p:sp>
      <p:sp>
        <p:nvSpPr>
          <p:cNvPr id="2" name="タイトル 1">
            <a:extLst>
              <a:ext uri="{FF2B5EF4-FFF2-40B4-BE49-F238E27FC236}">
                <a16:creationId xmlns:a16="http://schemas.microsoft.com/office/drawing/2014/main" id="{5FE14325-B25E-453C-9481-5E4B9FE0B34A}"/>
              </a:ext>
            </a:extLst>
          </p:cNvPr>
          <p:cNvSpPr>
            <a:spLocks noGrp="1"/>
          </p:cNvSpPr>
          <p:nvPr>
            <p:ph type="title"/>
          </p:nvPr>
        </p:nvSpPr>
        <p:spPr/>
        <p:txBody>
          <a:bodyPr/>
          <a:lstStyle/>
          <a:p>
            <a:r>
              <a:rPr lang="ja-JP" altLang="en-US" dirty="0"/>
              <a:t>章の概要</a:t>
            </a:r>
            <a:endParaRPr kumimoji="1" lang="ja-JP" altLang="en-US" dirty="0"/>
          </a:p>
        </p:txBody>
      </p:sp>
      <p:sp>
        <p:nvSpPr>
          <p:cNvPr id="3" name="コンテンツ プレースホルダー 2">
            <a:extLst>
              <a:ext uri="{FF2B5EF4-FFF2-40B4-BE49-F238E27FC236}">
                <a16:creationId xmlns:a16="http://schemas.microsoft.com/office/drawing/2014/main" id="{10EE556C-FDAE-4EEE-A2E7-11A707D60D55}"/>
              </a:ext>
            </a:extLst>
          </p:cNvPr>
          <p:cNvSpPr>
            <a:spLocks noGrp="1"/>
          </p:cNvSpPr>
          <p:nvPr>
            <p:ph sz="quarter" idx="4294967295"/>
          </p:nvPr>
        </p:nvSpPr>
        <p:spPr>
          <a:xfrm>
            <a:off x="1113954" y="1221016"/>
            <a:ext cx="9964088" cy="2251449"/>
          </a:xfrm>
        </p:spPr>
        <p:txBody>
          <a:bodyPr vert="horz" wrap="square" lIns="91440" tIns="45720" rIns="91440" bIns="45720" rtlCol="0" anchor="ctr">
            <a:noAutofit/>
          </a:bodyPr>
          <a:lstStyle/>
          <a:p>
            <a:pPr marL="0" indent="0" algn="ctr">
              <a:lnSpc>
                <a:spcPct val="120000"/>
              </a:lnSpc>
              <a:spcBef>
                <a:spcPts val="0"/>
              </a:spcBef>
              <a:spcAft>
                <a:spcPts val="2400"/>
              </a:spcAft>
              <a:buClr>
                <a:srgbClr val="F36C37"/>
              </a:buClr>
              <a:buNone/>
            </a:pPr>
            <a:r>
              <a:rPr lang="ja-JP" altLang="en-US" sz="2000" b="1" dirty="0">
                <a:solidFill>
                  <a:srgbClr val="F36C37"/>
                </a:solidFill>
              </a:rPr>
              <a:t>この章で</a:t>
            </a:r>
            <a:r>
              <a:rPr lang="ja-JP" altLang="en-US" sz="2000" b="1">
                <a:solidFill>
                  <a:srgbClr val="F36C37"/>
                </a:solidFill>
              </a:rPr>
              <a:t>は、データ分析を行うさいの課題の立て方・思考方法について学びます。</a:t>
            </a:r>
            <a:endParaRPr lang="en-US" altLang="ja-JP" sz="2000" b="1" dirty="0">
              <a:solidFill>
                <a:srgbClr val="F36C37"/>
              </a:solidFill>
            </a:endParaRPr>
          </a:p>
        </p:txBody>
      </p:sp>
      <p:sp>
        <p:nvSpPr>
          <p:cNvPr id="4" name="スライド番号プレースホルダー 3">
            <a:extLst>
              <a:ext uri="{FF2B5EF4-FFF2-40B4-BE49-F238E27FC236}">
                <a16:creationId xmlns:a16="http://schemas.microsoft.com/office/drawing/2014/main" id="{31E61FCF-A60C-432C-8A79-2693CCE4D99F}"/>
              </a:ext>
            </a:extLst>
          </p:cNvPr>
          <p:cNvSpPr>
            <a:spLocks noGrp="1"/>
          </p:cNvSpPr>
          <p:nvPr>
            <p:ph type="sldNum" sz="quarter" idx="10"/>
          </p:nvPr>
        </p:nvSpPr>
        <p:spPr/>
        <p:txBody>
          <a:bodyPr/>
          <a:lstStyle/>
          <a:p>
            <a:fld id="{5D750650-B10A-47BF-93C2-E1678438B37A}" type="slidenum">
              <a:rPr kumimoji="1" lang="ja-JP" altLang="en-US" smtClean="0"/>
              <a:pPr/>
              <a:t>32</a:t>
            </a:fld>
            <a:endParaRPr kumimoji="1" lang="ja-JP" altLang="en-US"/>
          </a:p>
        </p:txBody>
      </p:sp>
      <p:sp>
        <p:nvSpPr>
          <p:cNvPr id="8" name="コンテンツ プレースホルダー 2">
            <a:extLst>
              <a:ext uri="{FF2B5EF4-FFF2-40B4-BE49-F238E27FC236}">
                <a16:creationId xmlns:a16="http://schemas.microsoft.com/office/drawing/2014/main" id="{733E62C9-1A65-4181-ACD0-3065DF9AF0E5}"/>
              </a:ext>
            </a:extLst>
          </p:cNvPr>
          <p:cNvSpPr txBox="1">
            <a:spLocks/>
          </p:cNvSpPr>
          <p:nvPr/>
        </p:nvSpPr>
        <p:spPr bwMode="auto">
          <a:xfrm>
            <a:off x="920082" y="4701731"/>
            <a:ext cx="5060993" cy="819789"/>
          </a:xfrm>
          <a:prstGeom prst="rect">
            <a:avLst/>
          </a:prstGeom>
        </p:spPr>
        <p:txBody>
          <a:bodyPr vert="horz" wrap="none" lIns="91440" tIns="45720" rIns="91440" bIns="45720" rtlCol="0">
            <a:noAutofit/>
          </a:bodyPr>
          <a:lstStyle>
            <a:lvl1pPr marL="357188" marR="0" indent="-357188" algn="l"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Char char="n"/>
              <a:tabLst/>
              <a:defRPr kumimoji="1" lang="en-US" altLang="ja-JP" sz="2800" kern="1200" baseline="0" dirty="0">
                <a:solidFill>
                  <a:schemeClr val="tx1">
                    <a:lumMod val="75000"/>
                    <a:lumOff val="25000"/>
                  </a:schemeClr>
                </a:solidFill>
                <a:latin typeface="メイリオ" panose="020B0604030504040204" pitchFamily="50" charset="-128"/>
                <a:ea typeface="メイリオ" panose="020B0604030504040204" pitchFamily="50" charset="-128"/>
                <a:cs typeface="+mn-cs"/>
              </a:defRPr>
            </a:lvl1pPr>
            <a:lvl2pPr marL="742950" marR="0" indent="-285750" algn="l"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Char char="l"/>
              <a:tabLst/>
              <a:defRPr kumimoji="1" lang="ja-JP" altLang="en-US" sz="2800" kern="1200" baseline="0" dirty="0">
                <a:solidFill>
                  <a:schemeClr val="tx1">
                    <a:lumMod val="75000"/>
                    <a:lumOff val="25000"/>
                  </a:schemeClr>
                </a:solidFill>
                <a:latin typeface="メイリオ" panose="020B0604030504040204" pitchFamily="50" charset="-128"/>
                <a:ea typeface="メイリオ" panose="020B0604030504040204" pitchFamily="50" charset="-128"/>
                <a:cs typeface="+mn-cs"/>
              </a:defRPr>
            </a:lvl2pPr>
            <a:lvl3pPr marL="1143000" marR="0" indent="-228600" algn="l" defTabSz="914400" rtl="0" eaLnBrk="1" fontAlgn="base" latinLnBrk="0" hangingPunct="1">
              <a:lnSpc>
                <a:spcPct val="100000"/>
              </a:lnSpc>
              <a:spcBef>
                <a:spcPct val="20000"/>
              </a:spcBef>
              <a:spcAft>
                <a:spcPct val="0"/>
              </a:spcAft>
              <a:buClr>
                <a:schemeClr val="tx1"/>
              </a:buClr>
              <a:buSzTx/>
              <a:buFont typeface="Arial" panose="020B0604020202020204" pitchFamily="34" charset="0"/>
              <a:buChar char="•"/>
              <a:tabLst/>
              <a:defRPr kumimoji="1" lang="ja-JP" altLang="en-US" sz="2400" kern="1200" baseline="0" dirty="0">
                <a:solidFill>
                  <a:schemeClr val="tx1">
                    <a:lumMod val="75000"/>
                    <a:lumOff val="25000"/>
                  </a:schemeClr>
                </a:solidFill>
                <a:latin typeface="メイリオ" panose="020B0604030504040204" pitchFamily="50" charset="-128"/>
                <a:ea typeface="メイリオ" panose="020B0604030504040204" pitchFamily="50" charset="-128"/>
                <a:cs typeface="+mn-cs"/>
              </a:defRPr>
            </a:lvl3pPr>
            <a:lvl4pPr marL="1714500" marR="0" indent="-342900" algn="l" defTabSz="914400" rtl="0" eaLnBrk="1" fontAlgn="base" latinLnBrk="0" hangingPunct="1">
              <a:lnSpc>
                <a:spcPct val="100000"/>
              </a:lnSpc>
              <a:spcBef>
                <a:spcPct val="20000"/>
              </a:spcBef>
              <a:spcAft>
                <a:spcPct val="0"/>
              </a:spcAft>
              <a:buClr>
                <a:schemeClr val="tx1"/>
              </a:buClr>
              <a:buSzTx/>
              <a:buFont typeface="Arial" panose="020B0604020202020204" pitchFamily="34" charset="0"/>
              <a:buChar char="•"/>
              <a:tabLst/>
              <a:defRPr kumimoji="1" lang="ja-JP" altLang="en-US" sz="2400" kern="1200" baseline="0" dirty="0">
                <a:solidFill>
                  <a:schemeClr val="tx1">
                    <a:lumMod val="75000"/>
                    <a:lumOff val="25000"/>
                  </a:schemeClr>
                </a:solidFill>
                <a:latin typeface="メイリオ" panose="020B0604030504040204" pitchFamily="50" charset="-128"/>
                <a:ea typeface="メイリオ" panose="020B0604030504040204" pitchFamily="50" charset="-128"/>
                <a:cs typeface="+mn-cs"/>
              </a:defRPr>
            </a:lvl4pPr>
            <a:lvl5pPr marL="2114550" marR="0" indent="-285750" algn="l" defTabSz="914400" rtl="0" eaLnBrk="1" fontAlgn="base" latinLnBrk="0" hangingPunct="1">
              <a:lnSpc>
                <a:spcPct val="100000"/>
              </a:lnSpc>
              <a:spcBef>
                <a:spcPct val="20000"/>
              </a:spcBef>
              <a:spcAft>
                <a:spcPct val="0"/>
              </a:spcAft>
              <a:buClr>
                <a:schemeClr val="tx1"/>
              </a:buClr>
              <a:buSzTx/>
              <a:buFont typeface="Arial" panose="020B0604020202020204" pitchFamily="34" charset="0"/>
              <a:buChar char="•"/>
              <a:tabLst/>
              <a:defRPr kumimoji="1" lang="ja-JP" altLang="en-US" sz="2400" kern="1200" baseline="0" dirty="0">
                <a:solidFill>
                  <a:schemeClr val="tx1">
                    <a:lumMod val="75000"/>
                    <a:lumOff val="25000"/>
                  </a:schemeClr>
                </a:solidFill>
                <a:latin typeface="メイリオ" panose="020B0604030504040204" pitchFamily="50" charset="-128"/>
                <a:ea typeface="メイリオ"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514350" indent="-514350">
              <a:spcBef>
                <a:spcPts val="0"/>
              </a:spcBef>
            </a:pPr>
            <a:r>
              <a:rPr lang="ja-JP" altLang="en-US" sz="2000"/>
              <a:t>データ分析の課題を明確化することができる</a:t>
            </a:r>
            <a:endParaRPr lang="en-US" altLang="ja-JP" sz="2000" dirty="0"/>
          </a:p>
          <a:p>
            <a:pPr marL="514350" indent="-514350">
              <a:spcBef>
                <a:spcPts val="0"/>
              </a:spcBef>
            </a:pPr>
            <a:r>
              <a:rPr lang="ja-JP" altLang="en-US" sz="2000"/>
              <a:t>データ分析の道筋を立てることができる</a:t>
            </a:r>
            <a:endParaRPr lang="en-US" altLang="ja-JP" sz="2000" dirty="0"/>
          </a:p>
        </p:txBody>
      </p:sp>
      <p:sp>
        <p:nvSpPr>
          <p:cNvPr id="9" name="四角形: 角を丸くする 8">
            <a:extLst>
              <a:ext uri="{FF2B5EF4-FFF2-40B4-BE49-F238E27FC236}">
                <a16:creationId xmlns:a16="http://schemas.microsoft.com/office/drawing/2014/main" id="{6D456DDF-4B7D-4596-9982-ABD670D6C992}"/>
              </a:ext>
            </a:extLst>
          </p:cNvPr>
          <p:cNvSpPr/>
          <p:nvPr/>
        </p:nvSpPr>
        <p:spPr bwMode="auto">
          <a:xfrm>
            <a:off x="856302" y="3840493"/>
            <a:ext cx="10493870" cy="577189"/>
          </a:xfrm>
          <a:prstGeom prst="roundRect">
            <a:avLst>
              <a:gd name="adj" fmla="val 13183"/>
            </a:avLst>
          </a:prstGeom>
          <a:solidFill>
            <a:srgbClr val="00879E"/>
          </a:solidFill>
          <a:ln w="19050" algn="ctr">
            <a:solidFill>
              <a:srgbClr val="00879E"/>
            </a:solidFill>
            <a:prstDash val="solid"/>
            <a:round/>
            <a:headEnd/>
            <a:tailEnd/>
          </a:ln>
          <a:effectLst/>
        </p:spPr>
        <p:txBody>
          <a:bodyPr wrap="none" rtlCol="0" anchor="ctr"/>
          <a:lstStyle/>
          <a:p>
            <a:pPr algn="ctr" fontAlgn="base">
              <a:spcBef>
                <a:spcPct val="0"/>
              </a:spcBef>
              <a:spcAft>
                <a:spcPct val="0"/>
              </a:spcAft>
            </a:pPr>
            <a:endParaRPr kumimoji="1" lang="ja-JP" altLang="en-US" dirty="0">
              <a:solidFill>
                <a:schemeClr val="bg1"/>
              </a:solidFill>
              <a:latin typeface="Arial" pitchFamily="34" charset="0"/>
              <a:ea typeface="ＭＳ Ｐゴシック" pitchFamily="50" charset="-128"/>
            </a:endParaRPr>
          </a:p>
        </p:txBody>
      </p:sp>
      <p:sp>
        <p:nvSpPr>
          <p:cNvPr id="10" name="正方形/長方形 9">
            <a:extLst>
              <a:ext uri="{FF2B5EF4-FFF2-40B4-BE49-F238E27FC236}">
                <a16:creationId xmlns:a16="http://schemas.microsoft.com/office/drawing/2014/main" id="{990BDE5C-254C-433A-BD74-EE2771F57294}"/>
              </a:ext>
            </a:extLst>
          </p:cNvPr>
          <p:cNvSpPr/>
          <p:nvPr/>
        </p:nvSpPr>
        <p:spPr>
          <a:xfrm>
            <a:off x="1551347" y="3940880"/>
            <a:ext cx="7525251" cy="440120"/>
          </a:xfrm>
          <a:prstGeom prst="rect">
            <a:avLst/>
          </a:prstGeom>
          <a:noFill/>
          <a:ln w="19050" algn="ctr">
            <a:noFill/>
            <a:prstDash val="dash"/>
            <a:round/>
            <a:headEnd/>
            <a:tailEnd/>
          </a:ln>
          <a:effectLst/>
        </p:spPr>
        <p:txBody>
          <a:bodyPr wrap="none" rtlCol="0" anchor="ctr"/>
          <a:lstStyle/>
          <a:p>
            <a:pPr algn="ctr" fontAlgn="base">
              <a:spcBef>
                <a:spcPct val="0"/>
              </a:spcBef>
              <a:spcAft>
                <a:spcPct val="0"/>
              </a:spcAft>
            </a:pPr>
            <a:r>
              <a:rPr kumimoji="1" lang="ja-JP" altLang="en-US" sz="2200" b="1" spc="300" dirty="0">
                <a:solidFill>
                  <a:schemeClr val="bg1"/>
                </a:solidFill>
                <a:latin typeface="+mj-ea"/>
                <a:ea typeface="+mj-ea"/>
              </a:rPr>
              <a:t>この章の目標</a:t>
            </a:r>
          </a:p>
        </p:txBody>
      </p:sp>
      <p:pic>
        <p:nvPicPr>
          <p:cNvPr id="11" name="図 10" descr="アイコン&#10;&#10;自動的に生成された説明">
            <a:extLst>
              <a:ext uri="{FF2B5EF4-FFF2-40B4-BE49-F238E27FC236}">
                <a16:creationId xmlns:a16="http://schemas.microsoft.com/office/drawing/2014/main" id="{7720435F-DF30-4A16-B0F1-9BE9EB8B687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75732" y="3904198"/>
            <a:ext cx="426733" cy="427586"/>
          </a:xfrm>
          <a:prstGeom prst="rect">
            <a:avLst/>
          </a:prstGeom>
        </p:spPr>
      </p:pic>
      <p:pic>
        <p:nvPicPr>
          <p:cNvPr id="12" name="図 11" descr="グラフィカル ユーザー インターフェイス, アプリケーション&#10;&#10;自動的に生成された説明">
            <a:extLst>
              <a:ext uri="{FF2B5EF4-FFF2-40B4-BE49-F238E27FC236}">
                <a16:creationId xmlns:a16="http://schemas.microsoft.com/office/drawing/2014/main" id="{713DDCC5-F6A5-4972-A4E5-4F6AE2A8C21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05088" y="4409105"/>
            <a:ext cx="4029075" cy="1954101"/>
          </a:xfrm>
          <a:prstGeom prst="rect">
            <a:avLst/>
          </a:prstGeom>
        </p:spPr>
      </p:pic>
    </p:spTree>
    <p:extLst>
      <p:ext uri="{BB962C8B-B14F-4D97-AF65-F5344CB8AC3E}">
        <p14:creationId xmlns:p14="http://schemas.microsoft.com/office/powerpoint/2010/main" val="234697710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59" name="Google Shape;59;p11"/>
          <p:cNvSpPr txBox="1">
            <a:spLocks noGrp="1"/>
          </p:cNvSpPr>
          <p:nvPr>
            <p:ph type="body" idx="4294967295"/>
          </p:nvPr>
        </p:nvSpPr>
        <p:spPr>
          <a:xfrm>
            <a:off x="671513" y="2370295"/>
            <a:ext cx="11520487" cy="2117409"/>
          </a:xfrm>
          <a:prstGeom prst="rect">
            <a:avLst/>
          </a:prstGeom>
          <a:noFill/>
          <a:ln>
            <a:noFill/>
          </a:ln>
        </p:spPr>
        <p:txBody>
          <a:bodyPr spcFirstLastPara="1" vert="horz" wrap="square" lIns="91425" tIns="45700" rIns="91425" bIns="45700" rtlCol="0" anchor="t" anchorCtr="0">
            <a:noAutofit/>
          </a:bodyPr>
          <a:lstStyle/>
          <a:p>
            <a:pPr>
              <a:spcBef>
                <a:spcPts val="0"/>
              </a:spcBef>
              <a:buClr>
                <a:srgbClr val="F36C37"/>
              </a:buClr>
              <a:buFont typeface="Wingdings" pitchFamily="2" charset="2"/>
              <a:buChar char="ü"/>
            </a:pPr>
            <a:r>
              <a:rPr lang="ja-JP" altLang="en-US">
                <a:solidFill>
                  <a:srgbClr val="F36C37"/>
                </a:solidFill>
              </a:rPr>
              <a:t>データ収集</a:t>
            </a:r>
            <a:endParaRPr lang="en-US" altLang="ja-JP" dirty="0">
              <a:solidFill>
                <a:srgbClr val="F36C37"/>
              </a:solidFill>
            </a:endParaRPr>
          </a:p>
          <a:p>
            <a:pPr>
              <a:spcBef>
                <a:spcPts val="0"/>
              </a:spcBef>
              <a:buClr>
                <a:srgbClr val="F36C37"/>
              </a:buClr>
              <a:buFont typeface="Wingdings" pitchFamily="2" charset="2"/>
              <a:buChar char="ü"/>
            </a:pPr>
            <a:r>
              <a:rPr lang="ja-JP" altLang="en-US">
                <a:solidFill>
                  <a:srgbClr val="F36C37"/>
                </a:solidFill>
              </a:rPr>
              <a:t>データの最適化</a:t>
            </a:r>
            <a:endParaRPr lang="en-US" altLang="ja-JP" dirty="0">
              <a:solidFill>
                <a:srgbClr val="F36C37"/>
              </a:solidFill>
            </a:endParaRPr>
          </a:p>
          <a:p>
            <a:pPr>
              <a:spcBef>
                <a:spcPts val="0"/>
              </a:spcBef>
              <a:buClr>
                <a:srgbClr val="F36C37"/>
              </a:buClr>
              <a:buFont typeface="Wingdings" pitchFamily="2" charset="2"/>
              <a:buChar char="ü"/>
            </a:pPr>
            <a:r>
              <a:rPr lang="ja-JP" altLang="en-US">
                <a:solidFill>
                  <a:srgbClr val="F36C37"/>
                </a:solidFill>
              </a:rPr>
              <a:t>データの理解</a:t>
            </a:r>
            <a:endParaRPr lang="en-US" altLang="ja-JP" dirty="0">
              <a:solidFill>
                <a:srgbClr val="F36C37"/>
              </a:solidFill>
            </a:endParaRPr>
          </a:p>
          <a:p>
            <a:pPr>
              <a:spcBef>
                <a:spcPts val="0"/>
              </a:spcBef>
              <a:buClr>
                <a:srgbClr val="F36C37"/>
              </a:buClr>
              <a:buFont typeface="Wingdings" pitchFamily="2" charset="2"/>
              <a:buChar char="ü"/>
            </a:pPr>
            <a:r>
              <a:rPr lang="ja-JP" altLang="en-US">
                <a:solidFill>
                  <a:srgbClr val="F36C37"/>
                </a:solidFill>
              </a:rPr>
              <a:t>データの加工</a:t>
            </a:r>
            <a:endParaRPr lang="en-US" altLang="ja-JP" dirty="0">
              <a:solidFill>
                <a:srgbClr val="F36C37"/>
              </a:solidFill>
            </a:endParaRPr>
          </a:p>
        </p:txBody>
      </p:sp>
      <p:sp>
        <p:nvSpPr>
          <p:cNvPr id="2" name="タイトル 1">
            <a:extLst>
              <a:ext uri="{FF2B5EF4-FFF2-40B4-BE49-F238E27FC236}">
                <a16:creationId xmlns:a16="http://schemas.microsoft.com/office/drawing/2014/main" id="{33A50074-F553-6701-A2E7-7F4B9794049E}"/>
              </a:ext>
            </a:extLst>
          </p:cNvPr>
          <p:cNvSpPr txBox="1">
            <a:spLocks/>
          </p:cNvSpPr>
          <p:nvPr/>
        </p:nvSpPr>
        <p:spPr bwMode="auto">
          <a:xfrm>
            <a:off x="666515" y="851958"/>
            <a:ext cx="10570054" cy="4826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2800" b="1" kern="1200" baseline="0">
                <a:solidFill>
                  <a:schemeClr val="tx1">
                    <a:lumMod val="75000"/>
                    <a:lumOff val="25000"/>
                  </a:schemeClr>
                </a:solidFill>
                <a:latin typeface="メイリオ" panose="020B0604030504040204" pitchFamily="50" charset="-128"/>
                <a:ea typeface="メイリオ" panose="020B0604030504040204" pitchFamily="50" charset="-128"/>
                <a:cs typeface="+mj-cs"/>
              </a:defRPr>
            </a:lvl1pPr>
          </a:lstStyle>
          <a:p>
            <a:r>
              <a:rPr lang="ja-JP" altLang="en-US" sz="3600" spc="150">
                <a:solidFill>
                  <a:srgbClr val="F36C37"/>
                </a:solidFill>
              </a:rPr>
              <a:t>第</a:t>
            </a:r>
            <a:r>
              <a:rPr lang="ja-JP" altLang="en-US" sz="6000" spc="150">
                <a:solidFill>
                  <a:srgbClr val="F36C37"/>
                </a:solidFill>
              </a:rPr>
              <a:t>３</a:t>
            </a:r>
            <a:r>
              <a:rPr lang="ja-JP" altLang="en-US" sz="3600" spc="150">
                <a:solidFill>
                  <a:srgbClr val="F36C37"/>
                </a:solidFill>
              </a:rPr>
              <a:t>章　</a:t>
            </a:r>
            <a:r>
              <a:rPr lang="en-US" altLang="ja-JP" sz="3600" spc="150" dirty="0">
                <a:solidFill>
                  <a:srgbClr val="F36C37"/>
                </a:solidFill>
              </a:rPr>
              <a:t>D </a:t>
            </a:r>
            <a:r>
              <a:rPr lang="ja-JP" altLang="en-US" sz="3600" spc="150">
                <a:solidFill>
                  <a:srgbClr val="F36C37"/>
                </a:solidFill>
              </a:rPr>
              <a:t>データの収集・整理</a:t>
            </a:r>
            <a:endParaRPr lang="ja-JP" altLang="en-US" sz="3600" spc="150" dirty="0">
              <a:solidFill>
                <a:srgbClr val="F36C37"/>
              </a:solidFill>
            </a:endParaRPr>
          </a:p>
        </p:txBody>
      </p:sp>
      <p:sp>
        <p:nvSpPr>
          <p:cNvPr id="3" name="四角形: 角を丸くする 8">
            <a:extLst>
              <a:ext uri="{FF2B5EF4-FFF2-40B4-BE49-F238E27FC236}">
                <a16:creationId xmlns:a16="http://schemas.microsoft.com/office/drawing/2014/main" id="{844D4A92-B35E-F50B-F591-4CC956F191B6}"/>
              </a:ext>
            </a:extLst>
          </p:cNvPr>
          <p:cNvSpPr/>
          <p:nvPr/>
        </p:nvSpPr>
        <p:spPr bwMode="auto">
          <a:xfrm>
            <a:off x="735085" y="1751579"/>
            <a:ext cx="2208068" cy="358390"/>
          </a:xfrm>
          <a:prstGeom prst="roundRect">
            <a:avLst>
              <a:gd name="adj" fmla="val 50000"/>
            </a:avLst>
          </a:prstGeom>
          <a:solidFill>
            <a:srgbClr val="F36C37"/>
          </a:solidFill>
          <a:ln w="19050" algn="ctr">
            <a:noFill/>
            <a:prstDash val="dash"/>
            <a:round/>
            <a:headEnd/>
            <a:tailEnd/>
          </a:ln>
          <a:effectLst/>
        </p:spPr>
        <p:txBody>
          <a:bodyPr wrap="none" lIns="108000" tIns="108000" rtlCol="0" anchor="ctr"/>
          <a:lstStyle/>
          <a:p>
            <a:pPr algn="ctr"/>
            <a:r>
              <a:rPr kumimoji="1" lang="ja-JP" altLang="en-US" b="1" spc="300" dirty="0">
                <a:solidFill>
                  <a:schemeClr val="bg1"/>
                </a:solidFill>
                <a:latin typeface="+mn-ea"/>
              </a:rPr>
              <a:t>章の目次</a:t>
            </a:r>
          </a:p>
        </p:txBody>
      </p:sp>
    </p:spTree>
    <p:extLst>
      <p:ext uri="{BB962C8B-B14F-4D97-AF65-F5344CB8AC3E}">
        <p14:creationId xmlns:p14="http://schemas.microsoft.com/office/powerpoint/2010/main" val="392747300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87F2F4C-3195-9D82-F040-3140BEBC3116}"/>
              </a:ext>
            </a:extLst>
          </p:cNvPr>
          <p:cNvSpPr>
            <a:spLocks noGrp="1"/>
          </p:cNvSpPr>
          <p:nvPr>
            <p:ph type="title"/>
          </p:nvPr>
        </p:nvSpPr>
        <p:spPr/>
        <p:txBody>
          <a:bodyPr/>
          <a:lstStyle/>
          <a:p>
            <a:r>
              <a:rPr kumimoji="1" lang="ja-JP" altLang="en-US"/>
              <a:t>データの収集</a:t>
            </a:r>
          </a:p>
        </p:txBody>
      </p:sp>
      <p:sp>
        <p:nvSpPr>
          <p:cNvPr id="9" name="テキスト ボックス 8">
            <a:extLst>
              <a:ext uri="{FF2B5EF4-FFF2-40B4-BE49-F238E27FC236}">
                <a16:creationId xmlns:a16="http://schemas.microsoft.com/office/drawing/2014/main" id="{757975C8-8186-85FA-CAAF-83D572369E07}"/>
              </a:ext>
            </a:extLst>
          </p:cNvPr>
          <p:cNvSpPr txBox="1"/>
          <p:nvPr/>
        </p:nvSpPr>
        <p:spPr>
          <a:xfrm>
            <a:off x="1923578" y="1244800"/>
            <a:ext cx="8344835" cy="400110"/>
          </a:xfrm>
          <a:prstGeom prst="rect">
            <a:avLst/>
          </a:prstGeom>
          <a:solidFill>
            <a:srgbClr val="F36C37"/>
          </a:solidFill>
          <a:ln w="25400">
            <a:noFill/>
          </a:ln>
        </p:spPr>
        <p:txBody>
          <a:bodyPr wrap="square" rtlCol="0">
            <a:spAutoFit/>
          </a:bodyPr>
          <a:lstStyle/>
          <a:p>
            <a:pPr algn="ctr" defTabSz="914400" fontAlgn="base">
              <a:spcBef>
                <a:spcPct val="0"/>
              </a:spcBef>
              <a:spcAft>
                <a:spcPct val="0"/>
              </a:spcAft>
            </a:pPr>
            <a:r>
              <a:rPr kumimoji="1" lang="ja-JP" altLang="en-US" sz="2000" b="1">
                <a:solidFill>
                  <a:schemeClr val="bg1"/>
                </a:solidFill>
                <a:latin typeface="+mn-ea"/>
              </a:rPr>
              <a:t>データは集めやすいデータ（すでに活用可能なデータ）から集める</a:t>
            </a:r>
            <a:endParaRPr kumimoji="1" lang="ja-JP" altLang="en-US" sz="2000" b="1" dirty="0">
              <a:solidFill>
                <a:schemeClr val="bg1"/>
              </a:solidFill>
              <a:latin typeface="+mn-ea"/>
            </a:endParaRPr>
          </a:p>
        </p:txBody>
      </p:sp>
      <p:sp>
        <p:nvSpPr>
          <p:cNvPr id="10" name="テキスト ボックス 9">
            <a:extLst>
              <a:ext uri="{FF2B5EF4-FFF2-40B4-BE49-F238E27FC236}">
                <a16:creationId xmlns:a16="http://schemas.microsoft.com/office/drawing/2014/main" id="{3CA67DBF-F34E-EA36-1246-317F785093A9}"/>
              </a:ext>
            </a:extLst>
          </p:cNvPr>
          <p:cNvSpPr txBox="1"/>
          <p:nvPr/>
        </p:nvSpPr>
        <p:spPr>
          <a:xfrm>
            <a:off x="1653595" y="2516208"/>
            <a:ext cx="3416320" cy="677108"/>
          </a:xfrm>
          <a:prstGeom prst="rect">
            <a:avLst/>
          </a:prstGeom>
          <a:noFill/>
        </p:spPr>
        <p:txBody>
          <a:bodyPr wrap="none" rtlCol="0">
            <a:spAutoFit/>
          </a:bodyPr>
          <a:lstStyle/>
          <a:p>
            <a:pPr algn="ctr" defTabSz="914400" fontAlgn="base">
              <a:spcBef>
                <a:spcPct val="0"/>
              </a:spcBef>
              <a:spcAft>
                <a:spcPct val="0"/>
              </a:spcAft>
            </a:pPr>
            <a:r>
              <a:rPr kumimoji="1" lang="ja-JP" altLang="en-US" sz="2000" b="1">
                <a:solidFill>
                  <a:srgbClr val="F36C37"/>
                </a:solidFill>
                <a:latin typeface="+mn-ea"/>
              </a:rPr>
              <a:t>一次データ</a:t>
            </a:r>
            <a:endParaRPr kumimoji="1" lang="en-US" altLang="ja-JP" sz="2000" b="1" dirty="0">
              <a:solidFill>
                <a:srgbClr val="F36C37"/>
              </a:solidFill>
              <a:latin typeface="+mn-ea"/>
            </a:endParaRPr>
          </a:p>
          <a:p>
            <a:pPr defTabSz="914400" fontAlgn="base">
              <a:spcBef>
                <a:spcPct val="0"/>
              </a:spcBef>
              <a:spcAft>
                <a:spcPct val="0"/>
              </a:spcAft>
            </a:pPr>
            <a:r>
              <a:rPr kumimoji="1" lang="ja-JP" altLang="en-US">
                <a:solidFill>
                  <a:srgbClr val="F36C37"/>
                </a:solidFill>
                <a:latin typeface="+mn-ea"/>
              </a:rPr>
              <a:t>目的に沿って集められるデータ</a:t>
            </a:r>
            <a:endParaRPr kumimoji="1" lang="ja-JP" altLang="en-US" dirty="0">
              <a:solidFill>
                <a:srgbClr val="F36C37"/>
              </a:solidFill>
              <a:latin typeface="+mn-ea"/>
            </a:endParaRPr>
          </a:p>
        </p:txBody>
      </p:sp>
      <p:sp>
        <p:nvSpPr>
          <p:cNvPr id="12" name="テキスト ボックス 11">
            <a:extLst>
              <a:ext uri="{FF2B5EF4-FFF2-40B4-BE49-F238E27FC236}">
                <a16:creationId xmlns:a16="http://schemas.microsoft.com/office/drawing/2014/main" id="{E7EE6CD0-F33A-667B-E4EE-E4844044802B}"/>
              </a:ext>
            </a:extLst>
          </p:cNvPr>
          <p:cNvSpPr txBox="1"/>
          <p:nvPr/>
        </p:nvSpPr>
        <p:spPr>
          <a:xfrm>
            <a:off x="1295871" y="4761006"/>
            <a:ext cx="4570482" cy="677108"/>
          </a:xfrm>
          <a:prstGeom prst="rect">
            <a:avLst/>
          </a:prstGeom>
          <a:noFill/>
        </p:spPr>
        <p:txBody>
          <a:bodyPr wrap="none" rtlCol="0">
            <a:spAutoFit/>
          </a:bodyPr>
          <a:lstStyle/>
          <a:p>
            <a:pPr algn="ctr" defTabSz="914400" fontAlgn="base">
              <a:spcBef>
                <a:spcPct val="0"/>
              </a:spcBef>
              <a:spcAft>
                <a:spcPct val="0"/>
              </a:spcAft>
            </a:pPr>
            <a:r>
              <a:rPr kumimoji="1" lang="ja-JP" altLang="en-US" sz="2000" b="1">
                <a:solidFill>
                  <a:srgbClr val="F36C37"/>
                </a:solidFill>
                <a:latin typeface="+mn-ea"/>
              </a:rPr>
              <a:t>二次データ</a:t>
            </a:r>
            <a:endParaRPr kumimoji="1" lang="en-US" altLang="ja-JP" sz="2000" b="1" dirty="0">
              <a:solidFill>
                <a:srgbClr val="F36C37"/>
              </a:solidFill>
              <a:latin typeface="+mn-ea"/>
            </a:endParaRPr>
          </a:p>
          <a:p>
            <a:pPr algn="ctr" defTabSz="914400" fontAlgn="base">
              <a:spcBef>
                <a:spcPct val="0"/>
              </a:spcBef>
              <a:spcAft>
                <a:spcPct val="0"/>
              </a:spcAft>
            </a:pPr>
            <a:r>
              <a:rPr kumimoji="1" lang="ja-JP" altLang="en-US">
                <a:solidFill>
                  <a:srgbClr val="F36C37"/>
                </a:solidFill>
                <a:latin typeface="+mn-ea"/>
              </a:rPr>
              <a:t>他の目的によってすでに取得済みのデータ</a:t>
            </a:r>
            <a:endParaRPr kumimoji="1" lang="ja-JP" altLang="en-US" dirty="0">
              <a:solidFill>
                <a:srgbClr val="F36C37"/>
              </a:solidFill>
              <a:latin typeface="+mn-ea"/>
            </a:endParaRPr>
          </a:p>
        </p:txBody>
      </p:sp>
      <p:sp>
        <p:nvSpPr>
          <p:cNvPr id="16" name="テキスト ボックス 15">
            <a:extLst>
              <a:ext uri="{FF2B5EF4-FFF2-40B4-BE49-F238E27FC236}">
                <a16:creationId xmlns:a16="http://schemas.microsoft.com/office/drawing/2014/main" id="{64618507-D14D-C05A-7115-852FE85129C8}"/>
              </a:ext>
            </a:extLst>
          </p:cNvPr>
          <p:cNvSpPr txBox="1"/>
          <p:nvPr/>
        </p:nvSpPr>
        <p:spPr>
          <a:xfrm>
            <a:off x="8561277" y="6153263"/>
            <a:ext cx="3262433" cy="338554"/>
          </a:xfrm>
          <a:prstGeom prst="rect">
            <a:avLst/>
          </a:prstGeom>
          <a:noFill/>
        </p:spPr>
        <p:txBody>
          <a:bodyPr wrap="none" rtlCol="0">
            <a:spAutoFit/>
          </a:bodyPr>
          <a:lstStyle/>
          <a:p>
            <a:pPr algn="ctr" defTabSz="914400" fontAlgn="base">
              <a:spcBef>
                <a:spcPct val="0"/>
              </a:spcBef>
              <a:spcAft>
                <a:spcPct val="0"/>
              </a:spcAft>
            </a:pPr>
            <a:r>
              <a:rPr kumimoji="1" lang="ja-JP" altLang="en-US" sz="1600">
                <a:solidFill>
                  <a:srgbClr val="000000"/>
                </a:solidFill>
                <a:latin typeface="+mn-ea"/>
              </a:rPr>
              <a:t>⚠やみくもに収集してはいけない</a:t>
            </a:r>
            <a:endParaRPr kumimoji="1" lang="ja-JP" altLang="en-US" sz="1600" dirty="0">
              <a:solidFill>
                <a:srgbClr val="000000"/>
              </a:solidFill>
              <a:latin typeface="+mn-ea"/>
            </a:endParaRPr>
          </a:p>
        </p:txBody>
      </p:sp>
      <p:sp>
        <p:nvSpPr>
          <p:cNvPr id="6" name="テキスト ボックス 5">
            <a:extLst>
              <a:ext uri="{FF2B5EF4-FFF2-40B4-BE49-F238E27FC236}">
                <a16:creationId xmlns:a16="http://schemas.microsoft.com/office/drawing/2014/main" id="{27AB47B8-9920-7CBC-8F1C-7105F8CD420D}"/>
              </a:ext>
            </a:extLst>
          </p:cNvPr>
          <p:cNvSpPr txBox="1"/>
          <p:nvPr/>
        </p:nvSpPr>
        <p:spPr>
          <a:xfrm>
            <a:off x="7968108" y="2254597"/>
            <a:ext cx="1858201" cy="1200329"/>
          </a:xfrm>
          <a:prstGeom prst="rect">
            <a:avLst/>
          </a:prstGeom>
          <a:noFill/>
        </p:spPr>
        <p:txBody>
          <a:bodyPr wrap="none" rtlCol="0">
            <a:spAutoFit/>
          </a:bodyPr>
          <a:lstStyle/>
          <a:p>
            <a:pPr marL="285750" indent="-285750" defTabSz="914400" fontAlgn="base">
              <a:spcBef>
                <a:spcPct val="0"/>
              </a:spcBef>
              <a:spcAft>
                <a:spcPct val="0"/>
              </a:spcAft>
              <a:buFont typeface="Wingdings" pitchFamily="2" charset="2"/>
              <a:buChar char="ü"/>
            </a:pPr>
            <a:r>
              <a:rPr kumimoji="1" lang="ja-JP" altLang="en-US">
                <a:solidFill>
                  <a:srgbClr val="000000"/>
                </a:solidFill>
                <a:latin typeface="+mn-ea"/>
              </a:rPr>
              <a:t>観察</a:t>
            </a:r>
            <a:endParaRPr kumimoji="1" lang="en-US" altLang="ja-JP" dirty="0">
              <a:solidFill>
                <a:srgbClr val="000000"/>
              </a:solidFill>
              <a:latin typeface="+mn-ea"/>
            </a:endParaRPr>
          </a:p>
          <a:p>
            <a:pPr marL="285750" indent="-285750" defTabSz="914400" fontAlgn="base">
              <a:spcBef>
                <a:spcPct val="0"/>
              </a:spcBef>
              <a:spcAft>
                <a:spcPct val="0"/>
              </a:spcAft>
              <a:buFont typeface="Wingdings" pitchFamily="2" charset="2"/>
              <a:buChar char="ü"/>
            </a:pPr>
            <a:r>
              <a:rPr kumimoji="1" lang="ja-JP" altLang="en-US">
                <a:solidFill>
                  <a:srgbClr val="000000"/>
                </a:solidFill>
                <a:latin typeface="+mn-ea"/>
              </a:rPr>
              <a:t>実験</a:t>
            </a:r>
            <a:endParaRPr kumimoji="1" lang="en-US" altLang="ja-JP" dirty="0">
              <a:solidFill>
                <a:srgbClr val="000000"/>
              </a:solidFill>
              <a:latin typeface="+mn-ea"/>
            </a:endParaRPr>
          </a:p>
          <a:p>
            <a:pPr marL="285750" indent="-285750" defTabSz="914400" fontAlgn="base">
              <a:spcBef>
                <a:spcPct val="0"/>
              </a:spcBef>
              <a:spcAft>
                <a:spcPct val="0"/>
              </a:spcAft>
              <a:buFont typeface="Wingdings" pitchFamily="2" charset="2"/>
              <a:buChar char="ü"/>
            </a:pPr>
            <a:r>
              <a:rPr kumimoji="1" lang="ja-JP" altLang="en-US">
                <a:solidFill>
                  <a:srgbClr val="000000"/>
                </a:solidFill>
                <a:latin typeface="+mn-ea"/>
              </a:rPr>
              <a:t>アンケート</a:t>
            </a:r>
            <a:endParaRPr kumimoji="1" lang="en-US" altLang="ja-JP" dirty="0">
              <a:solidFill>
                <a:srgbClr val="000000"/>
              </a:solidFill>
              <a:latin typeface="+mn-ea"/>
            </a:endParaRPr>
          </a:p>
          <a:p>
            <a:pPr marL="285750" indent="-285750" defTabSz="914400" fontAlgn="base">
              <a:spcBef>
                <a:spcPct val="0"/>
              </a:spcBef>
              <a:spcAft>
                <a:spcPct val="0"/>
              </a:spcAft>
              <a:buFont typeface="Wingdings" pitchFamily="2" charset="2"/>
              <a:buChar char="ü"/>
            </a:pPr>
            <a:r>
              <a:rPr kumimoji="1" lang="ja-JP" altLang="en-US">
                <a:solidFill>
                  <a:srgbClr val="000000"/>
                </a:solidFill>
                <a:latin typeface="+mn-ea"/>
              </a:rPr>
              <a:t>インタビュー</a:t>
            </a:r>
            <a:endParaRPr kumimoji="1" lang="ja-JP" altLang="en-US" dirty="0">
              <a:solidFill>
                <a:srgbClr val="000000"/>
              </a:solidFill>
              <a:latin typeface="+mn-ea"/>
            </a:endParaRPr>
          </a:p>
        </p:txBody>
      </p:sp>
      <p:sp>
        <p:nvSpPr>
          <p:cNvPr id="7" name="テキスト ボックス 6">
            <a:extLst>
              <a:ext uri="{FF2B5EF4-FFF2-40B4-BE49-F238E27FC236}">
                <a16:creationId xmlns:a16="http://schemas.microsoft.com/office/drawing/2014/main" id="{2E76393C-9035-4A58-312D-D4CAEA2A3202}"/>
              </a:ext>
            </a:extLst>
          </p:cNvPr>
          <p:cNvSpPr txBox="1"/>
          <p:nvPr/>
        </p:nvSpPr>
        <p:spPr>
          <a:xfrm>
            <a:off x="7779754" y="4176230"/>
            <a:ext cx="2319866" cy="923330"/>
          </a:xfrm>
          <a:prstGeom prst="rect">
            <a:avLst/>
          </a:prstGeom>
          <a:noFill/>
        </p:spPr>
        <p:txBody>
          <a:bodyPr wrap="none" rtlCol="0">
            <a:spAutoFit/>
          </a:bodyPr>
          <a:lstStyle/>
          <a:p>
            <a:pPr marL="285750" indent="-285750" defTabSz="914400" fontAlgn="base">
              <a:spcBef>
                <a:spcPct val="0"/>
              </a:spcBef>
              <a:spcAft>
                <a:spcPct val="0"/>
              </a:spcAft>
              <a:buFont typeface="Wingdings" pitchFamily="2" charset="2"/>
              <a:buChar char="ü"/>
            </a:pPr>
            <a:r>
              <a:rPr kumimoji="1" lang="ja-JP" altLang="en-US">
                <a:solidFill>
                  <a:srgbClr val="000000"/>
                </a:solidFill>
                <a:latin typeface="+mn-ea"/>
              </a:rPr>
              <a:t>統計情報</a:t>
            </a:r>
            <a:endParaRPr kumimoji="1" lang="en-US" altLang="ja-JP" dirty="0">
              <a:solidFill>
                <a:srgbClr val="000000"/>
              </a:solidFill>
              <a:latin typeface="+mn-ea"/>
            </a:endParaRPr>
          </a:p>
          <a:p>
            <a:pPr marL="285750" indent="-285750" defTabSz="914400" fontAlgn="base">
              <a:spcBef>
                <a:spcPct val="0"/>
              </a:spcBef>
              <a:spcAft>
                <a:spcPct val="0"/>
              </a:spcAft>
              <a:buFont typeface="Wingdings" pitchFamily="2" charset="2"/>
              <a:buChar char="ü"/>
            </a:pPr>
            <a:r>
              <a:rPr kumimoji="1" lang="ja-JP" altLang="en-US">
                <a:solidFill>
                  <a:srgbClr val="000000"/>
                </a:solidFill>
                <a:latin typeface="+mn-ea"/>
              </a:rPr>
              <a:t>新聞・雑誌・天気</a:t>
            </a:r>
            <a:endParaRPr kumimoji="1" lang="en-US" altLang="ja-JP" dirty="0">
              <a:solidFill>
                <a:srgbClr val="000000"/>
              </a:solidFill>
              <a:latin typeface="+mn-ea"/>
            </a:endParaRPr>
          </a:p>
          <a:p>
            <a:pPr marL="285750" indent="-285750" defTabSz="914400" fontAlgn="base">
              <a:spcBef>
                <a:spcPct val="0"/>
              </a:spcBef>
              <a:spcAft>
                <a:spcPct val="0"/>
              </a:spcAft>
              <a:buFont typeface="Wingdings" pitchFamily="2" charset="2"/>
              <a:buChar char="ü"/>
            </a:pPr>
            <a:r>
              <a:rPr kumimoji="1" lang="ja-JP" altLang="en-US">
                <a:solidFill>
                  <a:srgbClr val="000000"/>
                </a:solidFill>
                <a:latin typeface="+mn-ea"/>
              </a:rPr>
              <a:t>民間調査会社</a:t>
            </a:r>
            <a:endParaRPr kumimoji="1" lang="ja-JP" altLang="en-US" dirty="0">
              <a:solidFill>
                <a:srgbClr val="000000"/>
              </a:solidFill>
              <a:latin typeface="+mn-ea"/>
            </a:endParaRPr>
          </a:p>
        </p:txBody>
      </p:sp>
      <p:sp>
        <p:nvSpPr>
          <p:cNvPr id="8" name="テキスト ボックス 7">
            <a:extLst>
              <a:ext uri="{FF2B5EF4-FFF2-40B4-BE49-F238E27FC236}">
                <a16:creationId xmlns:a16="http://schemas.microsoft.com/office/drawing/2014/main" id="{B374FE9D-DF07-FA8E-0C8C-43593DAB538B}"/>
              </a:ext>
            </a:extLst>
          </p:cNvPr>
          <p:cNvSpPr txBox="1"/>
          <p:nvPr/>
        </p:nvSpPr>
        <p:spPr>
          <a:xfrm>
            <a:off x="7856698" y="5194958"/>
            <a:ext cx="2165978" cy="923330"/>
          </a:xfrm>
          <a:prstGeom prst="rect">
            <a:avLst/>
          </a:prstGeom>
          <a:noFill/>
        </p:spPr>
        <p:txBody>
          <a:bodyPr wrap="none" rtlCol="0">
            <a:spAutoFit/>
          </a:bodyPr>
          <a:lstStyle/>
          <a:p>
            <a:pPr marL="285750" indent="-285750" defTabSz="914400" fontAlgn="base">
              <a:spcBef>
                <a:spcPct val="0"/>
              </a:spcBef>
              <a:spcAft>
                <a:spcPct val="0"/>
              </a:spcAft>
              <a:buFont typeface="Wingdings" pitchFamily="2" charset="2"/>
              <a:buChar char="ü"/>
            </a:pPr>
            <a:r>
              <a:rPr kumimoji="1" lang="ja-JP" altLang="en-US">
                <a:solidFill>
                  <a:srgbClr val="000000"/>
                </a:solidFill>
                <a:latin typeface="+mn-ea"/>
              </a:rPr>
              <a:t>顧客の購買履歴</a:t>
            </a:r>
            <a:endParaRPr kumimoji="1" lang="en-US" altLang="ja-JP" dirty="0">
              <a:solidFill>
                <a:srgbClr val="000000"/>
              </a:solidFill>
              <a:latin typeface="+mn-ea"/>
            </a:endParaRPr>
          </a:p>
          <a:p>
            <a:pPr marL="285750" indent="-285750" defTabSz="914400" fontAlgn="base">
              <a:spcBef>
                <a:spcPct val="0"/>
              </a:spcBef>
              <a:spcAft>
                <a:spcPct val="0"/>
              </a:spcAft>
              <a:buFont typeface="Wingdings" pitchFamily="2" charset="2"/>
              <a:buChar char="ü"/>
            </a:pPr>
            <a:r>
              <a:rPr kumimoji="1" lang="ja-JP" altLang="en-US">
                <a:solidFill>
                  <a:srgbClr val="000000"/>
                </a:solidFill>
                <a:latin typeface="+mn-ea"/>
              </a:rPr>
              <a:t>製品情報</a:t>
            </a:r>
            <a:endParaRPr kumimoji="1" lang="en-US" altLang="ja-JP" dirty="0">
              <a:solidFill>
                <a:srgbClr val="000000"/>
              </a:solidFill>
              <a:latin typeface="+mn-ea"/>
            </a:endParaRPr>
          </a:p>
          <a:p>
            <a:pPr marL="285750" indent="-285750" defTabSz="914400" fontAlgn="base">
              <a:spcBef>
                <a:spcPct val="0"/>
              </a:spcBef>
              <a:spcAft>
                <a:spcPct val="0"/>
              </a:spcAft>
              <a:buFont typeface="Wingdings" pitchFamily="2" charset="2"/>
              <a:buChar char="ü"/>
            </a:pPr>
            <a:r>
              <a:rPr kumimoji="1" lang="en-US" altLang="ja-JP" dirty="0">
                <a:solidFill>
                  <a:srgbClr val="000000"/>
                </a:solidFill>
                <a:latin typeface="+mn-ea"/>
              </a:rPr>
              <a:t>POS </a:t>
            </a:r>
            <a:r>
              <a:rPr kumimoji="1" lang="ja-JP" altLang="en-US">
                <a:solidFill>
                  <a:srgbClr val="000000"/>
                </a:solidFill>
                <a:latin typeface="+mn-ea"/>
              </a:rPr>
              <a:t>データなど</a:t>
            </a:r>
            <a:endParaRPr kumimoji="1" lang="ja-JP" altLang="en-US" dirty="0">
              <a:solidFill>
                <a:srgbClr val="000000"/>
              </a:solidFill>
              <a:latin typeface="+mn-ea"/>
            </a:endParaRPr>
          </a:p>
        </p:txBody>
      </p:sp>
      <p:sp>
        <p:nvSpPr>
          <p:cNvPr id="11" name="テキスト ボックス 10">
            <a:extLst>
              <a:ext uri="{FF2B5EF4-FFF2-40B4-BE49-F238E27FC236}">
                <a16:creationId xmlns:a16="http://schemas.microsoft.com/office/drawing/2014/main" id="{5DFFFF32-BACD-4B57-CD77-A202FFE723F4}"/>
              </a:ext>
            </a:extLst>
          </p:cNvPr>
          <p:cNvSpPr txBox="1"/>
          <p:nvPr/>
        </p:nvSpPr>
        <p:spPr>
          <a:xfrm>
            <a:off x="5786520" y="4453229"/>
            <a:ext cx="1338828" cy="369332"/>
          </a:xfrm>
          <a:prstGeom prst="rect">
            <a:avLst/>
          </a:prstGeom>
          <a:noFill/>
        </p:spPr>
        <p:txBody>
          <a:bodyPr wrap="none" rtlCol="0">
            <a:spAutoFit/>
          </a:bodyPr>
          <a:lstStyle/>
          <a:p>
            <a:pPr algn="ctr" defTabSz="914400" fontAlgn="base">
              <a:spcBef>
                <a:spcPct val="0"/>
              </a:spcBef>
              <a:spcAft>
                <a:spcPct val="0"/>
              </a:spcAft>
            </a:pPr>
            <a:r>
              <a:rPr kumimoji="1" lang="ja-JP" altLang="en-US">
                <a:solidFill>
                  <a:srgbClr val="000000"/>
                </a:solidFill>
                <a:latin typeface="+mn-ea"/>
              </a:rPr>
              <a:t>外部データ</a:t>
            </a:r>
            <a:endParaRPr kumimoji="1" lang="ja-JP" altLang="en-US" dirty="0">
              <a:solidFill>
                <a:srgbClr val="000000"/>
              </a:solidFill>
              <a:latin typeface="+mn-ea"/>
            </a:endParaRPr>
          </a:p>
        </p:txBody>
      </p:sp>
      <p:sp>
        <p:nvSpPr>
          <p:cNvPr id="13" name="テキスト ボックス 12">
            <a:extLst>
              <a:ext uri="{FF2B5EF4-FFF2-40B4-BE49-F238E27FC236}">
                <a16:creationId xmlns:a16="http://schemas.microsoft.com/office/drawing/2014/main" id="{637915FF-57A7-DF70-11C1-1262B4790EE5}"/>
              </a:ext>
            </a:extLst>
          </p:cNvPr>
          <p:cNvSpPr txBox="1"/>
          <p:nvPr/>
        </p:nvSpPr>
        <p:spPr>
          <a:xfrm>
            <a:off x="5786520" y="5499809"/>
            <a:ext cx="1338828" cy="369332"/>
          </a:xfrm>
          <a:prstGeom prst="rect">
            <a:avLst/>
          </a:prstGeom>
          <a:noFill/>
        </p:spPr>
        <p:txBody>
          <a:bodyPr wrap="none" rtlCol="0">
            <a:spAutoFit/>
          </a:bodyPr>
          <a:lstStyle/>
          <a:p>
            <a:pPr algn="ctr" defTabSz="914400" fontAlgn="base">
              <a:spcBef>
                <a:spcPct val="0"/>
              </a:spcBef>
              <a:spcAft>
                <a:spcPct val="0"/>
              </a:spcAft>
            </a:pPr>
            <a:r>
              <a:rPr kumimoji="1" lang="ja-JP" altLang="en-US">
                <a:solidFill>
                  <a:srgbClr val="000000"/>
                </a:solidFill>
                <a:latin typeface="+mn-ea"/>
              </a:rPr>
              <a:t>内部データ</a:t>
            </a:r>
            <a:endParaRPr kumimoji="1" lang="ja-JP" altLang="en-US" dirty="0">
              <a:solidFill>
                <a:srgbClr val="000000"/>
              </a:solidFill>
              <a:latin typeface="+mn-ea"/>
            </a:endParaRPr>
          </a:p>
        </p:txBody>
      </p:sp>
      <p:pic>
        <p:nvPicPr>
          <p:cNvPr id="14" name="図 13">
            <a:extLst>
              <a:ext uri="{FF2B5EF4-FFF2-40B4-BE49-F238E27FC236}">
                <a16:creationId xmlns:a16="http://schemas.microsoft.com/office/drawing/2014/main" id="{DB94956D-AB14-6A59-B1C4-D39F03D63E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89768" y="1986401"/>
            <a:ext cx="1658487" cy="1658487"/>
          </a:xfrm>
          <a:prstGeom prst="rect">
            <a:avLst/>
          </a:prstGeom>
        </p:spPr>
      </p:pic>
      <p:cxnSp>
        <p:nvCxnSpPr>
          <p:cNvPr id="19" name="直線コネクタ 18">
            <a:extLst>
              <a:ext uri="{FF2B5EF4-FFF2-40B4-BE49-F238E27FC236}">
                <a16:creationId xmlns:a16="http://schemas.microsoft.com/office/drawing/2014/main" id="{D11AB16B-066B-B68C-104B-A70492AEFBBB}"/>
              </a:ext>
            </a:extLst>
          </p:cNvPr>
          <p:cNvCxnSpPr>
            <a:cxnSpLocks/>
            <a:stCxn id="12" idx="3"/>
          </p:cNvCxnSpPr>
          <p:nvPr/>
        </p:nvCxnSpPr>
        <p:spPr>
          <a:xfrm>
            <a:off x="5866353" y="5099560"/>
            <a:ext cx="4829356" cy="0"/>
          </a:xfrm>
          <a:prstGeom prst="line">
            <a:avLst/>
          </a:prstGeom>
          <a:ln w="47625">
            <a:solidFill>
              <a:srgbClr val="F36C37"/>
            </a:solidFill>
            <a:prstDash val="dashDot"/>
            <a:headEnd type="none" w="med" len="med"/>
            <a:tailEnd type="none" w="med" len="med"/>
          </a:ln>
        </p:spPr>
        <p:style>
          <a:lnRef idx="3">
            <a:schemeClr val="accent1"/>
          </a:lnRef>
          <a:fillRef idx="0">
            <a:schemeClr val="accent1"/>
          </a:fillRef>
          <a:effectRef idx="2">
            <a:schemeClr val="accent1"/>
          </a:effectRef>
          <a:fontRef idx="minor">
            <a:schemeClr val="tx1"/>
          </a:fontRef>
        </p:style>
      </p:cxnSp>
      <p:sp>
        <p:nvSpPr>
          <p:cNvPr id="3" name="正方形/長方形 2">
            <a:extLst>
              <a:ext uri="{FF2B5EF4-FFF2-40B4-BE49-F238E27FC236}">
                <a16:creationId xmlns:a16="http://schemas.microsoft.com/office/drawing/2014/main" id="{F63BF38B-6421-A0A8-2D08-04E067A422D7}"/>
              </a:ext>
            </a:extLst>
          </p:cNvPr>
          <p:cNvSpPr/>
          <p:nvPr/>
        </p:nvSpPr>
        <p:spPr>
          <a:xfrm>
            <a:off x="1344788" y="1957950"/>
            <a:ext cx="9502414" cy="1658487"/>
          </a:xfrm>
          <a:prstGeom prst="rect">
            <a:avLst/>
          </a:prstGeom>
          <a:noFill/>
          <a:ln w="25400">
            <a:solidFill>
              <a:srgbClr val="F36C37"/>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2400" dirty="0">
              <a:latin typeface="BIZ UDPゴシック" panose="020B0400000000000000" pitchFamily="50" charset="-128"/>
              <a:ea typeface="BIZ UDPゴシック" panose="020B0400000000000000" pitchFamily="50" charset="-128"/>
            </a:endParaRPr>
          </a:p>
        </p:txBody>
      </p:sp>
      <p:sp>
        <p:nvSpPr>
          <p:cNvPr id="4" name="正方形/長方形 3">
            <a:extLst>
              <a:ext uri="{FF2B5EF4-FFF2-40B4-BE49-F238E27FC236}">
                <a16:creationId xmlns:a16="http://schemas.microsoft.com/office/drawing/2014/main" id="{52E85271-D3AC-788E-D88B-22F35D342F9C}"/>
              </a:ext>
            </a:extLst>
          </p:cNvPr>
          <p:cNvSpPr/>
          <p:nvPr/>
        </p:nvSpPr>
        <p:spPr>
          <a:xfrm>
            <a:off x="1344788" y="4131522"/>
            <a:ext cx="9502414" cy="1986761"/>
          </a:xfrm>
          <a:prstGeom prst="rect">
            <a:avLst/>
          </a:prstGeom>
          <a:noFill/>
          <a:ln w="25400">
            <a:solidFill>
              <a:srgbClr val="F36C37"/>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2400" dirty="0">
              <a:latin typeface="BIZ UDPゴシック" panose="020B0400000000000000" pitchFamily="50" charset="-128"/>
              <a:ea typeface="BIZ UDPゴシック" panose="020B0400000000000000" pitchFamily="50" charset="-128"/>
            </a:endParaRPr>
          </a:p>
        </p:txBody>
      </p:sp>
    </p:spTree>
    <p:extLst>
      <p:ext uri="{BB962C8B-B14F-4D97-AF65-F5344CB8AC3E}">
        <p14:creationId xmlns:p14="http://schemas.microsoft.com/office/powerpoint/2010/main" val="48627119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6A8CC7C-470A-4599-A9A4-FCE2C0221B49}"/>
              </a:ext>
            </a:extLst>
          </p:cNvPr>
          <p:cNvSpPr>
            <a:spLocks noGrp="1"/>
          </p:cNvSpPr>
          <p:nvPr>
            <p:ph type="title"/>
          </p:nvPr>
        </p:nvSpPr>
        <p:spPr/>
        <p:txBody>
          <a:bodyPr/>
          <a:lstStyle/>
          <a:p>
            <a:r>
              <a:rPr kumimoji="1" lang="ja-JP" altLang="en-US"/>
              <a:t>データの収集</a:t>
            </a:r>
          </a:p>
        </p:txBody>
      </p:sp>
      <p:sp>
        <p:nvSpPr>
          <p:cNvPr id="7" name="テキスト ボックス 6">
            <a:extLst>
              <a:ext uri="{FF2B5EF4-FFF2-40B4-BE49-F238E27FC236}">
                <a16:creationId xmlns:a16="http://schemas.microsoft.com/office/drawing/2014/main" id="{B8057F2D-9BEC-49F9-4198-0C2D70633ACA}"/>
              </a:ext>
            </a:extLst>
          </p:cNvPr>
          <p:cNvSpPr txBox="1"/>
          <p:nvPr/>
        </p:nvSpPr>
        <p:spPr>
          <a:xfrm>
            <a:off x="1652334" y="4412498"/>
            <a:ext cx="8839199" cy="461665"/>
          </a:xfrm>
          <a:prstGeom prst="rect">
            <a:avLst/>
          </a:prstGeom>
          <a:noFill/>
        </p:spPr>
        <p:txBody>
          <a:bodyPr wrap="square">
            <a:spAutoFit/>
          </a:bodyPr>
          <a:lstStyle/>
          <a:p>
            <a:r>
              <a:rPr lang="ja-JP" altLang="en-US" sz="2400"/>
              <a:t>分析に関係のないデータがあるため</a:t>
            </a:r>
            <a:r>
              <a:rPr lang="ja-JP" altLang="en-US" sz="2400" b="1">
                <a:solidFill>
                  <a:srgbClr val="F36C37"/>
                </a:solidFill>
              </a:rPr>
              <a:t>データの取捨選択</a:t>
            </a:r>
            <a:r>
              <a:rPr lang="ja-JP" altLang="en-US" sz="2400"/>
              <a:t>を行う</a:t>
            </a:r>
          </a:p>
        </p:txBody>
      </p:sp>
      <p:sp>
        <p:nvSpPr>
          <p:cNvPr id="3" name="テキスト ボックス 2">
            <a:extLst>
              <a:ext uri="{FF2B5EF4-FFF2-40B4-BE49-F238E27FC236}">
                <a16:creationId xmlns:a16="http://schemas.microsoft.com/office/drawing/2014/main" id="{E5B21325-293C-279D-FD65-3EE135785194}"/>
              </a:ext>
            </a:extLst>
          </p:cNvPr>
          <p:cNvSpPr txBox="1"/>
          <p:nvPr/>
        </p:nvSpPr>
        <p:spPr>
          <a:xfrm>
            <a:off x="1652334" y="5006361"/>
            <a:ext cx="6521337" cy="646331"/>
          </a:xfrm>
          <a:prstGeom prst="rect">
            <a:avLst/>
          </a:prstGeom>
          <a:noFill/>
        </p:spPr>
        <p:txBody>
          <a:bodyPr wrap="none" rtlCol="0">
            <a:spAutoFit/>
          </a:bodyPr>
          <a:lstStyle/>
          <a:p>
            <a:pPr marL="285750" indent="-285750" defTabSz="914400" fontAlgn="base">
              <a:spcBef>
                <a:spcPct val="0"/>
              </a:spcBef>
              <a:spcAft>
                <a:spcPct val="0"/>
              </a:spcAft>
              <a:buFont typeface="Wingdings" pitchFamily="2" charset="2"/>
              <a:buChar char="ü"/>
            </a:pPr>
            <a:r>
              <a:rPr kumimoji="1" lang="ja-JP" altLang="en-US">
                <a:solidFill>
                  <a:srgbClr val="000000"/>
                </a:solidFill>
                <a:latin typeface="+mn-ea"/>
              </a:rPr>
              <a:t>分析の切り口にもなるため、幅をもたせた収集を行う。</a:t>
            </a:r>
            <a:endParaRPr kumimoji="1" lang="en-US" altLang="ja-JP" dirty="0">
              <a:solidFill>
                <a:srgbClr val="000000"/>
              </a:solidFill>
              <a:latin typeface="+mn-ea"/>
            </a:endParaRPr>
          </a:p>
          <a:p>
            <a:pPr marL="285750" indent="-285750" defTabSz="914400" fontAlgn="base">
              <a:spcBef>
                <a:spcPct val="0"/>
              </a:spcBef>
              <a:spcAft>
                <a:spcPct val="0"/>
              </a:spcAft>
              <a:buFont typeface="Wingdings" pitchFamily="2" charset="2"/>
              <a:buChar char="ü"/>
            </a:pPr>
            <a:r>
              <a:rPr kumimoji="1" lang="ja-JP" altLang="en-US">
                <a:solidFill>
                  <a:srgbClr val="000000"/>
                </a:solidFill>
                <a:latin typeface="+mn-ea"/>
              </a:rPr>
              <a:t>外れ地のデータは削除する。散布図や</a:t>
            </a:r>
            <a:r>
              <a:rPr kumimoji="1" lang="en-US" altLang="ja-JP" dirty="0">
                <a:solidFill>
                  <a:srgbClr val="000000"/>
                </a:solidFill>
                <a:latin typeface="+mn-ea"/>
              </a:rPr>
              <a:t>b3σ </a:t>
            </a:r>
            <a:r>
              <a:rPr kumimoji="1" lang="ja-JP" altLang="en-US">
                <a:solidFill>
                  <a:srgbClr val="000000"/>
                </a:solidFill>
                <a:latin typeface="+mn-ea"/>
              </a:rPr>
              <a:t>法を活用する。</a:t>
            </a:r>
            <a:endParaRPr kumimoji="1" lang="ja-JP" altLang="en-US" dirty="0">
              <a:solidFill>
                <a:srgbClr val="000000"/>
              </a:solidFill>
              <a:latin typeface="+mn-ea"/>
            </a:endParaRPr>
          </a:p>
        </p:txBody>
      </p:sp>
      <p:sp>
        <p:nvSpPr>
          <p:cNvPr id="4" name="テキスト ボックス 3">
            <a:extLst>
              <a:ext uri="{FF2B5EF4-FFF2-40B4-BE49-F238E27FC236}">
                <a16:creationId xmlns:a16="http://schemas.microsoft.com/office/drawing/2014/main" id="{B8C092B9-8DE5-FCB2-32F4-F57407B93D42}"/>
              </a:ext>
            </a:extLst>
          </p:cNvPr>
          <p:cNvSpPr txBox="1"/>
          <p:nvPr/>
        </p:nvSpPr>
        <p:spPr>
          <a:xfrm>
            <a:off x="1141525" y="2143268"/>
            <a:ext cx="4570482" cy="677108"/>
          </a:xfrm>
          <a:prstGeom prst="rect">
            <a:avLst/>
          </a:prstGeom>
          <a:noFill/>
        </p:spPr>
        <p:txBody>
          <a:bodyPr wrap="none" rtlCol="0">
            <a:spAutoFit/>
          </a:bodyPr>
          <a:lstStyle/>
          <a:p>
            <a:pPr algn="ctr" defTabSz="914400" fontAlgn="base">
              <a:spcBef>
                <a:spcPct val="0"/>
              </a:spcBef>
              <a:spcAft>
                <a:spcPct val="0"/>
              </a:spcAft>
            </a:pPr>
            <a:r>
              <a:rPr kumimoji="1" lang="ja-JP" altLang="en-US" sz="2000" b="1">
                <a:solidFill>
                  <a:srgbClr val="F36C37"/>
                </a:solidFill>
                <a:latin typeface="+mn-ea"/>
              </a:rPr>
              <a:t>二次データ</a:t>
            </a:r>
            <a:endParaRPr kumimoji="1" lang="en-US" altLang="ja-JP" sz="2000" b="1" dirty="0">
              <a:solidFill>
                <a:srgbClr val="F36C37"/>
              </a:solidFill>
              <a:latin typeface="+mn-ea"/>
            </a:endParaRPr>
          </a:p>
          <a:p>
            <a:pPr algn="ctr" defTabSz="914400" fontAlgn="base">
              <a:spcBef>
                <a:spcPct val="0"/>
              </a:spcBef>
              <a:spcAft>
                <a:spcPct val="0"/>
              </a:spcAft>
            </a:pPr>
            <a:r>
              <a:rPr kumimoji="1" lang="ja-JP" altLang="en-US">
                <a:solidFill>
                  <a:srgbClr val="F36C37"/>
                </a:solidFill>
                <a:latin typeface="+mn-ea"/>
              </a:rPr>
              <a:t>他の目的によってすでに取得済みのデータ</a:t>
            </a:r>
            <a:endParaRPr kumimoji="1" lang="ja-JP" altLang="en-US" dirty="0">
              <a:solidFill>
                <a:srgbClr val="F36C37"/>
              </a:solidFill>
              <a:latin typeface="+mn-ea"/>
            </a:endParaRPr>
          </a:p>
        </p:txBody>
      </p:sp>
      <p:sp>
        <p:nvSpPr>
          <p:cNvPr id="5" name="テキスト ボックス 4">
            <a:extLst>
              <a:ext uri="{FF2B5EF4-FFF2-40B4-BE49-F238E27FC236}">
                <a16:creationId xmlns:a16="http://schemas.microsoft.com/office/drawing/2014/main" id="{73053C77-4725-4F14-6D95-9E7EF1DCC348}"/>
              </a:ext>
            </a:extLst>
          </p:cNvPr>
          <p:cNvSpPr txBox="1"/>
          <p:nvPr/>
        </p:nvSpPr>
        <p:spPr>
          <a:xfrm>
            <a:off x="7755693" y="1678823"/>
            <a:ext cx="2319866" cy="923330"/>
          </a:xfrm>
          <a:prstGeom prst="rect">
            <a:avLst/>
          </a:prstGeom>
          <a:noFill/>
        </p:spPr>
        <p:txBody>
          <a:bodyPr wrap="none" rtlCol="0">
            <a:spAutoFit/>
          </a:bodyPr>
          <a:lstStyle/>
          <a:p>
            <a:pPr marL="285750" indent="-285750" defTabSz="914400" fontAlgn="base">
              <a:spcBef>
                <a:spcPct val="0"/>
              </a:spcBef>
              <a:spcAft>
                <a:spcPct val="0"/>
              </a:spcAft>
              <a:buFont typeface="Wingdings" pitchFamily="2" charset="2"/>
              <a:buChar char="ü"/>
            </a:pPr>
            <a:r>
              <a:rPr kumimoji="1" lang="ja-JP" altLang="en-US">
                <a:solidFill>
                  <a:srgbClr val="000000"/>
                </a:solidFill>
                <a:latin typeface="+mn-ea"/>
              </a:rPr>
              <a:t>統計情報</a:t>
            </a:r>
            <a:endParaRPr kumimoji="1" lang="en-US" altLang="ja-JP" dirty="0">
              <a:solidFill>
                <a:srgbClr val="000000"/>
              </a:solidFill>
              <a:latin typeface="+mn-ea"/>
            </a:endParaRPr>
          </a:p>
          <a:p>
            <a:pPr marL="285750" indent="-285750" defTabSz="914400" fontAlgn="base">
              <a:spcBef>
                <a:spcPct val="0"/>
              </a:spcBef>
              <a:spcAft>
                <a:spcPct val="0"/>
              </a:spcAft>
              <a:buFont typeface="Wingdings" pitchFamily="2" charset="2"/>
              <a:buChar char="ü"/>
            </a:pPr>
            <a:r>
              <a:rPr kumimoji="1" lang="ja-JP" altLang="en-US">
                <a:solidFill>
                  <a:srgbClr val="000000"/>
                </a:solidFill>
                <a:latin typeface="+mn-ea"/>
              </a:rPr>
              <a:t>新聞・雑誌・天気</a:t>
            </a:r>
            <a:endParaRPr kumimoji="1" lang="en-US" altLang="ja-JP" dirty="0">
              <a:solidFill>
                <a:srgbClr val="000000"/>
              </a:solidFill>
              <a:latin typeface="+mn-ea"/>
            </a:endParaRPr>
          </a:p>
          <a:p>
            <a:pPr marL="285750" indent="-285750" defTabSz="914400" fontAlgn="base">
              <a:spcBef>
                <a:spcPct val="0"/>
              </a:spcBef>
              <a:spcAft>
                <a:spcPct val="0"/>
              </a:spcAft>
              <a:buFont typeface="Wingdings" pitchFamily="2" charset="2"/>
              <a:buChar char="ü"/>
            </a:pPr>
            <a:r>
              <a:rPr kumimoji="1" lang="ja-JP" altLang="en-US">
                <a:solidFill>
                  <a:srgbClr val="000000"/>
                </a:solidFill>
                <a:latin typeface="+mn-ea"/>
              </a:rPr>
              <a:t>民間調査会社</a:t>
            </a:r>
            <a:endParaRPr kumimoji="1" lang="ja-JP" altLang="en-US" dirty="0">
              <a:solidFill>
                <a:srgbClr val="000000"/>
              </a:solidFill>
              <a:latin typeface="+mn-ea"/>
            </a:endParaRPr>
          </a:p>
        </p:txBody>
      </p:sp>
      <p:sp>
        <p:nvSpPr>
          <p:cNvPr id="6" name="テキスト ボックス 5">
            <a:extLst>
              <a:ext uri="{FF2B5EF4-FFF2-40B4-BE49-F238E27FC236}">
                <a16:creationId xmlns:a16="http://schemas.microsoft.com/office/drawing/2014/main" id="{FEF81F07-C699-2E16-6814-4E4D326DDF01}"/>
              </a:ext>
            </a:extLst>
          </p:cNvPr>
          <p:cNvSpPr txBox="1"/>
          <p:nvPr/>
        </p:nvSpPr>
        <p:spPr>
          <a:xfrm>
            <a:off x="7832637" y="2697551"/>
            <a:ext cx="2165978" cy="923330"/>
          </a:xfrm>
          <a:prstGeom prst="rect">
            <a:avLst/>
          </a:prstGeom>
          <a:noFill/>
        </p:spPr>
        <p:txBody>
          <a:bodyPr wrap="none" rtlCol="0">
            <a:spAutoFit/>
          </a:bodyPr>
          <a:lstStyle/>
          <a:p>
            <a:pPr marL="285750" indent="-285750" defTabSz="914400" fontAlgn="base">
              <a:spcBef>
                <a:spcPct val="0"/>
              </a:spcBef>
              <a:spcAft>
                <a:spcPct val="0"/>
              </a:spcAft>
              <a:buFont typeface="Wingdings" pitchFamily="2" charset="2"/>
              <a:buChar char="ü"/>
            </a:pPr>
            <a:r>
              <a:rPr kumimoji="1" lang="ja-JP" altLang="en-US">
                <a:solidFill>
                  <a:srgbClr val="000000"/>
                </a:solidFill>
                <a:latin typeface="+mn-ea"/>
              </a:rPr>
              <a:t>顧客の購買履歴</a:t>
            </a:r>
            <a:endParaRPr kumimoji="1" lang="en-US" altLang="ja-JP" dirty="0">
              <a:solidFill>
                <a:srgbClr val="000000"/>
              </a:solidFill>
              <a:latin typeface="+mn-ea"/>
            </a:endParaRPr>
          </a:p>
          <a:p>
            <a:pPr marL="285750" indent="-285750" defTabSz="914400" fontAlgn="base">
              <a:spcBef>
                <a:spcPct val="0"/>
              </a:spcBef>
              <a:spcAft>
                <a:spcPct val="0"/>
              </a:spcAft>
              <a:buFont typeface="Wingdings" pitchFamily="2" charset="2"/>
              <a:buChar char="ü"/>
            </a:pPr>
            <a:r>
              <a:rPr kumimoji="1" lang="ja-JP" altLang="en-US">
                <a:solidFill>
                  <a:srgbClr val="000000"/>
                </a:solidFill>
                <a:latin typeface="+mn-ea"/>
              </a:rPr>
              <a:t>製品情報</a:t>
            </a:r>
            <a:endParaRPr kumimoji="1" lang="en-US" altLang="ja-JP" dirty="0">
              <a:solidFill>
                <a:srgbClr val="000000"/>
              </a:solidFill>
              <a:latin typeface="+mn-ea"/>
            </a:endParaRPr>
          </a:p>
          <a:p>
            <a:pPr marL="285750" indent="-285750" defTabSz="914400" fontAlgn="base">
              <a:spcBef>
                <a:spcPct val="0"/>
              </a:spcBef>
              <a:spcAft>
                <a:spcPct val="0"/>
              </a:spcAft>
              <a:buFont typeface="Wingdings" pitchFamily="2" charset="2"/>
              <a:buChar char="ü"/>
            </a:pPr>
            <a:r>
              <a:rPr kumimoji="1" lang="en-US" altLang="ja-JP" dirty="0">
                <a:solidFill>
                  <a:srgbClr val="000000"/>
                </a:solidFill>
                <a:latin typeface="+mn-ea"/>
              </a:rPr>
              <a:t>POS </a:t>
            </a:r>
            <a:r>
              <a:rPr kumimoji="1" lang="ja-JP" altLang="en-US">
                <a:solidFill>
                  <a:srgbClr val="000000"/>
                </a:solidFill>
                <a:latin typeface="+mn-ea"/>
              </a:rPr>
              <a:t>データなど</a:t>
            </a:r>
            <a:endParaRPr kumimoji="1" lang="ja-JP" altLang="en-US" dirty="0">
              <a:solidFill>
                <a:srgbClr val="000000"/>
              </a:solidFill>
              <a:latin typeface="+mn-ea"/>
            </a:endParaRPr>
          </a:p>
        </p:txBody>
      </p:sp>
      <p:sp>
        <p:nvSpPr>
          <p:cNvPr id="8" name="テキスト ボックス 7">
            <a:extLst>
              <a:ext uri="{FF2B5EF4-FFF2-40B4-BE49-F238E27FC236}">
                <a16:creationId xmlns:a16="http://schemas.microsoft.com/office/drawing/2014/main" id="{0F4128F2-F16D-230B-8CD4-090500E4621B}"/>
              </a:ext>
            </a:extLst>
          </p:cNvPr>
          <p:cNvSpPr txBox="1"/>
          <p:nvPr/>
        </p:nvSpPr>
        <p:spPr>
          <a:xfrm>
            <a:off x="5762459" y="1955822"/>
            <a:ext cx="1338828" cy="369332"/>
          </a:xfrm>
          <a:prstGeom prst="rect">
            <a:avLst/>
          </a:prstGeom>
          <a:noFill/>
        </p:spPr>
        <p:txBody>
          <a:bodyPr wrap="none" rtlCol="0">
            <a:spAutoFit/>
          </a:bodyPr>
          <a:lstStyle/>
          <a:p>
            <a:pPr algn="ctr" defTabSz="914400" fontAlgn="base">
              <a:spcBef>
                <a:spcPct val="0"/>
              </a:spcBef>
              <a:spcAft>
                <a:spcPct val="0"/>
              </a:spcAft>
            </a:pPr>
            <a:r>
              <a:rPr kumimoji="1" lang="ja-JP" altLang="en-US">
                <a:solidFill>
                  <a:srgbClr val="000000"/>
                </a:solidFill>
                <a:latin typeface="+mn-ea"/>
              </a:rPr>
              <a:t>外部データ</a:t>
            </a:r>
            <a:endParaRPr kumimoji="1" lang="ja-JP" altLang="en-US" dirty="0">
              <a:solidFill>
                <a:srgbClr val="000000"/>
              </a:solidFill>
              <a:latin typeface="+mn-ea"/>
            </a:endParaRPr>
          </a:p>
        </p:txBody>
      </p:sp>
      <p:sp>
        <p:nvSpPr>
          <p:cNvPr id="9" name="テキスト ボックス 8">
            <a:extLst>
              <a:ext uri="{FF2B5EF4-FFF2-40B4-BE49-F238E27FC236}">
                <a16:creationId xmlns:a16="http://schemas.microsoft.com/office/drawing/2014/main" id="{0F2DECA4-BED5-8FAB-BC13-89DFC0E76ECF}"/>
              </a:ext>
            </a:extLst>
          </p:cNvPr>
          <p:cNvSpPr txBox="1"/>
          <p:nvPr/>
        </p:nvSpPr>
        <p:spPr>
          <a:xfrm>
            <a:off x="5762459" y="3002402"/>
            <a:ext cx="1338828" cy="369332"/>
          </a:xfrm>
          <a:prstGeom prst="rect">
            <a:avLst/>
          </a:prstGeom>
          <a:noFill/>
        </p:spPr>
        <p:txBody>
          <a:bodyPr wrap="none" rtlCol="0">
            <a:spAutoFit/>
          </a:bodyPr>
          <a:lstStyle/>
          <a:p>
            <a:pPr algn="ctr" defTabSz="914400" fontAlgn="base">
              <a:spcBef>
                <a:spcPct val="0"/>
              </a:spcBef>
              <a:spcAft>
                <a:spcPct val="0"/>
              </a:spcAft>
            </a:pPr>
            <a:r>
              <a:rPr kumimoji="1" lang="ja-JP" altLang="en-US">
                <a:solidFill>
                  <a:srgbClr val="000000"/>
                </a:solidFill>
                <a:latin typeface="+mn-ea"/>
              </a:rPr>
              <a:t>内部データ</a:t>
            </a:r>
            <a:endParaRPr kumimoji="1" lang="ja-JP" altLang="en-US" dirty="0">
              <a:solidFill>
                <a:srgbClr val="000000"/>
              </a:solidFill>
              <a:latin typeface="+mn-ea"/>
            </a:endParaRPr>
          </a:p>
        </p:txBody>
      </p:sp>
      <p:cxnSp>
        <p:nvCxnSpPr>
          <p:cNvPr id="11" name="直線コネクタ 10">
            <a:extLst>
              <a:ext uri="{FF2B5EF4-FFF2-40B4-BE49-F238E27FC236}">
                <a16:creationId xmlns:a16="http://schemas.microsoft.com/office/drawing/2014/main" id="{D44B4394-A564-1BA9-B606-46755630865F}"/>
              </a:ext>
            </a:extLst>
          </p:cNvPr>
          <p:cNvCxnSpPr>
            <a:cxnSpLocks/>
          </p:cNvCxnSpPr>
          <p:nvPr/>
        </p:nvCxnSpPr>
        <p:spPr>
          <a:xfrm>
            <a:off x="5747909" y="2602153"/>
            <a:ext cx="5254444" cy="0"/>
          </a:xfrm>
          <a:prstGeom prst="line">
            <a:avLst/>
          </a:prstGeom>
          <a:ln w="47625">
            <a:solidFill>
              <a:srgbClr val="F36C37"/>
            </a:solidFill>
            <a:prstDash val="dashDot"/>
            <a:headEnd type="none" w="med" len="med"/>
            <a:tailEnd type="none" w="med" len="med"/>
          </a:ln>
        </p:spPr>
        <p:style>
          <a:lnRef idx="3">
            <a:schemeClr val="accent1"/>
          </a:lnRef>
          <a:fillRef idx="0">
            <a:schemeClr val="accent1"/>
          </a:fillRef>
          <a:effectRef idx="2">
            <a:schemeClr val="accent1"/>
          </a:effectRef>
          <a:fontRef idx="minor">
            <a:schemeClr val="tx1"/>
          </a:fontRef>
        </p:style>
      </p:cxnSp>
      <p:sp>
        <p:nvSpPr>
          <p:cNvPr id="12" name="下矢印 11">
            <a:extLst>
              <a:ext uri="{FF2B5EF4-FFF2-40B4-BE49-F238E27FC236}">
                <a16:creationId xmlns:a16="http://schemas.microsoft.com/office/drawing/2014/main" id="{0AC97F5D-6A1F-B97B-20E9-39DA6DA8226D}"/>
              </a:ext>
            </a:extLst>
          </p:cNvPr>
          <p:cNvSpPr/>
          <p:nvPr/>
        </p:nvSpPr>
        <p:spPr>
          <a:xfrm>
            <a:off x="5073313" y="3841765"/>
            <a:ext cx="1997242" cy="372979"/>
          </a:xfrm>
          <a:prstGeom prst="downArrow">
            <a:avLst/>
          </a:prstGeom>
          <a:solidFill>
            <a:srgbClr val="F36C3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2400" dirty="0">
              <a:latin typeface="BIZ UDPゴシック" panose="020B0400000000000000" pitchFamily="50" charset="-128"/>
              <a:ea typeface="BIZ UDPゴシック" panose="020B0400000000000000" pitchFamily="50" charset="-128"/>
            </a:endParaRPr>
          </a:p>
        </p:txBody>
      </p:sp>
    </p:spTree>
    <p:extLst>
      <p:ext uri="{BB962C8B-B14F-4D97-AF65-F5344CB8AC3E}">
        <p14:creationId xmlns:p14="http://schemas.microsoft.com/office/powerpoint/2010/main" val="364967263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BB1B583-272E-3EF1-3C70-510FFCE90170}"/>
              </a:ext>
            </a:extLst>
          </p:cNvPr>
          <p:cNvSpPr>
            <a:spLocks noGrp="1"/>
          </p:cNvSpPr>
          <p:nvPr>
            <p:ph type="title"/>
          </p:nvPr>
        </p:nvSpPr>
        <p:spPr/>
        <p:txBody>
          <a:bodyPr/>
          <a:lstStyle/>
          <a:p>
            <a:r>
              <a:rPr kumimoji="1" lang="ja-JP" altLang="en-US"/>
              <a:t>データを理解する：構造化</a:t>
            </a:r>
          </a:p>
        </p:txBody>
      </p:sp>
      <p:sp>
        <p:nvSpPr>
          <p:cNvPr id="3" name="スライド番号プレースホルダー 2">
            <a:extLst>
              <a:ext uri="{FF2B5EF4-FFF2-40B4-BE49-F238E27FC236}">
                <a16:creationId xmlns:a16="http://schemas.microsoft.com/office/drawing/2014/main" id="{787183A7-26C3-1EFE-2938-A92614DEF2FD}"/>
              </a:ext>
            </a:extLst>
          </p:cNvPr>
          <p:cNvSpPr>
            <a:spLocks noGrp="1"/>
          </p:cNvSpPr>
          <p:nvPr>
            <p:ph type="sldNum" sz="quarter" idx="10"/>
          </p:nvPr>
        </p:nvSpPr>
        <p:spPr/>
        <p:txBody>
          <a:bodyPr/>
          <a:lstStyle/>
          <a:p>
            <a:fld id="{5D750650-B10A-47BF-93C2-E1678438B37A}" type="slidenum">
              <a:rPr lang="en-US" altLang="ja-JP" smtClean="0"/>
              <a:pPr/>
              <a:t>36</a:t>
            </a:fld>
            <a:endParaRPr lang="en-US" altLang="ja-JP" dirty="0"/>
          </a:p>
        </p:txBody>
      </p:sp>
      <p:sp>
        <p:nvSpPr>
          <p:cNvPr id="5" name="テキスト ボックス 4">
            <a:extLst>
              <a:ext uri="{FF2B5EF4-FFF2-40B4-BE49-F238E27FC236}">
                <a16:creationId xmlns:a16="http://schemas.microsoft.com/office/drawing/2014/main" id="{45FA1977-7179-BCCE-3C1C-28CC7E1FC308}"/>
              </a:ext>
            </a:extLst>
          </p:cNvPr>
          <p:cNvSpPr txBox="1"/>
          <p:nvPr/>
        </p:nvSpPr>
        <p:spPr>
          <a:xfrm>
            <a:off x="80504" y="996632"/>
            <a:ext cx="4288353" cy="400110"/>
          </a:xfrm>
          <a:prstGeom prst="rect">
            <a:avLst/>
          </a:prstGeom>
          <a:noFill/>
        </p:spPr>
        <p:txBody>
          <a:bodyPr wrap="none" rtlCol="0">
            <a:spAutoFit/>
          </a:bodyPr>
          <a:lstStyle/>
          <a:p>
            <a:pPr algn="ctr" defTabSz="914400" fontAlgn="base">
              <a:spcBef>
                <a:spcPct val="0"/>
              </a:spcBef>
              <a:spcAft>
                <a:spcPct val="0"/>
              </a:spcAft>
            </a:pPr>
            <a:r>
              <a:rPr kumimoji="1" lang="ja-JP" altLang="en-US" sz="2000">
                <a:solidFill>
                  <a:srgbClr val="000000"/>
                </a:solidFill>
                <a:latin typeface="+mn-ea"/>
              </a:rPr>
              <a:t>今回の目的（仮説立ての前と過程）</a:t>
            </a:r>
            <a:endParaRPr kumimoji="1" lang="ja-JP" altLang="en-US" sz="2000" dirty="0">
              <a:solidFill>
                <a:srgbClr val="000000"/>
              </a:solidFill>
              <a:latin typeface="+mn-ea"/>
            </a:endParaRPr>
          </a:p>
        </p:txBody>
      </p:sp>
      <p:sp>
        <p:nvSpPr>
          <p:cNvPr id="6" name="テキスト ボックス 5">
            <a:extLst>
              <a:ext uri="{FF2B5EF4-FFF2-40B4-BE49-F238E27FC236}">
                <a16:creationId xmlns:a16="http://schemas.microsoft.com/office/drawing/2014/main" id="{2F97C56D-6EA0-B470-644D-9B1AAFF85882}"/>
              </a:ext>
            </a:extLst>
          </p:cNvPr>
          <p:cNvSpPr txBox="1"/>
          <p:nvPr/>
        </p:nvSpPr>
        <p:spPr>
          <a:xfrm>
            <a:off x="2224681" y="1461348"/>
            <a:ext cx="7742633" cy="707886"/>
          </a:xfrm>
          <a:prstGeom prst="rect">
            <a:avLst/>
          </a:prstGeom>
          <a:noFill/>
        </p:spPr>
        <p:txBody>
          <a:bodyPr wrap="square" rtlCol="0">
            <a:spAutoFit/>
          </a:bodyPr>
          <a:lstStyle/>
          <a:p>
            <a:pPr algn="ctr" defTabSz="914400" fontAlgn="base">
              <a:spcBef>
                <a:spcPct val="0"/>
              </a:spcBef>
              <a:spcAft>
                <a:spcPct val="0"/>
              </a:spcAft>
            </a:pPr>
            <a:r>
              <a:rPr kumimoji="1" lang="ja-JP" altLang="en-US" sz="2000">
                <a:latin typeface="+mn-ea"/>
              </a:rPr>
              <a:t>たくさん預金してくれかつ、成約し易い顧客の特徴をみつけだし、</a:t>
            </a:r>
            <a:endParaRPr kumimoji="1" lang="en-US" altLang="ja-JP" sz="2000" dirty="0">
              <a:latin typeface="+mn-ea"/>
            </a:endParaRPr>
          </a:p>
          <a:p>
            <a:pPr algn="ctr" defTabSz="914400" fontAlgn="base">
              <a:spcBef>
                <a:spcPct val="0"/>
              </a:spcBef>
              <a:spcAft>
                <a:spcPct val="0"/>
              </a:spcAft>
            </a:pPr>
            <a:r>
              <a:rPr kumimoji="1" lang="ja-JP" altLang="en-US" sz="2000">
                <a:latin typeface="+mn-ea"/>
              </a:rPr>
              <a:t>マネージャーに支援案を提案する</a:t>
            </a:r>
            <a:endParaRPr kumimoji="1" lang="ja-JP" altLang="en-US" sz="2000" dirty="0">
              <a:latin typeface="+mn-ea"/>
            </a:endParaRPr>
          </a:p>
        </p:txBody>
      </p:sp>
      <p:sp>
        <p:nvSpPr>
          <p:cNvPr id="7" name="テキスト ボックス 6">
            <a:extLst>
              <a:ext uri="{FF2B5EF4-FFF2-40B4-BE49-F238E27FC236}">
                <a16:creationId xmlns:a16="http://schemas.microsoft.com/office/drawing/2014/main" id="{29D47D31-5130-18BA-5FBF-E706F354FA39}"/>
              </a:ext>
            </a:extLst>
          </p:cNvPr>
          <p:cNvSpPr txBox="1"/>
          <p:nvPr/>
        </p:nvSpPr>
        <p:spPr>
          <a:xfrm>
            <a:off x="540841" y="3064793"/>
            <a:ext cx="2236510" cy="707886"/>
          </a:xfrm>
          <a:prstGeom prst="rect">
            <a:avLst/>
          </a:prstGeom>
          <a:noFill/>
          <a:ln w="25400">
            <a:solidFill>
              <a:srgbClr val="F36C37"/>
            </a:solidFill>
          </a:ln>
        </p:spPr>
        <p:txBody>
          <a:bodyPr wrap="none" rtlCol="0">
            <a:spAutoFit/>
          </a:bodyPr>
          <a:lstStyle/>
          <a:p>
            <a:pPr algn="ctr" defTabSz="914400" fontAlgn="base">
              <a:spcBef>
                <a:spcPct val="0"/>
              </a:spcBef>
              <a:spcAft>
                <a:spcPct val="0"/>
              </a:spcAft>
            </a:pPr>
            <a:r>
              <a:rPr kumimoji="1" lang="ja-JP" altLang="en-US" sz="2000" b="1">
                <a:solidFill>
                  <a:srgbClr val="F36C37"/>
                </a:solidFill>
                <a:latin typeface="+mn-ea"/>
              </a:rPr>
              <a:t>目的から逆算し</a:t>
            </a:r>
            <a:endParaRPr kumimoji="1" lang="en-US" altLang="ja-JP" sz="2000" b="1" dirty="0">
              <a:solidFill>
                <a:srgbClr val="F36C37"/>
              </a:solidFill>
              <a:latin typeface="+mn-ea"/>
            </a:endParaRPr>
          </a:p>
          <a:p>
            <a:pPr algn="ctr" defTabSz="914400" fontAlgn="base">
              <a:spcBef>
                <a:spcPct val="0"/>
              </a:spcBef>
              <a:spcAft>
                <a:spcPct val="0"/>
              </a:spcAft>
            </a:pPr>
            <a:r>
              <a:rPr kumimoji="1" lang="ja-JP" altLang="en-US" sz="2000" b="1">
                <a:solidFill>
                  <a:srgbClr val="F36C37"/>
                </a:solidFill>
                <a:latin typeface="+mn-ea"/>
              </a:rPr>
              <a:t>データの洗い出し</a:t>
            </a:r>
            <a:endParaRPr kumimoji="1" lang="ja-JP" altLang="en-US" sz="2000" b="1" dirty="0">
              <a:solidFill>
                <a:srgbClr val="F36C37"/>
              </a:solidFill>
              <a:latin typeface="+mn-ea"/>
            </a:endParaRPr>
          </a:p>
        </p:txBody>
      </p:sp>
      <p:sp>
        <p:nvSpPr>
          <p:cNvPr id="8" name="テキスト ボックス 7">
            <a:extLst>
              <a:ext uri="{FF2B5EF4-FFF2-40B4-BE49-F238E27FC236}">
                <a16:creationId xmlns:a16="http://schemas.microsoft.com/office/drawing/2014/main" id="{8DB977BE-1DC2-496F-0425-EB35ECE82F3E}"/>
              </a:ext>
            </a:extLst>
          </p:cNvPr>
          <p:cNvSpPr txBox="1"/>
          <p:nvPr/>
        </p:nvSpPr>
        <p:spPr>
          <a:xfrm>
            <a:off x="3431438" y="2517315"/>
            <a:ext cx="3005951" cy="400110"/>
          </a:xfrm>
          <a:prstGeom prst="rect">
            <a:avLst/>
          </a:prstGeom>
          <a:noFill/>
          <a:ln w="25400">
            <a:solidFill>
              <a:srgbClr val="F36C37"/>
            </a:solidFill>
          </a:ln>
        </p:spPr>
        <p:txBody>
          <a:bodyPr wrap="none" rtlCol="0">
            <a:spAutoFit/>
          </a:bodyPr>
          <a:lstStyle/>
          <a:p>
            <a:pPr algn="ctr" defTabSz="914400" fontAlgn="base">
              <a:spcBef>
                <a:spcPct val="0"/>
              </a:spcBef>
              <a:spcAft>
                <a:spcPct val="0"/>
              </a:spcAft>
            </a:pPr>
            <a:r>
              <a:rPr kumimoji="1" lang="ja-JP" altLang="en-US" sz="2000" b="1">
                <a:solidFill>
                  <a:srgbClr val="F36C37"/>
                </a:solidFill>
                <a:latin typeface="+mn-ea"/>
              </a:rPr>
              <a:t>すでに持っているデータ</a:t>
            </a:r>
            <a:endParaRPr kumimoji="1" lang="ja-JP" altLang="en-US" sz="2000" b="1" dirty="0">
              <a:solidFill>
                <a:srgbClr val="F36C37"/>
              </a:solidFill>
              <a:latin typeface="+mn-ea"/>
            </a:endParaRPr>
          </a:p>
        </p:txBody>
      </p:sp>
      <p:sp>
        <p:nvSpPr>
          <p:cNvPr id="9" name="テキスト ボックス 8">
            <a:extLst>
              <a:ext uri="{FF2B5EF4-FFF2-40B4-BE49-F238E27FC236}">
                <a16:creationId xmlns:a16="http://schemas.microsoft.com/office/drawing/2014/main" id="{0501708A-D78A-00AF-7C6B-0ADE7668BD97}"/>
              </a:ext>
            </a:extLst>
          </p:cNvPr>
          <p:cNvSpPr txBox="1"/>
          <p:nvPr/>
        </p:nvSpPr>
        <p:spPr>
          <a:xfrm>
            <a:off x="3431438" y="3905501"/>
            <a:ext cx="3005951" cy="400110"/>
          </a:xfrm>
          <a:prstGeom prst="rect">
            <a:avLst/>
          </a:prstGeom>
          <a:noFill/>
          <a:ln w="25400">
            <a:solidFill>
              <a:srgbClr val="F36C37"/>
            </a:solidFill>
          </a:ln>
        </p:spPr>
        <p:txBody>
          <a:bodyPr wrap="none" rtlCol="0">
            <a:spAutoFit/>
          </a:bodyPr>
          <a:lstStyle/>
          <a:p>
            <a:pPr algn="ctr" defTabSz="914400" fontAlgn="base">
              <a:spcBef>
                <a:spcPct val="0"/>
              </a:spcBef>
              <a:spcAft>
                <a:spcPct val="0"/>
              </a:spcAft>
            </a:pPr>
            <a:r>
              <a:rPr kumimoji="1" lang="ja-JP" altLang="en-US" sz="2000" b="1">
                <a:solidFill>
                  <a:srgbClr val="F36C37"/>
                </a:solidFill>
                <a:latin typeface="+mn-ea"/>
              </a:rPr>
              <a:t>新規で取得必要なデータ</a:t>
            </a:r>
            <a:endParaRPr kumimoji="1" lang="ja-JP" altLang="en-US" sz="2000" b="1" dirty="0">
              <a:solidFill>
                <a:srgbClr val="F36C37"/>
              </a:solidFill>
              <a:latin typeface="+mn-ea"/>
            </a:endParaRPr>
          </a:p>
        </p:txBody>
      </p:sp>
      <p:sp>
        <p:nvSpPr>
          <p:cNvPr id="10" name="テキスト ボックス 9">
            <a:extLst>
              <a:ext uri="{FF2B5EF4-FFF2-40B4-BE49-F238E27FC236}">
                <a16:creationId xmlns:a16="http://schemas.microsoft.com/office/drawing/2014/main" id="{AA3A8BB0-2B99-6148-EDAF-2CAC6799EC15}"/>
              </a:ext>
            </a:extLst>
          </p:cNvPr>
          <p:cNvSpPr txBox="1"/>
          <p:nvPr/>
        </p:nvSpPr>
        <p:spPr>
          <a:xfrm>
            <a:off x="7521693" y="3905501"/>
            <a:ext cx="3860182" cy="400110"/>
          </a:xfrm>
          <a:prstGeom prst="rect">
            <a:avLst/>
          </a:prstGeom>
          <a:noFill/>
          <a:ln w="25400">
            <a:solidFill>
              <a:srgbClr val="F36C37"/>
            </a:solidFill>
          </a:ln>
        </p:spPr>
        <p:txBody>
          <a:bodyPr wrap="square" rtlCol="0">
            <a:spAutoFit/>
          </a:bodyPr>
          <a:lstStyle/>
          <a:p>
            <a:pPr algn="ctr" defTabSz="914400" fontAlgn="base">
              <a:spcBef>
                <a:spcPct val="0"/>
              </a:spcBef>
              <a:spcAft>
                <a:spcPct val="0"/>
              </a:spcAft>
            </a:pPr>
            <a:r>
              <a:rPr kumimoji="1" lang="ja-JP" altLang="en-US" sz="2000" b="1">
                <a:solidFill>
                  <a:srgbClr val="F36C37"/>
                </a:solidFill>
                <a:latin typeface="+mn-ea"/>
              </a:rPr>
              <a:t>取得方法を考案</a:t>
            </a:r>
            <a:endParaRPr kumimoji="1" lang="ja-JP" altLang="en-US" sz="2000" b="1" dirty="0">
              <a:solidFill>
                <a:srgbClr val="F36C37"/>
              </a:solidFill>
              <a:latin typeface="+mn-ea"/>
            </a:endParaRPr>
          </a:p>
        </p:txBody>
      </p:sp>
      <p:sp>
        <p:nvSpPr>
          <p:cNvPr id="11" name="テキスト ボックス 10">
            <a:extLst>
              <a:ext uri="{FF2B5EF4-FFF2-40B4-BE49-F238E27FC236}">
                <a16:creationId xmlns:a16="http://schemas.microsoft.com/office/drawing/2014/main" id="{28EBB082-2AF9-75E7-0F13-214B2469C097}"/>
              </a:ext>
            </a:extLst>
          </p:cNvPr>
          <p:cNvSpPr txBox="1"/>
          <p:nvPr/>
        </p:nvSpPr>
        <p:spPr>
          <a:xfrm>
            <a:off x="7521693" y="2517315"/>
            <a:ext cx="3860182" cy="400110"/>
          </a:xfrm>
          <a:prstGeom prst="rect">
            <a:avLst/>
          </a:prstGeom>
          <a:noFill/>
          <a:ln w="25400">
            <a:solidFill>
              <a:srgbClr val="F36C37"/>
            </a:solidFill>
          </a:ln>
        </p:spPr>
        <p:txBody>
          <a:bodyPr wrap="square" rtlCol="0">
            <a:spAutoFit/>
          </a:bodyPr>
          <a:lstStyle/>
          <a:p>
            <a:pPr algn="ctr" defTabSz="914400" fontAlgn="base">
              <a:spcBef>
                <a:spcPct val="0"/>
              </a:spcBef>
              <a:spcAft>
                <a:spcPct val="0"/>
              </a:spcAft>
            </a:pPr>
            <a:r>
              <a:rPr kumimoji="1" lang="ja-JP" altLang="en-US" sz="2000" b="1">
                <a:solidFill>
                  <a:srgbClr val="F36C37"/>
                </a:solidFill>
                <a:latin typeface="+mn-ea"/>
              </a:rPr>
              <a:t>データの構造化を整理（加工）</a:t>
            </a:r>
            <a:endParaRPr kumimoji="1" lang="ja-JP" altLang="en-US" sz="2000" b="1" dirty="0">
              <a:solidFill>
                <a:srgbClr val="F36C37"/>
              </a:solidFill>
              <a:latin typeface="+mn-ea"/>
            </a:endParaRPr>
          </a:p>
        </p:txBody>
      </p:sp>
      <p:cxnSp>
        <p:nvCxnSpPr>
          <p:cNvPr id="14" name="カギ線コネクタ 13">
            <a:extLst>
              <a:ext uri="{FF2B5EF4-FFF2-40B4-BE49-F238E27FC236}">
                <a16:creationId xmlns:a16="http://schemas.microsoft.com/office/drawing/2014/main" id="{AE2E7EBD-3CB3-BFCE-5622-5B462D73BC90}"/>
              </a:ext>
            </a:extLst>
          </p:cNvPr>
          <p:cNvCxnSpPr>
            <a:stCxn id="7" idx="3"/>
            <a:endCxn id="8" idx="1"/>
          </p:cNvCxnSpPr>
          <p:nvPr/>
        </p:nvCxnSpPr>
        <p:spPr>
          <a:xfrm flipV="1">
            <a:off x="2777351" y="2717370"/>
            <a:ext cx="654087" cy="701366"/>
          </a:xfrm>
          <a:prstGeom prst="bentConnector3">
            <a:avLst>
              <a:gd name="adj1" fmla="val 50000"/>
            </a:avLst>
          </a:prstGeom>
          <a:ln w="47625">
            <a:solidFill>
              <a:srgbClr val="F36C37"/>
            </a:solidFill>
            <a:headEnd type="none" w="med" len="med"/>
            <a:tailEnd type="triangle"/>
          </a:ln>
        </p:spPr>
        <p:style>
          <a:lnRef idx="3">
            <a:schemeClr val="accent1"/>
          </a:lnRef>
          <a:fillRef idx="0">
            <a:schemeClr val="accent1"/>
          </a:fillRef>
          <a:effectRef idx="2">
            <a:schemeClr val="accent1"/>
          </a:effectRef>
          <a:fontRef idx="minor">
            <a:schemeClr val="tx1"/>
          </a:fontRef>
        </p:style>
      </p:cxnSp>
      <p:cxnSp>
        <p:nvCxnSpPr>
          <p:cNvPr id="15" name="カギ線コネクタ 14">
            <a:extLst>
              <a:ext uri="{FF2B5EF4-FFF2-40B4-BE49-F238E27FC236}">
                <a16:creationId xmlns:a16="http://schemas.microsoft.com/office/drawing/2014/main" id="{12E9AF00-77FA-CE0F-57E6-964ADEE3F8DA}"/>
              </a:ext>
            </a:extLst>
          </p:cNvPr>
          <p:cNvCxnSpPr>
            <a:cxnSpLocks/>
            <a:stCxn id="7" idx="3"/>
            <a:endCxn id="9" idx="1"/>
          </p:cNvCxnSpPr>
          <p:nvPr/>
        </p:nvCxnSpPr>
        <p:spPr>
          <a:xfrm>
            <a:off x="2777351" y="3418736"/>
            <a:ext cx="654087" cy="686820"/>
          </a:xfrm>
          <a:prstGeom prst="bentConnector3">
            <a:avLst>
              <a:gd name="adj1" fmla="val 50000"/>
            </a:avLst>
          </a:prstGeom>
          <a:ln w="47625">
            <a:solidFill>
              <a:srgbClr val="F36C37"/>
            </a:solidFill>
            <a:headEnd type="none" w="med" len="med"/>
            <a:tailEnd type="triangle"/>
          </a:ln>
        </p:spPr>
        <p:style>
          <a:lnRef idx="3">
            <a:schemeClr val="accent1"/>
          </a:lnRef>
          <a:fillRef idx="0">
            <a:schemeClr val="accent1"/>
          </a:fillRef>
          <a:effectRef idx="2">
            <a:schemeClr val="accent1"/>
          </a:effectRef>
          <a:fontRef idx="minor">
            <a:schemeClr val="tx1"/>
          </a:fontRef>
        </p:style>
      </p:cxnSp>
      <p:cxnSp>
        <p:nvCxnSpPr>
          <p:cNvPr id="23" name="直線矢印コネクタ 22">
            <a:extLst>
              <a:ext uri="{FF2B5EF4-FFF2-40B4-BE49-F238E27FC236}">
                <a16:creationId xmlns:a16="http://schemas.microsoft.com/office/drawing/2014/main" id="{E8C786B5-14F9-502B-98EB-8B44D54A6F89}"/>
              </a:ext>
            </a:extLst>
          </p:cNvPr>
          <p:cNvCxnSpPr>
            <a:stCxn id="8" idx="3"/>
            <a:endCxn id="11" idx="1"/>
          </p:cNvCxnSpPr>
          <p:nvPr/>
        </p:nvCxnSpPr>
        <p:spPr>
          <a:xfrm>
            <a:off x="6437389" y="2717370"/>
            <a:ext cx="1084304" cy="0"/>
          </a:xfrm>
          <a:prstGeom prst="straightConnector1">
            <a:avLst/>
          </a:prstGeom>
          <a:ln w="47625">
            <a:solidFill>
              <a:srgbClr val="F36C37"/>
            </a:solidFill>
            <a:headEnd type="none" w="med" len="med"/>
            <a:tailEnd type="triangle"/>
          </a:ln>
        </p:spPr>
        <p:style>
          <a:lnRef idx="3">
            <a:schemeClr val="accent1"/>
          </a:lnRef>
          <a:fillRef idx="0">
            <a:schemeClr val="accent1"/>
          </a:fillRef>
          <a:effectRef idx="2">
            <a:schemeClr val="accent1"/>
          </a:effectRef>
          <a:fontRef idx="minor">
            <a:schemeClr val="tx1"/>
          </a:fontRef>
        </p:style>
      </p:cxnSp>
      <p:cxnSp>
        <p:nvCxnSpPr>
          <p:cNvPr id="25" name="直線矢印コネクタ 24">
            <a:extLst>
              <a:ext uri="{FF2B5EF4-FFF2-40B4-BE49-F238E27FC236}">
                <a16:creationId xmlns:a16="http://schemas.microsoft.com/office/drawing/2014/main" id="{EFC64F07-F450-6CB4-6488-15AC67E13302}"/>
              </a:ext>
            </a:extLst>
          </p:cNvPr>
          <p:cNvCxnSpPr>
            <a:stCxn id="9" idx="3"/>
            <a:endCxn id="10" idx="1"/>
          </p:cNvCxnSpPr>
          <p:nvPr/>
        </p:nvCxnSpPr>
        <p:spPr>
          <a:xfrm>
            <a:off x="6437389" y="4105556"/>
            <a:ext cx="1084304" cy="0"/>
          </a:xfrm>
          <a:prstGeom prst="straightConnector1">
            <a:avLst/>
          </a:prstGeom>
          <a:ln w="47625">
            <a:solidFill>
              <a:srgbClr val="F36C37"/>
            </a:solidFill>
            <a:headEnd type="none" w="med" len="med"/>
            <a:tailEnd type="triangle"/>
          </a:ln>
        </p:spPr>
        <p:style>
          <a:lnRef idx="3">
            <a:schemeClr val="accent1"/>
          </a:lnRef>
          <a:fillRef idx="0">
            <a:schemeClr val="accent1"/>
          </a:fillRef>
          <a:effectRef idx="2">
            <a:schemeClr val="accent1"/>
          </a:effectRef>
          <a:fontRef idx="minor">
            <a:schemeClr val="tx1"/>
          </a:fontRef>
        </p:style>
      </p:cxnSp>
      <p:graphicFrame>
        <p:nvGraphicFramePr>
          <p:cNvPr id="26" name="表 25">
            <a:extLst>
              <a:ext uri="{FF2B5EF4-FFF2-40B4-BE49-F238E27FC236}">
                <a16:creationId xmlns:a16="http://schemas.microsoft.com/office/drawing/2014/main" id="{597B8A25-9A57-F3E4-71FC-637A7FA411B8}"/>
              </a:ext>
            </a:extLst>
          </p:cNvPr>
          <p:cNvGraphicFramePr>
            <a:graphicFrameLocks noGrp="1"/>
          </p:cNvGraphicFramePr>
          <p:nvPr>
            <p:extLst>
              <p:ext uri="{D42A27DB-BD31-4B8C-83A1-F6EECF244321}">
                <p14:modId xmlns:p14="http://schemas.microsoft.com/office/powerpoint/2010/main" val="2082802796"/>
              </p:ext>
            </p:extLst>
          </p:nvPr>
        </p:nvGraphicFramePr>
        <p:xfrm>
          <a:off x="275890" y="4691810"/>
          <a:ext cx="11640213" cy="1409683"/>
        </p:xfrm>
        <a:graphic>
          <a:graphicData uri="http://schemas.openxmlformats.org/drawingml/2006/table">
            <a:tbl>
              <a:tblPr firstRow="1">
                <a:tableStyleId>{5C22544A-7EE6-4342-B048-85BDC9FD1C3A}</a:tableStyleId>
              </a:tblPr>
              <a:tblGrid>
                <a:gridCol w="482930">
                  <a:extLst>
                    <a:ext uri="{9D8B030D-6E8A-4147-A177-3AD203B41FA5}">
                      <a16:colId xmlns:a16="http://schemas.microsoft.com/office/drawing/2014/main" val="3623906753"/>
                    </a:ext>
                  </a:extLst>
                </a:gridCol>
                <a:gridCol w="482930">
                  <a:extLst>
                    <a:ext uri="{9D8B030D-6E8A-4147-A177-3AD203B41FA5}">
                      <a16:colId xmlns:a16="http://schemas.microsoft.com/office/drawing/2014/main" val="963628842"/>
                    </a:ext>
                  </a:extLst>
                </a:gridCol>
                <a:gridCol w="591760">
                  <a:extLst>
                    <a:ext uri="{9D8B030D-6E8A-4147-A177-3AD203B41FA5}">
                      <a16:colId xmlns:a16="http://schemas.microsoft.com/office/drawing/2014/main" val="2093433507"/>
                    </a:ext>
                  </a:extLst>
                </a:gridCol>
                <a:gridCol w="591760">
                  <a:extLst>
                    <a:ext uri="{9D8B030D-6E8A-4147-A177-3AD203B41FA5}">
                      <a16:colId xmlns:a16="http://schemas.microsoft.com/office/drawing/2014/main" val="799369049"/>
                    </a:ext>
                  </a:extLst>
                </a:gridCol>
                <a:gridCol w="1133673">
                  <a:extLst>
                    <a:ext uri="{9D8B030D-6E8A-4147-A177-3AD203B41FA5}">
                      <a16:colId xmlns:a16="http://schemas.microsoft.com/office/drawing/2014/main" val="1089977402"/>
                    </a:ext>
                  </a:extLst>
                </a:gridCol>
                <a:gridCol w="560941">
                  <a:extLst>
                    <a:ext uri="{9D8B030D-6E8A-4147-A177-3AD203B41FA5}">
                      <a16:colId xmlns:a16="http://schemas.microsoft.com/office/drawing/2014/main" val="981025574"/>
                    </a:ext>
                  </a:extLst>
                </a:gridCol>
                <a:gridCol w="890907">
                  <a:extLst>
                    <a:ext uri="{9D8B030D-6E8A-4147-A177-3AD203B41FA5}">
                      <a16:colId xmlns:a16="http://schemas.microsoft.com/office/drawing/2014/main" val="2204485976"/>
                    </a:ext>
                  </a:extLst>
                </a:gridCol>
                <a:gridCol w="808415">
                  <a:extLst>
                    <a:ext uri="{9D8B030D-6E8A-4147-A177-3AD203B41FA5}">
                      <a16:colId xmlns:a16="http://schemas.microsoft.com/office/drawing/2014/main" val="3315449122"/>
                    </a:ext>
                  </a:extLst>
                </a:gridCol>
                <a:gridCol w="1022893">
                  <a:extLst>
                    <a:ext uri="{9D8B030D-6E8A-4147-A177-3AD203B41FA5}">
                      <a16:colId xmlns:a16="http://schemas.microsoft.com/office/drawing/2014/main" val="2135657900"/>
                    </a:ext>
                  </a:extLst>
                </a:gridCol>
                <a:gridCol w="813787">
                  <a:extLst>
                    <a:ext uri="{9D8B030D-6E8A-4147-A177-3AD203B41FA5}">
                      <a16:colId xmlns:a16="http://schemas.microsoft.com/office/drawing/2014/main" val="3497110754"/>
                    </a:ext>
                  </a:extLst>
                </a:gridCol>
                <a:gridCol w="1017521">
                  <a:extLst>
                    <a:ext uri="{9D8B030D-6E8A-4147-A177-3AD203B41FA5}">
                      <a16:colId xmlns:a16="http://schemas.microsoft.com/office/drawing/2014/main" val="2455462798"/>
                    </a:ext>
                  </a:extLst>
                </a:gridCol>
                <a:gridCol w="593938">
                  <a:extLst>
                    <a:ext uri="{9D8B030D-6E8A-4147-A177-3AD203B41FA5}">
                      <a16:colId xmlns:a16="http://schemas.microsoft.com/office/drawing/2014/main" val="1855936139"/>
                    </a:ext>
                  </a:extLst>
                </a:gridCol>
                <a:gridCol w="577440">
                  <a:extLst>
                    <a:ext uri="{9D8B030D-6E8A-4147-A177-3AD203B41FA5}">
                      <a16:colId xmlns:a16="http://schemas.microsoft.com/office/drawing/2014/main" val="917084110"/>
                    </a:ext>
                  </a:extLst>
                </a:gridCol>
                <a:gridCol w="676428">
                  <a:extLst>
                    <a:ext uri="{9D8B030D-6E8A-4147-A177-3AD203B41FA5}">
                      <a16:colId xmlns:a16="http://schemas.microsoft.com/office/drawing/2014/main" val="2789614823"/>
                    </a:ext>
                  </a:extLst>
                </a:gridCol>
                <a:gridCol w="911960">
                  <a:extLst>
                    <a:ext uri="{9D8B030D-6E8A-4147-A177-3AD203B41FA5}">
                      <a16:colId xmlns:a16="http://schemas.microsoft.com/office/drawing/2014/main" val="191993938"/>
                    </a:ext>
                  </a:extLst>
                </a:gridCol>
                <a:gridCol w="482930">
                  <a:extLst>
                    <a:ext uri="{9D8B030D-6E8A-4147-A177-3AD203B41FA5}">
                      <a16:colId xmlns:a16="http://schemas.microsoft.com/office/drawing/2014/main" val="3188888859"/>
                    </a:ext>
                  </a:extLst>
                </a:gridCol>
              </a:tblGrid>
              <a:tr h="382619">
                <a:tc>
                  <a:txBody>
                    <a:bodyPr/>
                    <a:lstStyle/>
                    <a:p>
                      <a:pPr algn="ctr" fontAlgn="t"/>
                      <a:r>
                        <a:rPr lang="ja-JP" altLang="en-US" sz="1050" u="none" strike="noStrike">
                          <a:effectLst/>
                        </a:rPr>
                        <a:t>年齢</a:t>
                      </a:r>
                      <a:endParaRPr lang="ja-JP" altLang="en-US" sz="1050" b="1" i="0" u="none" strike="noStrike">
                        <a:solidFill>
                          <a:srgbClr val="000000"/>
                        </a:solidFill>
                        <a:effectLst/>
                        <a:latin typeface="ＭＳ Ｐゴシック" panose="020B0600070205080204" pitchFamily="34" charset="-128"/>
                        <a:ea typeface="ＭＳ Ｐゴシック" panose="020B0600070205080204" pitchFamily="34" charset="-128"/>
                      </a:endParaRPr>
                    </a:p>
                  </a:txBody>
                  <a:tcPr marL="0" marR="0" marT="0" marB="0" anchor="ctr">
                    <a:solidFill>
                      <a:srgbClr val="F36C37"/>
                    </a:solidFill>
                  </a:tcPr>
                </a:tc>
                <a:tc>
                  <a:txBody>
                    <a:bodyPr/>
                    <a:lstStyle/>
                    <a:p>
                      <a:pPr algn="ctr" fontAlgn="t"/>
                      <a:r>
                        <a:rPr lang="ja-JP" altLang="en-US" sz="1050" u="none" strike="noStrike">
                          <a:effectLst/>
                        </a:rPr>
                        <a:t>仕事</a:t>
                      </a:r>
                      <a:endParaRPr lang="ja-JP" altLang="en-US" sz="1050" b="1" i="0" u="none" strike="noStrike">
                        <a:solidFill>
                          <a:srgbClr val="000000"/>
                        </a:solidFill>
                        <a:effectLst/>
                        <a:latin typeface="ＭＳ Ｐゴシック" panose="020B0600070205080204" pitchFamily="34" charset="-128"/>
                        <a:ea typeface="ＭＳ Ｐゴシック" panose="020B0600070205080204" pitchFamily="34" charset="-128"/>
                      </a:endParaRPr>
                    </a:p>
                  </a:txBody>
                  <a:tcPr marL="0" marR="0" marT="0" marB="0" anchor="ctr">
                    <a:solidFill>
                      <a:srgbClr val="F36C37"/>
                    </a:solidFill>
                  </a:tcPr>
                </a:tc>
                <a:tc>
                  <a:txBody>
                    <a:bodyPr/>
                    <a:lstStyle/>
                    <a:p>
                      <a:pPr algn="ctr" fontAlgn="t"/>
                      <a:r>
                        <a:rPr lang="ja-JP" altLang="en-US" sz="1050" u="none" strike="noStrike">
                          <a:effectLst/>
                        </a:rPr>
                        <a:t>結婚状況</a:t>
                      </a:r>
                      <a:endParaRPr lang="ja-JP" altLang="en-US" sz="1050" b="1" i="0" u="none" strike="noStrike">
                        <a:solidFill>
                          <a:srgbClr val="000000"/>
                        </a:solidFill>
                        <a:effectLst/>
                        <a:latin typeface="ＭＳ Ｐゴシック" panose="020B0600070205080204" pitchFamily="34" charset="-128"/>
                        <a:ea typeface="ＭＳ Ｐゴシック" panose="020B0600070205080204" pitchFamily="34" charset="-128"/>
                      </a:endParaRPr>
                    </a:p>
                  </a:txBody>
                  <a:tcPr marL="0" marR="0" marT="0" marB="0" anchor="ctr">
                    <a:solidFill>
                      <a:srgbClr val="F36C37"/>
                    </a:solidFill>
                  </a:tcPr>
                </a:tc>
                <a:tc>
                  <a:txBody>
                    <a:bodyPr/>
                    <a:lstStyle/>
                    <a:p>
                      <a:pPr algn="ctr" fontAlgn="t"/>
                      <a:r>
                        <a:rPr lang="ja-JP" altLang="en-US" sz="1050" u="none" strike="noStrike">
                          <a:effectLst/>
                        </a:rPr>
                        <a:t>最終学歴</a:t>
                      </a:r>
                      <a:endParaRPr lang="ja-JP" altLang="en-US" sz="1050" b="1" i="0" u="none" strike="noStrike">
                        <a:solidFill>
                          <a:srgbClr val="000000"/>
                        </a:solidFill>
                        <a:effectLst/>
                        <a:latin typeface="ＭＳ Ｐゴシック" panose="020B0600070205080204" pitchFamily="34" charset="-128"/>
                        <a:ea typeface="ＭＳ Ｐゴシック" panose="020B0600070205080204" pitchFamily="34" charset="-128"/>
                      </a:endParaRPr>
                    </a:p>
                  </a:txBody>
                  <a:tcPr marL="0" marR="0" marT="0" marB="0" anchor="ctr">
                    <a:solidFill>
                      <a:srgbClr val="F36C37"/>
                    </a:solidFill>
                  </a:tcPr>
                </a:tc>
                <a:tc>
                  <a:txBody>
                    <a:bodyPr/>
                    <a:lstStyle/>
                    <a:p>
                      <a:pPr algn="ctr" fontAlgn="t"/>
                      <a:r>
                        <a:rPr lang="ja-JP" altLang="en-US" sz="1050" u="none" strike="noStrike">
                          <a:effectLst/>
                        </a:rPr>
                        <a:t>債務不履行の有無</a:t>
                      </a:r>
                      <a:endParaRPr lang="ja-JP" altLang="en-US" sz="1050" b="1" i="0" u="none" strike="noStrike">
                        <a:solidFill>
                          <a:srgbClr val="000000"/>
                        </a:solidFill>
                        <a:effectLst/>
                        <a:latin typeface="ＭＳ Ｐゴシック" panose="020B0600070205080204" pitchFamily="34" charset="-128"/>
                        <a:ea typeface="ＭＳ Ｐゴシック" panose="020B0600070205080204" pitchFamily="34" charset="-128"/>
                      </a:endParaRPr>
                    </a:p>
                  </a:txBody>
                  <a:tcPr marL="0" marR="0" marT="0" marB="0" anchor="ctr">
                    <a:solidFill>
                      <a:srgbClr val="F36C37"/>
                    </a:solidFill>
                  </a:tcPr>
                </a:tc>
                <a:tc>
                  <a:txBody>
                    <a:bodyPr/>
                    <a:lstStyle/>
                    <a:p>
                      <a:pPr algn="ctr" fontAlgn="t"/>
                      <a:r>
                        <a:rPr lang="ja-JP" altLang="en-US" sz="1050" u="none" strike="noStrike">
                          <a:effectLst/>
                        </a:rPr>
                        <a:t>銀行残高</a:t>
                      </a:r>
                      <a:endParaRPr lang="ja-JP" altLang="en-US" sz="1050" b="1" i="0" u="none" strike="noStrike">
                        <a:solidFill>
                          <a:srgbClr val="000000"/>
                        </a:solidFill>
                        <a:effectLst/>
                        <a:latin typeface="ＭＳ Ｐゴシック" panose="020B0600070205080204" pitchFamily="34" charset="-128"/>
                        <a:ea typeface="ＭＳ Ｐゴシック" panose="020B0600070205080204" pitchFamily="34" charset="-128"/>
                      </a:endParaRPr>
                    </a:p>
                  </a:txBody>
                  <a:tcPr marL="0" marR="0" marT="0" marB="0" anchor="ctr">
                    <a:solidFill>
                      <a:srgbClr val="F36C37"/>
                    </a:solidFill>
                  </a:tcPr>
                </a:tc>
                <a:tc>
                  <a:txBody>
                    <a:bodyPr/>
                    <a:lstStyle/>
                    <a:p>
                      <a:pPr algn="ctr" fontAlgn="t"/>
                      <a:r>
                        <a:rPr lang="ja-JP" altLang="en-US" sz="1050" u="none" strike="noStrike">
                          <a:effectLst/>
                        </a:rPr>
                        <a:t>持ち家の有無</a:t>
                      </a:r>
                      <a:endParaRPr lang="ja-JP" altLang="en-US" sz="1050" b="1" i="0" u="none" strike="noStrike">
                        <a:solidFill>
                          <a:srgbClr val="000000"/>
                        </a:solidFill>
                        <a:effectLst/>
                        <a:latin typeface="ＭＳ Ｐゴシック" panose="020B0600070205080204" pitchFamily="34" charset="-128"/>
                        <a:ea typeface="ＭＳ Ｐゴシック" panose="020B0600070205080204" pitchFamily="34" charset="-128"/>
                      </a:endParaRPr>
                    </a:p>
                  </a:txBody>
                  <a:tcPr marL="0" marR="0" marT="0" marB="0" anchor="ctr">
                    <a:solidFill>
                      <a:srgbClr val="F36C37"/>
                    </a:solidFill>
                  </a:tcPr>
                </a:tc>
                <a:tc>
                  <a:txBody>
                    <a:bodyPr/>
                    <a:lstStyle/>
                    <a:p>
                      <a:pPr algn="ctr" fontAlgn="t"/>
                      <a:r>
                        <a:rPr lang="ja-JP" altLang="en-US" sz="1050" u="none" strike="noStrike">
                          <a:effectLst/>
                        </a:rPr>
                        <a:t>ローンの有無</a:t>
                      </a:r>
                      <a:endParaRPr lang="ja-JP" altLang="en-US" sz="1050" b="1" i="0" u="none" strike="noStrike">
                        <a:solidFill>
                          <a:srgbClr val="000000"/>
                        </a:solidFill>
                        <a:effectLst/>
                        <a:latin typeface="ＭＳ Ｐゴシック" panose="020B0600070205080204" pitchFamily="34" charset="-128"/>
                        <a:ea typeface="ＭＳ Ｐゴシック" panose="020B0600070205080204" pitchFamily="34" charset="-128"/>
                      </a:endParaRPr>
                    </a:p>
                  </a:txBody>
                  <a:tcPr marL="0" marR="0" marT="0" marB="0" anchor="ctr">
                    <a:solidFill>
                      <a:srgbClr val="F36C37"/>
                    </a:solidFill>
                  </a:tcPr>
                </a:tc>
                <a:tc>
                  <a:txBody>
                    <a:bodyPr/>
                    <a:lstStyle/>
                    <a:p>
                      <a:pPr algn="ctr" fontAlgn="t"/>
                      <a:r>
                        <a:rPr lang="ja-JP" altLang="en-US" sz="1050" u="none" strike="noStrike">
                          <a:effectLst/>
                        </a:rPr>
                        <a:t>連絡手段</a:t>
                      </a:r>
                      <a:endParaRPr lang="ja-JP" altLang="en-US" sz="1050" b="1" i="0" u="none" strike="noStrike">
                        <a:solidFill>
                          <a:srgbClr val="000000"/>
                        </a:solidFill>
                        <a:effectLst/>
                        <a:latin typeface="ＭＳ Ｐゴシック" panose="020B0600070205080204" pitchFamily="34" charset="-128"/>
                        <a:ea typeface="ＭＳ Ｐゴシック" panose="020B0600070205080204" pitchFamily="34" charset="-128"/>
                      </a:endParaRPr>
                    </a:p>
                  </a:txBody>
                  <a:tcPr marL="0" marR="0" marT="0" marB="0" anchor="ctr">
                    <a:solidFill>
                      <a:srgbClr val="F36C37"/>
                    </a:solidFill>
                  </a:tcPr>
                </a:tc>
                <a:tc>
                  <a:txBody>
                    <a:bodyPr/>
                    <a:lstStyle/>
                    <a:p>
                      <a:pPr algn="ctr" fontAlgn="t"/>
                      <a:r>
                        <a:rPr lang="en-US" sz="1050" u="none" strike="noStrike" dirty="0">
                          <a:effectLst/>
                        </a:rPr>
                        <a:t>day</a:t>
                      </a:r>
                      <a:endParaRPr lang="en-US" sz="1050" b="1" i="0" u="none" strike="noStrike" dirty="0">
                        <a:solidFill>
                          <a:srgbClr val="000000"/>
                        </a:solidFill>
                        <a:effectLst/>
                        <a:latin typeface="ＭＳ Ｐゴシック" panose="020B0600070205080204" pitchFamily="34" charset="-128"/>
                        <a:ea typeface="ＭＳ Ｐゴシック" panose="020B0600070205080204" pitchFamily="34" charset="-128"/>
                      </a:endParaRPr>
                    </a:p>
                  </a:txBody>
                  <a:tcPr marL="0" marR="0" marT="0" marB="0" anchor="ctr">
                    <a:solidFill>
                      <a:srgbClr val="F36C37"/>
                    </a:solidFill>
                  </a:tcPr>
                </a:tc>
                <a:tc>
                  <a:txBody>
                    <a:bodyPr/>
                    <a:lstStyle/>
                    <a:p>
                      <a:pPr algn="ctr" fontAlgn="t"/>
                      <a:r>
                        <a:rPr lang="ja-JP" altLang="en-US" sz="1050" u="none" strike="noStrike">
                          <a:effectLst/>
                        </a:rPr>
                        <a:t>連絡で接触した時間（秒数</a:t>
                      </a:r>
                      <a:endParaRPr lang="ja-JP" altLang="en-US" sz="1050" b="1" i="0" u="none" strike="noStrike">
                        <a:solidFill>
                          <a:srgbClr val="000000"/>
                        </a:solidFill>
                        <a:effectLst/>
                        <a:latin typeface="ＭＳ Ｐゴシック" panose="020B0600070205080204" pitchFamily="34" charset="-128"/>
                        <a:ea typeface="ＭＳ Ｐゴシック" panose="020B0600070205080204" pitchFamily="34" charset="-128"/>
                      </a:endParaRPr>
                    </a:p>
                  </a:txBody>
                  <a:tcPr marL="0" marR="0" marT="0" marB="0" anchor="ctr">
                    <a:solidFill>
                      <a:srgbClr val="F36C37"/>
                    </a:solidFill>
                  </a:tcPr>
                </a:tc>
                <a:tc>
                  <a:txBody>
                    <a:bodyPr/>
                    <a:lstStyle/>
                    <a:p>
                      <a:pPr algn="ctr" fontAlgn="t"/>
                      <a:r>
                        <a:rPr lang="en-US" sz="1050" u="none" strike="noStrike" dirty="0" err="1">
                          <a:effectLst/>
                        </a:rPr>
                        <a:t>pdays</a:t>
                      </a:r>
                      <a:endParaRPr lang="en-US" sz="1050" b="1" i="0" u="none" strike="noStrike" dirty="0">
                        <a:solidFill>
                          <a:srgbClr val="000000"/>
                        </a:solidFill>
                        <a:effectLst/>
                        <a:latin typeface="ＭＳ Ｐゴシック" panose="020B0600070205080204" pitchFamily="34" charset="-128"/>
                        <a:ea typeface="ＭＳ Ｐゴシック" panose="020B0600070205080204" pitchFamily="34" charset="-128"/>
                      </a:endParaRPr>
                    </a:p>
                  </a:txBody>
                  <a:tcPr marL="0" marR="0" marT="0" marB="0" anchor="ctr">
                    <a:solidFill>
                      <a:srgbClr val="F36C37"/>
                    </a:solidFill>
                  </a:tcPr>
                </a:tc>
                <a:tc>
                  <a:txBody>
                    <a:bodyPr/>
                    <a:lstStyle/>
                    <a:p>
                      <a:pPr algn="ctr" fontAlgn="t"/>
                      <a:r>
                        <a:rPr lang="en-US" sz="1050" u="none" strike="noStrike" dirty="0">
                          <a:effectLst/>
                        </a:rPr>
                        <a:t>previous</a:t>
                      </a:r>
                      <a:endParaRPr lang="en-US" sz="1050" b="1" i="0" u="none" strike="noStrike" dirty="0">
                        <a:solidFill>
                          <a:srgbClr val="000000"/>
                        </a:solidFill>
                        <a:effectLst/>
                        <a:latin typeface="ＭＳ Ｐゴシック" panose="020B0600070205080204" pitchFamily="34" charset="-128"/>
                        <a:ea typeface="ＭＳ Ｐゴシック" panose="020B0600070205080204" pitchFamily="34" charset="-128"/>
                      </a:endParaRPr>
                    </a:p>
                  </a:txBody>
                  <a:tcPr marL="0" marR="0" marT="0" marB="0" anchor="ctr">
                    <a:solidFill>
                      <a:srgbClr val="F36C37"/>
                    </a:solidFill>
                  </a:tcPr>
                </a:tc>
                <a:tc>
                  <a:txBody>
                    <a:bodyPr/>
                    <a:lstStyle/>
                    <a:p>
                      <a:pPr algn="ctr" fontAlgn="t"/>
                      <a:r>
                        <a:rPr lang="ja-JP" altLang="en-US" sz="1050" u="none" strike="noStrike">
                          <a:effectLst/>
                        </a:rPr>
                        <a:t>成約の有無</a:t>
                      </a:r>
                      <a:endParaRPr lang="ja-JP" altLang="en-US" sz="1050" b="1" i="0" u="none" strike="noStrike">
                        <a:solidFill>
                          <a:srgbClr val="000000"/>
                        </a:solidFill>
                        <a:effectLst/>
                        <a:latin typeface="ＭＳ Ｐゴシック" panose="020B0600070205080204" pitchFamily="34" charset="-128"/>
                        <a:ea typeface="ＭＳ Ｐゴシック" panose="020B0600070205080204" pitchFamily="34" charset="-128"/>
                      </a:endParaRPr>
                    </a:p>
                  </a:txBody>
                  <a:tcPr marL="0" marR="0" marT="0" marB="0" anchor="ctr">
                    <a:solidFill>
                      <a:srgbClr val="F36C37"/>
                    </a:solidFill>
                  </a:tcPr>
                </a:tc>
                <a:tc>
                  <a:txBody>
                    <a:bodyPr/>
                    <a:lstStyle/>
                    <a:p>
                      <a:pPr algn="ctr" fontAlgn="t"/>
                      <a:r>
                        <a:rPr lang="ja-JP" altLang="en-US" sz="1050" u="none" strike="noStrike">
                          <a:effectLst/>
                        </a:rPr>
                        <a:t>担当営業マン</a:t>
                      </a:r>
                      <a:endParaRPr lang="ja-JP" altLang="en-US" sz="1050" b="1" i="0" u="none" strike="noStrike">
                        <a:solidFill>
                          <a:srgbClr val="000000"/>
                        </a:solidFill>
                        <a:effectLst/>
                        <a:latin typeface="ＭＳ Ｐゴシック" panose="020B0600070205080204" pitchFamily="34" charset="-128"/>
                        <a:ea typeface="ＭＳ Ｐゴシック" panose="020B0600070205080204" pitchFamily="34" charset="-128"/>
                      </a:endParaRPr>
                    </a:p>
                  </a:txBody>
                  <a:tcPr marL="0" marR="0" marT="0" marB="0" anchor="ctr">
                    <a:solidFill>
                      <a:srgbClr val="F36C37"/>
                    </a:solidFill>
                  </a:tcPr>
                </a:tc>
                <a:tc>
                  <a:txBody>
                    <a:bodyPr/>
                    <a:lstStyle/>
                    <a:p>
                      <a:pPr algn="ctr" fontAlgn="t"/>
                      <a:r>
                        <a:rPr lang="ja-JP" altLang="en-US" sz="1050" u="none" strike="noStrike">
                          <a:effectLst/>
                        </a:rPr>
                        <a:t>売上</a:t>
                      </a:r>
                      <a:endParaRPr lang="ja-JP" altLang="en-US" sz="1050" b="1" i="0" u="none" strike="noStrike">
                        <a:solidFill>
                          <a:srgbClr val="000000"/>
                        </a:solidFill>
                        <a:effectLst/>
                        <a:latin typeface="ＭＳ Ｐゴシック" panose="020B0600070205080204" pitchFamily="34" charset="-128"/>
                        <a:ea typeface="ＭＳ Ｐゴシック" panose="020B0600070205080204" pitchFamily="34" charset="-128"/>
                      </a:endParaRPr>
                    </a:p>
                  </a:txBody>
                  <a:tcPr marL="0" marR="0" marT="0" marB="0" anchor="ctr">
                    <a:solidFill>
                      <a:srgbClr val="F36C37"/>
                    </a:solidFill>
                  </a:tcPr>
                </a:tc>
                <a:extLst>
                  <a:ext uri="{0D108BD9-81ED-4DB2-BD59-A6C34878D82A}">
                    <a16:rowId xmlns:a16="http://schemas.microsoft.com/office/drawing/2014/main" val="470796032"/>
                  </a:ext>
                </a:extLst>
              </a:tr>
              <a:tr h="261826">
                <a:tc>
                  <a:txBody>
                    <a:bodyPr/>
                    <a:lstStyle/>
                    <a:p>
                      <a:pPr algn="ctr" fontAlgn="b"/>
                      <a:r>
                        <a:rPr lang="en-US" altLang="ja-JP" sz="1100" u="none" strike="noStrike" dirty="0">
                          <a:effectLst/>
                        </a:rPr>
                        <a:t>31</a:t>
                      </a:r>
                      <a:endParaRPr lang="en-US" altLang="ja-JP" sz="1100" b="0" i="0" u="none" strike="noStrike" dirty="0">
                        <a:solidFill>
                          <a:srgbClr val="000000"/>
                        </a:solidFill>
                        <a:effectLst/>
                        <a:latin typeface="ＭＳ Ｐゴシック" panose="020B0600070205080204" pitchFamily="34" charset="-128"/>
                        <a:ea typeface="ＭＳ Ｐゴシック" panose="020B0600070205080204" pitchFamily="34" charset="-128"/>
                      </a:endParaRPr>
                    </a:p>
                  </a:txBody>
                  <a:tcPr marL="0" marR="0" marT="0" marB="0" anchor="b"/>
                </a:tc>
                <a:tc>
                  <a:txBody>
                    <a:bodyPr/>
                    <a:lstStyle/>
                    <a:p>
                      <a:pPr algn="ctr" fontAlgn="b"/>
                      <a:r>
                        <a:rPr lang="ja-JP" altLang="en-US" sz="1100" u="none" strike="noStrike">
                          <a:effectLst/>
                        </a:rPr>
                        <a:t>失業者</a:t>
                      </a:r>
                      <a:endParaRPr lang="ja-JP" altLang="en-US" sz="1100" b="0" i="0" u="none" strike="noStrike">
                        <a:solidFill>
                          <a:srgbClr val="000000"/>
                        </a:solidFill>
                        <a:effectLst/>
                        <a:latin typeface="ＭＳ Ｐゴシック" panose="020B0600070205080204" pitchFamily="34" charset="-128"/>
                        <a:ea typeface="ＭＳ Ｐゴシック" panose="020B0600070205080204" pitchFamily="34" charset="-128"/>
                      </a:endParaRPr>
                    </a:p>
                  </a:txBody>
                  <a:tcPr marL="0" marR="0" marT="0" marB="0" anchor="b"/>
                </a:tc>
                <a:tc>
                  <a:txBody>
                    <a:bodyPr/>
                    <a:lstStyle/>
                    <a:p>
                      <a:pPr algn="ctr" fontAlgn="b"/>
                      <a:r>
                        <a:rPr lang="ja-JP" altLang="en-US" sz="1100" u="none" strike="noStrike">
                          <a:effectLst/>
                        </a:rPr>
                        <a:t>独身</a:t>
                      </a:r>
                      <a:endParaRPr lang="ja-JP" altLang="en-US" sz="1100" b="0" i="0" u="none" strike="noStrike">
                        <a:solidFill>
                          <a:srgbClr val="000000"/>
                        </a:solidFill>
                        <a:effectLst/>
                        <a:latin typeface="ＭＳ Ｐゴシック" panose="020B0600070205080204" pitchFamily="34" charset="-128"/>
                        <a:ea typeface="ＭＳ Ｐゴシック" panose="020B0600070205080204" pitchFamily="34" charset="-128"/>
                      </a:endParaRPr>
                    </a:p>
                  </a:txBody>
                  <a:tcPr marL="0" marR="0" marT="0" marB="0" anchor="b"/>
                </a:tc>
                <a:tc>
                  <a:txBody>
                    <a:bodyPr/>
                    <a:lstStyle/>
                    <a:p>
                      <a:pPr algn="ctr" fontAlgn="b"/>
                      <a:r>
                        <a:rPr lang="ja-JP" altLang="en-US" sz="1100" u="none" strike="noStrike">
                          <a:effectLst/>
                        </a:rPr>
                        <a:t>高等教育</a:t>
                      </a:r>
                      <a:endParaRPr lang="ja-JP" altLang="en-US" sz="1100" b="0" i="0" u="none" strike="noStrike">
                        <a:solidFill>
                          <a:srgbClr val="000000"/>
                        </a:solidFill>
                        <a:effectLst/>
                        <a:latin typeface="ＭＳ Ｐゴシック" panose="020B0600070205080204" pitchFamily="34" charset="-128"/>
                        <a:ea typeface="ＭＳ Ｐゴシック" panose="020B0600070205080204" pitchFamily="34" charset="-128"/>
                      </a:endParaRPr>
                    </a:p>
                  </a:txBody>
                  <a:tcPr marL="0" marR="0" marT="0" marB="0" anchor="b"/>
                </a:tc>
                <a:tc>
                  <a:txBody>
                    <a:bodyPr/>
                    <a:lstStyle/>
                    <a:p>
                      <a:pPr algn="ctr" fontAlgn="b"/>
                      <a:r>
                        <a:rPr lang="en-US" sz="1100" u="none" strike="noStrike">
                          <a:effectLst/>
                        </a:rPr>
                        <a:t>no</a:t>
                      </a:r>
                      <a:endParaRPr lang="en-US" sz="1100" b="0" i="0" u="none" strike="noStrike">
                        <a:solidFill>
                          <a:srgbClr val="000000"/>
                        </a:solidFill>
                        <a:effectLst/>
                        <a:latin typeface="ＭＳ Ｐゴシック" panose="020B0600070205080204" pitchFamily="34" charset="-128"/>
                        <a:ea typeface="ＭＳ Ｐゴシック" panose="020B0600070205080204" pitchFamily="34" charset="-128"/>
                      </a:endParaRPr>
                    </a:p>
                  </a:txBody>
                  <a:tcPr marL="0" marR="0" marT="0" marB="0" anchor="b"/>
                </a:tc>
                <a:tc>
                  <a:txBody>
                    <a:bodyPr/>
                    <a:lstStyle/>
                    <a:p>
                      <a:pPr algn="ctr" fontAlgn="b"/>
                      <a:r>
                        <a:rPr lang="en-US" altLang="ja-JP" sz="1100" u="none" strike="noStrike">
                          <a:effectLst/>
                        </a:rPr>
                        <a:t>302</a:t>
                      </a:r>
                      <a:endParaRPr lang="en-US" altLang="ja-JP" sz="1100" b="0" i="0" u="none" strike="noStrike">
                        <a:solidFill>
                          <a:srgbClr val="000000"/>
                        </a:solidFill>
                        <a:effectLst/>
                        <a:latin typeface="ＭＳ Ｐゴシック" panose="020B0600070205080204" pitchFamily="34" charset="-128"/>
                        <a:ea typeface="ＭＳ Ｐゴシック" panose="020B0600070205080204" pitchFamily="34" charset="-128"/>
                      </a:endParaRPr>
                    </a:p>
                  </a:txBody>
                  <a:tcPr marL="0" marR="0" marT="0" marB="0" anchor="b"/>
                </a:tc>
                <a:tc>
                  <a:txBody>
                    <a:bodyPr/>
                    <a:lstStyle/>
                    <a:p>
                      <a:pPr algn="ctr" fontAlgn="b"/>
                      <a:r>
                        <a:rPr lang="en-US" sz="1100" u="none" strike="noStrike">
                          <a:effectLst/>
                        </a:rPr>
                        <a:t>no</a:t>
                      </a:r>
                      <a:endParaRPr lang="en-US" sz="1100" b="0" i="0" u="none" strike="noStrike">
                        <a:solidFill>
                          <a:srgbClr val="000000"/>
                        </a:solidFill>
                        <a:effectLst/>
                        <a:latin typeface="ＭＳ Ｐゴシック" panose="020B0600070205080204" pitchFamily="34" charset="-128"/>
                        <a:ea typeface="ＭＳ Ｐゴシック" panose="020B0600070205080204" pitchFamily="34" charset="-128"/>
                      </a:endParaRPr>
                    </a:p>
                  </a:txBody>
                  <a:tcPr marL="0" marR="0" marT="0" marB="0" anchor="b"/>
                </a:tc>
                <a:tc>
                  <a:txBody>
                    <a:bodyPr/>
                    <a:lstStyle/>
                    <a:p>
                      <a:pPr algn="ctr" fontAlgn="b"/>
                      <a:r>
                        <a:rPr lang="en-US" sz="1100" u="none" strike="noStrike">
                          <a:effectLst/>
                        </a:rPr>
                        <a:t>no</a:t>
                      </a:r>
                      <a:endParaRPr lang="en-US" sz="1100" b="0" i="0" u="none" strike="noStrike">
                        <a:solidFill>
                          <a:srgbClr val="000000"/>
                        </a:solidFill>
                        <a:effectLst/>
                        <a:latin typeface="ＭＳ Ｐゴシック" panose="020B0600070205080204" pitchFamily="34" charset="-128"/>
                        <a:ea typeface="ＭＳ Ｐゴシック" panose="020B0600070205080204" pitchFamily="34" charset="-128"/>
                      </a:endParaRPr>
                    </a:p>
                  </a:txBody>
                  <a:tcPr marL="0" marR="0" marT="0" marB="0" anchor="b"/>
                </a:tc>
                <a:tc>
                  <a:txBody>
                    <a:bodyPr/>
                    <a:lstStyle/>
                    <a:p>
                      <a:pPr algn="ctr" fontAlgn="b"/>
                      <a:r>
                        <a:rPr lang="ja-JP" altLang="en-US" sz="1100" u="none" strike="noStrike">
                          <a:effectLst/>
                        </a:rPr>
                        <a:t>携帯電話</a:t>
                      </a:r>
                      <a:endParaRPr lang="ja-JP" altLang="en-US" sz="1100" b="0" i="0" u="none" strike="noStrike">
                        <a:solidFill>
                          <a:srgbClr val="000000"/>
                        </a:solidFill>
                        <a:effectLst/>
                        <a:latin typeface="ＭＳ Ｐゴシック" panose="020B0600070205080204" pitchFamily="34" charset="-128"/>
                        <a:ea typeface="ＭＳ Ｐゴシック" panose="020B0600070205080204" pitchFamily="34" charset="-128"/>
                      </a:endParaRPr>
                    </a:p>
                  </a:txBody>
                  <a:tcPr marL="0" marR="0" marT="0" marB="0" anchor="b"/>
                </a:tc>
                <a:tc>
                  <a:txBody>
                    <a:bodyPr/>
                    <a:lstStyle/>
                    <a:p>
                      <a:pPr algn="ctr" fontAlgn="b"/>
                      <a:r>
                        <a:rPr lang="en-US" altLang="ja-JP" sz="1100" u="none" strike="noStrike">
                          <a:effectLst/>
                        </a:rPr>
                        <a:t>3</a:t>
                      </a:r>
                      <a:endParaRPr lang="en-US" altLang="ja-JP" sz="1100" b="0" i="0" u="none" strike="noStrike">
                        <a:solidFill>
                          <a:srgbClr val="000000"/>
                        </a:solidFill>
                        <a:effectLst/>
                        <a:latin typeface="ＭＳ Ｐゴシック" panose="020B0600070205080204" pitchFamily="34" charset="-128"/>
                        <a:ea typeface="ＭＳ Ｐゴシック" panose="020B0600070205080204" pitchFamily="34" charset="-128"/>
                      </a:endParaRPr>
                    </a:p>
                  </a:txBody>
                  <a:tcPr marL="0" marR="0" marT="0" marB="0" anchor="b"/>
                </a:tc>
                <a:tc>
                  <a:txBody>
                    <a:bodyPr/>
                    <a:lstStyle/>
                    <a:p>
                      <a:pPr algn="ctr" fontAlgn="b"/>
                      <a:r>
                        <a:rPr lang="en-US" altLang="ja-JP" sz="1100" u="none" strike="noStrike" dirty="0">
                          <a:effectLst/>
                        </a:rPr>
                        <a:t>349</a:t>
                      </a:r>
                      <a:endParaRPr lang="en-US" altLang="ja-JP" sz="1100" b="0" i="0" u="none" strike="noStrike" dirty="0">
                        <a:solidFill>
                          <a:srgbClr val="000000"/>
                        </a:solidFill>
                        <a:effectLst/>
                        <a:latin typeface="ＭＳ Ｐゴシック" panose="020B0600070205080204" pitchFamily="34" charset="-128"/>
                        <a:ea typeface="ＭＳ Ｐゴシック" panose="020B0600070205080204" pitchFamily="34" charset="-128"/>
                      </a:endParaRPr>
                    </a:p>
                  </a:txBody>
                  <a:tcPr marL="0" marR="0" marT="0" marB="0" anchor="b"/>
                </a:tc>
                <a:tc>
                  <a:txBody>
                    <a:bodyPr/>
                    <a:lstStyle/>
                    <a:p>
                      <a:pPr algn="ctr" fontAlgn="b"/>
                      <a:r>
                        <a:rPr lang="en-US" altLang="ja-JP" sz="1100" u="none" strike="noStrike">
                          <a:effectLst/>
                        </a:rPr>
                        <a:t>357</a:t>
                      </a:r>
                      <a:endParaRPr lang="en-US" altLang="ja-JP" sz="1100" b="0" i="0" u="none" strike="noStrike">
                        <a:solidFill>
                          <a:srgbClr val="000000"/>
                        </a:solidFill>
                        <a:effectLst/>
                        <a:latin typeface="ＭＳ Ｐゴシック" panose="020B0600070205080204" pitchFamily="34" charset="-128"/>
                        <a:ea typeface="ＭＳ Ｐゴシック" panose="020B0600070205080204" pitchFamily="34" charset="-128"/>
                      </a:endParaRPr>
                    </a:p>
                  </a:txBody>
                  <a:tcPr marL="0" marR="0" marT="0" marB="0" anchor="b"/>
                </a:tc>
                <a:tc>
                  <a:txBody>
                    <a:bodyPr/>
                    <a:lstStyle/>
                    <a:p>
                      <a:pPr algn="ctr" fontAlgn="b"/>
                      <a:r>
                        <a:rPr lang="en-US" altLang="ja-JP" sz="1100" u="none" strike="noStrike">
                          <a:effectLst/>
                        </a:rPr>
                        <a:t>3</a:t>
                      </a:r>
                      <a:endParaRPr lang="en-US" altLang="ja-JP" sz="1100" b="0" i="0" u="none" strike="noStrike">
                        <a:solidFill>
                          <a:srgbClr val="000000"/>
                        </a:solidFill>
                        <a:effectLst/>
                        <a:latin typeface="ＭＳ Ｐゴシック" panose="020B0600070205080204" pitchFamily="34" charset="-128"/>
                        <a:ea typeface="ＭＳ Ｐゴシック" panose="020B0600070205080204" pitchFamily="34" charset="-128"/>
                      </a:endParaRPr>
                    </a:p>
                  </a:txBody>
                  <a:tcPr marL="0" marR="0" marT="0" marB="0" anchor="b"/>
                </a:tc>
                <a:tc>
                  <a:txBody>
                    <a:bodyPr/>
                    <a:lstStyle/>
                    <a:p>
                      <a:pPr algn="ctr" fontAlgn="b"/>
                      <a:r>
                        <a:rPr lang="en-US" altLang="ja-JP" sz="1100" u="none" strike="noStrike">
                          <a:effectLst/>
                        </a:rPr>
                        <a:t>1</a:t>
                      </a:r>
                      <a:endParaRPr lang="en-US" altLang="ja-JP" sz="1100" b="0" i="0" u="none" strike="noStrike">
                        <a:solidFill>
                          <a:srgbClr val="000000"/>
                        </a:solidFill>
                        <a:effectLst/>
                        <a:latin typeface="ＭＳ Ｐゴシック" panose="020B0600070205080204" pitchFamily="34" charset="-128"/>
                        <a:ea typeface="ＭＳ Ｐゴシック" panose="020B0600070205080204" pitchFamily="34" charset="-128"/>
                      </a:endParaRPr>
                    </a:p>
                  </a:txBody>
                  <a:tcPr marL="0" marR="0" marT="0" marB="0" anchor="b"/>
                </a:tc>
                <a:tc>
                  <a:txBody>
                    <a:bodyPr/>
                    <a:lstStyle/>
                    <a:p>
                      <a:pPr algn="ctr" fontAlgn="b"/>
                      <a:r>
                        <a:rPr lang="en-US" sz="1100" u="none" strike="noStrike">
                          <a:effectLst/>
                        </a:rPr>
                        <a:t>E</a:t>
                      </a:r>
                      <a:endParaRPr lang="en-US" sz="1100" b="0" i="0" u="none" strike="noStrike">
                        <a:solidFill>
                          <a:srgbClr val="000000"/>
                        </a:solidFill>
                        <a:effectLst/>
                        <a:latin typeface="ＭＳ Ｐゴシック" panose="020B0600070205080204" pitchFamily="34" charset="-128"/>
                        <a:ea typeface="ＭＳ Ｐゴシック" panose="020B0600070205080204" pitchFamily="34" charset="-128"/>
                      </a:endParaRPr>
                    </a:p>
                  </a:txBody>
                  <a:tcPr marL="0" marR="0" marT="0" marB="0" anchor="b"/>
                </a:tc>
                <a:tc>
                  <a:txBody>
                    <a:bodyPr/>
                    <a:lstStyle/>
                    <a:p>
                      <a:pPr algn="ctr" fontAlgn="b"/>
                      <a:r>
                        <a:rPr lang="en-US" altLang="ja-JP" sz="1100" u="none" strike="noStrike">
                          <a:effectLst/>
                        </a:rPr>
                        <a:t>3.02</a:t>
                      </a:r>
                      <a:endParaRPr lang="en-US" altLang="ja-JP" sz="1100" b="0" i="0" u="none" strike="noStrike">
                        <a:solidFill>
                          <a:srgbClr val="000000"/>
                        </a:solidFill>
                        <a:effectLst/>
                        <a:latin typeface="ＭＳ Ｐゴシック" panose="020B0600070205080204" pitchFamily="34" charset="-128"/>
                        <a:ea typeface="ＭＳ Ｐゴシック" panose="020B0600070205080204" pitchFamily="34" charset="-128"/>
                      </a:endParaRPr>
                    </a:p>
                  </a:txBody>
                  <a:tcPr marL="0" marR="0" marT="0" marB="0" anchor="b"/>
                </a:tc>
                <a:extLst>
                  <a:ext uri="{0D108BD9-81ED-4DB2-BD59-A6C34878D82A}">
                    <a16:rowId xmlns:a16="http://schemas.microsoft.com/office/drawing/2014/main" val="32481213"/>
                  </a:ext>
                </a:extLst>
              </a:tr>
              <a:tr h="382619">
                <a:tc>
                  <a:txBody>
                    <a:bodyPr/>
                    <a:lstStyle/>
                    <a:p>
                      <a:pPr algn="ctr" fontAlgn="b"/>
                      <a:r>
                        <a:rPr lang="en-US" altLang="ja-JP" sz="1100" u="none" strike="noStrike">
                          <a:effectLst/>
                        </a:rPr>
                        <a:t>28</a:t>
                      </a:r>
                      <a:endParaRPr lang="en-US" altLang="ja-JP" sz="1100" b="0" i="0" u="none" strike="noStrike">
                        <a:solidFill>
                          <a:srgbClr val="000000"/>
                        </a:solidFill>
                        <a:effectLst/>
                        <a:latin typeface="ＭＳ Ｐゴシック" panose="020B0600070205080204" pitchFamily="34" charset="-128"/>
                        <a:ea typeface="ＭＳ Ｐゴシック" panose="020B0600070205080204" pitchFamily="34" charset="-128"/>
                      </a:endParaRPr>
                    </a:p>
                  </a:txBody>
                  <a:tcPr marL="0" marR="0" marT="0" marB="0" anchor="b"/>
                </a:tc>
                <a:tc>
                  <a:txBody>
                    <a:bodyPr/>
                    <a:lstStyle/>
                    <a:p>
                      <a:pPr algn="ctr" fontAlgn="b"/>
                      <a:r>
                        <a:rPr lang="ja-JP" altLang="en-US" sz="1100" u="none" strike="noStrike">
                          <a:effectLst/>
                        </a:rPr>
                        <a:t>工場作業員</a:t>
                      </a:r>
                      <a:endParaRPr lang="ja-JP" altLang="en-US" sz="1100" b="0" i="0" u="none" strike="noStrike">
                        <a:solidFill>
                          <a:srgbClr val="000000"/>
                        </a:solidFill>
                        <a:effectLst/>
                        <a:latin typeface="ＭＳ Ｐゴシック" panose="020B0600070205080204" pitchFamily="34" charset="-128"/>
                        <a:ea typeface="ＭＳ Ｐゴシック" panose="020B0600070205080204" pitchFamily="34" charset="-128"/>
                      </a:endParaRPr>
                    </a:p>
                  </a:txBody>
                  <a:tcPr marL="0" marR="0" marT="0" marB="0" anchor="b"/>
                </a:tc>
                <a:tc>
                  <a:txBody>
                    <a:bodyPr/>
                    <a:lstStyle/>
                    <a:p>
                      <a:pPr algn="ctr" fontAlgn="b"/>
                      <a:r>
                        <a:rPr lang="ja-JP" altLang="en-US" sz="1100" u="none" strike="noStrike">
                          <a:effectLst/>
                        </a:rPr>
                        <a:t>独身</a:t>
                      </a:r>
                      <a:endParaRPr lang="ja-JP" altLang="en-US" sz="1100" b="0" i="0" u="none" strike="noStrike">
                        <a:solidFill>
                          <a:srgbClr val="000000"/>
                        </a:solidFill>
                        <a:effectLst/>
                        <a:latin typeface="ＭＳ Ｐゴシック" panose="020B0600070205080204" pitchFamily="34" charset="-128"/>
                        <a:ea typeface="ＭＳ Ｐゴシック" panose="020B0600070205080204" pitchFamily="34" charset="-128"/>
                      </a:endParaRPr>
                    </a:p>
                  </a:txBody>
                  <a:tcPr marL="0" marR="0" marT="0" marB="0" anchor="b"/>
                </a:tc>
                <a:tc>
                  <a:txBody>
                    <a:bodyPr/>
                    <a:lstStyle/>
                    <a:p>
                      <a:pPr algn="ctr" fontAlgn="b"/>
                      <a:r>
                        <a:rPr lang="ja-JP" altLang="en-US" sz="1100" u="none" strike="noStrike">
                          <a:effectLst/>
                        </a:rPr>
                        <a:t>初等教育</a:t>
                      </a:r>
                      <a:endParaRPr lang="ja-JP" altLang="en-US" sz="1100" b="0" i="0" u="none" strike="noStrike">
                        <a:solidFill>
                          <a:srgbClr val="000000"/>
                        </a:solidFill>
                        <a:effectLst/>
                        <a:latin typeface="ＭＳ Ｐゴシック" panose="020B0600070205080204" pitchFamily="34" charset="-128"/>
                        <a:ea typeface="ＭＳ Ｐゴシック" panose="020B0600070205080204" pitchFamily="34" charset="-128"/>
                      </a:endParaRPr>
                    </a:p>
                  </a:txBody>
                  <a:tcPr marL="0" marR="0" marT="0" marB="0" anchor="b"/>
                </a:tc>
                <a:tc>
                  <a:txBody>
                    <a:bodyPr/>
                    <a:lstStyle/>
                    <a:p>
                      <a:pPr algn="ctr" fontAlgn="b"/>
                      <a:r>
                        <a:rPr lang="en-US" sz="1100" u="none" strike="noStrike" dirty="0">
                          <a:effectLst/>
                        </a:rPr>
                        <a:t>no</a:t>
                      </a:r>
                      <a:endParaRPr lang="en-US" sz="1100" b="0" i="0" u="none" strike="noStrike" dirty="0">
                        <a:solidFill>
                          <a:srgbClr val="000000"/>
                        </a:solidFill>
                        <a:effectLst/>
                        <a:latin typeface="ＭＳ Ｐゴシック" panose="020B0600070205080204" pitchFamily="34" charset="-128"/>
                        <a:ea typeface="ＭＳ Ｐゴシック" panose="020B0600070205080204" pitchFamily="34" charset="-128"/>
                      </a:endParaRPr>
                    </a:p>
                  </a:txBody>
                  <a:tcPr marL="0" marR="0" marT="0" marB="0" anchor="b"/>
                </a:tc>
                <a:tc>
                  <a:txBody>
                    <a:bodyPr/>
                    <a:lstStyle/>
                    <a:p>
                      <a:pPr algn="ctr" fontAlgn="b"/>
                      <a:r>
                        <a:rPr lang="en-US" altLang="ja-JP" sz="1100" u="none" strike="noStrike" dirty="0">
                          <a:effectLst/>
                        </a:rPr>
                        <a:t>54</a:t>
                      </a:r>
                      <a:endParaRPr lang="en-US" altLang="ja-JP" sz="1100" b="0" i="0" u="none" strike="noStrike" dirty="0">
                        <a:solidFill>
                          <a:srgbClr val="000000"/>
                        </a:solidFill>
                        <a:effectLst/>
                        <a:latin typeface="ＭＳ Ｐゴシック" panose="020B0600070205080204" pitchFamily="34" charset="-128"/>
                        <a:ea typeface="ＭＳ Ｐゴシック" panose="020B0600070205080204" pitchFamily="34" charset="-128"/>
                      </a:endParaRPr>
                    </a:p>
                  </a:txBody>
                  <a:tcPr marL="0" marR="0" marT="0" marB="0" anchor="b"/>
                </a:tc>
                <a:tc>
                  <a:txBody>
                    <a:bodyPr/>
                    <a:lstStyle/>
                    <a:p>
                      <a:pPr algn="ctr" fontAlgn="b"/>
                      <a:r>
                        <a:rPr lang="en-US" sz="1100" u="none" strike="noStrike" dirty="0">
                          <a:effectLst/>
                        </a:rPr>
                        <a:t>yes</a:t>
                      </a:r>
                      <a:endParaRPr lang="en-US" sz="1100" b="0" i="0" u="none" strike="noStrike" dirty="0">
                        <a:solidFill>
                          <a:srgbClr val="000000"/>
                        </a:solidFill>
                        <a:effectLst/>
                        <a:latin typeface="ＭＳ Ｐゴシック" panose="020B0600070205080204" pitchFamily="34" charset="-128"/>
                        <a:ea typeface="ＭＳ Ｐゴシック" panose="020B0600070205080204" pitchFamily="34" charset="-128"/>
                      </a:endParaRPr>
                    </a:p>
                  </a:txBody>
                  <a:tcPr marL="0" marR="0" marT="0" marB="0" anchor="b"/>
                </a:tc>
                <a:tc>
                  <a:txBody>
                    <a:bodyPr/>
                    <a:lstStyle/>
                    <a:p>
                      <a:pPr algn="ctr" fontAlgn="b"/>
                      <a:r>
                        <a:rPr lang="en-US" sz="1100" u="none" strike="noStrike" dirty="0">
                          <a:effectLst/>
                        </a:rPr>
                        <a:t>no</a:t>
                      </a:r>
                      <a:endParaRPr lang="en-US" sz="1100" b="0" i="0" u="none" strike="noStrike" dirty="0">
                        <a:solidFill>
                          <a:srgbClr val="000000"/>
                        </a:solidFill>
                        <a:effectLst/>
                        <a:latin typeface="ＭＳ Ｐゴシック" panose="020B0600070205080204" pitchFamily="34" charset="-128"/>
                        <a:ea typeface="ＭＳ Ｐゴシック" panose="020B0600070205080204" pitchFamily="34" charset="-128"/>
                      </a:endParaRPr>
                    </a:p>
                  </a:txBody>
                  <a:tcPr marL="0" marR="0" marT="0" marB="0" anchor="b"/>
                </a:tc>
                <a:tc>
                  <a:txBody>
                    <a:bodyPr/>
                    <a:lstStyle/>
                    <a:p>
                      <a:pPr algn="ctr" fontAlgn="b"/>
                      <a:r>
                        <a:rPr lang="ja-JP" altLang="en-US" sz="1100" u="none" strike="noStrike">
                          <a:effectLst/>
                        </a:rPr>
                        <a:t>携帯電話</a:t>
                      </a:r>
                      <a:endParaRPr lang="ja-JP" altLang="en-US" sz="1100" b="0" i="0" u="none" strike="noStrike">
                        <a:solidFill>
                          <a:srgbClr val="000000"/>
                        </a:solidFill>
                        <a:effectLst/>
                        <a:latin typeface="ＭＳ Ｐゴシック" panose="020B0600070205080204" pitchFamily="34" charset="-128"/>
                        <a:ea typeface="ＭＳ Ｐゴシック" panose="020B0600070205080204" pitchFamily="34" charset="-128"/>
                      </a:endParaRPr>
                    </a:p>
                  </a:txBody>
                  <a:tcPr marL="0" marR="0" marT="0" marB="0" anchor="b"/>
                </a:tc>
                <a:tc>
                  <a:txBody>
                    <a:bodyPr/>
                    <a:lstStyle/>
                    <a:p>
                      <a:pPr algn="ctr" fontAlgn="b"/>
                      <a:r>
                        <a:rPr lang="en-US" altLang="ja-JP" sz="1100" u="none" strike="noStrike">
                          <a:effectLst/>
                        </a:rPr>
                        <a:t>14</a:t>
                      </a:r>
                      <a:endParaRPr lang="en-US" altLang="ja-JP" sz="1100" b="0" i="0" u="none" strike="noStrike">
                        <a:solidFill>
                          <a:srgbClr val="000000"/>
                        </a:solidFill>
                        <a:effectLst/>
                        <a:latin typeface="ＭＳ Ｐゴシック" panose="020B0600070205080204" pitchFamily="34" charset="-128"/>
                        <a:ea typeface="ＭＳ Ｐゴシック" panose="020B0600070205080204" pitchFamily="34" charset="-128"/>
                      </a:endParaRPr>
                    </a:p>
                  </a:txBody>
                  <a:tcPr marL="0" marR="0" marT="0" marB="0" anchor="b"/>
                </a:tc>
                <a:tc>
                  <a:txBody>
                    <a:bodyPr/>
                    <a:lstStyle/>
                    <a:p>
                      <a:pPr algn="ctr" fontAlgn="b"/>
                      <a:r>
                        <a:rPr lang="en-US" altLang="ja-JP" sz="1100" u="none" strike="noStrike" dirty="0">
                          <a:effectLst/>
                        </a:rPr>
                        <a:t>533</a:t>
                      </a:r>
                      <a:endParaRPr lang="en-US" altLang="ja-JP" sz="1100" b="0" i="0" u="none" strike="noStrike" dirty="0">
                        <a:solidFill>
                          <a:srgbClr val="000000"/>
                        </a:solidFill>
                        <a:effectLst/>
                        <a:latin typeface="ＭＳ Ｐゴシック" panose="020B0600070205080204" pitchFamily="34" charset="-128"/>
                        <a:ea typeface="ＭＳ Ｐゴシック" panose="020B0600070205080204" pitchFamily="34" charset="-128"/>
                      </a:endParaRPr>
                    </a:p>
                  </a:txBody>
                  <a:tcPr marL="0" marR="0" marT="0" marB="0" anchor="b"/>
                </a:tc>
                <a:tc>
                  <a:txBody>
                    <a:bodyPr/>
                    <a:lstStyle/>
                    <a:p>
                      <a:pPr algn="ctr" fontAlgn="b"/>
                      <a:r>
                        <a:rPr lang="en-US" altLang="ja-JP" sz="1100" u="none" strike="noStrike">
                          <a:effectLst/>
                        </a:rPr>
                        <a:t>371</a:t>
                      </a:r>
                      <a:endParaRPr lang="en-US" altLang="ja-JP" sz="1100" b="0" i="0" u="none" strike="noStrike">
                        <a:solidFill>
                          <a:srgbClr val="000000"/>
                        </a:solidFill>
                        <a:effectLst/>
                        <a:latin typeface="ＭＳ Ｐゴシック" panose="020B0600070205080204" pitchFamily="34" charset="-128"/>
                        <a:ea typeface="ＭＳ Ｐゴシック" panose="020B0600070205080204" pitchFamily="34" charset="-128"/>
                      </a:endParaRPr>
                    </a:p>
                  </a:txBody>
                  <a:tcPr marL="0" marR="0" marT="0" marB="0" anchor="b"/>
                </a:tc>
                <a:tc>
                  <a:txBody>
                    <a:bodyPr/>
                    <a:lstStyle/>
                    <a:p>
                      <a:pPr algn="ctr" fontAlgn="b"/>
                      <a:r>
                        <a:rPr lang="en-US" altLang="ja-JP" sz="1100" u="none" strike="noStrike">
                          <a:effectLst/>
                        </a:rPr>
                        <a:t>1</a:t>
                      </a:r>
                      <a:endParaRPr lang="en-US" altLang="ja-JP" sz="1100" b="0" i="0" u="none" strike="noStrike">
                        <a:solidFill>
                          <a:srgbClr val="000000"/>
                        </a:solidFill>
                        <a:effectLst/>
                        <a:latin typeface="ＭＳ Ｐゴシック" panose="020B0600070205080204" pitchFamily="34" charset="-128"/>
                        <a:ea typeface="ＭＳ Ｐゴシック" panose="020B0600070205080204" pitchFamily="34" charset="-128"/>
                      </a:endParaRPr>
                    </a:p>
                  </a:txBody>
                  <a:tcPr marL="0" marR="0" marT="0" marB="0" anchor="b"/>
                </a:tc>
                <a:tc>
                  <a:txBody>
                    <a:bodyPr/>
                    <a:lstStyle/>
                    <a:p>
                      <a:pPr algn="ctr" fontAlgn="b"/>
                      <a:r>
                        <a:rPr lang="en-US" altLang="ja-JP" sz="1100" u="none" strike="noStrike">
                          <a:effectLst/>
                        </a:rPr>
                        <a:t>1</a:t>
                      </a:r>
                      <a:endParaRPr lang="en-US" altLang="ja-JP" sz="1100" b="0" i="0" u="none" strike="noStrike">
                        <a:solidFill>
                          <a:srgbClr val="000000"/>
                        </a:solidFill>
                        <a:effectLst/>
                        <a:latin typeface="ＭＳ Ｐゴシック" panose="020B0600070205080204" pitchFamily="34" charset="-128"/>
                        <a:ea typeface="ＭＳ Ｐゴシック" panose="020B0600070205080204" pitchFamily="34" charset="-128"/>
                      </a:endParaRPr>
                    </a:p>
                  </a:txBody>
                  <a:tcPr marL="0" marR="0" marT="0" marB="0" anchor="b"/>
                </a:tc>
                <a:tc>
                  <a:txBody>
                    <a:bodyPr/>
                    <a:lstStyle/>
                    <a:p>
                      <a:pPr algn="ctr" fontAlgn="b"/>
                      <a:r>
                        <a:rPr lang="en-US" sz="1100" u="none" strike="noStrike">
                          <a:effectLst/>
                        </a:rPr>
                        <a:t>B</a:t>
                      </a:r>
                      <a:endParaRPr lang="en-US" sz="1100" b="0" i="0" u="none" strike="noStrike">
                        <a:solidFill>
                          <a:srgbClr val="000000"/>
                        </a:solidFill>
                        <a:effectLst/>
                        <a:latin typeface="ＭＳ Ｐゴシック" panose="020B0600070205080204" pitchFamily="34" charset="-128"/>
                        <a:ea typeface="ＭＳ Ｐゴシック" panose="020B0600070205080204" pitchFamily="34" charset="-128"/>
                      </a:endParaRPr>
                    </a:p>
                  </a:txBody>
                  <a:tcPr marL="0" marR="0" marT="0" marB="0" anchor="b"/>
                </a:tc>
                <a:tc>
                  <a:txBody>
                    <a:bodyPr/>
                    <a:lstStyle/>
                    <a:p>
                      <a:pPr algn="ctr" fontAlgn="b"/>
                      <a:r>
                        <a:rPr lang="en-US" altLang="ja-JP" sz="1100" u="none" strike="noStrike">
                          <a:effectLst/>
                        </a:rPr>
                        <a:t>0.54</a:t>
                      </a:r>
                      <a:endParaRPr lang="en-US" altLang="ja-JP" sz="1100" b="0" i="0" u="none" strike="noStrike">
                        <a:solidFill>
                          <a:srgbClr val="000000"/>
                        </a:solidFill>
                        <a:effectLst/>
                        <a:latin typeface="ＭＳ Ｐゴシック" panose="020B0600070205080204" pitchFamily="34" charset="-128"/>
                        <a:ea typeface="ＭＳ Ｐゴシック" panose="020B0600070205080204" pitchFamily="34" charset="-128"/>
                      </a:endParaRPr>
                    </a:p>
                  </a:txBody>
                  <a:tcPr marL="0" marR="0" marT="0" marB="0" anchor="b"/>
                </a:tc>
                <a:extLst>
                  <a:ext uri="{0D108BD9-81ED-4DB2-BD59-A6C34878D82A}">
                    <a16:rowId xmlns:a16="http://schemas.microsoft.com/office/drawing/2014/main" val="1388579154"/>
                  </a:ext>
                </a:extLst>
              </a:tr>
              <a:tr h="382619">
                <a:tc>
                  <a:txBody>
                    <a:bodyPr/>
                    <a:lstStyle/>
                    <a:p>
                      <a:pPr algn="ctr" fontAlgn="b"/>
                      <a:r>
                        <a:rPr lang="en-US" altLang="ja-JP" sz="1100" u="none" strike="noStrike">
                          <a:effectLst/>
                        </a:rPr>
                        <a:t>46</a:t>
                      </a:r>
                      <a:endParaRPr lang="en-US" altLang="ja-JP" sz="1100" b="0" i="0" u="none" strike="noStrike">
                        <a:solidFill>
                          <a:srgbClr val="000000"/>
                        </a:solidFill>
                        <a:effectLst/>
                        <a:latin typeface="ＭＳ Ｐゴシック" panose="020B0600070205080204" pitchFamily="34" charset="-128"/>
                        <a:ea typeface="ＭＳ Ｐゴシック" panose="020B0600070205080204" pitchFamily="34" charset="-128"/>
                      </a:endParaRPr>
                    </a:p>
                  </a:txBody>
                  <a:tcPr marL="0" marR="0" marT="0" marB="0" anchor="b"/>
                </a:tc>
                <a:tc>
                  <a:txBody>
                    <a:bodyPr/>
                    <a:lstStyle/>
                    <a:p>
                      <a:pPr algn="ctr" fontAlgn="b"/>
                      <a:r>
                        <a:rPr lang="ja-JP" altLang="en-US" sz="1100" u="none" strike="noStrike">
                          <a:effectLst/>
                        </a:rPr>
                        <a:t>マネージャー</a:t>
                      </a:r>
                      <a:endParaRPr lang="ja-JP" altLang="en-US" sz="1100" b="0" i="0" u="none" strike="noStrike">
                        <a:solidFill>
                          <a:srgbClr val="000000"/>
                        </a:solidFill>
                        <a:effectLst/>
                        <a:latin typeface="ＭＳ Ｐゴシック" panose="020B0600070205080204" pitchFamily="34" charset="-128"/>
                        <a:ea typeface="ＭＳ Ｐゴシック" panose="020B0600070205080204" pitchFamily="34" charset="-128"/>
                      </a:endParaRPr>
                    </a:p>
                  </a:txBody>
                  <a:tcPr marL="0" marR="0" marT="0" marB="0" anchor="b"/>
                </a:tc>
                <a:tc>
                  <a:txBody>
                    <a:bodyPr/>
                    <a:lstStyle/>
                    <a:p>
                      <a:pPr algn="ctr" fontAlgn="b"/>
                      <a:r>
                        <a:rPr lang="ja-JP" altLang="en-US" sz="1100" u="none" strike="noStrike">
                          <a:effectLst/>
                        </a:rPr>
                        <a:t>既婚</a:t>
                      </a:r>
                      <a:endParaRPr lang="ja-JP" altLang="en-US" sz="1100" b="0" i="0" u="none" strike="noStrike">
                        <a:solidFill>
                          <a:srgbClr val="000000"/>
                        </a:solidFill>
                        <a:effectLst/>
                        <a:latin typeface="ＭＳ Ｐゴシック" panose="020B0600070205080204" pitchFamily="34" charset="-128"/>
                        <a:ea typeface="ＭＳ Ｐゴシック" panose="020B0600070205080204" pitchFamily="34" charset="-128"/>
                      </a:endParaRPr>
                    </a:p>
                  </a:txBody>
                  <a:tcPr marL="0" marR="0" marT="0" marB="0" anchor="b"/>
                </a:tc>
                <a:tc>
                  <a:txBody>
                    <a:bodyPr/>
                    <a:lstStyle/>
                    <a:p>
                      <a:pPr algn="ctr" fontAlgn="b"/>
                      <a:r>
                        <a:rPr lang="ja-JP" altLang="en-US" sz="1100" u="none" strike="noStrike">
                          <a:effectLst/>
                        </a:rPr>
                        <a:t>高等教育</a:t>
                      </a:r>
                      <a:endParaRPr lang="ja-JP" altLang="en-US" sz="1100" b="0" i="0" u="none" strike="noStrike">
                        <a:solidFill>
                          <a:srgbClr val="000000"/>
                        </a:solidFill>
                        <a:effectLst/>
                        <a:latin typeface="ＭＳ Ｐゴシック" panose="020B0600070205080204" pitchFamily="34" charset="-128"/>
                        <a:ea typeface="ＭＳ Ｐゴシック" panose="020B0600070205080204" pitchFamily="34" charset="-128"/>
                      </a:endParaRPr>
                    </a:p>
                  </a:txBody>
                  <a:tcPr marL="0" marR="0" marT="0" marB="0" anchor="b"/>
                </a:tc>
                <a:tc>
                  <a:txBody>
                    <a:bodyPr/>
                    <a:lstStyle/>
                    <a:p>
                      <a:pPr algn="ctr" fontAlgn="b"/>
                      <a:r>
                        <a:rPr lang="en-US" sz="1100" u="none" strike="noStrike" dirty="0">
                          <a:effectLst/>
                        </a:rPr>
                        <a:t>no</a:t>
                      </a:r>
                      <a:endParaRPr lang="en-US" sz="1100" b="0" i="0" u="none" strike="noStrike" dirty="0">
                        <a:solidFill>
                          <a:srgbClr val="000000"/>
                        </a:solidFill>
                        <a:effectLst/>
                        <a:latin typeface="ＭＳ Ｐゴシック" panose="020B0600070205080204" pitchFamily="34" charset="-128"/>
                        <a:ea typeface="ＭＳ Ｐゴシック" panose="020B0600070205080204" pitchFamily="34" charset="-128"/>
                      </a:endParaRPr>
                    </a:p>
                  </a:txBody>
                  <a:tcPr marL="0" marR="0" marT="0" marB="0" anchor="b"/>
                </a:tc>
                <a:tc>
                  <a:txBody>
                    <a:bodyPr/>
                    <a:lstStyle/>
                    <a:p>
                      <a:pPr algn="ctr" fontAlgn="b"/>
                      <a:r>
                        <a:rPr lang="en-US" altLang="ja-JP" sz="1100" u="none" strike="noStrike">
                          <a:effectLst/>
                        </a:rPr>
                        <a:t>7331</a:t>
                      </a:r>
                      <a:endParaRPr lang="en-US" altLang="ja-JP" sz="1100" b="0" i="0" u="none" strike="noStrike">
                        <a:solidFill>
                          <a:srgbClr val="000000"/>
                        </a:solidFill>
                        <a:effectLst/>
                        <a:latin typeface="ＭＳ Ｐゴシック" panose="020B0600070205080204" pitchFamily="34" charset="-128"/>
                        <a:ea typeface="ＭＳ Ｐゴシック" panose="020B0600070205080204" pitchFamily="34" charset="-128"/>
                      </a:endParaRPr>
                    </a:p>
                  </a:txBody>
                  <a:tcPr marL="0" marR="0" marT="0" marB="0" anchor="b"/>
                </a:tc>
                <a:tc>
                  <a:txBody>
                    <a:bodyPr/>
                    <a:lstStyle/>
                    <a:p>
                      <a:pPr algn="ctr" fontAlgn="b"/>
                      <a:r>
                        <a:rPr lang="en-US" sz="1100" u="none" strike="noStrike">
                          <a:effectLst/>
                        </a:rPr>
                        <a:t>no</a:t>
                      </a:r>
                      <a:endParaRPr lang="en-US" sz="1100" b="0" i="0" u="none" strike="noStrike">
                        <a:solidFill>
                          <a:srgbClr val="000000"/>
                        </a:solidFill>
                        <a:effectLst/>
                        <a:latin typeface="ＭＳ Ｐゴシック" panose="020B0600070205080204" pitchFamily="34" charset="-128"/>
                        <a:ea typeface="ＭＳ Ｐゴシック" panose="020B0600070205080204" pitchFamily="34" charset="-128"/>
                      </a:endParaRPr>
                    </a:p>
                  </a:txBody>
                  <a:tcPr marL="0" marR="0" marT="0" marB="0" anchor="b"/>
                </a:tc>
                <a:tc>
                  <a:txBody>
                    <a:bodyPr/>
                    <a:lstStyle/>
                    <a:p>
                      <a:pPr algn="ctr" fontAlgn="b"/>
                      <a:r>
                        <a:rPr lang="en-US" sz="1100" u="none" strike="noStrike">
                          <a:effectLst/>
                        </a:rPr>
                        <a:t>no</a:t>
                      </a:r>
                      <a:endParaRPr lang="en-US" sz="1100" b="0" i="0" u="none" strike="noStrike">
                        <a:solidFill>
                          <a:srgbClr val="000000"/>
                        </a:solidFill>
                        <a:effectLst/>
                        <a:latin typeface="ＭＳ Ｐゴシック" panose="020B0600070205080204" pitchFamily="34" charset="-128"/>
                        <a:ea typeface="ＭＳ Ｐゴシック" panose="020B0600070205080204" pitchFamily="34" charset="-128"/>
                      </a:endParaRPr>
                    </a:p>
                  </a:txBody>
                  <a:tcPr marL="0" marR="0" marT="0" marB="0" anchor="b"/>
                </a:tc>
                <a:tc>
                  <a:txBody>
                    <a:bodyPr/>
                    <a:lstStyle/>
                    <a:p>
                      <a:pPr algn="ctr" fontAlgn="b"/>
                      <a:r>
                        <a:rPr lang="ja-JP" altLang="en-US" sz="1100" u="none" strike="noStrike">
                          <a:effectLst/>
                        </a:rPr>
                        <a:t>携帯電話</a:t>
                      </a:r>
                      <a:endParaRPr lang="ja-JP" altLang="en-US" sz="1100" b="0" i="0" u="none" strike="noStrike">
                        <a:solidFill>
                          <a:srgbClr val="000000"/>
                        </a:solidFill>
                        <a:effectLst/>
                        <a:latin typeface="ＭＳ Ｐゴシック" panose="020B0600070205080204" pitchFamily="34" charset="-128"/>
                        <a:ea typeface="ＭＳ Ｐゴシック" panose="020B0600070205080204" pitchFamily="34" charset="-128"/>
                      </a:endParaRPr>
                    </a:p>
                  </a:txBody>
                  <a:tcPr marL="0" marR="0" marT="0" marB="0" anchor="b"/>
                </a:tc>
                <a:tc>
                  <a:txBody>
                    <a:bodyPr/>
                    <a:lstStyle/>
                    <a:p>
                      <a:pPr algn="ctr" fontAlgn="b"/>
                      <a:r>
                        <a:rPr lang="en-US" altLang="ja-JP" sz="1100" u="none" strike="noStrike" dirty="0">
                          <a:effectLst/>
                        </a:rPr>
                        <a:t>11</a:t>
                      </a:r>
                      <a:endParaRPr lang="en-US" altLang="ja-JP" sz="1100" b="0" i="0" u="none" strike="noStrike" dirty="0">
                        <a:solidFill>
                          <a:srgbClr val="000000"/>
                        </a:solidFill>
                        <a:effectLst/>
                        <a:latin typeface="ＭＳ Ｐゴシック" panose="020B0600070205080204" pitchFamily="34" charset="-128"/>
                        <a:ea typeface="ＭＳ Ｐゴシック" panose="020B0600070205080204" pitchFamily="34" charset="-128"/>
                      </a:endParaRPr>
                    </a:p>
                  </a:txBody>
                  <a:tcPr marL="0" marR="0" marT="0" marB="0" anchor="b"/>
                </a:tc>
                <a:tc>
                  <a:txBody>
                    <a:bodyPr/>
                    <a:lstStyle/>
                    <a:p>
                      <a:pPr algn="ctr" fontAlgn="b"/>
                      <a:r>
                        <a:rPr lang="en-US" altLang="ja-JP" sz="1100" u="none" strike="noStrike" dirty="0">
                          <a:effectLst/>
                        </a:rPr>
                        <a:t>658</a:t>
                      </a:r>
                      <a:endParaRPr lang="en-US" altLang="ja-JP" sz="1100" b="0" i="0" u="none" strike="noStrike" dirty="0">
                        <a:solidFill>
                          <a:srgbClr val="000000"/>
                        </a:solidFill>
                        <a:effectLst/>
                        <a:latin typeface="ＭＳ Ｐゴシック" panose="020B0600070205080204" pitchFamily="34" charset="-128"/>
                        <a:ea typeface="ＭＳ Ｐゴシック" panose="020B0600070205080204" pitchFamily="34" charset="-128"/>
                      </a:endParaRPr>
                    </a:p>
                  </a:txBody>
                  <a:tcPr marL="0" marR="0" marT="0" marB="0" anchor="b"/>
                </a:tc>
                <a:tc>
                  <a:txBody>
                    <a:bodyPr/>
                    <a:lstStyle/>
                    <a:p>
                      <a:pPr algn="ctr" fontAlgn="b"/>
                      <a:r>
                        <a:rPr lang="en-US" altLang="ja-JP" sz="1100" u="none" strike="noStrike" dirty="0">
                          <a:effectLst/>
                        </a:rPr>
                        <a:t>95</a:t>
                      </a:r>
                      <a:endParaRPr lang="en-US" altLang="ja-JP" sz="1100" b="0" i="0" u="none" strike="noStrike" dirty="0">
                        <a:solidFill>
                          <a:srgbClr val="000000"/>
                        </a:solidFill>
                        <a:effectLst/>
                        <a:latin typeface="ＭＳ Ｐゴシック" panose="020B0600070205080204" pitchFamily="34" charset="-128"/>
                        <a:ea typeface="ＭＳ Ｐゴシック" panose="020B0600070205080204" pitchFamily="34" charset="-128"/>
                      </a:endParaRPr>
                    </a:p>
                  </a:txBody>
                  <a:tcPr marL="0" marR="0" marT="0" marB="0" anchor="b"/>
                </a:tc>
                <a:tc>
                  <a:txBody>
                    <a:bodyPr/>
                    <a:lstStyle/>
                    <a:p>
                      <a:pPr algn="ctr" fontAlgn="b"/>
                      <a:r>
                        <a:rPr lang="en-US" altLang="ja-JP" sz="1100" u="none" strike="noStrike" dirty="0">
                          <a:effectLst/>
                        </a:rPr>
                        <a:t>2</a:t>
                      </a:r>
                      <a:endParaRPr lang="en-US" altLang="ja-JP" sz="1100" b="0" i="0" u="none" strike="noStrike" dirty="0">
                        <a:solidFill>
                          <a:srgbClr val="000000"/>
                        </a:solidFill>
                        <a:effectLst/>
                        <a:latin typeface="ＭＳ Ｐゴシック" panose="020B0600070205080204" pitchFamily="34" charset="-128"/>
                        <a:ea typeface="ＭＳ Ｐゴシック" panose="020B0600070205080204" pitchFamily="34" charset="-128"/>
                      </a:endParaRPr>
                    </a:p>
                  </a:txBody>
                  <a:tcPr marL="0" marR="0" marT="0" marB="0" anchor="b"/>
                </a:tc>
                <a:tc>
                  <a:txBody>
                    <a:bodyPr/>
                    <a:lstStyle/>
                    <a:p>
                      <a:pPr algn="ctr" fontAlgn="b"/>
                      <a:r>
                        <a:rPr lang="en-US" altLang="ja-JP" sz="1100" u="none" strike="noStrike" dirty="0">
                          <a:effectLst/>
                        </a:rPr>
                        <a:t>1</a:t>
                      </a:r>
                      <a:endParaRPr lang="en-US" altLang="ja-JP" sz="1100" b="0" i="0" u="none" strike="noStrike" dirty="0">
                        <a:solidFill>
                          <a:srgbClr val="000000"/>
                        </a:solidFill>
                        <a:effectLst/>
                        <a:latin typeface="ＭＳ Ｐゴシック" panose="020B0600070205080204" pitchFamily="34" charset="-128"/>
                        <a:ea typeface="ＭＳ Ｐゴシック" panose="020B0600070205080204" pitchFamily="34" charset="-128"/>
                      </a:endParaRPr>
                    </a:p>
                  </a:txBody>
                  <a:tcPr marL="0" marR="0" marT="0" marB="0" anchor="b"/>
                </a:tc>
                <a:tc>
                  <a:txBody>
                    <a:bodyPr/>
                    <a:lstStyle/>
                    <a:p>
                      <a:pPr algn="ctr" fontAlgn="b"/>
                      <a:r>
                        <a:rPr lang="en-US" sz="1100" u="none" strike="noStrike" dirty="0">
                          <a:effectLst/>
                        </a:rPr>
                        <a:t>A</a:t>
                      </a:r>
                      <a:endParaRPr lang="en-US" sz="1100" b="0" i="0" u="none" strike="noStrike" dirty="0">
                        <a:solidFill>
                          <a:srgbClr val="000000"/>
                        </a:solidFill>
                        <a:effectLst/>
                        <a:latin typeface="ＭＳ Ｐゴシック" panose="020B0600070205080204" pitchFamily="34" charset="-128"/>
                        <a:ea typeface="ＭＳ Ｐゴシック" panose="020B0600070205080204" pitchFamily="34" charset="-128"/>
                      </a:endParaRPr>
                    </a:p>
                  </a:txBody>
                  <a:tcPr marL="0" marR="0" marT="0" marB="0" anchor="b"/>
                </a:tc>
                <a:tc>
                  <a:txBody>
                    <a:bodyPr/>
                    <a:lstStyle/>
                    <a:p>
                      <a:pPr algn="ctr" fontAlgn="b"/>
                      <a:r>
                        <a:rPr lang="en-US" altLang="ja-JP" sz="1100" u="none" strike="noStrike" dirty="0">
                          <a:effectLst/>
                        </a:rPr>
                        <a:t>73.31</a:t>
                      </a:r>
                      <a:endParaRPr lang="en-US" altLang="ja-JP" sz="1100" b="0" i="0" u="none" strike="noStrike" dirty="0">
                        <a:solidFill>
                          <a:srgbClr val="000000"/>
                        </a:solidFill>
                        <a:effectLst/>
                        <a:latin typeface="ＭＳ Ｐゴシック" panose="020B0600070205080204" pitchFamily="34" charset="-128"/>
                        <a:ea typeface="ＭＳ Ｐゴシック" panose="020B0600070205080204" pitchFamily="34" charset="-128"/>
                      </a:endParaRPr>
                    </a:p>
                  </a:txBody>
                  <a:tcPr marL="0" marR="0" marT="0" marB="0" anchor="b"/>
                </a:tc>
                <a:extLst>
                  <a:ext uri="{0D108BD9-81ED-4DB2-BD59-A6C34878D82A}">
                    <a16:rowId xmlns:a16="http://schemas.microsoft.com/office/drawing/2014/main" val="2480904246"/>
                  </a:ext>
                </a:extLst>
              </a:tr>
            </a:tbl>
          </a:graphicData>
        </a:graphic>
      </p:graphicFrame>
    </p:spTree>
    <p:extLst>
      <p:ext uri="{BB962C8B-B14F-4D97-AF65-F5344CB8AC3E}">
        <p14:creationId xmlns:p14="http://schemas.microsoft.com/office/powerpoint/2010/main" val="155972574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6A8CC7C-470A-4599-A9A4-FCE2C0221B49}"/>
              </a:ext>
            </a:extLst>
          </p:cNvPr>
          <p:cNvSpPr>
            <a:spLocks noGrp="1"/>
          </p:cNvSpPr>
          <p:nvPr>
            <p:ph type="title"/>
          </p:nvPr>
        </p:nvSpPr>
        <p:spPr/>
        <p:txBody>
          <a:bodyPr/>
          <a:lstStyle/>
          <a:p>
            <a:r>
              <a:rPr kumimoji="1" lang="ja-JP" altLang="en-US"/>
              <a:t>データを理解する</a:t>
            </a:r>
          </a:p>
        </p:txBody>
      </p:sp>
      <p:sp>
        <p:nvSpPr>
          <p:cNvPr id="4" name="テキスト ボックス 3">
            <a:extLst>
              <a:ext uri="{FF2B5EF4-FFF2-40B4-BE49-F238E27FC236}">
                <a16:creationId xmlns:a16="http://schemas.microsoft.com/office/drawing/2014/main" id="{86696999-5858-17C6-0289-BFCFB93F21E0}"/>
              </a:ext>
            </a:extLst>
          </p:cNvPr>
          <p:cNvSpPr txBox="1"/>
          <p:nvPr/>
        </p:nvSpPr>
        <p:spPr>
          <a:xfrm>
            <a:off x="474422" y="1323283"/>
            <a:ext cx="5089855" cy="1631216"/>
          </a:xfrm>
          <a:prstGeom prst="rect">
            <a:avLst/>
          </a:prstGeom>
          <a:noFill/>
        </p:spPr>
        <p:txBody>
          <a:bodyPr wrap="none" rtlCol="0">
            <a:spAutoFit/>
          </a:bodyPr>
          <a:lstStyle/>
          <a:p>
            <a:pPr marL="285750" indent="-285750" defTabSz="914400" fontAlgn="base">
              <a:spcBef>
                <a:spcPct val="0"/>
              </a:spcBef>
              <a:spcAft>
                <a:spcPct val="0"/>
              </a:spcAft>
              <a:buFont typeface="Wingdings" pitchFamily="2" charset="2"/>
              <a:buChar char="ü"/>
            </a:pPr>
            <a:r>
              <a:rPr kumimoji="1" lang="ja-JP" altLang="en-US" sz="2000">
                <a:solidFill>
                  <a:srgbClr val="000000"/>
                </a:solidFill>
                <a:latin typeface="+mn-ea"/>
              </a:rPr>
              <a:t>可視化を行い、データを中身を理解する</a:t>
            </a:r>
            <a:endParaRPr kumimoji="1" lang="en-US" altLang="ja-JP" sz="2000" dirty="0">
              <a:solidFill>
                <a:srgbClr val="000000"/>
              </a:solidFill>
              <a:latin typeface="+mn-ea"/>
            </a:endParaRPr>
          </a:p>
          <a:p>
            <a:pPr marL="742950" lvl="1" indent="-285750" defTabSz="914400" fontAlgn="base">
              <a:spcBef>
                <a:spcPct val="0"/>
              </a:spcBef>
              <a:spcAft>
                <a:spcPct val="0"/>
              </a:spcAft>
              <a:buFont typeface="Wingdings" pitchFamily="2" charset="2"/>
              <a:buChar char="ü"/>
            </a:pPr>
            <a:r>
              <a:rPr kumimoji="1" lang="ja-JP" altLang="en-US" sz="2000" b="1">
                <a:solidFill>
                  <a:srgbClr val="F36C37"/>
                </a:solidFill>
                <a:latin typeface="+mn-ea"/>
              </a:rPr>
              <a:t>散布図</a:t>
            </a:r>
            <a:r>
              <a:rPr kumimoji="1" lang="ja-JP" altLang="en-US" sz="2000">
                <a:solidFill>
                  <a:srgbClr val="000000"/>
                </a:solidFill>
                <a:latin typeface="+mn-ea"/>
              </a:rPr>
              <a:t>を用いて外れ地を確認する。</a:t>
            </a:r>
            <a:endParaRPr kumimoji="1" lang="en-US" altLang="ja-JP" sz="2000" dirty="0">
              <a:solidFill>
                <a:srgbClr val="000000"/>
              </a:solidFill>
              <a:latin typeface="+mn-ea"/>
            </a:endParaRPr>
          </a:p>
          <a:p>
            <a:pPr marL="742950" lvl="1" indent="-285750" defTabSz="914400" fontAlgn="base">
              <a:spcBef>
                <a:spcPct val="0"/>
              </a:spcBef>
              <a:spcAft>
                <a:spcPct val="0"/>
              </a:spcAft>
              <a:buFont typeface="Wingdings" pitchFamily="2" charset="2"/>
              <a:buChar char="ü"/>
            </a:pPr>
            <a:r>
              <a:rPr kumimoji="1" lang="ja-JP" altLang="en-US" sz="2000" b="1">
                <a:solidFill>
                  <a:srgbClr val="F36C37"/>
                </a:solidFill>
                <a:latin typeface="+mn-ea"/>
              </a:rPr>
              <a:t>円グラフ</a:t>
            </a:r>
            <a:r>
              <a:rPr kumimoji="1" lang="ja-JP" altLang="en-US" sz="2000">
                <a:solidFill>
                  <a:srgbClr val="000000"/>
                </a:solidFill>
                <a:latin typeface="+mn-ea"/>
              </a:rPr>
              <a:t>で全体の割合を確認する</a:t>
            </a:r>
            <a:endParaRPr kumimoji="1" lang="en-US" altLang="ja-JP" sz="2000" dirty="0">
              <a:solidFill>
                <a:srgbClr val="000000"/>
              </a:solidFill>
              <a:latin typeface="+mn-ea"/>
            </a:endParaRPr>
          </a:p>
          <a:p>
            <a:pPr marL="742950" lvl="1" indent="-285750" defTabSz="914400" fontAlgn="base">
              <a:spcBef>
                <a:spcPct val="0"/>
              </a:spcBef>
              <a:spcAft>
                <a:spcPct val="0"/>
              </a:spcAft>
              <a:buFont typeface="Wingdings" pitchFamily="2" charset="2"/>
              <a:buChar char="ü"/>
            </a:pPr>
            <a:r>
              <a:rPr kumimoji="1" lang="ja-JP" altLang="en-US" sz="2000" b="1">
                <a:solidFill>
                  <a:srgbClr val="F36C37"/>
                </a:solidFill>
                <a:latin typeface="+mn-ea"/>
              </a:rPr>
              <a:t>ヒストグラム</a:t>
            </a:r>
            <a:r>
              <a:rPr kumimoji="1" lang="ja-JP" altLang="en-US" sz="2000">
                <a:solidFill>
                  <a:srgbClr val="000000"/>
                </a:solidFill>
                <a:latin typeface="+mn-ea"/>
              </a:rPr>
              <a:t>でばらつきを確認する</a:t>
            </a:r>
            <a:endParaRPr kumimoji="1" lang="en-US" altLang="ja-JP" sz="2000" dirty="0">
              <a:solidFill>
                <a:srgbClr val="000000"/>
              </a:solidFill>
              <a:latin typeface="+mn-ea"/>
            </a:endParaRPr>
          </a:p>
          <a:p>
            <a:pPr marL="742950" lvl="1" indent="-285750" defTabSz="914400" fontAlgn="base">
              <a:spcBef>
                <a:spcPct val="0"/>
              </a:spcBef>
              <a:spcAft>
                <a:spcPct val="0"/>
              </a:spcAft>
              <a:buFont typeface="Wingdings" pitchFamily="2" charset="2"/>
              <a:buChar char="ü"/>
            </a:pPr>
            <a:r>
              <a:rPr kumimoji="1" lang="ja-JP" altLang="en-US" sz="2000" b="1">
                <a:solidFill>
                  <a:srgbClr val="F36C37"/>
                </a:solidFill>
                <a:latin typeface="+mn-ea"/>
              </a:rPr>
              <a:t>代表値</a:t>
            </a:r>
            <a:r>
              <a:rPr kumimoji="1" lang="ja-JP" altLang="en-US" sz="2000">
                <a:solidFill>
                  <a:srgbClr val="000000"/>
                </a:solidFill>
                <a:latin typeface="+mn-ea"/>
              </a:rPr>
              <a:t>を確認する</a:t>
            </a:r>
            <a:endParaRPr kumimoji="1" lang="ja-JP" altLang="en-US" sz="2000" dirty="0">
              <a:solidFill>
                <a:srgbClr val="000000"/>
              </a:solidFill>
              <a:latin typeface="+mn-ea"/>
            </a:endParaRPr>
          </a:p>
        </p:txBody>
      </p:sp>
      <p:pic>
        <p:nvPicPr>
          <p:cNvPr id="5" name="図 4" descr="グラフ&#10;&#10;自動的に生成された説明">
            <a:extLst>
              <a:ext uri="{FF2B5EF4-FFF2-40B4-BE49-F238E27FC236}">
                <a16:creationId xmlns:a16="http://schemas.microsoft.com/office/drawing/2014/main" id="{C2CB7A6E-9DA3-55A5-2E6D-4446DD90BA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4422" y="3429000"/>
            <a:ext cx="5219700" cy="2425700"/>
          </a:xfrm>
          <a:prstGeom prst="rect">
            <a:avLst/>
          </a:prstGeom>
        </p:spPr>
      </p:pic>
      <p:pic>
        <p:nvPicPr>
          <p:cNvPr id="9" name="図 8" descr="グラフ, ヒストグラム&#10;&#10;自動的に生成された説明">
            <a:extLst>
              <a:ext uri="{FF2B5EF4-FFF2-40B4-BE49-F238E27FC236}">
                <a16:creationId xmlns:a16="http://schemas.microsoft.com/office/drawing/2014/main" id="{3E791DAA-DB92-4F40-5B3B-A56826F143B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64692" y="3187390"/>
            <a:ext cx="5852886" cy="2908919"/>
          </a:xfrm>
          <a:prstGeom prst="rect">
            <a:avLst/>
          </a:prstGeom>
        </p:spPr>
      </p:pic>
      <p:pic>
        <p:nvPicPr>
          <p:cNvPr id="11" name="図 10" descr="テーブル&#10;&#10;自動的に生成された説明">
            <a:extLst>
              <a:ext uri="{FF2B5EF4-FFF2-40B4-BE49-F238E27FC236}">
                <a16:creationId xmlns:a16="http://schemas.microsoft.com/office/drawing/2014/main" id="{A0F4256E-A833-7824-A79E-1C94FE4D825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27724" y="1323283"/>
            <a:ext cx="4682725" cy="1440839"/>
          </a:xfrm>
          <a:prstGeom prst="rect">
            <a:avLst/>
          </a:prstGeom>
        </p:spPr>
      </p:pic>
    </p:spTree>
    <p:extLst>
      <p:ext uri="{BB962C8B-B14F-4D97-AF65-F5344CB8AC3E}">
        <p14:creationId xmlns:p14="http://schemas.microsoft.com/office/powerpoint/2010/main" val="163895163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DAD20E0-84CC-6C6A-06DD-53430C8C328D}"/>
              </a:ext>
            </a:extLst>
          </p:cNvPr>
          <p:cNvSpPr>
            <a:spLocks noGrp="1"/>
          </p:cNvSpPr>
          <p:nvPr>
            <p:ph type="title"/>
          </p:nvPr>
        </p:nvSpPr>
        <p:spPr/>
        <p:txBody>
          <a:bodyPr/>
          <a:lstStyle/>
          <a:p>
            <a:r>
              <a:rPr kumimoji="1" lang="ja-JP" altLang="en-US"/>
              <a:t>統計の基礎：代表値</a:t>
            </a:r>
          </a:p>
        </p:txBody>
      </p:sp>
      <p:sp>
        <p:nvSpPr>
          <p:cNvPr id="3" name="スライド番号プレースホルダー 2">
            <a:extLst>
              <a:ext uri="{FF2B5EF4-FFF2-40B4-BE49-F238E27FC236}">
                <a16:creationId xmlns:a16="http://schemas.microsoft.com/office/drawing/2014/main" id="{D97CD73B-F30F-AF48-94FB-7DD54BA2A7DD}"/>
              </a:ext>
            </a:extLst>
          </p:cNvPr>
          <p:cNvSpPr>
            <a:spLocks noGrp="1"/>
          </p:cNvSpPr>
          <p:nvPr>
            <p:ph type="sldNum" sz="quarter" idx="10"/>
          </p:nvPr>
        </p:nvSpPr>
        <p:spPr/>
        <p:txBody>
          <a:bodyPr/>
          <a:lstStyle/>
          <a:p>
            <a:fld id="{5D750650-B10A-47BF-93C2-E1678438B37A}" type="slidenum">
              <a:rPr lang="en-US" altLang="ja-JP" smtClean="0"/>
              <a:pPr/>
              <a:t>38</a:t>
            </a:fld>
            <a:endParaRPr lang="en-US" altLang="ja-JP" dirty="0"/>
          </a:p>
        </p:txBody>
      </p:sp>
      <p:pic>
        <p:nvPicPr>
          <p:cNvPr id="8193" name="Picture 1" descr="page30image66282432">
            <a:extLst>
              <a:ext uri="{FF2B5EF4-FFF2-40B4-BE49-F238E27FC236}">
                <a16:creationId xmlns:a16="http://schemas.microsoft.com/office/drawing/2014/main" id="{918E9808-C46D-D2FC-046B-4C1195EB00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8287" y="1377956"/>
            <a:ext cx="4724400" cy="4940300"/>
          </a:xfrm>
          <a:prstGeom prst="rect">
            <a:avLst/>
          </a:prstGeom>
          <a:noFill/>
          <a:extLst>
            <a:ext uri="{909E8E84-426E-40DD-AFC4-6F175D3DCCD1}">
              <a14:hiddenFill xmlns:a14="http://schemas.microsoft.com/office/drawing/2010/main">
                <a:solidFill>
                  <a:srgbClr val="FFFFFF"/>
                </a:solidFill>
              </a14:hiddenFill>
            </a:ext>
          </a:extLst>
        </p:spPr>
      </p:pic>
      <p:sp>
        <p:nvSpPr>
          <p:cNvPr id="4" name="テキスト ボックス 3">
            <a:extLst>
              <a:ext uri="{FF2B5EF4-FFF2-40B4-BE49-F238E27FC236}">
                <a16:creationId xmlns:a16="http://schemas.microsoft.com/office/drawing/2014/main" id="{AF5872B7-1E7A-88D0-936F-FCCF21805CE1}"/>
              </a:ext>
            </a:extLst>
          </p:cNvPr>
          <p:cNvSpPr txBox="1"/>
          <p:nvPr/>
        </p:nvSpPr>
        <p:spPr>
          <a:xfrm>
            <a:off x="5092687" y="3429000"/>
            <a:ext cx="6878806" cy="923330"/>
          </a:xfrm>
          <a:prstGeom prst="rect">
            <a:avLst/>
          </a:prstGeom>
          <a:noFill/>
        </p:spPr>
        <p:txBody>
          <a:bodyPr wrap="none" rtlCol="0">
            <a:spAutoFit/>
          </a:bodyPr>
          <a:lstStyle/>
          <a:p>
            <a:pPr defTabSz="914400" fontAlgn="base">
              <a:spcBef>
                <a:spcPct val="0"/>
              </a:spcBef>
              <a:spcAft>
                <a:spcPct val="0"/>
              </a:spcAft>
            </a:pPr>
            <a:r>
              <a:rPr kumimoji="1" lang="ja-JP" altLang="en-US">
                <a:solidFill>
                  <a:srgbClr val="000000"/>
                </a:solidFill>
                <a:latin typeface="+mn-ea"/>
              </a:rPr>
              <a:t>最頻値：最も頻度の多い値</a:t>
            </a:r>
            <a:endParaRPr kumimoji="1" lang="en-US" altLang="ja-JP" dirty="0">
              <a:solidFill>
                <a:srgbClr val="000000"/>
              </a:solidFill>
              <a:latin typeface="+mn-ea"/>
            </a:endParaRPr>
          </a:p>
          <a:p>
            <a:pPr defTabSz="914400" fontAlgn="base">
              <a:spcBef>
                <a:spcPct val="0"/>
              </a:spcBef>
              <a:spcAft>
                <a:spcPct val="0"/>
              </a:spcAft>
            </a:pPr>
            <a:r>
              <a:rPr kumimoji="1" lang="ja-JP" altLang="en-US">
                <a:solidFill>
                  <a:srgbClr val="000000"/>
                </a:solidFill>
                <a:latin typeface="+mn-ea"/>
              </a:rPr>
              <a:t>中央値：データを大から小で並べた時にちょうど真ん中にくる値</a:t>
            </a:r>
            <a:endParaRPr kumimoji="1" lang="en-US" altLang="ja-JP" dirty="0">
              <a:solidFill>
                <a:srgbClr val="000000"/>
              </a:solidFill>
              <a:latin typeface="+mn-ea"/>
            </a:endParaRPr>
          </a:p>
          <a:p>
            <a:pPr defTabSz="914400" fontAlgn="base">
              <a:spcBef>
                <a:spcPct val="0"/>
              </a:spcBef>
              <a:spcAft>
                <a:spcPct val="0"/>
              </a:spcAft>
            </a:pPr>
            <a:r>
              <a:rPr kumimoji="1" lang="ja-JP" altLang="en-US">
                <a:solidFill>
                  <a:srgbClr val="000000"/>
                </a:solidFill>
                <a:latin typeface="+mn-ea"/>
              </a:rPr>
              <a:t>平均値：各データを足し合わせて、データの数で割った数値</a:t>
            </a:r>
            <a:endParaRPr kumimoji="1" lang="en-US" altLang="ja-JP" dirty="0">
              <a:solidFill>
                <a:srgbClr val="000000"/>
              </a:solidFill>
              <a:latin typeface="+mn-ea"/>
            </a:endParaRPr>
          </a:p>
        </p:txBody>
      </p:sp>
    </p:spTree>
    <p:extLst>
      <p:ext uri="{BB962C8B-B14F-4D97-AF65-F5344CB8AC3E}">
        <p14:creationId xmlns:p14="http://schemas.microsoft.com/office/powerpoint/2010/main" val="258731965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6A8CC7C-470A-4599-A9A4-FCE2C0221B49}"/>
              </a:ext>
            </a:extLst>
          </p:cNvPr>
          <p:cNvSpPr>
            <a:spLocks noGrp="1"/>
          </p:cNvSpPr>
          <p:nvPr>
            <p:ph type="title"/>
          </p:nvPr>
        </p:nvSpPr>
        <p:spPr/>
        <p:txBody>
          <a:bodyPr/>
          <a:lstStyle/>
          <a:p>
            <a:r>
              <a:rPr kumimoji="1" lang="ja-JP" altLang="en-US"/>
              <a:t>データとデータから新しい情報を得る：データの種類</a:t>
            </a:r>
          </a:p>
        </p:txBody>
      </p:sp>
      <p:graphicFrame>
        <p:nvGraphicFramePr>
          <p:cNvPr id="4" name="表 3">
            <a:extLst>
              <a:ext uri="{FF2B5EF4-FFF2-40B4-BE49-F238E27FC236}">
                <a16:creationId xmlns:a16="http://schemas.microsoft.com/office/drawing/2014/main" id="{7646B0DC-FE53-178C-2D6E-12CEB8EDDEA8}"/>
              </a:ext>
            </a:extLst>
          </p:cNvPr>
          <p:cNvGraphicFramePr>
            <a:graphicFrameLocks noGrp="1"/>
          </p:cNvGraphicFramePr>
          <p:nvPr>
            <p:extLst>
              <p:ext uri="{D42A27DB-BD31-4B8C-83A1-F6EECF244321}">
                <p14:modId xmlns:p14="http://schemas.microsoft.com/office/powerpoint/2010/main" val="478779187"/>
              </p:ext>
            </p:extLst>
          </p:nvPr>
        </p:nvGraphicFramePr>
        <p:xfrm>
          <a:off x="675364" y="1554480"/>
          <a:ext cx="11148345" cy="3749040"/>
        </p:xfrm>
        <a:graphic>
          <a:graphicData uri="http://schemas.openxmlformats.org/drawingml/2006/table">
            <a:tbl>
              <a:tblPr firstRow="1" bandRow="1">
                <a:tableStyleId>{5C22544A-7EE6-4342-B048-85BDC9FD1C3A}</a:tableStyleId>
              </a:tblPr>
              <a:tblGrid>
                <a:gridCol w="3716115">
                  <a:extLst>
                    <a:ext uri="{9D8B030D-6E8A-4147-A177-3AD203B41FA5}">
                      <a16:colId xmlns:a16="http://schemas.microsoft.com/office/drawing/2014/main" val="1307787585"/>
                    </a:ext>
                  </a:extLst>
                </a:gridCol>
                <a:gridCol w="3439474">
                  <a:extLst>
                    <a:ext uri="{9D8B030D-6E8A-4147-A177-3AD203B41FA5}">
                      <a16:colId xmlns:a16="http://schemas.microsoft.com/office/drawing/2014/main" val="334385819"/>
                    </a:ext>
                  </a:extLst>
                </a:gridCol>
                <a:gridCol w="3992756">
                  <a:extLst>
                    <a:ext uri="{9D8B030D-6E8A-4147-A177-3AD203B41FA5}">
                      <a16:colId xmlns:a16="http://schemas.microsoft.com/office/drawing/2014/main" val="1114460114"/>
                    </a:ext>
                  </a:extLst>
                </a:gridCol>
              </a:tblGrid>
              <a:tr h="445224">
                <a:tc gridSpan="3">
                  <a:txBody>
                    <a:bodyPr/>
                    <a:lstStyle/>
                    <a:p>
                      <a:pPr algn="ctr"/>
                      <a:r>
                        <a:rPr kumimoji="1" lang="ja-JP" altLang="en-US" sz="2400"/>
                        <a:t>統計データの種類</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kumimoji="1" lang="ja-JP" altLang="en-US"/>
                    </a:p>
                  </a:txBody>
                  <a:tcPr anchor="ctr"/>
                </a:tc>
                <a:tc hMerge="1">
                  <a:txBody>
                    <a:bodyPr/>
                    <a:lstStyle/>
                    <a:p>
                      <a:endParaRPr kumimoji="1" lang="ja-JP" altLang="en-US"/>
                    </a:p>
                  </a:txBody>
                  <a:tcPr anchor="ctr"/>
                </a:tc>
                <a:extLst>
                  <a:ext uri="{0D108BD9-81ED-4DB2-BD59-A6C34878D82A}">
                    <a16:rowId xmlns:a16="http://schemas.microsoft.com/office/drawing/2014/main" val="239388275"/>
                  </a:ext>
                </a:extLst>
              </a:tr>
              <a:tr h="451407">
                <a:tc>
                  <a:txBody>
                    <a:bodyPr/>
                    <a:lstStyle/>
                    <a:p>
                      <a:pPr algn="ctr"/>
                      <a:r>
                        <a:rPr kumimoji="1" lang="ja-JP" altLang="en-US" sz="2400"/>
                        <a:t>データの種類</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2400"/>
                        <a:t>例</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2400"/>
                        <a:t>説明</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1257998"/>
                  </a:ext>
                </a:extLst>
              </a:tr>
              <a:tr h="779142">
                <a:tc rowSpan="2">
                  <a:txBody>
                    <a:bodyPr/>
                    <a:lstStyle/>
                    <a:p>
                      <a:pPr algn="ctr"/>
                      <a:r>
                        <a:rPr kumimoji="1" lang="ja-JP" altLang="en-US" sz="2400"/>
                        <a:t>質データ</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2400"/>
                        <a:t>性別・電話の種類</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2400"/>
                        <a:t>ほかと区別するもの</a:t>
                      </a:r>
                      <a:br>
                        <a:rPr kumimoji="1" lang="en-US" altLang="ja-JP" sz="2400" dirty="0"/>
                      </a:br>
                      <a:r>
                        <a:rPr kumimoji="1" lang="ja-JP" altLang="en-US" sz="2400"/>
                        <a:t>順序に意味がない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475247128"/>
                  </a:ext>
                </a:extLst>
              </a:tr>
              <a:tr h="779142">
                <a:tc vMerge="1">
                  <a:txBody>
                    <a:bodyPr/>
                    <a:lstStyle/>
                    <a:p>
                      <a:endParaRPr kumimoji="1" lang="ja-JP" altLang="en-US"/>
                    </a:p>
                  </a:txBody>
                  <a:tcPr/>
                </a:tc>
                <a:tc>
                  <a:txBody>
                    <a:bodyPr/>
                    <a:lstStyle/>
                    <a:p>
                      <a:pPr algn="ctr"/>
                      <a:r>
                        <a:rPr kumimoji="1" lang="ja-JP" altLang="en-US" sz="2400"/>
                        <a:t>ランキング</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2400"/>
                        <a:t>ほかと区別するもの</a:t>
                      </a:r>
                      <a:br>
                        <a:rPr kumimoji="1" lang="en-US" altLang="ja-JP" sz="2400" dirty="0"/>
                      </a:br>
                      <a:r>
                        <a:rPr kumimoji="1" lang="ja-JP" altLang="en-US" sz="2400"/>
                        <a:t>順序・大小に意味がある</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959711643"/>
                  </a:ext>
                </a:extLst>
              </a:tr>
              <a:tr h="1113059">
                <a:tc>
                  <a:txBody>
                    <a:bodyPr/>
                    <a:lstStyle/>
                    <a:p>
                      <a:pPr algn="ctr"/>
                      <a:r>
                        <a:rPr kumimoji="1" lang="ja-JP" altLang="en-US" sz="2400"/>
                        <a:t>量データ</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2400"/>
                        <a:t>年齢・売上</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2400"/>
                        <a:t>順序・大小・値の差に意味がある。</a:t>
                      </a:r>
                      <a:br>
                        <a:rPr kumimoji="1" lang="en-US" altLang="ja-JP" sz="2400" dirty="0"/>
                      </a:br>
                      <a:r>
                        <a:rPr kumimoji="1" lang="ja-JP" altLang="en-US" sz="2400"/>
                        <a:t>０を起点とする</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193386779"/>
                  </a:ext>
                </a:extLst>
              </a:tr>
            </a:tbl>
          </a:graphicData>
        </a:graphic>
      </p:graphicFrame>
    </p:spTree>
    <p:extLst>
      <p:ext uri="{BB962C8B-B14F-4D97-AF65-F5344CB8AC3E}">
        <p14:creationId xmlns:p14="http://schemas.microsoft.com/office/powerpoint/2010/main" val="22791867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四角形: 角を丸くする 4">
            <a:extLst>
              <a:ext uri="{FF2B5EF4-FFF2-40B4-BE49-F238E27FC236}">
                <a16:creationId xmlns:a16="http://schemas.microsoft.com/office/drawing/2014/main" id="{235D25D0-2B40-4B95-B459-FAA9DFF054E5}"/>
              </a:ext>
            </a:extLst>
          </p:cNvPr>
          <p:cNvSpPr/>
          <p:nvPr/>
        </p:nvSpPr>
        <p:spPr>
          <a:xfrm>
            <a:off x="766763" y="1166949"/>
            <a:ext cx="10599737" cy="4598125"/>
          </a:xfrm>
          <a:prstGeom prst="roundRect">
            <a:avLst>
              <a:gd name="adj" fmla="val 1884"/>
            </a:avLst>
          </a:prstGeom>
          <a:solidFill>
            <a:srgbClr val="FFF4E1"/>
          </a:solidFill>
          <a:ln w="19050" algn="ctr">
            <a:noFill/>
            <a:prstDash val="dash"/>
            <a:round/>
            <a:headEnd/>
            <a:tailEnd/>
          </a:ln>
          <a:effectLst/>
        </p:spPr>
        <p:txBody>
          <a:bodyPr rot="0" spcFirstLastPara="0" vertOverflow="overflow" horzOverflow="overflow" vert="horz" wrap="square" lIns="180000" tIns="72000" rIns="180000" bIns="72000" numCol="1" spcCol="0" rtlCol="0" fromWordArt="0" anchor="ctr" anchorCtr="0" forceAA="0" compatLnSpc="1">
            <a:prstTxWarp prst="textNoShape">
              <a:avLst/>
            </a:prstTxWarp>
            <a:noAutofit/>
          </a:bodyPr>
          <a:lstStyle/>
          <a:p>
            <a:pPr marL="171450" indent="-171450" algn="just">
              <a:lnSpc>
                <a:spcPct val="120000"/>
              </a:lnSpc>
              <a:spcAft>
                <a:spcPts val="400"/>
              </a:spcAft>
              <a:buClr>
                <a:srgbClr val="F36C37"/>
              </a:buClr>
              <a:buFont typeface="Wingdings" panose="05000000000000000000" pitchFamily="2" charset="2"/>
              <a:buChar char="l"/>
            </a:pPr>
            <a:endParaRPr lang="ja-JP" altLang="en-US" sz="1100" spc="150" dirty="0">
              <a:solidFill>
                <a:schemeClr val="tx1"/>
              </a:solidFill>
              <a:latin typeface="+mj-ea"/>
              <a:ea typeface="+mj-ea"/>
            </a:endParaRPr>
          </a:p>
        </p:txBody>
      </p:sp>
      <p:sp>
        <p:nvSpPr>
          <p:cNvPr id="2" name="タイトル 1">
            <a:extLst>
              <a:ext uri="{FF2B5EF4-FFF2-40B4-BE49-F238E27FC236}">
                <a16:creationId xmlns:a16="http://schemas.microsoft.com/office/drawing/2014/main" id="{5FE14325-B25E-453C-9481-5E4B9FE0B34A}"/>
              </a:ext>
            </a:extLst>
          </p:cNvPr>
          <p:cNvSpPr>
            <a:spLocks noGrp="1"/>
          </p:cNvSpPr>
          <p:nvPr>
            <p:ph type="title"/>
          </p:nvPr>
        </p:nvSpPr>
        <p:spPr/>
        <p:txBody>
          <a:bodyPr/>
          <a:lstStyle/>
          <a:p>
            <a:r>
              <a:rPr lang="ja-JP" altLang="en-US"/>
              <a:t>コースの目標</a:t>
            </a:r>
            <a:endParaRPr kumimoji="1" lang="ja-JP" altLang="en-US"/>
          </a:p>
        </p:txBody>
      </p:sp>
      <p:sp>
        <p:nvSpPr>
          <p:cNvPr id="3" name="コンテンツ プレースホルダー 2">
            <a:extLst>
              <a:ext uri="{FF2B5EF4-FFF2-40B4-BE49-F238E27FC236}">
                <a16:creationId xmlns:a16="http://schemas.microsoft.com/office/drawing/2014/main" id="{10EE556C-FDAE-4EEE-A2E7-11A707D60D55}"/>
              </a:ext>
            </a:extLst>
          </p:cNvPr>
          <p:cNvSpPr>
            <a:spLocks noGrp="1"/>
          </p:cNvSpPr>
          <p:nvPr>
            <p:ph sz="quarter" idx="4294967295"/>
          </p:nvPr>
        </p:nvSpPr>
        <p:spPr>
          <a:xfrm>
            <a:off x="1006376" y="1881880"/>
            <a:ext cx="10360123" cy="3032538"/>
          </a:xfrm>
        </p:spPr>
        <p:txBody>
          <a:bodyPr vert="horz" wrap="square" lIns="91440" tIns="45720" rIns="91440" bIns="45720" rtlCol="0" anchor="ctr">
            <a:noAutofit/>
          </a:bodyPr>
          <a:lstStyle/>
          <a:p>
            <a:pPr>
              <a:lnSpc>
                <a:spcPct val="120000"/>
              </a:lnSpc>
              <a:spcBef>
                <a:spcPts val="0"/>
              </a:spcBef>
              <a:spcAft>
                <a:spcPts val="2400"/>
              </a:spcAft>
              <a:buClr>
                <a:srgbClr val="F36C37"/>
              </a:buClr>
              <a:buFont typeface="Wingdings" panose="05000000000000000000" pitchFamily="2" charset="2"/>
              <a:buChar char="l"/>
            </a:pPr>
            <a:r>
              <a:rPr lang="ja-JP" altLang="en-US" sz="1800" b="0" i="0">
                <a:solidFill>
                  <a:srgbClr val="000000"/>
                </a:solidFill>
                <a:effectLst/>
                <a:latin typeface="游ゴシック" panose="020B0400000000000000" pitchFamily="34" charset="-128"/>
                <a:ea typeface="游ゴシック" panose="020B0400000000000000" pitchFamily="34" charset="-128"/>
              </a:rPr>
              <a:t>データ分析の手順を理解し、</a:t>
            </a:r>
            <a:r>
              <a:rPr lang="en-US" altLang="ja-JP" sz="1800" b="0" i="0" dirty="0">
                <a:solidFill>
                  <a:srgbClr val="000000"/>
                </a:solidFill>
                <a:effectLst/>
                <a:latin typeface="游ゴシック" panose="020B0400000000000000" pitchFamily="34" charset="-128"/>
                <a:ea typeface="游ゴシック" panose="020B0400000000000000" pitchFamily="34" charset="-128"/>
              </a:rPr>
              <a:t>Excel </a:t>
            </a:r>
            <a:r>
              <a:rPr lang="ja-JP" altLang="en-US" sz="1800" b="0" i="0">
                <a:solidFill>
                  <a:srgbClr val="000000"/>
                </a:solidFill>
                <a:effectLst/>
                <a:latin typeface="游ゴシック" panose="020B0400000000000000" pitchFamily="34" charset="-128"/>
                <a:ea typeface="游ゴシック" panose="020B0400000000000000" pitchFamily="34" charset="-128"/>
              </a:rPr>
              <a:t>を用いて代表的な分析手法を実装できる</a:t>
            </a:r>
            <a:endParaRPr lang="en-US" altLang="ja-JP" sz="1800" b="0" i="0" dirty="0">
              <a:solidFill>
                <a:srgbClr val="000000"/>
              </a:solidFill>
              <a:effectLst/>
              <a:latin typeface="游ゴシック" panose="020B0400000000000000" pitchFamily="34" charset="-128"/>
              <a:ea typeface="游ゴシック" panose="020B0400000000000000" pitchFamily="34" charset="-128"/>
            </a:endParaRPr>
          </a:p>
          <a:p>
            <a:pPr>
              <a:lnSpc>
                <a:spcPct val="120000"/>
              </a:lnSpc>
              <a:spcBef>
                <a:spcPts val="0"/>
              </a:spcBef>
              <a:spcAft>
                <a:spcPts val="2400"/>
              </a:spcAft>
              <a:buClr>
                <a:srgbClr val="F36C37"/>
              </a:buClr>
              <a:buFont typeface="Wingdings" panose="05000000000000000000" pitchFamily="2" charset="2"/>
              <a:buChar char="l"/>
            </a:pPr>
            <a:r>
              <a:rPr lang="ja-JP" altLang="en-US" sz="1800" b="0" i="0">
                <a:solidFill>
                  <a:srgbClr val="000000"/>
                </a:solidFill>
                <a:effectLst/>
                <a:latin typeface="游ゴシック" panose="020B0400000000000000" pitchFamily="34" charset="-128"/>
                <a:ea typeface="游ゴシック" panose="020B0400000000000000" pitchFamily="34" charset="-128"/>
              </a:rPr>
              <a:t>データを可視化および構造化し、複雑なデータから新たな情報を発見できる</a:t>
            </a:r>
            <a:endParaRPr lang="en-US" altLang="ja-JP" sz="1800" b="0" i="0" dirty="0">
              <a:solidFill>
                <a:srgbClr val="000000"/>
              </a:solidFill>
              <a:effectLst/>
              <a:latin typeface="游ゴシック" panose="020B0400000000000000" pitchFamily="34" charset="-128"/>
              <a:ea typeface="游ゴシック" panose="020B0400000000000000" pitchFamily="34" charset="-128"/>
            </a:endParaRPr>
          </a:p>
          <a:p>
            <a:pPr>
              <a:lnSpc>
                <a:spcPct val="120000"/>
              </a:lnSpc>
              <a:spcBef>
                <a:spcPts val="0"/>
              </a:spcBef>
              <a:spcAft>
                <a:spcPts val="2400"/>
              </a:spcAft>
              <a:buClr>
                <a:srgbClr val="F36C37"/>
              </a:buClr>
              <a:buFont typeface="Wingdings" panose="05000000000000000000" pitchFamily="2" charset="2"/>
              <a:buChar char="l"/>
            </a:pPr>
            <a:r>
              <a:rPr lang="ja-JP" altLang="en-US" sz="1800" b="0" i="0">
                <a:solidFill>
                  <a:srgbClr val="000000"/>
                </a:solidFill>
                <a:effectLst/>
                <a:latin typeface="游ゴシック" panose="020B0400000000000000" pitchFamily="34" charset="-128"/>
                <a:ea typeface="游ゴシック" panose="020B0400000000000000" pitchFamily="34" charset="-128"/>
              </a:rPr>
              <a:t>データから課題を発⾒し、適切な分析手法を用いて仮説を立て、検証できる</a:t>
            </a:r>
            <a:endParaRPr lang="en-US" altLang="ja-JP" sz="1800" b="0" i="0" dirty="0">
              <a:solidFill>
                <a:srgbClr val="000000"/>
              </a:solidFill>
              <a:effectLst/>
              <a:latin typeface="游ゴシック" panose="020B0400000000000000" pitchFamily="34" charset="-128"/>
              <a:ea typeface="游ゴシック" panose="020B0400000000000000" pitchFamily="34" charset="-128"/>
            </a:endParaRPr>
          </a:p>
        </p:txBody>
      </p:sp>
      <p:sp>
        <p:nvSpPr>
          <p:cNvPr id="4" name="スライド番号プレースホルダー 3">
            <a:extLst>
              <a:ext uri="{FF2B5EF4-FFF2-40B4-BE49-F238E27FC236}">
                <a16:creationId xmlns:a16="http://schemas.microsoft.com/office/drawing/2014/main" id="{31E61FCF-A60C-432C-8A79-2693CCE4D99F}"/>
              </a:ext>
            </a:extLst>
          </p:cNvPr>
          <p:cNvSpPr>
            <a:spLocks noGrp="1"/>
          </p:cNvSpPr>
          <p:nvPr>
            <p:ph type="sldNum" sz="quarter" idx="10"/>
          </p:nvPr>
        </p:nvSpPr>
        <p:spPr/>
        <p:txBody>
          <a:bodyPr/>
          <a:lstStyle/>
          <a:p>
            <a:fld id="{5D750650-B10A-47BF-93C2-E1678438B37A}" type="slidenum">
              <a:rPr kumimoji="1" lang="ja-JP" altLang="en-US" smtClean="0"/>
              <a:pPr/>
              <a:t>4</a:t>
            </a:fld>
            <a:endParaRPr kumimoji="1" lang="ja-JP" altLang="en-US"/>
          </a:p>
        </p:txBody>
      </p:sp>
      <p:pic>
        <p:nvPicPr>
          <p:cNvPr id="6" name="図 5" descr="コンピュータ, テーブル, スーツ, 男 が含まれている画像&#10;&#10;自動的に生成された説明">
            <a:extLst>
              <a:ext uri="{FF2B5EF4-FFF2-40B4-BE49-F238E27FC236}">
                <a16:creationId xmlns:a16="http://schemas.microsoft.com/office/drawing/2014/main" id="{CBD52D4B-85B6-47B6-A7C4-B691C7CFD19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265299" y="5050316"/>
            <a:ext cx="2501520" cy="1441501"/>
          </a:xfrm>
          <a:prstGeom prst="rect">
            <a:avLst/>
          </a:prstGeom>
        </p:spPr>
      </p:pic>
    </p:spTree>
    <p:extLst>
      <p:ext uri="{BB962C8B-B14F-4D97-AF65-F5344CB8AC3E}">
        <p14:creationId xmlns:p14="http://schemas.microsoft.com/office/powerpoint/2010/main" val="19804268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6A8CC7C-470A-4599-A9A4-FCE2C0221B49}"/>
              </a:ext>
            </a:extLst>
          </p:cNvPr>
          <p:cNvSpPr>
            <a:spLocks noGrp="1"/>
          </p:cNvSpPr>
          <p:nvPr>
            <p:ph type="title"/>
          </p:nvPr>
        </p:nvSpPr>
        <p:spPr/>
        <p:txBody>
          <a:bodyPr/>
          <a:lstStyle/>
          <a:p>
            <a:r>
              <a:rPr kumimoji="1" lang="ja-JP" altLang="en-US"/>
              <a:t>データとデータから新しい情報を得る：データの関連性の把握</a:t>
            </a:r>
          </a:p>
        </p:txBody>
      </p:sp>
      <p:graphicFrame>
        <p:nvGraphicFramePr>
          <p:cNvPr id="4" name="表 3">
            <a:extLst>
              <a:ext uri="{FF2B5EF4-FFF2-40B4-BE49-F238E27FC236}">
                <a16:creationId xmlns:a16="http://schemas.microsoft.com/office/drawing/2014/main" id="{9D8B717C-0DA3-8152-4D74-79791E8251E8}"/>
              </a:ext>
            </a:extLst>
          </p:cNvPr>
          <p:cNvGraphicFramePr>
            <a:graphicFrameLocks noGrp="1"/>
          </p:cNvGraphicFramePr>
          <p:nvPr>
            <p:extLst>
              <p:ext uri="{D42A27DB-BD31-4B8C-83A1-F6EECF244321}">
                <p14:modId xmlns:p14="http://schemas.microsoft.com/office/powerpoint/2010/main" val="762458098"/>
              </p:ext>
            </p:extLst>
          </p:nvPr>
        </p:nvGraphicFramePr>
        <p:xfrm>
          <a:off x="1009648" y="2691583"/>
          <a:ext cx="10172700" cy="2249443"/>
        </p:xfrm>
        <a:graphic>
          <a:graphicData uri="http://schemas.openxmlformats.org/drawingml/2006/table">
            <a:tbl>
              <a:tblPr firstRow="1" bandRow="1">
                <a:tableStyleId>{69012ECD-51FC-41F1-AA8D-1B2483CD663E}</a:tableStyleId>
              </a:tblPr>
              <a:tblGrid>
                <a:gridCol w="3018066">
                  <a:extLst>
                    <a:ext uri="{9D8B030D-6E8A-4147-A177-3AD203B41FA5}">
                      <a16:colId xmlns:a16="http://schemas.microsoft.com/office/drawing/2014/main" val="500310200"/>
                    </a:ext>
                  </a:extLst>
                </a:gridCol>
                <a:gridCol w="4442267">
                  <a:extLst>
                    <a:ext uri="{9D8B030D-6E8A-4147-A177-3AD203B41FA5}">
                      <a16:colId xmlns:a16="http://schemas.microsoft.com/office/drawing/2014/main" val="224670818"/>
                    </a:ext>
                  </a:extLst>
                </a:gridCol>
                <a:gridCol w="2712367">
                  <a:extLst>
                    <a:ext uri="{9D8B030D-6E8A-4147-A177-3AD203B41FA5}">
                      <a16:colId xmlns:a16="http://schemas.microsoft.com/office/drawing/2014/main" val="4251610307"/>
                    </a:ext>
                  </a:extLst>
                </a:gridCol>
              </a:tblGrid>
              <a:tr h="410845">
                <a:tc>
                  <a:txBody>
                    <a:bodyPr/>
                    <a:lstStyle/>
                    <a:p>
                      <a:pPr algn="ctr" fontAlgn="b"/>
                      <a:endParaRPr lang="ja-JP" altLang="en-US" sz="2400" b="1">
                        <a:effectLst/>
                      </a:endParaRPr>
                    </a:p>
                  </a:txBody>
                  <a:tcPr anchor="ctr">
                    <a:solidFill>
                      <a:schemeClr val="bg1"/>
                    </a:solidFill>
                  </a:tcPr>
                </a:tc>
                <a:tc>
                  <a:txBody>
                    <a:bodyPr/>
                    <a:lstStyle/>
                    <a:p>
                      <a:pPr algn="ctr" fontAlgn="b"/>
                      <a:r>
                        <a:rPr lang="ja-JP" altLang="en-US" sz="2400" b="1">
                          <a:effectLst/>
                        </a:rPr>
                        <a:t>質的データ</a:t>
                      </a:r>
                    </a:p>
                  </a:txBody>
                  <a:tcPr anchor="ctr">
                    <a:solidFill>
                      <a:srgbClr val="F36C37"/>
                    </a:solidFill>
                  </a:tcPr>
                </a:tc>
                <a:tc>
                  <a:txBody>
                    <a:bodyPr/>
                    <a:lstStyle/>
                    <a:p>
                      <a:pPr algn="ctr" fontAlgn="b"/>
                      <a:r>
                        <a:rPr lang="ja-JP" altLang="en-US" sz="2400" b="1">
                          <a:effectLst/>
                        </a:rPr>
                        <a:t>量的データ</a:t>
                      </a:r>
                    </a:p>
                  </a:txBody>
                  <a:tcPr anchor="ctr">
                    <a:solidFill>
                      <a:srgbClr val="F36C37"/>
                    </a:solidFill>
                  </a:tcPr>
                </a:tc>
                <a:extLst>
                  <a:ext uri="{0D108BD9-81ED-4DB2-BD59-A6C34878D82A}">
                    <a16:rowId xmlns:a16="http://schemas.microsoft.com/office/drawing/2014/main" val="3493656264"/>
                  </a:ext>
                </a:extLst>
              </a:tr>
              <a:tr h="883673">
                <a:tc>
                  <a:txBody>
                    <a:bodyPr/>
                    <a:lstStyle/>
                    <a:p>
                      <a:pPr algn="ctr" fontAlgn="base"/>
                      <a:r>
                        <a:rPr lang="ja-JP" altLang="en-US" sz="2400" b="1">
                          <a:solidFill>
                            <a:schemeClr val="bg1"/>
                          </a:solidFill>
                          <a:effectLst/>
                        </a:rPr>
                        <a:t>質的データ</a:t>
                      </a:r>
                      <a:endParaRPr lang="ja-JP" altLang="en-US" sz="2400">
                        <a:solidFill>
                          <a:schemeClr val="bg1"/>
                        </a:solidFill>
                        <a:effectLst/>
                      </a:endParaRPr>
                    </a:p>
                  </a:txBody>
                  <a:tcPr anchor="ctr">
                    <a:solidFill>
                      <a:srgbClr val="F36C37"/>
                    </a:solidFill>
                  </a:tcPr>
                </a:tc>
                <a:tc>
                  <a:txBody>
                    <a:bodyPr/>
                    <a:lstStyle/>
                    <a:p>
                      <a:pPr algn="ctr" fontAlgn="base"/>
                      <a:r>
                        <a:rPr lang="ja-JP" altLang="en-US" sz="2400">
                          <a:effectLst/>
                        </a:rPr>
                        <a:t>クロス集計</a:t>
                      </a:r>
                      <a:br>
                        <a:rPr lang="en-US" altLang="ja-JP" sz="2400" dirty="0">
                          <a:effectLst/>
                        </a:rPr>
                      </a:br>
                      <a:r>
                        <a:rPr lang="ja-JP" altLang="en-US" sz="2400">
                          <a:effectLst/>
                        </a:rPr>
                        <a:t>代表値の比較</a:t>
                      </a:r>
                    </a:p>
                  </a:txBody>
                  <a:tcPr anchor="ctr"/>
                </a:tc>
                <a:tc>
                  <a:txBody>
                    <a:bodyPr/>
                    <a:lstStyle/>
                    <a:p>
                      <a:pPr algn="ctr" fontAlgn="base"/>
                      <a:r>
                        <a:rPr lang="ja-JP" altLang="en-US" sz="2400">
                          <a:effectLst/>
                        </a:rPr>
                        <a:t>平均値の比較</a:t>
                      </a:r>
                    </a:p>
                  </a:txBody>
                  <a:tcPr anchor="ctr"/>
                </a:tc>
                <a:extLst>
                  <a:ext uri="{0D108BD9-81ED-4DB2-BD59-A6C34878D82A}">
                    <a16:rowId xmlns:a16="http://schemas.microsoft.com/office/drawing/2014/main" val="3732882814"/>
                  </a:ext>
                </a:extLst>
              </a:tr>
              <a:tr h="908570">
                <a:tc>
                  <a:txBody>
                    <a:bodyPr/>
                    <a:lstStyle/>
                    <a:p>
                      <a:pPr algn="ctr" fontAlgn="base"/>
                      <a:r>
                        <a:rPr lang="ja-JP" altLang="en-US" sz="2400" b="1">
                          <a:solidFill>
                            <a:schemeClr val="bg1"/>
                          </a:solidFill>
                          <a:effectLst/>
                        </a:rPr>
                        <a:t>量的データ</a:t>
                      </a:r>
                      <a:endParaRPr lang="ja-JP" altLang="en-US" sz="2400">
                        <a:solidFill>
                          <a:schemeClr val="bg1"/>
                        </a:solidFill>
                        <a:effectLst/>
                      </a:endParaRPr>
                    </a:p>
                  </a:txBody>
                  <a:tcPr anchor="ctr">
                    <a:solidFill>
                      <a:srgbClr val="F36C37"/>
                    </a:solidFill>
                  </a:tcPr>
                </a:tc>
                <a:tc>
                  <a:txBody>
                    <a:bodyPr/>
                    <a:lstStyle/>
                    <a:p>
                      <a:pPr algn="ctr" fontAlgn="base"/>
                      <a:r>
                        <a:rPr lang="ja-JP" altLang="en-US" sz="2400">
                          <a:effectLst/>
                        </a:rPr>
                        <a:t>平均値の比較</a:t>
                      </a:r>
                    </a:p>
                  </a:txBody>
                  <a:tcPr anchor="ctr"/>
                </a:tc>
                <a:tc>
                  <a:txBody>
                    <a:bodyPr/>
                    <a:lstStyle/>
                    <a:p>
                      <a:pPr algn="ctr" fontAlgn="base"/>
                      <a:r>
                        <a:rPr lang="ja-JP" altLang="en-US" sz="2400">
                          <a:effectLst/>
                        </a:rPr>
                        <a:t>相関係数</a:t>
                      </a:r>
                    </a:p>
                  </a:txBody>
                  <a:tcPr anchor="ctr"/>
                </a:tc>
                <a:extLst>
                  <a:ext uri="{0D108BD9-81ED-4DB2-BD59-A6C34878D82A}">
                    <a16:rowId xmlns:a16="http://schemas.microsoft.com/office/drawing/2014/main" val="842243268"/>
                  </a:ext>
                </a:extLst>
              </a:tr>
            </a:tbl>
          </a:graphicData>
        </a:graphic>
      </p:graphicFrame>
    </p:spTree>
    <p:extLst>
      <p:ext uri="{BB962C8B-B14F-4D97-AF65-F5344CB8AC3E}">
        <p14:creationId xmlns:p14="http://schemas.microsoft.com/office/powerpoint/2010/main" val="26109305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41D53FA-9600-29F5-D32E-73ED6C97FA2D}"/>
              </a:ext>
            </a:extLst>
          </p:cNvPr>
          <p:cNvSpPr>
            <a:spLocks noGrp="1"/>
          </p:cNvSpPr>
          <p:nvPr>
            <p:ph type="title"/>
          </p:nvPr>
        </p:nvSpPr>
        <p:spPr/>
        <p:txBody>
          <a:bodyPr/>
          <a:lstStyle/>
          <a:p>
            <a:r>
              <a:rPr kumimoji="1" lang="ja-JP" altLang="en-US"/>
              <a:t>実装：データの準備を行う（可視化）</a:t>
            </a:r>
          </a:p>
        </p:txBody>
      </p:sp>
      <p:sp>
        <p:nvSpPr>
          <p:cNvPr id="3" name="スライド番号プレースホルダー 2">
            <a:extLst>
              <a:ext uri="{FF2B5EF4-FFF2-40B4-BE49-F238E27FC236}">
                <a16:creationId xmlns:a16="http://schemas.microsoft.com/office/drawing/2014/main" id="{9BDA275F-6A64-400D-6A9F-8F124F2325E8}"/>
              </a:ext>
            </a:extLst>
          </p:cNvPr>
          <p:cNvSpPr>
            <a:spLocks noGrp="1"/>
          </p:cNvSpPr>
          <p:nvPr>
            <p:ph type="sldNum" sz="quarter" idx="10"/>
          </p:nvPr>
        </p:nvSpPr>
        <p:spPr/>
        <p:txBody>
          <a:bodyPr/>
          <a:lstStyle/>
          <a:p>
            <a:fld id="{5D750650-B10A-47BF-93C2-E1678438B37A}" type="slidenum">
              <a:rPr lang="en-US" altLang="ja-JP" smtClean="0"/>
              <a:pPr/>
              <a:t>41</a:t>
            </a:fld>
            <a:endParaRPr lang="en-US" altLang="ja-JP" dirty="0"/>
          </a:p>
        </p:txBody>
      </p:sp>
    </p:spTree>
    <p:extLst>
      <p:ext uri="{BB962C8B-B14F-4D97-AF65-F5344CB8AC3E}">
        <p14:creationId xmlns:p14="http://schemas.microsoft.com/office/powerpoint/2010/main" val="73400589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6A8CC7C-470A-4599-A9A4-FCE2C0221B49}"/>
              </a:ext>
            </a:extLst>
          </p:cNvPr>
          <p:cNvSpPr>
            <a:spLocks noGrp="1"/>
          </p:cNvSpPr>
          <p:nvPr>
            <p:ph type="title"/>
          </p:nvPr>
        </p:nvSpPr>
        <p:spPr/>
        <p:txBody>
          <a:bodyPr/>
          <a:lstStyle/>
          <a:p>
            <a:r>
              <a:rPr kumimoji="1" lang="ja-JP" altLang="en-US"/>
              <a:t>結果</a:t>
            </a:r>
          </a:p>
        </p:txBody>
      </p:sp>
      <p:sp>
        <p:nvSpPr>
          <p:cNvPr id="5" name="テキスト ボックス 4">
            <a:extLst>
              <a:ext uri="{FF2B5EF4-FFF2-40B4-BE49-F238E27FC236}">
                <a16:creationId xmlns:a16="http://schemas.microsoft.com/office/drawing/2014/main" id="{DA5641E5-755E-BD7B-D289-FE40A4DDB836}"/>
              </a:ext>
            </a:extLst>
          </p:cNvPr>
          <p:cNvSpPr txBox="1"/>
          <p:nvPr/>
        </p:nvSpPr>
        <p:spPr>
          <a:xfrm>
            <a:off x="1207576" y="2305615"/>
            <a:ext cx="9776844" cy="3108543"/>
          </a:xfrm>
          <a:prstGeom prst="rect">
            <a:avLst/>
          </a:prstGeom>
          <a:noFill/>
        </p:spPr>
        <p:txBody>
          <a:bodyPr wrap="square" rtlCol="0">
            <a:spAutoFit/>
          </a:bodyPr>
          <a:lstStyle/>
          <a:p>
            <a:pPr marL="285750" indent="-285750" defTabSz="914400" fontAlgn="base">
              <a:spcBef>
                <a:spcPct val="0"/>
              </a:spcBef>
              <a:spcAft>
                <a:spcPct val="0"/>
              </a:spcAft>
              <a:buClr>
                <a:srgbClr val="F36C37"/>
              </a:buClr>
              <a:buFont typeface="Wingdings" pitchFamily="2" charset="2"/>
              <a:buChar char="n"/>
            </a:pPr>
            <a:r>
              <a:rPr kumimoji="1" lang="ja-JP" altLang="en-US" sz="2800">
                <a:latin typeface="+mn-ea"/>
              </a:rPr>
              <a:t>「工場作業員」や「接客業」の仕事に就いている顧客は、定期預金を申し込む可能性が低い。</a:t>
            </a:r>
            <a:endParaRPr kumimoji="1" lang="en-US" altLang="ja-JP" sz="2800" dirty="0">
              <a:latin typeface="+mn-ea"/>
            </a:endParaRPr>
          </a:p>
          <a:p>
            <a:pPr marL="285750" indent="-285750" defTabSz="914400" fontAlgn="base">
              <a:spcBef>
                <a:spcPct val="0"/>
              </a:spcBef>
              <a:spcAft>
                <a:spcPct val="0"/>
              </a:spcAft>
              <a:buClr>
                <a:srgbClr val="F36C37"/>
              </a:buClr>
              <a:buFont typeface="Wingdings" pitchFamily="2" charset="2"/>
              <a:buChar char="n"/>
            </a:pPr>
            <a:r>
              <a:rPr kumimoji="1" lang="ja-JP" altLang="en-US" sz="2800">
                <a:latin typeface="+mn-ea"/>
              </a:rPr>
              <a:t>職業別で見た時に、マネージャー、技術者、工場作業員の　顧客が多い</a:t>
            </a:r>
            <a:endParaRPr kumimoji="1" lang="en-US" altLang="ja-JP" sz="2800" dirty="0">
              <a:latin typeface="+mn-ea"/>
            </a:endParaRPr>
          </a:p>
          <a:p>
            <a:pPr marL="285750" indent="-285750" defTabSz="914400" fontAlgn="base">
              <a:spcBef>
                <a:spcPct val="0"/>
              </a:spcBef>
              <a:spcAft>
                <a:spcPct val="0"/>
              </a:spcAft>
              <a:buClr>
                <a:srgbClr val="F36C37"/>
              </a:buClr>
              <a:buFont typeface="Wingdings" pitchFamily="2" charset="2"/>
              <a:buChar char="n"/>
            </a:pPr>
            <a:r>
              <a:rPr kumimoji="1" lang="ja-JP" altLang="en-US" sz="2800">
                <a:latin typeface="+mn-ea"/>
              </a:rPr>
              <a:t>既婚の顧客は定期預金を契約する割合が少ない</a:t>
            </a:r>
          </a:p>
          <a:p>
            <a:pPr marL="285750" indent="-285750" defTabSz="914400" fontAlgn="base">
              <a:spcBef>
                <a:spcPct val="0"/>
              </a:spcBef>
              <a:spcAft>
                <a:spcPct val="0"/>
              </a:spcAft>
              <a:buClr>
                <a:srgbClr val="F36C37"/>
              </a:buClr>
              <a:buFont typeface="Wingdings" pitchFamily="2" charset="2"/>
              <a:buChar char="n"/>
            </a:pPr>
            <a:r>
              <a:rPr kumimoji="1" lang="ja-JP" altLang="en-US" sz="2800">
                <a:latin typeface="+mn-ea"/>
              </a:rPr>
              <a:t>学歴は成約数とあまり関係がなさそう</a:t>
            </a:r>
            <a:endParaRPr kumimoji="1" lang="en-US" altLang="ja-JP" sz="2800" dirty="0">
              <a:latin typeface="+mn-ea"/>
            </a:endParaRPr>
          </a:p>
          <a:p>
            <a:pPr marL="285750" indent="-285750" defTabSz="914400" fontAlgn="base">
              <a:spcBef>
                <a:spcPct val="0"/>
              </a:spcBef>
              <a:spcAft>
                <a:spcPct val="0"/>
              </a:spcAft>
              <a:buClr>
                <a:srgbClr val="F36C37"/>
              </a:buClr>
              <a:buFont typeface="Wingdings" pitchFamily="2" charset="2"/>
              <a:buChar char="n"/>
            </a:pPr>
            <a:r>
              <a:rPr kumimoji="1" lang="en-US" altLang="ja-JP" sz="2800" dirty="0">
                <a:latin typeface="+mn-ea"/>
              </a:rPr>
              <a:t>Retire</a:t>
            </a:r>
            <a:r>
              <a:rPr kumimoji="1" lang="ja-JP" altLang="en-US" sz="2800">
                <a:latin typeface="+mn-ea"/>
              </a:rPr>
              <a:t>（退職）・学生の成約率が高い</a:t>
            </a:r>
          </a:p>
        </p:txBody>
      </p:sp>
    </p:spTree>
    <p:extLst>
      <p:ext uri="{BB962C8B-B14F-4D97-AF65-F5344CB8AC3E}">
        <p14:creationId xmlns:p14="http://schemas.microsoft.com/office/powerpoint/2010/main" val="62910234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四角形: 角を丸くする 4">
            <a:extLst>
              <a:ext uri="{FF2B5EF4-FFF2-40B4-BE49-F238E27FC236}">
                <a16:creationId xmlns:a16="http://schemas.microsoft.com/office/drawing/2014/main" id="{235D25D0-2B40-4B95-B459-FAA9DFF054E5}"/>
              </a:ext>
            </a:extLst>
          </p:cNvPr>
          <p:cNvSpPr/>
          <p:nvPr/>
        </p:nvSpPr>
        <p:spPr>
          <a:xfrm>
            <a:off x="766763" y="1038877"/>
            <a:ext cx="10599737" cy="2616942"/>
          </a:xfrm>
          <a:prstGeom prst="roundRect">
            <a:avLst>
              <a:gd name="adj" fmla="val 1884"/>
            </a:avLst>
          </a:prstGeom>
          <a:solidFill>
            <a:srgbClr val="FFF4E1"/>
          </a:solidFill>
          <a:ln w="19050" algn="ctr">
            <a:noFill/>
            <a:prstDash val="dash"/>
            <a:round/>
            <a:headEnd/>
            <a:tailEnd/>
          </a:ln>
          <a:effectLst/>
        </p:spPr>
        <p:txBody>
          <a:bodyPr rot="0" spcFirstLastPara="0" vertOverflow="overflow" horzOverflow="overflow" vert="horz" wrap="square" lIns="180000" tIns="72000" rIns="180000" bIns="72000" numCol="1" spcCol="0" rtlCol="0" fromWordArt="0" anchor="ctr" anchorCtr="0" forceAA="0" compatLnSpc="1">
            <a:prstTxWarp prst="textNoShape">
              <a:avLst/>
            </a:prstTxWarp>
            <a:noAutofit/>
          </a:bodyPr>
          <a:lstStyle/>
          <a:p>
            <a:pPr marL="171450" indent="-171450" algn="just">
              <a:lnSpc>
                <a:spcPct val="120000"/>
              </a:lnSpc>
              <a:spcAft>
                <a:spcPts val="400"/>
              </a:spcAft>
              <a:buClr>
                <a:srgbClr val="F36C37"/>
              </a:buClr>
              <a:buFont typeface="Wingdings" panose="05000000000000000000" pitchFamily="2" charset="2"/>
              <a:buChar char="l"/>
            </a:pPr>
            <a:endParaRPr lang="ja-JP" altLang="en-US" sz="1100" spc="150" dirty="0">
              <a:solidFill>
                <a:schemeClr val="tx1"/>
              </a:solidFill>
              <a:latin typeface="+mj-ea"/>
              <a:ea typeface="+mj-ea"/>
            </a:endParaRPr>
          </a:p>
        </p:txBody>
      </p:sp>
      <p:sp>
        <p:nvSpPr>
          <p:cNvPr id="2" name="タイトル 1">
            <a:extLst>
              <a:ext uri="{FF2B5EF4-FFF2-40B4-BE49-F238E27FC236}">
                <a16:creationId xmlns:a16="http://schemas.microsoft.com/office/drawing/2014/main" id="{5FE14325-B25E-453C-9481-5E4B9FE0B34A}"/>
              </a:ext>
            </a:extLst>
          </p:cNvPr>
          <p:cNvSpPr>
            <a:spLocks noGrp="1"/>
          </p:cNvSpPr>
          <p:nvPr>
            <p:ph type="title"/>
          </p:nvPr>
        </p:nvSpPr>
        <p:spPr/>
        <p:txBody>
          <a:bodyPr/>
          <a:lstStyle/>
          <a:p>
            <a:r>
              <a:rPr lang="ja-JP" altLang="en-US" dirty="0"/>
              <a:t>章の概要</a:t>
            </a:r>
            <a:endParaRPr kumimoji="1" lang="ja-JP" altLang="en-US" dirty="0"/>
          </a:p>
        </p:txBody>
      </p:sp>
      <p:sp>
        <p:nvSpPr>
          <p:cNvPr id="3" name="コンテンツ プレースホルダー 2">
            <a:extLst>
              <a:ext uri="{FF2B5EF4-FFF2-40B4-BE49-F238E27FC236}">
                <a16:creationId xmlns:a16="http://schemas.microsoft.com/office/drawing/2014/main" id="{10EE556C-FDAE-4EEE-A2E7-11A707D60D55}"/>
              </a:ext>
            </a:extLst>
          </p:cNvPr>
          <p:cNvSpPr>
            <a:spLocks noGrp="1"/>
          </p:cNvSpPr>
          <p:nvPr>
            <p:ph sz="quarter" idx="4294967295"/>
          </p:nvPr>
        </p:nvSpPr>
        <p:spPr>
          <a:xfrm>
            <a:off x="1113954" y="1221016"/>
            <a:ext cx="9964088" cy="2251449"/>
          </a:xfrm>
        </p:spPr>
        <p:txBody>
          <a:bodyPr vert="horz" wrap="square" lIns="91440" tIns="45720" rIns="91440" bIns="45720" rtlCol="0" anchor="ctr">
            <a:noAutofit/>
          </a:bodyPr>
          <a:lstStyle/>
          <a:p>
            <a:pPr marL="0" indent="0" algn="ctr">
              <a:spcBef>
                <a:spcPts val="0"/>
              </a:spcBef>
              <a:spcAft>
                <a:spcPts val="2400"/>
              </a:spcAft>
              <a:buClr>
                <a:srgbClr val="F36C37"/>
              </a:buClr>
              <a:buNone/>
            </a:pPr>
            <a:r>
              <a:rPr lang="ja-JP" altLang="en-US" sz="2000" b="1" dirty="0">
                <a:solidFill>
                  <a:srgbClr val="F36C37"/>
                </a:solidFill>
              </a:rPr>
              <a:t>この章で</a:t>
            </a:r>
            <a:r>
              <a:rPr lang="ja-JP" altLang="en-US" sz="2000" b="1">
                <a:solidFill>
                  <a:srgbClr val="F36C37"/>
                </a:solidFill>
              </a:rPr>
              <a:t>は、データ分析の手法について代表的なものを紹介します。</a:t>
            </a:r>
            <a:endParaRPr lang="en-US" altLang="ja-JP" sz="2000" b="1" dirty="0">
              <a:solidFill>
                <a:srgbClr val="F36C37"/>
              </a:solidFill>
            </a:endParaRPr>
          </a:p>
          <a:p>
            <a:pPr marL="0" indent="0" algn="ctr">
              <a:spcBef>
                <a:spcPts val="0"/>
              </a:spcBef>
              <a:spcAft>
                <a:spcPts val="2400"/>
              </a:spcAft>
              <a:buClr>
                <a:srgbClr val="F36C37"/>
              </a:buClr>
              <a:buNone/>
            </a:pPr>
            <a:r>
              <a:rPr lang="ja-JP" altLang="en-US" sz="2000" b="1">
                <a:solidFill>
                  <a:srgbClr val="F36C37"/>
                </a:solidFill>
              </a:rPr>
              <a:t>使い所と実装方法を抑えて実務でも活用できる用に引き出しを増やしましょう。</a:t>
            </a:r>
            <a:endParaRPr lang="en-US" altLang="ja-JP" sz="2000" b="1" dirty="0">
              <a:solidFill>
                <a:srgbClr val="F36C37"/>
              </a:solidFill>
            </a:endParaRPr>
          </a:p>
        </p:txBody>
      </p:sp>
      <p:sp>
        <p:nvSpPr>
          <p:cNvPr id="4" name="スライド番号プレースホルダー 3">
            <a:extLst>
              <a:ext uri="{FF2B5EF4-FFF2-40B4-BE49-F238E27FC236}">
                <a16:creationId xmlns:a16="http://schemas.microsoft.com/office/drawing/2014/main" id="{31E61FCF-A60C-432C-8A79-2693CCE4D99F}"/>
              </a:ext>
            </a:extLst>
          </p:cNvPr>
          <p:cNvSpPr>
            <a:spLocks noGrp="1"/>
          </p:cNvSpPr>
          <p:nvPr>
            <p:ph type="sldNum" sz="quarter" idx="10"/>
          </p:nvPr>
        </p:nvSpPr>
        <p:spPr/>
        <p:txBody>
          <a:bodyPr/>
          <a:lstStyle/>
          <a:p>
            <a:fld id="{5D750650-B10A-47BF-93C2-E1678438B37A}" type="slidenum">
              <a:rPr kumimoji="1" lang="ja-JP" altLang="en-US" smtClean="0"/>
              <a:pPr/>
              <a:t>43</a:t>
            </a:fld>
            <a:endParaRPr kumimoji="1" lang="ja-JP" altLang="en-US"/>
          </a:p>
        </p:txBody>
      </p:sp>
      <p:sp>
        <p:nvSpPr>
          <p:cNvPr id="8" name="コンテンツ プレースホルダー 2">
            <a:extLst>
              <a:ext uri="{FF2B5EF4-FFF2-40B4-BE49-F238E27FC236}">
                <a16:creationId xmlns:a16="http://schemas.microsoft.com/office/drawing/2014/main" id="{733E62C9-1A65-4181-ACD0-3065DF9AF0E5}"/>
              </a:ext>
            </a:extLst>
          </p:cNvPr>
          <p:cNvSpPr txBox="1">
            <a:spLocks/>
          </p:cNvSpPr>
          <p:nvPr/>
        </p:nvSpPr>
        <p:spPr bwMode="auto">
          <a:xfrm>
            <a:off x="766763" y="4817195"/>
            <a:ext cx="5060993" cy="819789"/>
          </a:xfrm>
          <a:prstGeom prst="rect">
            <a:avLst/>
          </a:prstGeom>
        </p:spPr>
        <p:txBody>
          <a:bodyPr vert="horz" wrap="none" lIns="91440" tIns="45720" rIns="91440" bIns="45720" rtlCol="0">
            <a:noAutofit/>
          </a:bodyPr>
          <a:lstStyle>
            <a:lvl1pPr marL="357188" marR="0" indent="-357188" algn="l"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Char char="n"/>
              <a:tabLst/>
              <a:defRPr kumimoji="1" lang="en-US" altLang="ja-JP" sz="2800" kern="1200" baseline="0" dirty="0">
                <a:solidFill>
                  <a:schemeClr val="tx1">
                    <a:lumMod val="75000"/>
                    <a:lumOff val="25000"/>
                  </a:schemeClr>
                </a:solidFill>
                <a:latin typeface="メイリオ" panose="020B0604030504040204" pitchFamily="50" charset="-128"/>
                <a:ea typeface="メイリオ" panose="020B0604030504040204" pitchFamily="50" charset="-128"/>
                <a:cs typeface="+mn-cs"/>
              </a:defRPr>
            </a:lvl1pPr>
            <a:lvl2pPr marL="742950" marR="0" indent="-285750" algn="l"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Char char="l"/>
              <a:tabLst/>
              <a:defRPr kumimoji="1" lang="ja-JP" altLang="en-US" sz="2800" kern="1200" baseline="0" dirty="0">
                <a:solidFill>
                  <a:schemeClr val="tx1">
                    <a:lumMod val="75000"/>
                    <a:lumOff val="25000"/>
                  </a:schemeClr>
                </a:solidFill>
                <a:latin typeface="メイリオ" panose="020B0604030504040204" pitchFamily="50" charset="-128"/>
                <a:ea typeface="メイリオ" panose="020B0604030504040204" pitchFamily="50" charset="-128"/>
                <a:cs typeface="+mn-cs"/>
              </a:defRPr>
            </a:lvl2pPr>
            <a:lvl3pPr marL="1143000" marR="0" indent="-228600" algn="l" defTabSz="914400" rtl="0" eaLnBrk="1" fontAlgn="base" latinLnBrk="0" hangingPunct="1">
              <a:lnSpc>
                <a:spcPct val="100000"/>
              </a:lnSpc>
              <a:spcBef>
                <a:spcPct val="20000"/>
              </a:spcBef>
              <a:spcAft>
                <a:spcPct val="0"/>
              </a:spcAft>
              <a:buClr>
                <a:schemeClr val="tx1"/>
              </a:buClr>
              <a:buSzTx/>
              <a:buFont typeface="Arial" panose="020B0604020202020204" pitchFamily="34" charset="0"/>
              <a:buChar char="•"/>
              <a:tabLst/>
              <a:defRPr kumimoji="1" lang="ja-JP" altLang="en-US" sz="2400" kern="1200" baseline="0" dirty="0">
                <a:solidFill>
                  <a:schemeClr val="tx1">
                    <a:lumMod val="75000"/>
                    <a:lumOff val="25000"/>
                  </a:schemeClr>
                </a:solidFill>
                <a:latin typeface="メイリオ" panose="020B0604030504040204" pitchFamily="50" charset="-128"/>
                <a:ea typeface="メイリオ" panose="020B0604030504040204" pitchFamily="50" charset="-128"/>
                <a:cs typeface="+mn-cs"/>
              </a:defRPr>
            </a:lvl3pPr>
            <a:lvl4pPr marL="1714500" marR="0" indent="-342900" algn="l" defTabSz="914400" rtl="0" eaLnBrk="1" fontAlgn="base" latinLnBrk="0" hangingPunct="1">
              <a:lnSpc>
                <a:spcPct val="100000"/>
              </a:lnSpc>
              <a:spcBef>
                <a:spcPct val="20000"/>
              </a:spcBef>
              <a:spcAft>
                <a:spcPct val="0"/>
              </a:spcAft>
              <a:buClr>
                <a:schemeClr val="tx1"/>
              </a:buClr>
              <a:buSzTx/>
              <a:buFont typeface="Arial" panose="020B0604020202020204" pitchFamily="34" charset="0"/>
              <a:buChar char="•"/>
              <a:tabLst/>
              <a:defRPr kumimoji="1" lang="ja-JP" altLang="en-US" sz="2400" kern="1200" baseline="0" dirty="0">
                <a:solidFill>
                  <a:schemeClr val="tx1">
                    <a:lumMod val="75000"/>
                    <a:lumOff val="25000"/>
                  </a:schemeClr>
                </a:solidFill>
                <a:latin typeface="メイリオ" panose="020B0604030504040204" pitchFamily="50" charset="-128"/>
                <a:ea typeface="メイリオ" panose="020B0604030504040204" pitchFamily="50" charset="-128"/>
                <a:cs typeface="+mn-cs"/>
              </a:defRPr>
            </a:lvl4pPr>
            <a:lvl5pPr marL="2114550" marR="0" indent="-285750" algn="l" defTabSz="914400" rtl="0" eaLnBrk="1" fontAlgn="base" latinLnBrk="0" hangingPunct="1">
              <a:lnSpc>
                <a:spcPct val="100000"/>
              </a:lnSpc>
              <a:spcBef>
                <a:spcPct val="20000"/>
              </a:spcBef>
              <a:spcAft>
                <a:spcPct val="0"/>
              </a:spcAft>
              <a:buClr>
                <a:schemeClr val="tx1"/>
              </a:buClr>
              <a:buSzTx/>
              <a:buFont typeface="Arial" panose="020B0604020202020204" pitchFamily="34" charset="0"/>
              <a:buChar char="•"/>
              <a:tabLst/>
              <a:defRPr kumimoji="1" lang="ja-JP" altLang="en-US" sz="2400" kern="1200" baseline="0" dirty="0">
                <a:solidFill>
                  <a:schemeClr val="tx1">
                    <a:lumMod val="75000"/>
                    <a:lumOff val="25000"/>
                  </a:schemeClr>
                </a:solidFill>
                <a:latin typeface="メイリオ" panose="020B0604030504040204" pitchFamily="50" charset="-128"/>
                <a:ea typeface="メイリオ"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514350" indent="-514350">
              <a:spcBef>
                <a:spcPts val="0"/>
              </a:spcBef>
            </a:pPr>
            <a:r>
              <a:rPr lang="ja-JP" altLang="en-US" sz="2000"/>
              <a:t>重回帰分析・相関分析・ロジスティック回帰の違いがわかる</a:t>
            </a:r>
            <a:endParaRPr lang="en-US" altLang="ja-JP" sz="2000" dirty="0"/>
          </a:p>
          <a:p>
            <a:pPr marL="514350" indent="-514350">
              <a:spcBef>
                <a:spcPts val="0"/>
              </a:spcBef>
            </a:pPr>
            <a:r>
              <a:rPr lang="ja-JP" altLang="en-US" sz="2000"/>
              <a:t>検定の使い分けができる</a:t>
            </a:r>
            <a:endParaRPr lang="en-US" altLang="ja-JP" sz="2000" dirty="0"/>
          </a:p>
          <a:p>
            <a:pPr marL="514350" indent="-514350">
              <a:spcBef>
                <a:spcPts val="0"/>
              </a:spcBef>
            </a:pPr>
            <a:r>
              <a:rPr lang="ja-JP" altLang="en-US" sz="2000"/>
              <a:t>次にどのようなアクションを打つべきか理解している</a:t>
            </a:r>
          </a:p>
        </p:txBody>
      </p:sp>
      <p:sp>
        <p:nvSpPr>
          <p:cNvPr id="9" name="四角形: 角を丸くする 8">
            <a:extLst>
              <a:ext uri="{FF2B5EF4-FFF2-40B4-BE49-F238E27FC236}">
                <a16:creationId xmlns:a16="http://schemas.microsoft.com/office/drawing/2014/main" id="{6D456DDF-4B7D-4596-9982-ABD670D6C992}"/>
              </a:ext>
            </a:extLst>
          </p:cNvPr>
          <p:cNvSpPr/>
          <p:nvPr/>
        </p:nvSpPr>
        <p:spPr bwMode="auto">
          <a:xfrm>
            <a:off x="856302" y="3840493"/>
            <a:ext cx="10493870" cy="577189"/>
          </a:xfrm>
          <a:prstGeom prst="roundRect">
            <a:avLst>
              <a:gd name="adj" fmla="val 13183"/>
            </a:avLst>
          </a:prstGeom>
          <a:solidFill>
            <a:srgbClr val="00879E"/>
          </a:solidFill>
          <a:ln w="19050" algn="ctr">
            <a:solidFill>
              <a:srgbClr val="00879E"/>
            </a:solidFill>
            <a:prstDash val="solid"/>
            <a:round/>
            <a:headEnd/>
            <a:tailEnd/>
          </a:ln>
          <a:effectLst/>
        </p:spPr>
        <p:txBody>
          <a:bodyPr wrap="none" rtlCol="0" anchor="ctr"/>
          <a:lstStyle/>
          <a:p>
            <a:pPr algn="ctr" fontAlgn="base">
              <a:spcBef>
                <a:spcPct val="0"/>
              </a:spcBef>
              <a:spcAft>
                <a:spcPct val="0"/>
              </a:spcAft>
            </a:pPr>
            <a:endParaRPr kumimoji="1" lang="ja-JP" altLang="en-US" dirty="0">
              <a:solidFill>
                <a:schemeClr val="bg1"/>
              </a:solidFill>
              <a:latin typeface="Arial" pitchFamily="34" charset="0"/>
              <a:ea typeface="ＭＳ Ｐゴシック" pitchFamily="50" charset="-128"/>
            </a:endParaRPr>
          </a:p>
        </p:txBody>
      </p:sp>
      <p:sp>
        <p:nvSpPr>
          <p:cNvPr id="10" name="正方形/長方形 9">
            <a:extLst>
              <a:ext uri="{FF2B5EF4-FFF2-40B4-BE49-F238E27FC236}">
                <a16:creationId xmlns:a16="http://schemas.microsoft.com/office/drawing/2014/main" id="{990BDE5C-254C-433A-BD74-EE2771F57294}"/>
              </a:ext>
            </a:extLst>
          </p:cNvPr>
          <p:cNvSpPr/>
          <p:nvPr/>
        </p:nvSpPr>
        <p:spPr>
          <a:xfrm>
            <a:off x="1551347" y="3940880"/>
            <a:ext cx="7525251" cy="440120"/>
          </a:xfrm>
          <a:prstGeom prst="rect">
            <a:avLst/>
          </a:prstGeom>
          <a:noFill/>
          <a:ln w="19050" algn="ctr">
            <a:noFill/>
            <a:prstDash val="dash"/>
            <a:round/>
            <a:headEnd/>
            <a:tailEnd/>
          </a:ln>
          <a:effectLst/>
        </p:spPr>
        <p:txBody>
          <a:bodyPr wrap="none" rtlCol="0" anchor="ctr"/>
          <a:lstStyle/>
          <a:p>
            <a:pPr algn="ctr" fontAlgn="base">
              <a:spcBef>
                <a:spcPct val="0"/>
              </a:spcBef>
              <a:spcAft>
                <a:spcPct val="0"/>
              </a:spcAft>
            </a:pPr>
            <a:r>
              <a:rPr kumimoji="1" lang="ja-JP" altLang="en-US" sz="2200" b="1" spc="300" dirty="0">
                <a:solidFill>
                  <a:schemeClr val="bg1"/>
                </a:solidFill>
                <a:latin typeface="+mj-ea"/>
                <a:ea typeface="+mj-ea"/>
              </a:rPr>
              <a:t>この章の目標</a:t>
            </a:r>
          </a:p>
        </p:txBody>
      </p:sp>
      <p:pic>
        <p:nvPicPr>
          <p:cNvPr id="11" name="図 10" descr="アイコン&#10;&#10;自動的に生成された説明">
            <a:extLst>
              <a:ext uri="{FF2B5EF4-FFF2-40B4-BE49-F238E27FC236}">
                <a16:creationId xmlns:a16="http://schemas.microsoft.com/office/drawing/2014/main" id="{7720435F-DF30-4A16-B0F1-9BE9EB8B687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75732" y="3904198"/>
            <a:ext cx="426733" cy="427586"/>
          </a:xfrm>
          <a:prstGeom prst="rect">
            <a:avLst/>
          </a:prstGeom>
        </p:spPr>
      </p:pic>
      <p:pic>
        <p:nvPicPr>
          <p:cNvPr id="12" name="図 11" descr="グラフィカル ユーザー インターフェイス, アプリケーション&#10;&#10;自動的に生成された説明">
            <a:extLst>
              <a:ext uri="{FF2B5EF4-FFF2-40B4-BE49-F238E27FC236}">
                <a16:creationId xmlns:a16="http://schemas.microsoft.com/office/drawing/2014/main" id="{713DDCC5-F6A5-4972-A4E5-4F6AE2A8C21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94635" y="4613314"/>
            <a:ext cx="4029075" cy="1954101"/>
          </a:xfrm>
          <a:prstGeom prst="rect">
            <a:avLst/>
          </a:prstGeom>
        </p:spPr>
      </p:pic>
    </p:spTree>
    <p:extLst>
      <p:ext uri="{BB962C8B-B14F-4D97-AF65-F5344CB8AC3E}">
        <p14:creationId xmlns:p14="http://schemas.microsoft.com/office/powerpoint/2010/main" val="304454497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59" name="Google Shape;59;p11"/>
          <p:cNvSpPr txBox="1">
            <a:spLocks noGrp="1"/>
          </p:cNvSpPr>
          <p:nvPr>
            <p:ph type="body" idx="4294967295"/>
          </p:nvPr>
        </p:nvSpPr>
        <p:spPr>
          <a:xfrm>
            <a:off x="671513" y="2370295"/>
            <a:ext cx="11520487" cy="2117409"/>
          </a:xfrm>
          <a:prstGeom prst="rect">
            <a:avLst/>
          </a:prstGeom>
          <a:noFill/>
          <a:ln>
            <a:noFill/>
          </a:ln>
        </p:spPr>
        <p:txBody>
          <a:bodyPr spcFirstLastPara="1" vert="horz" wrap="square" lIns="91425" tIns="45700" rIns="91425" bIns="45700" rtlCol="0" anchor="t" anchorCtr="0">
            <a:noAutofit/>
          </a:bodyPr>
          <a:lstStyle/>
          <a:p>
            <a:pPr>
              <a:spcBef>
                <a:spcPts val="0"/>
              </a:spcBef>
              <a:buClr>
                <a:srgbClr val="F36C37"/>
              </a:buClr>
              <a:buFont typeface="Wingdings" pitchFamily="2" charset="2"/>
              <a:buChar char="ü"/>
            </a:pPr>
            <a:r>
              <a:rPr lang="ja-JP" altLang="en-US">
                <a:solidFill>
                  <a:srgbClr val="F36C37"/>
                </a:solidFill>
              </a:rPr>
              <a:t>相関分析</a:t>
            </a:r>
            <a:endParaRPr lang="en-US" altLang="ja-JP" dirty="0">
              <a:solidFill>
                <a:srgbClr val="F36C37"/>
              </a:solidFill>
            </a:endParaRPr>
          </a:p>
          <a:p>
            <a:pPr>
              <a:spcBef>
                <a:spcPts val="0"/>
              </a:spcBef>
              <a:buClr>
                <a:srgbClr val="F36C37"/>
              </a:buClr>
              <a:buFont typeface="Wingdings" pitchFamily="2" charset="2"/>
              <a:buChar char="ü"/>
            </a:pPr>
            <a:r>
              <a:rPr lang="ja-JP" altLang="en-US">
                <a:solidFill>
                  <a:srgbClr val="F36C37"/>
                </a:solidFill>
              </a:rPr>
              <a:t>統計仮説検定</a:t>
            </a:r>
            <a:endParaRPr lang="en-US" altLang="ja-JP" dirty="0">
              <a:solidFill>
                <a:srgbClr val="F36C37"/>
              </a:solidFill>
            </a:endParaRPr>
          </a:p>
          <a:p>
            <a:pPr lvl="1">
              <a:spcBef>
                <a:spcPts val="0"/>
              </a:spcBef>
              <a:buClr>
                <a:srgbClr val="F36C37"/>
              </a:buClr>
              <a:buFont typeface="Wingdings" pitchFamily="2" charset="2"/>
              <a:buChar char="ü"/>
            </a:pPr>
            <a:r>
              <a:rPr lang="en-US" altLang="ja-JP" dirty="0">
                <a:solidFill>
                  <a:srgbClr val="F36C37"/>
                </a:solidFill>
              </a:rPr>
              <a:t>T </a:t>
            </a:r>
            <a:r>
              <a:rPr lang="ja-JP" altLang="en-US">
                <a:solidFill>
                  <a:srgbClr val="F36C37"/>
                </a:solidFill>
              </a:rPr>
              <a:t>検定</a:t>
            </a:r>
            <a:endParaRPr lang="en-US" altLang="ja-JP" dirty="0">
              <a:solidFill>
                <a:srgbClr val="F36C37"/>
              </a:solidFill>
            </a:endParaRPr>
          </a:p>
          <a:p>
            <a:pPr lvl="1">
              <a:spcBef>
                <a:spcPts val="0"/>
              </a:spcBef>
              <a:buClr>
                <a:srgbClr val="F36C37"/>
              </a:buClr>
              <a:buFont typeface="Wingdings" pitchFamily="2" charset="2"/>
              <a:buChar char="ü"/>
            </a:pPr>
            <a:r>
              <a:rPr lang="ja-JP" altLang="en-US">
                <a:solidFill>
                  <a:srgbClr val="F36C37"/>
                </a:solidFill>
              </a:rPr>
              <a:t>カイ二乗検定</a:t>
            </a:r>
            <a:endParaRPr lang="en-US" altLang="ja-JP" dirty="0">
              <a:solidFill>
                <a:srgbClr val="F36C37"/>
              </a:solidFill>
            </a:endParaRPr>
          </a:p>
          <a:p>
            <a:pPr>
              <a:spcBef>
                <a:spcPts val="0"/>
              </a:spcBef>
              <a:buClr>
                <a:srgbClr val="F36C37"/>
              </a:buClr>
              <a:buFont typeface="Wingdings" pitchFamily="2" charset="2"/>
              <a:buChar char="ü"/>
            </a:pPr>
            <a:r>
              <a:rPr lang="ja-JP" altLang="en-US">
                <a:solidFill>
                  <a:srgbClr val="F36C37"/>
                </a:solidFill>
              </a:rPr>
              <a:t>重回帰分析</a:t>
            </a:r>
            <a:endParaRPr lang="en-US" altLang="ja-JP" dirty="0">
              <a:solidFill>
                <a:srgbClr val="F36C37"/>
              </a:solidFill>
            </a:endParaRPr>
          </a:p>
          <a:p>
            <a:pPr>
              <a:spcBef>
                <a:spcPts val="0"/>
              </a:spcBef>
              <a:buClr>
                <a:srgbClr val="F36C37"/>
              </a:buClr>
              <a:buFont typeface="Wingdings" pitchFamily="2" charset="2"/>
              <a:buChar char="ü"/>
            </a:pPr>
            <a:r>
              <a:rPr lang="ja-JP" altLang="en-US">
                <a:solidFill>
                  <a:srgbClr val="F36C37"/>
                </a:solidFill>
              </a:rPr>
              <a:t>ロジスティック回帰（デモ）</a:t>
            </a:r>
            <a:endParaRPr lang="en-US" altLang="ja-JP" dirty="0">
              <a:solidFill>
                <a:srgbClr val="F36C37"/>
              </a:solidFill>
            </a:endParaRPr>
          </a:p>
        </p:txBody>
      </p:sp>
      <p:sp>
        <p:nvSpPr>
          <p:cNvPr id="2" name="タイトル 1">
            <a:extLst>
              <a:ext uri="{FF2B5EF4-FFF2-40B4-BE49-F238E27FC236}">
                <a16:creationId xmlns:a16="http://schemas.microsoft.com/office/drawing/2014/main" id="{33A50074-F553-6701-A2E7-7F4B9794049E}"/>
              </a:ext>
            </a:extLst>
          </p:cNvPr>
          <p:cNvSpPr txBox="1">
            <a:spLocks/>
          </p:cNvSpPr>
          <p:nvPr/>
        </p:nvSpPr>
        <p:spPr bwMode="auto">
          <a:xfrm>
            <a:off x="666515" y="851958"/>
            <a:ext cx="10570054" cy="4826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2800" b="1" kern="1200" baseline="0">
                <a:solidFill>
                  <a:schemeClr val="tx1">
                    <a:lumMod val="75000"/>
                    <a:lumOff val="25000"/>
                  </a:schemeClr>
                </a:solidFill>
                <a:latin typeface="メイリオ" panose="020B0604030504040204" pitchFamily="50" charset="-128"/>
                <a:ea typeface="メイリオ" panose="020B0604030504040204" pitchFamily="50" charset="-128"/>
                <a:cs typeface="+mj-cs"/>
              </a:defRPr>
            </a:lvl1pPr>
          </a:lstStyle>
          <a:p>
            <a:r>
              <a:rPr lang="ja-JP" altLang="en-US" sz="3600" spc="150">
                <a:solidFill>
                  <a:srgbClr val="F36C37"/>
                </a:solidFill>
              </a:rPr>
              <a:t>第</a:t>
            </a:r>
            <a:r>
              <a:rPr lang="ja-JP" altLang="en-US" sz="6000" spc="150">
                <a:solidFill>
                  <a:srgbClr val="F36C37"/>
                </a:solidFill>
              </a:rPr>
              <a:t>４</a:t>
            </a:r>
            <a:r>
              <a:rPr lang="ja-JP" altLang="en-US" sz="3600" spc="150">
                <a:solidFill>
                  <a:srgbClr val="F36C37"/>
                </a:solidFill>
              </a:rPr>
              <a:t>章　</a:t>
            </a:r>
            <a:r>
              <a:rPr lang="en-US" altLang="ja-JP" sz="3600" spc="150" dirty="0">
                <a:solidFill>
                  <a:srgbClr val="F36C37"/>
                </a:solidFill>
              </a:rPr>
              <a:t> </a:t>
            </a:r>
            <a:r>
              <a:rPr lang="ja-JP" altLang="en-US" sz="3600" spc="150">
                <a:solidFill>
                  <a:srgbClr val="F36C37"/>
                </a:solidFill>
              </a:rPr>
              <a:t>データに基づく分析</a:t>
            </a:r>
            <a:endParaRPr lang="ja-JP" altLang="en-US" sz="3600" spc="150" dirty="0">
              <a:solidFill>
                <a:srgbClr val="F36C37"/>
              </a:solidFill>
            </a:endParaRPr>
          </a:p>
        </p:txBody>
      </p:sp>
      <p:sp>
        <p:nvSpPr>
          <p:cNvPr id="3" name="四角形: 角を丸くする 8">
            <a:extLst>
              <a:ext uri="{FF2B5EF4-FFF2-40B4-BE49-F238E27FC236}">
                <a16:creationId xmlns:a16="http://schemas.microsoft.com/office/drawing/2014/main" id="{844D4A92-B35E-F50B-F591-4CC956F191B6}"/>
              </a:ext>
            </a:extLst>
          </p:cNvPr>
          <p:cNvSpPr/>
          <p:nvPr/>
        </p:nvSpPr>
        <p:spPr bwMode="auto">
          <a:xfrm>
            <a:off x="735085" y="1751579"/>
            <a:ext cx="2208068" cy="358390"/>
          </a:xfrm>
          <a:prstGeom prst="roundRect">
            <a:avLst>
              <a:gd name="adj" fmla="val 50000"/>
            </a:avLst>
          </a:prstGeom>
          <a:solidFill>
            <a:srgbClr val="F36C37"/>
          </a:solidFill>
          <a:ln w="19050" algn="ctr">
            <a:noFill/>
            <a:prstDash val="dash"/>
            <a:round/>
            <a:headEnd/>
            <a:tailEnd/>
          </a:ln>
          <a:effectLst/>
        </p:spPr>
        <p:txBody>
          <a:bodyPr wrap="none" lIns="108000" tIns="108000" rtlCol="0" anchor="ctr"/>
          <a:lstStyle/>
          <a:p>
            <a:pPr algn="ctr"/>
            <a:r>
              <a:rPr kumimoji="1" lang="ja-JP" altLang="en-US" b="1" spc="300" dirty="0">
                <a:solidFill>
                  <a:schemeClr val="bg1"/>
                </a:solidFill>
                <a:latin typeface="+mn-ea"/>
              </a:rPr>
              <a:t>章の目次</a:t>
            </a:r>
          </a:p>
        </p:txBody>
      </p:sp>
      <p:sp>
        <p:nvSpPr>
          <p:cNvPr id="4" name="テキスト ボックス 3">
            <a:extLst>
              <a:ext uri="{FF2B5EF4-FFF2-40B4-BE49-F238E27FC236}">
                <a16:creationId xmlns:a16="http://schemas.microsoft.com/office/drawing/2014/main" id="{44EC5400-6ED3-E9AC-92CD-5DDC2A3BF8CF}"/>
              </a:ext>
            </a:extLst>
          </p:cNvPr>
          <p:cNvSpPr txBox="1"/>
          <p:nvPr/>
        </p:nvSpPr>
        <p:spPr>
          <a:xfrm>
            <a:off x="4993966" y="6183267"/>
            <a:ext cx="6972999" cy="584775"/>
          </a:xfrm>
          <a:prstGeom prst="rect">
            <a:avLst/>
          </a:prstGeom>
          <a:noFill/>
        </p:spPr>
        <p:txBody>
          <a:bodyPr wrap="none" rtlCol="0">
            <a:spAutoFit/>
          </a:bodyPr>
          <a:lstStyle/>
          <a:p>
            <a:pPr defTabSz="914400" fontAlgn="base">
              <a:spcBef>
                <a:spcPct val="0"/>
              </a:spcBef>
              <a:spcAft>
                <a:spcPct val="0"/>
              </a:spcAft>
            </a:pPr>
            <a:r>
              <a:rPr kumimoji="1" lang="ja-JP" altLang="en-US" sz="1600">
                <a:solidFill>
                  <a:srgbClr val="000000"/>
                </a:solidFill>
                <a:latin typeface="+mn-ea"/>
              </a:rPr>
              <a:t>＊一部の手法では別データを使用し紹介します。</a:t>
            </a:r>
            <a:endParaRPr kumimoji="1" lang="en-US" altLang="ja-JP" sz="1600" dirty="0">
              <a:solidFill>
                <a:srgbClr val="000000"/>
              </a:solidFill>
              <a:latin typeface="+mn-ea"/>
            </a:endParaRPr>
          </a:p>
          <a:p>
            <a:pPr defTabSz="914400" fontAlgn="base">
              <a:spcBef>
                <a:spcPct val="0"/>
              </a:spcBef>
              <a:spcAft>
                <a:spcPct val="0"/>
              </a:spcAft>
            </a:pPr>
            <a:r>
              <a:rPr kumimoji="1" lang="ja-JP" altLang="en-US" sz="1600">
                <a:solidFill>
                  <a:srgbClr val="000000"/>
                </a:solidFill>
                <a:latin typeface="+mn-ea"/>
              </a:rPr>
              <a:t>＊</a:t>
            </a:r>
            <a:r>
              <a:rPr kumimoji="1" lang="en-US" altLang="ja-JP" sz="1600" dirty="0">
                <a:solidFill>
                  <a:srgbClr val="000000"/>
                </a:solidFill>
                <a:latin typeface="+mn-ea"/>
              </a:rPr>
              <a:t>Bank Marketing</a:t>
            </a:r>
            <a:r>
              <a:rPr kumimoji="1" lang="ja-JP" altLang="en-US" sz="1600">
                <a:solidFill>
                  <a:srgbClr val="000000"/>
                </a:solidFill>
                <a:latin typeface="+mn-ea"/>
              </a:rPr>
              <a:t>のデータは</a:t>
            </a:r>
            <a:r>
              <a:rPr kumimoji="1" lang="en-US" altLang="ja-JP" sz="1600" dirty="0">
                <a:solidFill>
                  <a:srgbClr val="000000"/>
                </a:solidFill>
                <a:latin typeface="+mn-ea"/>
              </a:rPr>
              <a:t>Excel</a:t>
            </a:r>
            <a:r>
              <a:rPr kumimoji="1" lang="ja-JP" altLang="en-US" sz="1600">
                <a:solidFill>
                  <a:srgbClr val="000000"/>
                </a:solidFill>
                <a:latin typeface="+mn-ea"/>
              </a:rPr>
              <a:t>の分析手法との相性がよくありません</a:t>
            </a:r>
            <a:endParaRPr kumimoji="1" lang="ja-JP" altLang="en-US" sz="1600" dirty="0">
              <a:solidFill>
                <a:srgbClr val="000000"/>
              </a:solidFill>
              <a:latin typeface="+mn-ea"/>
            </a:endParaRPr>
          </a:p>
        </p:txBody>
      </p:sp>
    </p:spTree>
    <p:extLst>
      <p:ext uri="{BB962C8B-B14F-4D97-AF65-F5344CB8AC3E}">
        <p14:creationId xmlns:p14="http://schemas.microsoft.com/office/powerpoint/2010/main" val="108714710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6F476E3-B02F-2A41-DCE0-E23913BCDFBD}"/>
              </a:ext>
            </a:extLst>
          </p:cNvPr>
          <p:cNvSpPr>
            <a:spLocks noGrp="1"/>
          </p:cNvSpPr>
          <p:nvPr>
            <p:ph type="title"/>
          </p:nvPr>
        </p:nvSpPr>
        <p:spPr/>
        <p:txBody>
          <a:bodyPr/>
          <a:lstStyle/>
          <a:p>
            <a:r>
              <a:rPr lang="ja-JP" altLang="en-US"/>
              <a:t>分析の流れ</a:t>
            </a:r>
            <a:endParaRPr kumimoji="1" lang="ja-JP" altLang="en-US"/>
          </a:p>
        </p:txBody>
      </p:sp>
      <p:sp>
        <p:nvSpPr>
          <p:cNvPr id="3" name="テキスト ボックス 2">
            <a:extLst>
              <a:ext uri="{FF2B5EF4-FFF2-40B4-BE49-F238E27FC236}">
                <a16:creationId xmlns:a16="http://schemas.microsoft.com/office/drawing/2014/main" id="{033EAD21-29FD-87ED-09DE-9DD7F7CAF68F}"/>
              </a:ext>
            </a:extLst>
          </p:cNvPr>
          <p:cNvSpPr txBox="1"/>
          <p:nvPr/>
        </p:nvSpPr>
        <p:spPr>
          <a:xfrm>
            <a:off x="482144" y="1028685"/>
            <a:ext cx="3518912" cy="400110"/>
          </a:xfrm>
          <a:prstGeom prst="rect">
            <a:avLst/>
          </a:prstGeom>
          <a:noFill/>
        </p:spPr>
        <p:txBody>
          <a:bodyPr wrap="none" rtlCol="0">
            <a:spAutoFit/>
          </a:bodyPr>
          <a:lstStyle/>
          <a:p>
            <a:pPr algn="ctr" defTabSz="914400" fontAlgn="base">
              <a:spcBef>
                <a:spcPct val="0"/>
              </a:spcBef>
              <a:spcAft>
                <a:spcPct val="0"/>
              </a:spcAft>
            </a:pPr>
            <a:r>
              <a:rPr kumimoji="1" lang="ja-JP" altLang="en-US" sz="2000">
                <a:solidFill>
                  <a:srgbClr val="000000"/>
                </a:solidFill>
                <a:latin typeface="+mn-ea"/>
              </a:rPr>
              <a:t>データを確認しわかったこと</a:t>
            </a:r>
            <a:endParaRPr kumimoji="1" lang="ja-JP" altLang="en-US" sz="2000" dirty="0">
              <a:solidFill>
                <a:srgbClr val="000000"/>
              </a:solidFill>
              <a:latin typeface="+mn-ea"/>
            </a:endParaRPr>
          </a:p>
        </p:txBody>
      </p:sp>
      <p:sp>
        <p:nvSpPr>
          <p:cNvPr id="4" name="テキスト ボックス 3">
            <a:extLst>
              <a:ext uri="{FF2B5EF4-FFF2-40B4-BE49-F238E27FC236}">
                <a16:creationId xmlns:a16="http://schemas.microsoft.com/office/drawing/2014/main" id="{DE892925-BD54-3F10-653B-C9276D8BBBEB}"/>
              </a:ext>
            </a:extLst>
          </p:cNvPr>
          <p:cNvSpPr txBox="1"/>
          <p:nvPr/>
        </p:nvSpPr>
        <p:spPr>
          <a:xfrm>
            <a:off x="610384" y="1767349"/>
            <a:ext cx="11213326" cy="1015663"/>
          </a:xfrm>
          <a:prstGeom prst="rect">
            <a:avLst/>
          </a:prstGeom>
          <a:noFill/>
        </p:spPr>
        <p:txBody>
          <a:bodyPr wrap="none" rtlCol="0">
            <a:spAutoFit/>
          </a:bodyPr>
          <a:lstStyle/>
          <a:p>
            <a:pPr defTabSz="914400" fontAlgn="base">
              <a:spcBef>
                <a:spcPct val="0"/>
              </a:spcBef>
              <a:spcAft>
                <a:spcPct val="0"/>
              </a:spcAft>
            </a:pPr>
            <a:r>
              <a:rPr kumimoji="1" lang="ja-JP" altLang="en-US" sz="2000">
                <a:latin typeface="+mn-ea"/>
              </a:rPr>
              <a:t>職業により、顧客の数や成約数に差がありそうだ→</a:t>
            </a:r>
            <a:r>
              <a:rPr kumimoji="1" lang="ja-JP" altLang="en-US" sz="2000" b="1">
                <a:solidFill>
                  <a:srgbClr val="F36C37"/>
                </a:solidFill>
                <a:latin typeface="+mn-ea"/>
              </a:rPr>
              <a:t>既知の事実（学生が契約する確率は低い</a:t>
            </a:r>
            <a:r>
              <a:rPr kumimoji="1" lang="ja-JP" altLang="en-US" sz="2000" b="1">
                <a:latin typeface="+mn-ea"/>
              </a:rPr>
              <a:t>）</a:t>
            </a:r>
            <a:endParaRPr kumimoji="1" lang="en-US" altLang="ja-JP" sz="2000" b="1" dirty="0">
              <a:latin typeface="+mn-ea"/>
            </a:endParaRPr>
          </a:p>
          <a:p>
            <a:pPr defTabSz="914400" fontAlgn="base">
              <a:spcBef>
                <a:spcPct val="0"/>
              </a:spcBef>
              <a:spcAft>
                <a:spcPct val="0"/>
              </a:spcAft>
            </a:pPr>
            <a:r>
              <a:rPr kumimoji="1" lang="ja-JP" altLang="en-US" sz="2000">
                <a:latin typeface="+mn-ea"/>
              </a:rPr>
              <a:t>結婚の有無によっても成約数に差がありそうだ→</a:t>
            </a:r>
            <a:r>
              <a:rPr kumimoji="1" lang="ja-JP" altLang="en-US" sz="2000" b="1">
                <a:solidFill>
                  <a:srgbClr val="F36C37"/>
                </a:solidFill>
                <a:latin typeface="+mn-ea"/>
              </a:rPr>
              <a:t>未知の事実</a:t>
            </a:r>
            <a:endParaRPr kumimoji="1" lang="en-US" altLang="ja-JP" sz="2000" b="1" dirty="0">
              <a:solidFill>
                <a:srgbClr val="F36C37"/>
              </a:solidFill>
              <a:latin typeface="+mn-ea"/>
            </a:endParaRPr>
          </a:p>
          <a:p>
            <a:pPr defTabSz="914400" fontAlgn="base">
              <a:spcBef>
                <a:spcPct val="0"/>
              </a:spcBef>
              <a:spcAft>
                <a:spcPct val="0"/>
              </a:spcAft>
            </a:pPr>
            <a:r>
              <a:rPr kumimoji="1" lang="ja-JP" altLang="en-US" sz="2000">
                <a:latin typeface="+mn-ea"/>
              </a:rPr>
              <a:t>年齢と銀行残高には関連性があるのではないか→</a:t>
            </a:r>
            <a:r>
              <a:rPr kumimoji="1" lang="ja-JP" altLang="en-US" sz="2000" b="1">
                <a:solidFill>
                  <a:srgbClr val="F36C37"/>
                </a:solidFill>
                <a:latin typeface="+mn-ea"/>
              </a:rPr>
              <a:t>残高が多い＝年齢が高いという推測</a:t>
            </a:r>
            <a:endParaRPr kumimoji="1" lang="ja-JP" altLang="en-US" sz="2000" b="1" dirty="0">
              <a:solidFill>
                <a:srgbClr val="F36C37"/>
              </a:solidFill>
              <a:latin typeface="+mn-ea"/>
            </a:endParaRPr>
          </a:p>
        </p:txBody>
      </p:sp>
      <p:sp>
        <p:nvSpPr>
          <p:cNvPr id="5" name="テキスト ボックス 4">
            <a:extLst>
              <a:ext uri="{FF2B5EF4-FFF2-40B4-BE49-F238E27FC236}">
                <a16:creationId xmlns:a16="http://schemas.microsoft.com/office/drawing/2014/main" id="{5665E4D4-8FCF-4D28-9610-C1A8B5980187}"/>
              </a:ext>
            </a:extLst>
          </p:cNvPr>
          <p:cNvSpPr txBox="1"/>
          <p:nvPr/>
        </p:nvSpPr>
        <p:spPr>
          <a:xfrm>
            <a:off x="3200129" y="3701578"/>
            <a:ext cx="5570756" cy="707886"/>
          </a:xfrm>
          <a:prstGeom prst="rect">
            <a:avLst/>
          </a:prstGeom>
          <a:solidFill>
            <a:schemeClr val="bg1"/>
          </a:solidFill>
          <a:ln>
            <a:solidFill>
              <a:srgbClr val="F36C37"/>
            </a:solidFill>
          </a:ln>
        </p:spPr>
        <p:txBody>
          <a:bodyPr wrap="none" rtlCol="0">
            <a:spAutoFit/>
          </a:bodyPr>
          <a:lstStyle/>
          <a:p>
            <a:pPr defTabSz="914400" fontAlgn="base">
              <a:spcBef>
                <a:spcPct val="0"/>
              </a:spcBef>
              <a:spcAft>
                <a:spcPct val="0"/>
              </a:spcAft>
            </a:pPr>
            <a:r>
              <a:rPr kumimoji="1" lang="ja-JP" altLang="en-US" sz="2000">
                <a:solidFill>
                  <a:srgbClr val="F36C37"/>
                </a:solidFill>
                <a:latin typeface="+mn-ea"/>
              </a:rPr>
              <a:t>職業＋成約の有無に差がでる項目を特定すれば</a:t>
            </a:r>
            <a:endParaRPr kumimoji="1" lang="en-US" altLang="ja-JP" sz="2000" dirty="0">
              <a:solidFill>
                <a:srgbClr val="F36C37"/>
              </a:solidFill>
              <a:latin typeface="+mn-ea"/>
            </a:endParaRPr>
          </a:p>
          <a:p>
            <a:pPr defTabSz="914400" fontAlgn="base">
              <a:spcBef>
                <a:spcPct val="0"/>
              </a:spcBef>
              <a:spcAft>
                <a:spcPct val="0"/>
              </a:spcAft>
            </a:pPr>
            <a:r>
              <a:rPr kumimoji="1" lang="ja-JP" altLang="en-US" sz="2000">
                <a:solidFill>
                  <a:srgbClr val="F36C37"/>
                </a:solidFill>
                <a:latin typeface="+mn-ea"/>
              </a:rPr>
              <a:t>営業支援策が建てられるのではないか</a:t>
            </a:r>
            <a:endParaRPr kumimoji="1" lang="en-US" altLang="ja-JP" sz="2000" dirty="0">
              <a:solidFill>
                <a:srgbClr val="F36C37"/>
              </a:solidFill>
              <a:latin typeface="+mn-ea"/>
            </a:endParaRPr>
          </a:p>
        </p:txBody>
      </p:sp>
      <p:sp>
        <p:nvSpPr>
          <p:cNvPr id="6" name="テキスト ボックス 5">
            <a:extLst>
              <a:ext uri="{FF2B5EF4-FFF2-40B4-BE49-F238E27FC236}">
                <a16:creationId xmlns:a16="http://schemas.microsoft.com/office/drawing/2014/main" id="{2C4EFD0C-D8EA-7928-E967-15C51B08B942}"/>
              </a:ext>
            </a:extLst>
          </p:cNvPr>
          <p:cNvSpPr txBox="1"/>
          <p:nvPr/>
        </p:nvSpPr>
        <p:spPr>
          <a:xfrm>
            <a:off x="2873558" y="5689139"/>
            <a:ext cx="7366119" cy="400110"/>
          </a:xfrm>
          <a:prstGeom prst="rect">
            <a:avLst/>
          </a:prstGeom>
          <a:noFill/>
        </p:spPr>
        <p:txBody>
          <a:bodyPr wrap="none" rtlCol="0">
            <a:spAutoFit/>
          </a:bodyPr>
          <a:lstStyle/>
          <a:p>
            <a:pPr defTabSz="914400" fontAlgn="base">
              <a:spcBef>
                <a:spcPct val="0"/>
              </a:spcBef>
              <a:spcAft>
                <a:spcPct val="0"/>
              </a:spcAft>
            </a:pPr>
            <a:r>
              <a:rPr kumimoji="1" lang="ja-JP" altLang="en-US" sz="2000" b="1">
                <a:solidFill>
                  <a:srgbClr val="F36C37"/>
                </a:solidFill>
                <a:latin typeface="+mn-ea"/>
              </a:rPr>
              <a:t>他の項目（未知の事実）と満足度には関連性があるのだろうか</a:t>
            </a:r>
            <a:endParaRPr kumimoji="1" lang="ja-JP" altLang="en-US" sz="2000" b="1" dirty="0">
              <a:solidFill>
                <a:srgbClr val="F36C37"/>
              </a:solidFill>
              <a:latin typeface="+mn-ea"/>
            </a:endParaRPr>
          </a:p>
        </p:txBody>
      </p:sp>
      <p:sp>
        <p:nvSpPr>
          <p:cNvPr id="9" name="三角形 8">
            <a:extLst>
              <a:ext uri="{FF2B5EF4-FFF2-40B4-BE49-F238E27FC236}">
                <a16:creationId xmlns:a16="http://schemas.microsoft.com/office/drawing/2014/main" id="{8B3102D9-1B52-BFE9-29EE-E2450282269A}"/>
              </a:ext>
            </a:extLst>
          </p:cNvPr>
          <p:cNvSpPr/>
          <p:nvPr/>
        </p:nvSpPr>
        <p:spPr>
          <a:xfrm rot="10800000">
            <a:off x="4925784" y="4602689"/>
            <a:ext cx="2340430" cy="649029"/>
          </a:xfrm>
          <a:prstGeom prst="triangle">
            <a:avLst/>
          </a:prstGeom>
          <a:solidFill>
            <a:srgbClr val="F36C3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2400" dirty="0">
              <a:latin typeface="BIZ UDPゴシック" panose="020B0400000000000000" pitchFamily="50" charset="-128"/>
              <a:ea typeface="BIZ UDPゴシック" panose="020B0400000000000000" pitchFamily="50" charset="-128"/>
            </a:endParaRPr>
          </a:p>
        </p:txBody>
      </p:sp>
      <p:sp>
        <p:nvSpPr>
          <p:cNvPr id="10" name="三角形 9">
            <a:extLst>
              <a:ext uri="{FF2B5EF4-FFF2-40B4-BE49-F238E27FC236}">
                <a16:creationId xmlns:a16="http://schemas.microsoft.com/office/drawing/2014/main" id="{A01C3DB1-BC98-0E23-7323-099B7235D924}"/>
              </a:ext>
            </a:extLst>
          </p:cNvPr>
          <p:cNvSpPr/>
          <p:nvPr/>
        </p:nvSpPr>
        <p:spPr>
          <a:xfrm rot="10800000">
            <a:off x="4925784" y="2855589"/>
            <a:ext cx="2340430" cy="649029"/>
          </a:xfrm>
          <a:prstGeom prst="triangle">
            <a:avLst/>
          </a:prstGeom>
          <a:solidFill>
            <a:srgbClr val="F36C3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2400" dirty="0">
              <a:latin typeface="BIZ UDPゴシック" panose="020B0400000000000000" pitchFamily="50" charset="-128"/>
              <a:ea typeface="BIZ UDPゴシック" panose="020B0400000000000000" pitchFamily="50" charset="-128"/>
            </a:endParaRPr>
          </a:p>
        </p:txBody>
      </p:sp>
      <p:sp>
        <p:nvSpPr>
          <p:cNvPr id="11" name="テキスト ボックス 10">
            <a:extLst>
              <a:ext uri="{FF2B5EF4-FFF2-40B4-BE49-F238E27FC236}">
                <a16:creationId xmlns:a16="http://schemas.microsoft.com/office/drawing/2014/main" id="{05755015-3BEC-DCF1-6C48-EC3866DB1EB1}"/>
              </a:ext>
            </a:extLst>
          </p:cNvPr>
          <p:cNvSpPr txBox="1"/>
          <p:nvPr/>
        </p:nvSpPr>
        <p:spPr>
          <a:xfrm>
            <a:off x="482144" y="3363024"/>
            <a:ext cx="1467068" cy="400110"/>
          </a:xfrm>
          <a:prstGeom prst="rect">
            <a:avLst/>
          </a:prstGeom>
          <a:noFill/>
        </p:spPr>
        <p:txBody>
          <a:bodyPr wrap="none" rtlCol="0">
            <a:spAutoFit/>
          </a:bodyPr>
          <a:lstStyle/>
          <a:p>
            <a:pPr algn="ctr" defTabSz="914400" fontAlgn="base">
              <a:spcBef>
                <a:spcPct val="0"/>
              </a:spcBef>
              <a:spcAft>
                <a:spcPct val="0"/>
              </a:spcAft>
            </a:pPr>
            <a:r>
              <a:rPr kumimoji="1" lang="ja-JP" altLang="en-US" sz="2000">
                <a:solidFill>
                  <a:srgbClr val="000000"/>
                </a:solidFill>
                <a:latin typeface="+mn-ea"/>
              </a:rPr>
              <a:t>目的：課題</a:t>
            </a:r>
            <a:endParaRPr kumimoji="1" lang="ja-JP" altLang="en-US" sz="2000" dirty="0">
              <a:solidFill>
                <a:srgbClr val="000000"/>
              </a:solidFill>
              <a:latin typeface="+mn-ea"/>
            </a:endParaRPr>
          </a:p>
        </p:txBody>
      </p:sp>
      <p:sp>
        <p:nvSpPr>
          <p:cNvPr id="12" name="テキスト ボックス 11">
            <a:extLst>
              <a:ext uri="{FF2B5EF4-FFF2-40B4-BE49-F238E27FC236}">
                <a16:creationId xmlns:a16="http://schemas.microsoft.com/office/drawing/2014/main" id="{F3D0DA41-68EA-E4D7-6F74-F651F8986CA0}"/>
              </a:ext>
            </a:extLst>
          </p:cNvPr>
          <p:cNvSpPr txBox="1"/>
          <p:nvPr/>
        </p:nvSpPr>
        <p:spPr>
          <a:xfrm>
            <a:off x="482144" y="5225507"/>
            <a:ext cx="2492991" cy="400110"/>
          </a:xfrm>
          <a:prstGeom prst="rect">
            <a:avLst/>
          </a:prstGeom>
          <a:noFill/>
        </p:spPr>
        <p:txBody>
          <a:bodyPr wrap="none" rtlCol="0">
            <a:spAutoFit/>
          </a:bodyPr>
          <a:lstStyle/>
          <a:p>
            <a:pPr algn="ctr" defTabSz="914400" fontAlgn="base">
              <a:spcBef>
                <a:spcPct val="0"/>
              </a:spcBef>
              <a:spcAft>
                <a:spcPct val="0"/>
              </a:spcAft>
            </a:pPr>
            <a:r>
              <a:rPr kumimoji="1" lang="ja-JP" altLang="en-US" sz="2000">
                <a:solidFill>
                  <a:srgbClr val="000000"/>
                </a:solidFill>
                <a:latin typeface="+mn-ea"/>
              </a:rPr>
              <a:t>分析で確認すること</a:t>
            </a:r>
            <a:endParaRPr kumimoji="1" lang="ja-JP" altLang="en-US" sz="2000" dirty="0">
              <a:solidFill>
                <a:srgbClr val="000000"/>
              </a:solidFill>
              <a:latin typeface="+mn-ea"/>
            </a:endParaRPr>
          </a:p>
        </p:txBody>
      </p:sp>
    </p:spTree>
    <p:extLst>
      <p:ext uri="{BB962C8B-B14F-4D97-AF65-F5344CB8AC3E}">
        <p14:creationId xmlns:p14="http://schemas.microsoft.com/office/powerpoint/2010/main" val="374117880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descr="correlation-analysis">
            <a:extLst>
              <a:ext uri="{FF2B5EF4-FFF2-40B4-BE49-F238E27FC236}">
                <a16:creationId xmlns:a16="http://schemas.microsoft.com/office/drawing/2014/main" id="{1ECA6764-0E07-6EDD-A3A9-FD111EAF68A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5500" y="2928628"/>
            <a:ext cx="5676981" cy="3406188"/>
          </a:xfrm>
          <a:prstGeom prst="rect">
            <a:avLst/>
          </a:prstGeom>
          <a:noFill/>
          <a:extLst>
            <a:ext uri="{909E8E84-426E-40DD-AFC4-6F175D3DCCD1}">
              <a14:hiddenFill xmlns:a14="http://schemas.microsoft.com/office/drawing/2010/main">
                <a:solidFill>
                  <a:srgbClr val="FFFFFF"/>
                </a:solidFill>
              </a14:hiddenFill>
            </a:ext>
          </a:extLst>
        </p:spPr>
      </p:pic>
      <p:sp>
        <p:nvSpPr>
          <p:cNvPr id="2" name="タイトル 1">
            <a:extLst>
              <a:ext uri="{FF2B5EF4-FFF2-40B4-BE49-F238E27FC236}">
                <a16:creationId xmlns:a16="http://schemas.microsoft.com/office/drawing/2014/main" id="{03FD275A-E814-55D8-3B66-DE8D5AACDD31}"/>
              </a:ext>
            </a:extLst>
          </p:cNvPr>
          <p:cNvSpPr>
            <a:spLocks noGrp="1"/>
          </p:cNvSpPr>
          <p:nvPr>
            <p:ph type="title"/>
          </p:nvPr>
        </p:nvSpPr>
        <p:spPr/>
        <p:txBody>
          <a:bodyPr/>
          <a:lstStyle/>
          <a:p>
            <a:r>
              <a:rPr kumimoji="1" lang="ja-JP" altLang="en-US"/>
              <a:t>数値データの分析</a:t>
            </a:r>
          </a:p>
        </p:txBody>
      </p:sp>
      <p:sp>
        <p:nvSpPr>
          <p:cNvPr id="3" name="スライド番号プレースホルダー 2">
            <a:extLst>
              <a:ext uri="{FF2B5EF4-FFF2-40B4-BE49-F238E27FC236}">
                <a16:creationId xmlns:a16="http://schemas.microsoft.com/office/drawing/2014/main" id="{F4A913D3-6625-C801-747C-A9B275D59EC9}"/>
              </a:ext>
            </a:extLst>
          </p:cNvPr>
          <p:cNvSpPr>
            <a:spLocks noGrp="1"/>
          </p:cNvSpPr>
          <p:nvPr>
            <p:ph type="sldNum" sz="quarter" idx="10"/>
          </p:nvPr>
        </p:nvSpPr>
        <p:spPr/>
        <p:txBody>
          <a:bodyPr/>
          <a:lstStyle/>
          <a:p>
            <a:fld id="{5D750650-B10A-47BF-93C2-E1678438B37A}" type="slidenum">
              <a:rPr lang="en-US" altLang="ja-JP" smtClean="0"/>
              <a:pPr/>
              <a:t>46</a:t>
            </a:fld>
            <a:endParaRPr lang="en-US" altLang="ja-JP" dirty="0"/>
          </a:p>
        </p:txBody>
      </p:sp>
      <p:sp>
        <p:nvSpPr>
          <p:cNvPr id="4" name="四角形: 角を丸くする 8">
            <a:extLst>
              <a:ext uri="{FF2B5EF4-FFF2-40B4-BE49-F238E27FC236}">
                <a16:creationId xmlns:a16="http://schemas.microsoft.com/office/drawing/2014/main" id="{1C79AF72-20D1-1B92-9ED2-A22C0D1030C9}"/>
              </a:ext>
            </a:extLst>
          </p:cNvPr>
          <p:cNvSpPr/>
          <p:nvPr/>
        </p:nvSpPr>
        <p:spPr bwMode="auto">
          <a:xfrm>
            <a:off x="766762" y="1250476"/>
            <a:ext cx="10658475" cy="1820242"/>
          </a:xfrm>
          <a:prstGeom prst="roundRect">
            <a:avLst>
              <a:gd name="adj" fmla="val 4381"/>
            </a:avLst>
          </a:prstGeom>
          <a:solidFill>
            <a:srgbClr val="FEEDE6"/>
          </a:solidFill>
          <a:ln w="19050" algn="ctr">
            <a:solidFill>
              <a:srgbClr val="F36C37"/>
            </a:solidFill>
            <a:prstDash val="solid"/>
            <a:round/>
            <a:headEnd/>
            <a:tailEnd/>
          </a:ln>
          <a:effectLst/>
        </p:spPr>
        <p:txBody>
          <a:bodyPr wrap="none" rtlCol="0" anchor="ctr"/>
          <a:lstStyle/>
          <a:p>
            <a:pPr algn="ctr"/>
            <a:endParaRPr kumimoji="1" lang="ja-JP" altLang="en-US" sz="2400" dirty="0">
              <a:solidFill>
                <a:schemeClr val="bg1"/>
              </a:solidFill>
            </a:endParaRPr>
          </a:p>
        </p:txBody>
      </p:sp>
      <p:sp>
        <p:nvSpPr>
          <p:cNvPr id="5" name="テキスト ボックス 4">
            <a:extLst>
              <a:ext uri="{FF2B5EF4-FFF2-40B4-BE49-F238E27FC236}">
                <a16:creationId xmlns:a16="http://schemas.microsoft.com/office/drawing/2014/main" id="{2FB4587A-A3A3-7A59-2990-95F850745A96}"/>
              </a:ext>
            </a:extLst>
          </p:cNvPr>
          <p:cNvSpPr txBox="1"/>
          <p:nvPr/>
        </p:nvSpPr>
        <p:spPr>
          <a:xfrm>
            <a:off x="825500" y="1671928"/>
            <a:ext cx="10548545" cy="1184940"/>
          </a:xfrm>
          <a:prstGeom prst="rect">
            <a:avLst/>
          </a:prstGeom>
          <a:noFill/>
          <a:ln w="19050" algn="ctr">
            <a:noFill/>
            <a:prstDash val="dash"/>
            <a:round/>
            <a:headEnd/>
            <a:tailEn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defPPr>
              <a:defRPr lang="ja-JP"/>
            </a:defPPr>
            <a:lvl1pPr>
              <a:lnSpc>
                <a:spcPct val="120000"/>
              </a:lnSpc>
              <a:defRPr sz="1200" b="1" spc="150">
                <a:latin typeface="+mj-ea"/>
                <a:ea typeface="+mj-ea"/>
              </a:defRPr>
            </a:lvl1pPr>
            <a:lvl2pPr marL="914400" indent="-457200" eaLnBrk="1" hangingPunct="1">
              <a:spcBef>
                <a:spcPct val="20000"/>
              </a:spcBef>
              <a:buClr>
                <a:schemeClr val="accent1"/>
              </a:buClr>
              <a:buFont typeface="Wingdings" pitchFamily="2" charset="2"/>
              <a:buChar char="l"/>
              <a:defRPr sz="2000">
                <a:latin typeface="Meiryo UI" panose="020B0604030504040204" pitchFamily="50" charset="-128"/>
                <a:ea typeface="Meiryo UI" panose="020B0604030504040204" pitchFamily="50" charset="-128"/>
              </a:defRPr>
            </a:lvl2pPr>
            <a:lvl3pPr marL="1143000" indent="-228600" eaLnBrk="1" hangingPunct="1">
              <a:spcBef>
                <a:spcPct val="20000"/>
              </a:spcBef>
              <a:buClr>
                <a:schemeClr val="tx1"/>
              </a:buClr>
              <a:buFont typeface="HGPｺﾞｼｯｸE" pitchFamily="50" charset="-128"/>
              <a:buChar char="-"/>
              <a:defRPr sz="1800">
                <a:latin typeface="Meiryo UI" panose="020B0604030504040204" pitchFamily="50" charset="-128"/>
                <a:ea typeface="Meiryo UI" panose="020B0604030504040204" pitchFamily="50" charset="-128"/>
              </a:defRPr>
            </a:lvl3pPr>
            <a:lvl4pPr marL="1600200" indent="-228600" eaLnBrk="1" hangingPunct="1">
              <a:spcBef>
                <a:spcPct val="20000"/>
              </a:spcBef>
              <a:buClr>
                <a:schemeClr val="tx1"/>
              </a:buClr>
              <a:buChar char="•"/>
              <a:defRPr sz="1600">
                <a:latin typeface="Meiryo UI" panose="020B0604030504040204" pitchFamily="50" charset="-128"/>
                <a:ea typeface="Meiryo UI" panose="020B0604030504040204" pitchFamily="50" charset="-128"/>
              </a:defRPr>
            </a:lvl4pPr>
            <a:lvl5pPr marL="2057400" indent="-228600" eaLnBrk="1" hangingPunct="1">
              <a:spcBef>
                <a:spcPct val="20000"/>
              </a:spcBef>
              <a:buClr>
                <a:schemeClr val="tx1"/>
              </a:buClr>
              <a:buFont typeface="Wingdings" pitchFamily="2" charset="2"/>
              <a:defRPr sz="1400">
                <a:latin typeface="Meiryo UI" panose="020B0604030504040204" pitchFamily="50" charset="-128"/>
                <a:ea typeface="Meiryo UI" panose="020B0604030504040204" pitchFamily="50" charset="-128"/>
              </a:defRPr>
            </a:lvl5pPr>
            <a:lvl6pPr marL="2514600" indent="-228600" fontAlgn="base">
              <a:spcBef>
                <a:spcPct val="20000"/>
              </a:spcBef>
              <a:spcAft>
                <a:spcPct val="0"/>
              </a:spcAft>
              <a:buClr>
                <a:schemeClr val="tx1"/>
              </a:buClr>
              <a:buFont typeface="Wingdings" pitchFamily="2" charset="2"/>
              <a:defRPr>
                <a:latin typeface="+mn-lt"/>
                <a:ea typeface="+mn-ea"/>
              </a:defRPr>
            </a:lvl6pPr>
            <a:lvl7pPr marL="2971800" indent="-228600" fontAlgn="base">
              <a:spcBef>
                <a:spcPct val="20000"/>
              </a:spcBef>
              <a:spcAft>
                <a:spcPct val="0"/>
              </a:spcAft>
              <a:buClr>
                <a:schemeClr val="tx1"/>
              </a:buClr>
              <a:buFont typeface="Wingdings" pitchFamily="2" charset="2"/>
              <a:defRPr>
                <a:latin typeface="+mn-lt"/>
                <a:ea typeface="+mn-ea"/>
              </a:defRPr>
            </a:lvl7pPr>
            <a:lvl8pPr marL="3429000" indent="-228600" fontAlgn="base">
              <a:spcBef>
                <a:spcPct val="20000"/>
              </a:spcBef>
              <a:spcAft>
                <a:spcPct val="0"/>
              </a:spcAft>
              <a:buClr>
                <a:schemeClr val="tx1"/>
              </a:buClr>
              <a:buFont typeface="Wingdings" pitchFamily="2" charset="2"/>
              <a:defRPr>
                <a:latin typeface="+mn-lt"/>
                <a:ea typeface="+mn-ea"/>
              </a:defRPr>
            </a:lvl8pPr>
            <a:lvl9pPr marL="3886200" indent="-228600" fontAlgn="base">
              <a:spcBef>
                <a:spcPct val="20000"/>
              </a:spcBef>
              <a:spcAft>
                <a:spcPct val="0"/>
              </a:spcAft>
              <a:buClr>
                <a:schemeClr val="tx1"/>
              </a:buClr>
              <a:buFont typeface="Wingdings" pitchFamily="2" charset="2"/>
              <a:defRPr>
                <a:latin typeface="+mn-lt"/>
                <a:ea typeface="+mn-ea"/>
              </a:defRPr>
            </a:lvl9pPr>
          </a:lstStyle>
          <a:p>
            <a:r>
              <a:rPr lang="ja-JP" altLang="en-US" sz="2000" spc="0">
                <a:solidFill>
                  <a:srgbClr val="494949"/>
                </a:solidFill>
              </a:rPr>
              <a:t>１つのデータに対し、もう一方の変数の動きを分析すること。（１対１の関係）</a:t>
            </a:r>
            <a:endParaRPr lang="en-US" altLang="ja-JP" sz="2000" spc="0" dirty="0">
              <a:solidFill>
                <a:srgbClr val="494949"/>
              </a:solidFill>
            </a:endParaRPr>
          </a:p>
          <a:p>
            <a:r>
              <a:rPr lang="ja-JP" altLang="en-US" sz="2000" spc="0">
                <a:solidFill>
                  <a:srgbClr val="494949"/>
                </a:solidFill>
              </a:rPr>
              <a:t>変数同士に相関関係があるかどうかを確認できる。</a:t>
            </a:r>
            <a:endParaRPr lang="en-US" altLang="ja-JP" sz="2000" spc="0" dirty="0">
              <a:solidFill>
                <a:srgbClr val="494949"/>
              </a:solidFill>
            </a:endParaRPr>
          </a:p>
          <a:p>
            <a:r>
              <a:rPr lang="ja-JP" altLang="en-US" sz="2000" spc="0">
                <a:solidFill>
                  <a:srgbClr val="494949"/>
                </a:solidFill>
              </a:rPr>
              <a:t>例）喫煙率と肺がん疾患率・営業の訪問数と受注件数</a:t>
            </a:r>
            <a:endParaRPr lang="ja-JP" altLang="en-US" sz="2000" spc="0" dirty="0">
              <a:solidFill>
                <a:srgbClr val="494949"/>
              </a:solidFill>
            </a:endParaRPr>
          </a:p>
        </p:txBody>
      </p:sp>
      <p:grpSp>
        <p:nvGrpSpPr>
          <p:cNvPr id="6" name="グループ化 5">
            <a:extLst>
              <a:ext uri="{FF2B5EF4-FFF2-40B4-BE49-F238E27FC236}">
                <a16:creationId xmlns:a16="http://schemas.microsoft.com/office/drawing/2014/main" id="{47EAC4DA-9F6A-4102-A93D-DFF82C391AE4}"/>
              </a:ext>
            </a:extLst>
          </p:cNvPr>
          <p:cNvGrpSpPr/>
          <p:nvPr/>
        </p:nvGrpSpPr>
        <p:grpSpPr>
          <a:xfrm>
            <a:off x="2683248" y="1019095"/>
            <a:ext cx="6825504" cy="468736"/>
            <a:chOff x="2154608" y="3539394"/>
            <a:chExt cx="6825505" cy="426124"/>
          </a:xfrm>
        </p:grpSpPr>
        <p:sp>
          <p:nvSpPr>
            <p:cNvPr id="7" name="四角形: 角を丸くする 13">
              <a:extLst>
                <a:ext uri="{FF2B5EF4-FFF2-40B4-BE49-F238E27FC236}">
                  <a16:creationId xmlns:a16="http://schemas.microsoft.com/office/drawing/2014/main" id="{D746DB0E-B413-3BAD-5969-F8853F2EE0E1}"/>
                </a:ext>
              </a:extLst>
            </p:cNvPr>
            <p:cNvSpPr/>
            <p:nvPr/>
          </p:nvSpPr>
          <p:spPr bwMode="auto">
            <a:xfrm>
              <a:off x="2154608" y="3539394"/>
              <a:ext cx="6825505" cy="394229"/>
            </a:xfrm>
            <a:prstGeom prst="roundRect">
              <a:avLst>
                <a:gd name="adj" fmla="val 50000"/>
              </a:avLst>
            </a:prstGeom>
            <a:solidFill>
              <a:srgbClr val="F36C37"/>
            </a:solidFill>
            <a:ln w="19050" algn="ctr">
              <a:noFill/>
              <a:prstDash val="dash"/>
              <a:round/>
              <a:headEnd/>
              <a:tailEnd/>
            </a:ln>
            <a:effectLst/>
          </p:spPr>
          <p:txBody>
            <a:bodyPr wrap="none" rtlCol="0" anchor="ctr"/>
            <a:lstStyle/>
            <a:p>
              <a:pPr algn="ctr"/>
              <a:endParaRPr kumimoji="1" lang="ja-JP" altLang="en-US" sz="2400" b="1" dirty="0">
                <a:solidFill>
                  <a:schemeClr val="bg1"/>
                </a:solidFill>
                <a:latin typeface="+mn-ea"/>
              </a:endParaRPr>
            </a:p>
          </p:txBody>
        </p:sp>
        <p:sp>
          <p:nvSpPr>
            <p:cNvPr id="8" name="正方形/長方形 7">
              <a:extLst>
                <a:ext uri="{FF2B5EF4-FFF2-40B4-BE49-F238E27FC236}">
                  <a16:creationId xmlns:a16="http://schemas.microsoft.com/office/drawing/2014/main" id="{E442DA10-4C27-B31A-BBB7-A70537E653BE}"/>
                </a:ext>
              </a:extLst>
            </p:cNvPr>
            <p:cNvSpPr/>
            <p:nvPr/>
          </p:nvSpPr>
          <p:spPr>
            <a:xfrm>
              <a:off x="4567134" y="3565408"/>
              <a:ext cx="1981633" cy="400110"/>
            </a:xfrm>
            <a:prstGeom prst="rect">
              <a:avLst/>
            </a:prstGeom>
            <a:noFill/>
            <a:ln w="19050" algn="ctr">
              <a:noFill/>
              <a:prstDash val="dash"/>
              <a:round/>
              <a:headEnd/>
              <a:tailEn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ja-JP" altLang="en-US" sz="2400" b="1" spc="150">
                  <a:solidFill>
                    <a:schemeClr val="bg1"/>
                  </a:solidFill>
                  <a:latin typeface="+mn-ea"/>
                </a:rPr>
                <a:t>相関分析</a:t>
              </a:r>
              <a:endParaRPr lang="en-US" altLang="ja-JP" sz="2400" b="1" spc="150" dirty="0">
                <a:solidFill>
                  <a:schemeClr val="bg1"/>
                </a:solidFill>
                <a:latin typeface="+mn-ea"/>
              </a:endParaRPr>
            </a:p>
          </p:txBody>
        </p:sp>
      </p:grpSp>
      <p:sp>
        <p:nvSpPr>
          <p:cNvPr id="9" name="テキスト ボックス 8">
            <a:extLst>
              <a:ext uri="{FF2B5EF4-FFF2-40B4-BE49-F238E27FC236}">
                <a16:creationId xmlns:a16="http://schemas.microsoft.com/office/drawing/2014/main" id="{C9E85BE4-2FD7-BA45-D1BD-F64F26D9107F}"/>
              </a:ext>
            </a:extLst>
          </p:cNvPr>
          <p:cNvSpPr txBox="1"/>
          <p:nvPr/>
        </p:nvSpPr>
        <p:spPr>
          <a:xfrm>
            <a:off x="5095774" y="5530227"/>
            <a:ext cx="1276311" cy="338554"/>
          </a:xfrm>
          <a:prstGeom prst="rect">
            <a:avLst/>
          </a:prstGeom>
          <a:noFill/>
        </p:spPr>
        <p:txBody>
          <a:bodyPr wrap="none" rtlCol="0">
            <a:spAutoFit/>
          </a:bodyPr>
          <a:lstStyle/>
          <a:p>
            <a:pPr algn="ctr" defTabSz="914400" fontAlgn="base">
              <a:spcBef>
                <a:spcPct val="0"/>
              </a:spcBef>
              <a:spcAft>
                <a:spcPct val="0"/>
              </a:spcAft>
            </a:pPr>
            <a:r>
              <a:rPr kumimoji="1" lang="ja-JP" altLang="en-US" sz="1600">
                <a:solidFill>
                  <a:srgbClr val="000000"/>
                </a:solidFill>
                <a:latin typeface="+mn-ea"/>
              </a:rPr>
              <a:t>出典：</a:t>
            </a:r>
            <a:r>
              <a:rPr kumimoji="1" lang="en-US" altLang="ja-JP" sz="1600" dirty="0">
                <a:solidFill>
                  <a:srgbClr val="000000"/>
                </a:solidFill>
                <a:latin typeface="+mn-ea"/>
              </a:rPr>
              <a:t>GMO</a:t>
            </a:r>
            <a:endParaRPr kumimoji="1" lang="ja-JP" altLang="en-US" sz="1600" dirty="0">
              <a:solidFill>
                <a:srgbClr val="000000"/>
              </a:solidFill>
              <a:latin typeface="+mn-ea"/>
            </a:endParaRPr>
          </a:p>
        </p:txBody>
      </p:sp>
      <p:sp>
        <p:nvSpPr>
          <p:cNvPr id="10" name="テキスト ボックス 9">
            <a:extLst>
              <a:ext uri="{FF2B5EF4-FFF2-40B4-BE49-F238E27FC236}">
                <a16:creationId xmlns:a16="http://schemas.microsoft.com/office/drawing/2014/main" id="{AF5A24CF-31CC-C2E3-BECE-D2072CF88FF3}"/>
              </a:ext>
            </a:extLst>
          </p:cNvPr>
          <p:cNvSpPr txBox="1"/>
          <p:nvPr/>
        </p:nvSpPr>
        <p:spPr>
          <a:xfrm>
            <a:off x="6502481" y="4048540"/>
            <a:ext cx="4314001" cy="553998"/>
          </a:xfrm>
          <a:prstGeom prst="rect">
            <a:avLst/>
          </a:prstGeom>
          <a:noFill/>
        </p:spPr>
        <p:txBody>
          <a:bodyPr wrap="none" rtlCol="0">
            <a:spAutoFit/>
          </a:bodyPr>
          <a:lstStyle/>
          <a:p>
            <a:pPr defTabSz="914400" fontAlgn="base">
              <a:spcBef>
                <a:spcPct val="0"/>
              </a:spcBef>
              <a:spcAft>
                <a:spcPct val="0"/>
              </a:spcAft>
            </a:pPr>
            <a:r>
              <a:rPr kumimoji="1" lang="en-US" altLang="ja-JP" sz="1600" b="1" dirty="0">
                <a:solidFill>
                  <a:srgbClr val="F36C37"/>
                </a:solidFill>
                <a:latin typeface="+mn-ea"/>
              </a:rPr>
              <a:t>Positive Correlation</a:t>
            </a:r>
            <a:r>
              <a:rPr kumimoji="1" lang="ja-JP" altLang="en-US" sz="1600" b="1">
                <a:solidFill>
                  <a:srgbClr val="F36C37"/>
                </a:solidFill>
                <a:latin typeface="+mn-ea"/>
              </a:rPr>
              <a:t>：正の相関</a:t>
            </a:r>
            <a:endParaRPr kumimoji="1" lang="en-US" altLang="ja-JP" sz="1600" b="1" dirty="0">
              <a:solidFill>
                <a:srgbClr val="F36C37"/>
              </a:solidFill>
              <a:latin typeface="+mn-ea"/>
            </a:endParaRPr>
          </a:p>
          <a:p>
            <a:pPr defTabSz="914400" fontAlgn="base">
              <a:spcBef>
                <a:spcPct val="0"/>
              </a:spcBef>
              <a:spcAft>
                <a:spcPct val="0"/>
              </a:spcAft>
            </a:pPr>
            <a:r>
              <a:rPr kumimoji="1" lang="ja-JP" altLang="en-US" sz="1400">
                <a:solidFill>
                  <a:srgbClr val="000000"/>
                </a:solidFill>
                <a:latin typeface="+mn-ea"/>
              </a:rPr>
              <a:t>一方の変数が増えるともう一方の変数が増える関係</a:t>
            </a:r>
            <a:endParaRPr kumimoji="1" lang="en-US" altLang="ja-JP" sz="1400" dirty="0">
              <a:solidFill>
                <a:srgbClr val="000000"/>
              </a:solidFill>
              <a:latin typeface="+mn-ea"/>
            </a:endParaRPr>
          </a:p>
        </p:txBody>
      </p:sp>
      <p:sp>
        <p:nvSpPr>
          <p:cNvPr id="11" name="テキスト ボックス 10">
            <a:extLst>
              <a:ext uri="{FF2B5EF4-FFF2-40B4-BE49-F238E27FC236}">
                <a16:creationId xmlns:a16="http://schemas.microsoft.com/office/drawing/2014/main" id="{9CF58FB9-910C-AD18-238B-13E4E356B161}"/>
              </a:ext>
            </a:extLst>
          </p:cNvPr>
          <p:cNvSpPr txBox="1"/>
          <p:nvPr/>
        </p:nvSpPr>
        <p:spPr>
          <a:xfrm>
            <a:off x="6502481" y="4633315"/>
            <a:ext cx="4134465" cy="553998"/>
          </a:xfrm>
          <a:prstGeom prst="rect">
            <a:avLst/>
          </a:prstGeom>
          <a:noFill/>
        </p:spPr>
        <p:txBody>
          <a:bodyPr wrap="none" rtlCol="0">
            <a:spAutoFit/>
          </a:bodyPr>
          <a:lstStyle/>
          <a:p>
            <a:pPr defTabSz="914400" fontAlgn="base">
              <a:spcBef>
                <a:spcPct val="0"/>
              </a:spcBef>
              <a:spcAft>
                <a:spcPct val="0"/>
              </a:spcAft>
            </a:pPr>
            <a:r>
              <a:rPr kumimoji="1" lang="en-US" altLang="ja-JP" sz="1600" b="1" dirty="0">
                <a:solidFill>
                  <a:srgbClr val="F36C37"/>
                </a:solidFill>
                <a:latin typeface="+mn-ea"/>
              </a:rPr>
              <a:t>Negative Correlation</a:t>
            </a:r>
            <a:r>
              <a:rPr kumimoji="1" lang="ja-JP" altLang="en-US" sz="1600" b="1">
                <a:solidFill>
                  <a:srgbClr val="F36C37"/>
                </a:solidFill>
                <a:latin typeface="+mn-ea"/>
              </a:rPr>
              <a:t>：負の相関</a:t>
            </a:r>
            <a:endParaRPr kumimoji="1" lang="en-US" altLang="ja-JP" sz="1600" b="1" dirty="0">
              <a:solidFill>
                <a:srgbClr val="F36C37"/>
              </a:solidFill>
              <a:latin typeface="+mn-ea"/>
            </a:endParaRPr>
          </a:p>
          <a:p>
            <a:pPr defTabSz="914400" fontAlgn="base">
              <a:spcBef>
                <a:spcPct val="0"/>
              </a:spcBef>
              <a:spcAft>
                <a:spcPct val="0"/>
              </a:spcAft>
            </a:pPr>
            <a:r>
              <a:rPr kumimoji="1" lang="ja-JP" altLang="en-US" sz="1400">
                <a:solidFill>
                  <a:srgbClr val="000000"/>
                </a:solidFill>
                <a:latin typeface="+mn-ea"/>
              </a:rPr>
              <a:t>一方の変数が増えるともう一方の変数が減る関係</a:t>
            </a:r>
            <a:endParaRPr kumimoji="1" lang="ja-JP" altLang="en-US" sz="1400" dirty="0">
              <a:solidFill>
                <a:srgbClr val="000000"/>
              </a:solidFill>
              <a:latin typeface="+mn-ea"/>
            </a:endParaRPr>
          </a:p>
        </p:txBody>
      </p:sp>
    </p:spTree>
    <p:extLst>
      <p:ext uri="{BB962C8B-B14F-4D97-AF65-F5344CB8AC3E}">
        <p14:creationId xmlns:p14="http://schemas.microsoft.com/office/powerpoint/2010/main" val="201054317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168D04D-42CA-3271-CD35-152762A5165A}"/>
              </a:ext>
            </a:extLst>
          </p:cNvPr>
          <p:cNvSpPr>
            <a:spLocks noGrp="1"/>
          </p:cNvSpPr>
          <p:nvPr>
            <p:ph type="title"/>
          </p:nvPr>
        </p:nvSpPr>
        <p:spPr/>
        <p:txBody>
          <a:bodyPr/>
          <a:lstStyle/>
          <a:p>
            <a:r>
              <a:rPr kumimoji="1" lang="ja-JP" altLang="en-US"/>
              <a:t>相関分析の注意</a:t>
            </a:r>
          </a:p>
        </p:txBody>
      </p:sp>
      <p:sp>
        <p:nvSpPr>
          <p:cNvPr id="3" name="スライド番号プレースホルダー 2">
            <a:extLst>
              <a:ext uri="{FF2B5EF4-FFF2-40B4-BE49-F238E27FC236}">
                <a16:creationId xmlns:a16="http://schemas.microsoft.com/office/drawing/2014/main" id="{1C9D7187-248B-9E3F-3207-20F80345D4C8}"/>
              </a:ext>
            </a:extLst>
          </p:cNvPr>
          <p:cNvSpPr>
            <a:spLocks noGrp="1"/>
          </p:cNvSpPr>
          <p:nvPr>
            <p:ph type="sldNum" sz="quarter" idx="10"/>
          </p:nvPr>
        </p:nvSpPr>
        <p:spPr/>
        <p:txBody>
          <a:bodyPr/>
          <a:lstStyle/>
          <a:p>
            <a:fld id="{5D750650-B10A-47BF-93C2-E1678438B37A}" type="slidenum">
              <a:rPr lang="en-US" altLang="ja-JP" smtClean="0"/>
              <a:pPr/>
              <a:t>47</a:t>
            </a:fld>
            <a:endParaRPr lang="en-US" altLang="ja-JP" dirty="0"/>
          </a:p>
        </p:txBody>
      </p:sp>
      <p:sp>
        <p:nvSpPr>
          <p:cNvPr id="4" name="四角形: 角を丸くする 8">
            <a:extLst>
              <a:ext uri="{FF2B5EF4-FFF2-40B4-BE49-F238E27FC236}">
                <a16:creationId xmlns:a16="http://schemas.microsoft.com/office/drawing/2014/main" id="{DC767170-3EC5-5667-8720-95C3F07F74F9}"/>
              </a:ext>
            </a:extLst>
          </p:cNvPr>
          <p:cNvSpPr/>
          <p:nvPr/>
        </p:nvSpPr>
        <p:spPr bwMode="auto">
          <a:xfrm>
            <a:off x="630124" y="1502433"/>
            <a:ext cx="10931752" cy="1820242"/>
          </a:xfrm>
          <a:prstGeom prst="roundRect">
            <a:avLst>
              <a:gd name="adj" fmla="val 4381"/>
            </a:avLst>
          </a:prstGeom>
          <a:solidFill>
            <a:srgbClr val="FEEDE6"/>
          </a:solidFill>
          <a:ln w="19050" algn="ctr">
            <a:solidFill>
              <a:srgbClr val="F36C37"/>
            </a:solidFill>
            <a:prstDash val="solid"/>
            <a:round/>
            <a:headEnd/>
            <a:tailEnd/>
          </a:ln>
          <a:effectLst/>
        </p:spPr>
        <p:txBody>
          <a:bodyPr wrap="none" rtlCol="0" anchor="ctr"/>
          <a:lstStyle/>
          <a:p>
            <a:pPr algn="ctr"/>
            <a:endParaRPr kumimoji="1" lang="ja-JP" altLang="en-US" sz="2400" dirty="0">
              <a:solidFill>
                <a:schemeClr val="bg1"/>
              </a:solidFill>
            </a:endParaRPr>
          </a:p>
        </p:txBody>
      </p:sp>
      <p:sp>
        <p:nvSpPr>
          <p:cNvPr id="5" name="テキスト ボックス 4">
            <a:extLst>
              <a:ext uri="{FF2B5EF4-FFF2-40B4-BE49-F238E27FC236}">
                <a16:creationId xmlns:a16="http://schemas.microsoft.com/office/drawing/2014/main" id="{11A50CD8-C992-5677-7646-A9C157C7E5B6}"/>
              </a:ext>
            </a:extLst>
          </p:cNvPr>
          <p:cNvSpPr txBox="1"/>
          <p:nvPr/>
        </p:nvSpPr>
        <p:spPr>
          <a:xfrm>
            <a:off x="659493" y="1907470"/>
            <a:ext cx="10873014" cy="1184940"/>
          </a:xfrm>
          <a:prstGeom prst="rect">
            <a:avLst/>
          </a:prstGeom>
          <a:noFill/>
          <a:ln w="19050" algn="ctr">
            <a:noFill/>
            <a:prstDash val="dash"/>
            <a:round/>
            <a:headEnd/>
            <a:tailEn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defPPr>
              <a:defRPr lang="ja-JP"/>
            </a:defPPr>
            <a:lvl1pPr>
              <a:lnSpc>
                <a:spcPct val="120000"/>
              </a:lnSpc>
              <a:defRPr sz="1200" b="1" spc="150">
                <a:latin typeface="+mj-ea"/>
                <a:ea typeface="+mj-ea"/>
              </a:defRPr>
            </a:lvl1pPr>
            <a:lvl2pPr marL="914400" indent="-457200" eaLnBrk="1" hangingPunct="1">
              <a:spcBef>
                <a:spcPct val="20000"/>
              </a:spcBef>
              <a:buClr>
                <a:schemeClr val="accent1"/>
              </a:buClr>
              <a:buFont typeface="Wingdings" pitchFamily="2" charset="2"/>
              <a:buChar char="l"/>
              <a:defRPr sz="2000">
                <a:latin typeface="Meiryo UI" panose="020B0604030504040204" pitchFamily="50" charset="-128"/>
                <a:ea typeface="Meiryo UI" panose="020B0604030504040204" pitchFamily="50" charset="-128"/>
              </a:defRPr>
            </a:lvl2pPr>
            <a:lvl3pPr marL="1143000" indent="-228600" eaLnBrk="1" hangingPunct="1">
              <a:spcBef>
                <a:spcPct val="20000"/>
              </a:spcBef>
              <a:buClr>
                <a:schemeClr val="tx1"/>
              </a:buClr>
              <a:buFont typeface="HGPｺﾞｼｯｸE" pitchFamily="50" charset="-128"/>
              <a:buChar char="-"/>
              <a:defRPr sz="1800">
                <a:latin typeface="Meiryo UI" panose="020B0604030504040204" pitchFamily="50" charset="-128"/>
                <a:ea typeface="Meiryo UI" panose="020B0604030504040204" pitchFamily="50" charset="-128"/>
              </a:defRPr>
            </a:lvl3pPr>
            <a:lvl4pPr marL="1600200" indent="-228600" eaLnBrk="1" hangingPunct="1">
              <a:spcBef>
                <a:spcPct val="20000"/>
              </a:spcBef>
              <a:buClr>
                <a:schemeClr val="tx1"/>
              </a:buClr>
              <a:buChar char="•"/>
              <a:defRPr sz="1600">
                <a:latin typeface="Meiryo UI" panose="020B0604030504040204" pitchFamily="50" charset="-128"/>
                <a:ea typeface="Meiryo UI" panose="020B0604030504040204" pitchFamily="50" charset="-128"/>
              </a:defRPr>
            </a:lvl4pPr>
            <a:lvl5pPr marL="2057400" indent="-228600" eaLnBrk="1" hangingPunct="1">
              <a:spcBef>
                <a:spcPct val="20000"/>
              </a:spcBef>
              <a:buClr>
                <a:schemeClr val="tx1"/>
              </a:buClr>
              <a:buFont typeface="Wingdings" pitchFamily="2" charset="2"/>
              <a:defRPr sz="1400">
                <a:latin typeface="Meiryo UI" panose="020B0604030504040204" pitchFamily="50" charset="-128"/>
                <a:ea typeface="Meiryo UI" panose="020B0604030504040204" pitchFamily="50" charset="-128"/>
              </a:defRPr>
            </a:lvl5pPr>
            <a:lvl6pPr marL="2514600" indent="-228600" fontAlgn="base">
              <a:spcBef>
                <a:spcPct val="20000"/>
              </a:spcBef>
              <a:spcAft>
                <a:spcPct val="0"/>
              </a:spcAft>
              <a:buClr>
                <a:schemeClr val="tx1"/>
              </a:buClr>
              <a:buFont typeface="Wingdings" pitchFamily="2" charset="2"/>
              <a:defRPr>
                <a:latin typeface="+mn-lt"/>
                <a:ea typeface="+mn-ea"/>
              </a:defRPr>
            </a:lvl6pPr>
            <a:lvl7pPr marL="2971800" indent="-228600" fontAlgn="base">
              <a:spcBef>
                <a:spcPct val="20000"/>
              </a:spcBef>
              <a:spcAft>
                <a:spcPct val="0"/>
              </a:spcAft>
              <a:buClr>
                <a:schemeClr val="tx1"/>
              </a:buClr>
              <a:buFont typeface="Wingdings" pitchFamily="2" charset="2"/>
              <a:defRPr>
                <a:latin typeface="+mn-lt"/>
                <a:ea typeface="+mn-ea"/>
              </a:defRPr>
            </a:lvl7pPr>
            <a:lvl8pPr marL="3429000" indent="-228600" fontAlgn="base">
              <a:spcBef>
                <a:spcPct val="20000"/>
              </a:spcBef>
              <a:spcAft>
                <a:spcPct val="0"/>
              </a:spcAft>
              <a:buClr>
                <a:schemeClr val="tx1"/>
              </a:buClr>
              <a:buFont typeface="Wingdings" pitchFamily="2" charset="2"/>
              <a:defRPr>
                <a:latin typeface="+mn-lt"/>
                <a:ea typeface="+mn-ea"/>
              </a:defRPr>
            </a:lvl8pPr>
            <a:lvl9pPr marL="3886200" indent="-228600" fontAlgn="base">
              <a:spcBef>
                <a:spcPct val="20000"/>
              </a:spcBef>
              <a:spcAft>
                <a:spcPct val="0"/>
              </a:spcAft>
              <a:buClr>
                <a:schemeClr val="tx1"/>
              </a:buClr>
              <a:buFont typeface="Wingdings" pitchFamily="2" charset="2"/>
              <a:defRPr>
                <a:latin typeface="+mn-lt"/>
                <a:ea typeface="+mn-ea"/>
              </a:defRPr>
            </a:lvl9pPr>
          </a:lstStyle>
          <a:p>
            <a:r>
              <a:rPr lang="ja-JP" altLang="en-US" sz="2000" spc="0">
                <a:solidFill>
                  <a:srgbClr val="494949"/>
                </a:solidFill>
              </a:rPr>
              <a:t>一つの事象（原因）が他の事象（結果）を直接的または間接的に引き起こす関係。この関係により、原因がなければ結果が発生しないという依存性が生まれます。</a:t>
            </a:r>
            <a:endParaRPr lang="en-US" altLang="ja-JP" sz="2000" spc="0" dirty="0">
              <a:solidFill>
                <a:srgbClr val="494949"/>
              </a:solidFill>
            </a:endParaRPr>
          </a:p>
          <a:p>
            <a:r>
              <a:rPr lang="ja-JP" altLang="en-US" sz="2000" spc="0">
                <a:solidFill>
                  <a:srgbClr val="494949"/>
                </a:solidFill>
              </a:rPr>
              <a:t>例）ウォーキングの時間と体重の増加には相関関係があることが知られている。因果関係は？</a:t>
            </a:r>
            <a:endParaRPr lang="ja-JP" altLang="en-US" sz="2000" spc="0" dirty="0">
              <a:solidFill>
                <a:srgbClr val="494949"/>
              </a:solidFill>
            </a:endParaRPr>
          </a:p>
        </p:txBody>
      </p:sp>
      <p:grpSp>
        <p:nvGrpSpPr>
          <p:cNvPr id="6" name="グループ化 5">
            <a:extLst>
              <a:ext uri="{FF2B5EF4-FFF2-40B4-BE49-F238E27FC236}">
                <a16:creationId xmlns:a16="http://schemas.microsoft.com/office/drawing/2014/main" id="{0914A064-9CCD-F53C-2D36-DAAEC6946A66}"/>
              </a:ext>
            </a:extLst>
          </p:cNvPr>
          <p:cNvGrpSpPr/>
          <p:nvPr/>
        </p:nvGrpSpPr>
        <p:grpSpPr>
          <a:xfrm>
            <a:off x="2683250" y="1253758"/>
            <a:ext cx="6825504" cy="468736"/>
            <a:chOff x="2154608" y="3539394"/>
            <a:chExt cx="6825505" cy="426124"/>
          </a:xfrm>
        </p:grpSpPr>
        <p:sp>
          <p:nvSpPr>
            <p:cNvPr id="7" name="四角形: 角を丸くする 13">
              <a:extLst>
                <a:ext uri="{FF2B5EF4-FFF2-40B4-BE49-F238E27FC236}">
                  <a16:creationId xmlns:a16="http://schemas.microsoft.com/office/drawing/2014/main" id="{1AC48C13-BD35-AA84-02FE-94B298F04DD7}"/>
                </a:ext>
              </a:extLst>
            </p:cNvPr>
            <p:cNvSpPr/>
            <p:nvPr/>
          </p:nvSpPr>
          <p:spPr bwMode="auto">
            <a:xfrm>
              <a:off x="2154608" y="3539394"/>
              <a:ext cx="6825505" cy="394229"/>
            </a:xfrm>
            <a:prstGeom prst="roundRect">
              <a:avLst>
                <a:gd name="adj" fmla="val 50000"/>
              </a:avLst>
            </a:prstGeom>
            <a:solidFill>
              <a:srgbClr val="F36C37"/>
            </a:solidFill>
            <a:ln w="19050" algn="ctr">
              <a:noFill/>
              <a:prstDash val="dash"/>
              <a:round/>
              <a:headEnd/>
              <a:tailEnd/>
            </a:ln>
            <a:effectLst/>
          </p:spPr>
          <p:txBody>
            <a:bodyPr wrap="none" rtlCol="0" anchor="ctr"/>
            <a:lstStyle/>
            <a:p>
              <a:pPr algn="ctr"/>
              <a:endParaRPr kumimoji="1" lang="ja-JP" altLang="en-US" sz="2400" b="1" dirty="0">
                <a:solidFill>
                  <a:schemeClr val="bg1"/>
                </a:solidFill>
                <a:latin typeface="+mn-ea"/>
              </a:endParaRPr>
            </a:p>
          </p:txBody>
        </p:sp>
        <p:sp>
          <p:nvSpPr>
            <p:cNvPr id="8" name="正方形/長方形 7">
              <a:extLst>
                <a:ext uri="{FF2B5EF4-FFF2-40B4-BE49-F238E27FC236}">
                  <a16:creationId xmlns:a16="http://schemas.microsoft.com/office/drawing/2014/main" id="{8769C2DF-6895-102B-1056-72C8F8845CB3}"/>
                </a:ext>
              </a:extLst>
            </p:cNvPr>
            <p:cNvSpPr/>
            <p:nvPr/>
          </p:nvSpPr>
          <p:spPr>
            <a:xfrm>
              <a:off x="4567134" y="3565408"/>
              <a:ext cx="1981633" cy="400110"/>
            </a:xfrm>
            <a:prstGeom prst="rect">
              <a:avLst/>
            </a:prstGeom>
            <a:noFill/>
            <a:ln w="19050" algn="ctr">
              <a:noFill/>
              <a:prstDash val="dash"/>
              <a:round/>
              <a:headEnd/>
              <a:tailEn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ja-JP" altLang="en-US" sz="2400" b="1" spc="150">
                  <a:solidFill>
                    <a:schemeClr val="bg1"/>
                  </a:solidFill>
                  <a:latin typeface="+mn-ea"/>
                </a:rPr>
                <a:t>因果関係</a:t>
              </a:r>
              <a:endParaRPr lang="en-US" altLang="ja-JP" sz="2400" b="1" spc="150" dirty="0">
                <a:solidFill>
                  <a:schemeClr val="bg1"/>
                </a:solidFill>
                <a:latin typeface="+mn-ea"/>
              </a:endParaRPr>
            </a:p>
          </p:txBody>
        </p:sp>
      </p:grpSp>
      <p:sp>
        <p:nvSpPr>
          <p:cNvPr id="9" name="下矢印 8">
            <a:extLst>
              <a:ext uri="{FF2B5EF4-FFF2-40B4-BE49-F238E27FC236}">
                <a16:creationId xmlns:a16="http://schemas.microsoft.com/office/drawing/2014/main" id="{99508CD8-A790-9BC1-DC87-275222765CF1}"/>
              </a:ext>
            </a:extLst>
          </p:cNvPr>
          <p:cNvSpPr/>
          <p:nvPr/>
        </p:nvSpPr>
        <p:spPr>
          <a:xfrm>
            <a:off x="5198894" y="3769989"/>
            <a:ext cx="1794207" cy="478972"/>
          </a:xfrm>
          <a:prstGeom prst="downArrow">
            <a:avLst/>
          </a:prstGeom>
          <a:solidFill>
            <a:srgbClr val="F36C3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2400" dirty="0">
              <a:latin typeface="BIZ UDPゴシック" panose="020B0400000000000000" pitchFamily="50" charset="-128"/>
              <a:ea typeface="BIZ UDPゴシック" panose="020B0400000000000000" pitchFamily="50" charset="-128"/>
            </a:endParaRPr>
          </a:p>
        </p:txBody>
      </p:sp>
      <p:sp>
        <p:nvSpPr>
          <p:cNvPr id="10" name="テキスト ボックス 9">
            <a:extLst>
              <a:ext uri="{FF2B5EF4-FFF2-40B4-BE49-F238E27FC236}">
                <a16:creationId xmlns:a16="http://schemas.microsoft.com/office/drawing/2014/main" id="{76A3D752-79EC-6E35-7D38-14BF955EF2E0}"/>
              </a:ext>
            </a:extLst>
          </p:cNvPr>
          <p:cNvSpPr txBox="1"/>
          <p:nvPr/>
        </p:nvSpPr>
        <p:spPr>
          <a:xfrm>
            <a:off x="4045005" y="4438059"/>
            <a:ext cx="4083169" cy="338554"/>
          </a:xfrm>
          <a:prstGeom prst="rect">
            <a:avLst/>
          </a:prstGeom>
          <a:noFill/>
        </p:spPr>
        <p:txBody>
          <a:bodyPr wrap="none" rtlCol="0">
            <a:spAutoFit/>
          </a:bodyPr>
          <a:lstStyle/>
          <a:p>
            <a:pPr algn="ctr" defTabSz="914400" fontAlgn="base">
              <a:spcBef>
                <a:spcPct val="0"/>
              </a:spcBef>
              <a:spcAft>
                <a:spcPct val="0"/>
              </a:spcAft>
            </a:pPr>
            <a:r>
              <a:rPr kumimoji="1" lang="ja-JP" altLang="en-US" sz="1600">
                <a:solidFill>
                  <a:srgbClr val="000000"/>
                </a:solidFill>
                <a:latin typeface="+mn-ea"/>
              </a:rPr>
              <a:t>第三の要因を媒介した相関が出てしまう例</a:t>
            </a:r>
            <a:endParaRPr kumimoji="1" lang="ja-JP" altLang="en-US" sz="1600" dirty="0">
              <a:solidFill>
                <a:srgbClr val="000000"/>
              </a:solidFill>
              <a:latin typeface="+mn-ea"/>
            </a:endParaRPr>
          </a:p>
        </p:txBody>
      </p:sp>
      <p:sp>
        <p:nvSpPr>
          <p:cNvPr id="12" name="V 字形矢印 11">
            <a:extLst>
              <a:ext uri="{FF2B5EF4-FFF2-40B4-BE49-F238E27FC236}">
                <a16:creationId xmlns:a16="http://schemas.microsoft.com/office/drawing/2014/main" id="{7588FA3A-382A-7BB9-BAD6-A75B8AFA821D}"/>
              </a:ext>
            </a:extLst>
          </p:cNvPr>
          <p:cNvSpPr/>
          <p:nvPr/>
        </p:nvSpPr>
        <p:spPr>
          <a:xfrm>
            <a:off x="2141034" y="5005855"/>
            <a:ext cx="2343171" cy="593154"/>
          </a:xfrm>
          <a:prstGeom prst="notchedRightArrow">
            <a:avLst>
              <a:gd name="adj1" fmla="val 100000"/>
              <a:gd name="adj2" fmla="val 31035"/>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a:latin typeface="+mn-ea"/>
              </a:rPr>
              <a:t>ウォーキングする</a:t>
            </a:r>
            <a:r>
              <a:rPr kumimoji="1" lang="en-US" altLang="ja-JP" dirty="0">
                <a:latin typeface="+mn-ea"/>
              </a:rPr>
              <a:t>	</a:t>
            </a:r>
            <a:endParaRPr kumimoji="1" lang="ja-JP" altLang="en-US" dirty="0">
              <a:latin typeface="+mn-ea"/>
            </a:endParaRPr>
          </a:p>
        </p:txBody>
      </p:sp>
      <p:sp>
        <p:nvSpPr>
          <p:cNvPr id="13" name="V 字形矢印 12">
            <a:extLst>
              <a:ext uri="{FF2B5EF4-FFF2-40B4-BE49-F238E27FC236}">
                <a16:creationId xmlns:a16="http://schemas.microsoft.com/office/drawing/2014/main" id="{3B0D417D-5614-A27C-EA2F-A97A1F20D7DE}"/>
              </a:ext>
            </a:extLst>
          </p:cNvPr>
          <p:cNvSpPr/>
          <p:nvPr/>
        </p:nvSpPr>
        <p:spPr>
          <a:xfrm>
            <a:off x="4862463" y="5005854"/>
            <a:ext cx="2343171" cy="593154"/>
          </a:xfrm>
          <a:prstGeom prst="notchedRightArrow">
            <a:avLst>
              <a:gd name="adj1" fmla="val 100000"/>
              <a:gd name="adj2" fmla="val 31035"/>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a:latin typeface="+mn-ea"/>
              </a:rPr>
              <a:t>お腹がすいて</a:t>
            </a:r>
            <a:endParaRPr kumimoji="1" lang="en-US" altLang="ja-JP" dirty="0">
              <a:latin typeface="+mn-ea"/>
            </a:endParaRPr>
          </a:p>
          <a:p>
            <a:pPr algn="ctr"/>
            <a:r>
              <a:rPr kumimoji="1" lang="ja-JP" altLang="en-US">
                <a:latin typeface="+mn-ea"/>
              </a:rPr>
              <a:t>間食をする</a:t>
            </a:r>
            <a:r>
              <a:rPr kumimoji="1" lang="en-US" altLang="ja-JP" dirty="0">
                <a:latin typeface="+mn-ea"/>
              </a:rPr>
              <a:t>	</a:t>
            </a:r>
            <a:endParaRPr kumimoji="1" lang="ja-JP" altLang="en-US" dirty="0">
              <a:latin typeface="+mn-ea"/>
            </a:endParaRPr>
          </a:p>
        </p:txBody>
      </p:sp>
      <p:sp>
        <p:nvSpPr>
          <p:cNvPr id="14" name="V 字形矢印 13">
            <a:extLst>
              <a:ext uri="{FF2B5EF4-FFF2-40B4-BE49-F238E27FC236}">
                <a16:creationId xmlns:a16="http://schemas.microsoft.com/office/drawing/2014/main" id="{80FD5897-107D-5E59-E1A5-54326C010400}"/>
              </a:ext>
            </a:extLst>
          </p:cNvPr>
          <p:cNvSpPr/>
          <p:nvPr/>
        </p:nvSpPr>
        <p:spPr>
          <a:xfrm>
            <a:off x="7583892" y="5005854"/>
            <a:ext cx="2343171" cy="593154"/>
          </a:xfrm>
          <a:prstGeom prst="notchedRightArrow">
            <a:avLst>
              <a:gd name="adj1" fmla="val 100000"/>
              <a:gd name="adj2" fmla="val 31035"/>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a:latin typeface="+mn-ea"/>
              </a:rPr>
              <a:t>体重が増える</a:t>
            </a:r>
            <a:endParaRPr kumimoji="1" lang="ja-JP" altLang="en-US" dirty="0">
              <a:latin typeface="+mn-ea"/>
            </a:endParaRPr>
          </a:p>
        </p:txBody>
      </p:sp>
    </p:spTree>
    <p:extLst>
      <p:ext uri="{BB962C8B-B14F-4D97-AF65-F5344CB8AC3E}">
        <p14:creationId xmlns:p14="http://schemas.microsoft.com/office/powerpoint/2010/main" val="29536770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2AB7D0E-39A1-A9BF-2342-125E0DF18A68}"/>
              </a:ext>
            </a:extLst>
          </p:cNvPr>
          <p:cNvSpPr>
            <a:spLocks noGrp="1"/>
          </p:cNvSpPr>
          <p:nvPr>
            <p:ph type="title"/>
          </p:nvPr>
        </p:nvSpPr>
        <p:spPr/>
        <p:txBody>
          <a:bodyPr/>
          <a:lstStyle/>
          <a:p>
            <a:r>
              <a:rPr kumimoji="1" lang="ja-JP" altLang="en-US"/>
              <a:t>相関関係の結果</a:t>
            </a:r>
          </a:p>
        </p:txBody>
      </p:sp>
      <p:sp>
        <p:nvSpPr>
          <p:cNvPr id="3" name="スライド番号プレースホルダー 2">
            <a:extLst>
              <a:ext uri="{FF2B5EF4-FFF2-40B4-BE49-F238E27FC236}">
                <a16:creationId xmlns:a16="http://schemas.microsoft.com/office/drawing/2014/main" id="{B6CA1A1D-9EAE-0E4F-478D-207F2A0B3A4F}"/>
              </a:ext>
            </a:extLst>
          </p:cNvPr>
          <p:cNvSpPr>
            <a:spLocks noGrp="1"/>
          </p:cNvSpPr>
          <p:nvPr>
            <p:ph type="sldNum" sz="quarter" idx="10"/>
          </p:nvPr>
        </p:nvSpPr>
        <p:spPr/>
        <p:txBody>
          <a:bodyPr/>
          <a:lstStyle/>
          <a:p>
            <a:fld id="{5D750650-B10A-47BF-93C2-E1678438B37A}" type="slidenum">
              <a:rPr lang="en-US" altLang="ja-JP" smtClean="0"/>
              <a:pPr/>
              <a:t>48</a:t>
            </a:fld>
            <a:endParaRPr lang="en-US" altLang="ja-JP" dirty="0"/>
          </a:p>
        </p:txBody>
      </p:sp>
      <p:pic>
        <p:nvPicPr>
          <p:cNvPr id="5" name="図 4" descr="グラフィカル ユーザー インターフェイス, アプリケーション, テーブル, Excel&#10;&#10;自動的に生成された説明">
            <a:extLst>
              <a:ext uri="{FF2B5EF4-FFF2-40B4-BE49-F238E27FC236}">
                <a16:creationId xmlns:a16="http://schemas.microsoft.com/office/drawing/2014/main" id="{98D0074D-8D64-3CF9-2CF6-7D940FF29E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4960" y="1941763"/>
            <a:ext cx="9602079" cy="2584450"/>
          </a:xfrm>
          <a:prstGeom prst="rect">
            <a:avLst/>
          </a:prstGeom>
        </p:spPr>
      </p:pic>
      <p:sp>
        <p:nvSpPr>
          <p:cNvPr id="6" name="正方形/長方形 5">
            <a:extLst>
              <a:ext uri="{FF2B5EF4-FFF2-40B4-BE49-F238E27FC236}">
                <a16:creationId xmlns:a16="http://schemas.microsoft.com/office/drawing/2014/main" id="{476CAF57-4B12-513A-3078-4DB6FBD5A268}"/>
              </a:ext>
            </a:extLst>
          </p:cNvPr>
          <p:cNvSpPr/>
          <p:nvPr/>
        </p:nvSpPr>
        <p:spPr>
          <a:xfrm>
            <a:off x="4046220" y="4091940"/>
            <a:ext cx="1371600" cy="434273"/>
          </a:xfrm>
          <a:prstGeom prst="rect">
            <a:avLst/>
          </a:prstGeom>
          <a:noFill/>
          <a:ln w="31750">
            <a:solidFill>
              <a:srgbClr val="F36C37"/>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2400" dirty="0">
              <a:latin typeface="BIZ UDPゴシック" panose="020B0400000000000000" pitchFamily="50" charset="-128"/>
              <a:ea typeface="BIZ UDPゴシック" panose="020B0400000000000000" pitchFamily="50" charset="-128"/>
            </a:endParaRPr>
          </a:p>
        </p:txBody>
      </p:sp>
      <p:sp>
        <p:nvSpPr>
          <p:cNvPr id="7" name="テキスト ボックス 6">
            <a:extLst>
              <a:ext uri="{FF2B5EF4-FFF2-40B4-BE49-F238E27FC236}">
                <a16:creationId xmlns:a16="http://schemas.microsoft.com/office/drawing/2014/main" id="{92160DE2-B75C-FC90-7F75-FC89E325C778}"/>
              </a:ext>
            </a:extLst>
          </p:cNvPr>
          <p:cNvSpPr txBox="1"/>
          <p:nvPr/>
        </p:nvSpPr>
        <p:spPr>
          <a:xfrm>
            <a:off x="1898908" y="5289543"/>
            <a:ext cx="3518912" cy="707886"/>
          </a:xfrm>
          <a:prstGeom prst="rect">
            <a:avLst/>
          </a:prstGeom>
          <a:noFill/>
        </p:spPr>
        <p:txBody>
          <a:bodyPr wrap="none" rtlCol="0">
            <a:spAutoFit/>
          </a:bodyPr>
          <a:lstStyle/>
          <a:p>
            <a:pPr algn="ctr" defTabSz="914400" fontAlgn="base">
              <a:spcBef>
                <a:spcPct val="0"/>
              </a:spcBef>
              <a:spcAft>
                <a:spcPct val="0"/>
              </a:spcAft>
            </a:pPr>
            <a:r>
              <a:rPr kumimoji="1" lang="ja-JP" altLang="en-US" sz="2000">
                <a:solidFill>
                  <a:srgbClr val="000000"/>
                </a:solidFill>
                <a:latin typeface="+mn-ea"/>
              </a:rPr>
              <a:t>銀行残高と売上には相関関係</a:t>
            </a:r>
            <a:endParaRPr kumimoji="1" lang="en-US" altLang="ja-JP" sz="2000" dirty="0">
              <a:solidFill>
                <a:srgbClr val="000000"/>
              </a:solidFill>
              <a:latin typeface="+mn-ea"/>
            </a:endParaRPr>
          </a:p>
          <a:p>
            <a:pPr algn="ctr" defTabSz="914400" fontAlgn="base">
              <a:spcBef>
                <a:spcPct val="0"/>
              </a:spcBef>
              <a:spcAft>
                <a:spcPct val="0"/>
              </a:spcAft>
            </a:pPr>
            <a:r>
              <a:rPr kumimoji="1" lang="ja-JP" altLang="en-US" sz="2000">
                <a:solidFill>
                  <a:srgbClr val="000000"/>
                </a:solidFill>
                <a:latin typeface="+mn-ea"/>
              </a:rPr>
              <a:t>があることがわかった</a:t>
            </a:r>
            <a:endParaRPr kumimoji="1" lang="ja-JP" altLang="en-US" sz="2000" dirty="0">
              <a:solidFill>
                <a:srgbClr val="000000"/>
              </a:solidFill>
              <a:latin typeface="+mn-ea"/>
            </a:endParaRPr>
          </a:p>
        </p:txBody>
      </p:sp>
      <p:sp>
        <p:nvSpPr>
          <p:cNvPr id="8" name="テキスト ボックス 7">
            <a:extLst>
              <a:ext uri="{FF2B5EF4-FFF2-40B4-BE49-F238E27FC236}">
                <a16:creationId xmlns:a16="http://schemas.microsoft.com/office/drawing/2014/main" id="{BC175C25-945C-5B09-5745-DF5C703F0882}"/>
              </a:ext>
            </a:extLst>
          </p:cNvPr>
          <p:cNvSpPr txBox="1"/>
          <p:nvPr/>
        </p:nvSpPr>
        <p:spPr>
          <a:xfrm>
            <a:off x="6902415" y="5289543"/>
            <a:ext cx="4576894" cy="707886"/>
          </a:xfrm>
          <a:prstGeom prst="rect">
            <a:avLst/>
          </a:prstGeom>
          <a:noFill/>
        </p:spPr>
        <p:txBody>
          <a:bodyPr wrap="none" rtlCol="0">
            <a:spAutoFit/>
          </a:bodyPr>
          <a:lstStyle/>
          <a:p>
            <a:pPr marL="285750" indent="-285750" algn="ctr" defTabSz="914400" fontAlgn="base">
              <a:spcBef>
                <a:spcPct val="0"/>
              </a:spcBef>
              <a:spcAft>
                <a:spcPct val="0"/>
              </a:spcAft>
              <a:buFont typeface="Wingdings" pitchFamily="2" charset="2"/>
              <a:buChar char="ü"/>
            </a:pPr>
            <a:r>
              <a:rPr kumimoji="1" lang="ja-JP" altLang="en-US" sz="2000">
                <a:solidFill>
                  <a:srgbClr val="000000"/>
                </a:solidFill>
                <a:latin typeface="+mn-ea"/>
              </a:rPr>
              <a:t>営業をかける際の優先順位として、</a:t>
            </a:r>
            <a:endParaRPr kumimoji="1" lang="en-US" altLang="ja-JP" sz="2000" dirty="0">
              <a:solidFill>
                <a:srgbClr val="000000"/>
              </a:solidFill>
              <a:latin typeface="+mn-ea"/>
            </a:endParaRPr>
          </a:p>
          <a:p>
            <a:pPr algn="ctr" defTabSz="914400" fontAlgn="base">
              <a:spcBef>
                <a:spcPct val="0"/>
              </a:spcBef>
              <a:spcAft>
                <a:spcPct val="0"/>
              </a:spcAft>
            </a:pPr>
            <a:r>
              <a:rPr kumimoji="1" lang="ja-JP" altLang="en-US" sz="2000">
                <a:solidFill>
                  <a:srgbClr val="000000"/>
                </a:solidFill>
                <a:latin typeface="+mn-ea"/>
              </a:rPr>
              <a:t>その人の銀行残高を活用する</a:t>
            </a:r>
            <a:endParaRPr kumimoji="1" lang="ja-JP" altLang="en-US" sz="2000" dirty="0">
              <a:solidFill>
                <a:srgbClr val="000000"/>
              </a:solidFill>
              <a:latin typeface="+mn-ea"/>
            </a:endParaRPr>
          </a:p>
        </p:txBody>
      </p:sp>
      <p:sp>
        <p:nvSpPr>
          <p:cNvPr id="9" name="右矢印 8">
            <a:extLst>
              <a:ext uri="{FF2B5EF4-FFF2-40B4-BE49-F238E27FC236}">
                <a16:creationId xmlns:a16="http://schemas.microsoft.com/office/drawing/2014/main" id="{D207557A-5DB7-F4B6-DF41-0EBC0200D745}"/>
              </a:ext>
            </a:extLst>
          </p:cNvPr>
          <p:cNvSpPr/>
          <p:nvPr/>
        </p:nvSpPr>
        <p:spPr>
          <a:xfrm>
            <a:off x="5745657" y="5289543"/>
            <a:ext cx="700681" cy="353943"/>
          </a:xfrm>
          <a:prstGeom prst="rightArrow">
            <a:avLst/>
          </a:prstGeom>
          <a:solidFill>
            <a:srgbClr val="F36C3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2400" dirty="0">
              <a:latin typeface="BIZ UDPゴシック" panose="020B0400000000000000" pitchFamily="50" charset="-128"/>
              <a:ea typeface="BIZ UDPゴシック" panose="020B0400000000000000" pitchFamily="50" charset="-128"/>
            </a:endParaRPr>
          </a:p>
        </p:txBody>
      </p:sp>
    </p:spTree>
    <p:extLst>
      <p:ext uri="{BB962C8B-B14F-4D97-AF65-F5344CB8AC3E}">
        <p14:creationId xmlns:p14="http://schemas.microsoft.com/office/powerpoint/2010/main" val="68980949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6F476E3-B02F-2A41-DCE0-E23913BCDFBD}"/>
              </a:ext>
            </a:extLst>
          </p:cNvPr>
          <p:cNvSpPr>
            <a:spLocks noGrp="1"/>
          </p:cNvSpPr>
          <p:nvPr>
            <p:ph type="title"/>
          </p:nvPr>
        </p:nvSpPr>
        <p:spPr/>
        <p:txBody>
          <a:bodyPr/>
          <a:lstStyle/>
          <a:p>
            <a:r>
              <a:rPr lang="ja-JP" altLang="en-US"/>
              <a:t>統計仮説検定とは</a:t>
            </a:r>
            <a:endParaRPr kumimoji="1" lang="ja-JP" altLang="en-US"/>
          </a:p>
        </p:txBody>
      </p:sp>
      <p:sp>
        <p:nvSpPr>
          <p:cNvPr id="3" name="テキスト ボックス 2">
            <a:extLst>
              <a:ext uri="{FF2B5EF4-FFF2-40B4-BE49-F238E27FC236}">
                <a16:creationId xmlns:a16="http://schemas.microsoft.com/office/drawing/2014/main" id="{53635C89-8B75-2F16-03F2-82D7DD1E4E36}"/>
              </a:ext>
            </a:extLst>
          </p:cNvPr>
          <p:cNvSpPr txBox="1"/>
          <p:nvPr/>
        </p:nvSpPr>
        <p:spPr>
          <a:xfrm>
            <a:off x="3823581" y="1092969"/>
            <a:ext cx="4544834" cy="400110"/>
          </a:xfrm>
          <a:prstGeom prst="rect">
            <a:avLst/>
          </a:prstGeom>
          <a:solidFill>
            <a:srgbClr val="F36C37"/>
          </a:solidFill>
        </p:spPr>
        <p:txBody>
          <a:bodyPr wrap="none" rtlCol="0">
            <a:spAutoFit/>
          </a:bodyPr>
          <a:lstStyle/>
          <a:p>
            <a:pPr algn="ctr" defTabSz="914400" fontAlgn="base">
              <a:spcBef>
                <a:spcPct val="0"/>
              </a:spcBef>
              <a:spcAft>
                <a:spcPct val="0"/>
              </a:spcAft>
            </a:pPr>
            <a:r>
              <a:rPr kumimoji="1" lang="ja-JP" altLang="en-US" sz="2000" b="1">
                <a:solidFill>
                  <a:schemeClr val="bg1"/>
                </a:solidFill>
                <a:latin typeface="+mn-ea"/>
              </a:rPr>
              <a:t>有意差があるかどうか判断をすること</a:t>
            </a:r>
            <a:endParaRPr kumimoji="1" lang="ja-JP" altLang="en-US" sz="2000" b="1" dirty="0">
              <a:solidFill>
                <a:schemeClr val="bg1"/>
              </a:solidFill>
              <a:latin typeface="+mn-ea"/>
            </a:endParaRPr>
          </a:p>
        </p:txBody>
      </p:sp>
      <p:sp>
        <p:nvSpPr>
          <p:cNvPr id="5" name="正方形/長方形 4">
            <a:extLst>
              <a:ext uri="{FF2B5EF4-FFF2-40B4-BE49-F238E27FC236}">
                <a16:creationId xmlns:a16="http://schemas.microsoft.com/office/drawing/2014/main" id="{170D5DB4-3D2A-451A-04CB-5A3EE2E5E4EC}"/>
              </a:ext>
            </a:extLst>
          </p:cNvPr>
          <p:cNvSpPr/>
          <p:nvPr/>
        </p:nvSpPr>
        <p:spPr>
          <a:xfrm>
            <a:off x="1708484" y="1964548"/>
            <a:ext cx="8662737" cy="2527195"/>
          </a:xfrm>
          <a:prstGeom prst="rect">
            <a:avLst/>
          </a:prstGeom>
          <a:noFill/>
          <a:ln w="25400">
            <a:solidFill>
              <a:srgbClr val="F36C37"/>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2400" dirty="0">
              <a:latin typeface="BIZ UDPゴシック" panose="020B0400000000000000" pitchFamily="50" charset="-128"/>
              <a:ea typeface="BIZ UDPゴシック" panose="020B0400000000000000" pitchFamily="50" charset="-128"/>
            </a:endParaRPr>
          </a:p>
        </p:txBody>
      </p:sp>
      <p:sp>
        <p:nvSpPr>
          <p:cNvPr id="7" name="テキスト ボックス 6">
            <a:extLst>
              <a:ext uri="{FF2B5EF4-FFF2-40B4-BE49-F238E27FC236}">
                <a16:creationId xmlns:a16="http://schemas.microsoft.com/office/drawing/2014/main" id="{14B6E8FF-1740-1C4F-EB3D-1961BDF64C3F}"/>
              </a:ext>
            </a:extLst>
          </p:cNvPr>
          <p:cNvSpPr txBox="1"/>
          <p:nvPr/>
        </p:nvSpPr>
        <p:spPr>
          <a:xfrm>
            <a:off x="2279311" y="2208735"/>
            <a:ext cx="7692476" cy="830997"/>
          </a:xfrm>
          <a:prstGeom prst="rect">
            <a:avLst/>
          </a:prstGeom>
          <a:noFill/>
        </p:spPr>
        <p:txBody>
          <a:bodyPr wrap="square" rtlCol="0">
            <a:spAutoFit/>
          </a:bodyPr>
          <a:lstStyle/>
          <a:p>
            <a:pPr defTabSz="914400" fontAlgn="base">
              <a:spcBef>
                <a:spcPct val="0"/>
              </a:spcBef>
              <a:spcAft>
                <a:spcPct val="0"/>
              </a:spcAft>
            </a:pPr>
            <a:r>
              <a:rPr kumimoji="1" lang="ja-JP" altLang="en-US" sz="1600">
                <a:solidFill>
                  <a:srgbClr val="000000"/>
                </a:solidFill>
                <a:latin typeface="+mn-ea"/>
              </a:rPr>
              <a:t>薬</a:t>
            </a:r>
            <a:r>
              <a:rPr kumimoji="1" lang="en-US" altLang="ja-JP" sz="1600" dirty="0">
                <a:solidFill>
                  <a:srgbClr val="000000"/>
                </a:solidFill>
                <a:latin typeface="+mn-ea"/>
              </a:rPr>
              <a:t>A</a:t>
            </a:r>
            <a:r>
              <a:rPr kumimoji="1" lang="ja-JP" altLang="en-US" sz="1600">
                <a:solidFill>
                  <a:srgbClr val="000000"/>
                </a:solidFill>
                <a:latin typeface="+mn-ea"/>
              </a:rPr>
              <a:t>を開発しました。この新薬が病気</a:t>
            </a:r>
            <a:r>
              <a:rPr kumimoji="1" lang="en-US" altLang="ja-JP" sz="1600" dirty="0">
                <a:solidFill>
                  <a:srgbClr val="000000"/>
                </a:solidFill>
                <a:latin typeface="+mn-ea"/>
              </a:rPr>
              <a:t>B</a:t>
            </a:r>
            <a:r>
              <a:rPr kumimoji="1" lang="ja-JP" altLang="en-US" sz="1600">
                <a:solidFill>
                  <a:srgbClr val="000000"/>
                </a:solidFill>
                <a:latin typeface="+mn-ea"/>
              </a:rPr>
              <a:t>に対して有効であるかを確認するために、実験を行います。実験の対象は</a:t>
            </a:r>
            <a:r>
              <a:rPr kumimoji="1" lang="en-US" altLang="ja-JP" sz="1600" dirty="0">
                <a:solidFill>
                  <a:srgbClr val="000000"/>
                </a:solidFill>
                <a:latin typeface="+mn-ea"/>
              </a:rPr>
              <a:t>100</a:t>
            </a:r>
            <a:r>
              <a:rPr kumimoji="1" lang="ja-JP" altLang="en-US" sz="1600">
                <a:solidFill>
                  <a:srgbClr val="000000"/>
                </a:solidFill>
                <a:latin typeface="+mn-ea"/>
              </a:rPr>
              <a:t>人で、</a:t>
            </a:r>
            <a:r>
              <a:rPr kumimoji="1" lang="en-US" altLang="ja-JP" sz="1600" dirty="0">
                <a:solidFill>
                  <a:srgbClr val="000000"/>
                </a:solidFill>
                <a:latin typeface="+mn-ea"/>
              </a:rPr>
              <a:t>50</a:t>
            </a:r>
            <a:r>
              <a:rPr kumimoji="1" lang="ja-JP" altLang="en-US" sz="1600">
                <a:solidFill>
                  <a:srgbClr val="000000"/>
                </a:solidFill>
                <a:latin typeface="+mn-ea"/>
              </a:rPr>
              <a:t>人には新薬</a:t>
            </a:r>
            <a:r>
              <a:rPr kumimoji="1" lang="en-US" altLang="ja-JP" sz="1600" dirty="0">
                <a:solidFill>
                  <a:srgbClr val="000000"/>
                </a:solidFill>
                <a:latin typeface="+mn-ea"/>
              </a:rPr>
              <a:t>A</a:t>
            </a:r>
            <a:r>
              <a:rPr kumimoji="1" lang="ja-JP" altLang="en-US" sz="1600">
                <a:solidFill>
                  <a:srgbClr val="000000"/>
                </a:solidFill>
                <a:latin typeface="+mn-ea"/>
              </a:rPr>
              <a:t>を投与し、残りの</a:t>
            </a:r>
            <a:r>
              <a:rPr kumimoji="1" lang="en-US" altLang="ja-JP" sz="1600" dirty="0">
                <a:solidFill>
                  <a:srgbClr val="000000"/>
                </a:solidFill>
                <a:latin typeface="+mn-ea"/>
              </a:rPr>
              <a:t>50</a:t>
            </a:r>
            <a:r>
              <a:rPr kumimoji="1" lang="ja-JP" altLang="en-US" sz="1600">
                <a:solidFill>
                  <a:srgbClr val="000000"/>
                </a:solidFill>
                <a:latin typeface="+mn-ea"/>
              </a:rPr>
              <a:t>人には従来の治療法を行います。</a:t>
            </a:r>
            <a:endParaRPr kumimoji="1" lang="ja-JP" altLang="en-US" sz="1600" dirty="0">
              <a:solidFill>
                <a:srgbClr val="000000"/>
              </a:solidFill>
              <a:latin typeface="+mn-ea"/>
            </a:endParaRPr>
          </a:p>
        </p:txBody>
      </p:sp>
      <p:sp>
        <p:nvSpPr>
          <p:cNvPr id="8" name="テキスト ボックス 7">
            <a:extLst>
              <a:ext uri="{FF2B5EF4-FFF2-40B4-BE49-F238E27FC236}">
                <a16:creationId xmlns:a16="http://schemas.microsoft.com/office/drawing/2014/main" id="{65A0BF4A-100D-568E-1BB6-E8A93AF6A1CB}"/>
              </a:ext>
            </a:extLst>
          </p:cNvPr>
          <p:cNvSpPr txBox="1"/>
          <p:nvPr/>
        </p:nvSpPr>
        <p:spPr>
          <a:xfrm>
            <a:off x="3191842" y="3086411"/>
            <a:ext cx="5432898" cy="584775"/>
          </a:xfrm>
          <a:prstGeom prst="rect">
            <a:avLst/>
          </a:prstGeom>
          <a:noFill/>
        </p:spPr>
        <p:txBody>
          <a:bodyPr wrap="none" rtlCol="0">
            <a:spAutoFit/>
          </a:bodyPr>
          <a:lstStyle/>
          <a:p>
            <a:pPr marL="285750" indent="-285750" defTabSz="914400" fontAlgn="base">
              <a:spcBef>
                <a:spcPct val="0"/>
              </a:spcBef>
              <a:spcAft>
                <a:spcPct val="0"/>
              </a:spcAft>
              <a:buFont typeface="Wingdings" pitchFamily="2" charset="2"/>
              <a:buChar char="ü"/>
            </a:pPr>
            <a:r>
              <a:rPr kumimoji="1" lang="ja-JP" altLang="en-US" sz="1600">
                <a:solidFill>
                  <a:srgbClr val="000000"/>
                </a:solidFill>
                <a:latin typeface="+mn-ea"/>
              </a:rPr>
              <a:t>従来の治療法グループ：</a:t>
            </a:r>
            <a:r>
              <a:rPr kumimoji="1" lang="en-US" altLang="ja-JP" sz="1600" dirty="0">
                <a:solidFill>
                  <a:srgbClr val="000000"/>
                </a:solidFill>
                <a:latin typeface="+mn-ea"/>
              </a:rPr>
              <a:t>50</a:t>
            </a:r>
            <a:r>
              <a:rPr kumimoji="1" lang="ja-JP" altLang="en-US" sz="1600">
                <a:solidFill>
                  <a:srgbClr val="000000"/>
                </a:solidFill>
                <a:latin typeface="+mn-ea"/>
              </a:rPr>
              <a:t>人中</a:t>
            </a:r>
            <a:r>
              <a:rPr kumimoji="1" lang="en-US" altLang="ja-JP" sz="1600" dirty="0">
                <a:solidFill>
                  <a:srgbClr val="000000"/>
                </a:solidFill>
                <a:latin typeface="+mn-ea"/>
              </a:rPr>
              <a:t>10</a:t>
            </a:r>
            <a:r>
              <a:rPr kumimoji="1" lang="ja-JP" altLang="en-US" sz="1600">
                <a:solidFill>
                  <a:srgbClr val="000000"/>
                </a:solidFill>
                <a:latin typeface="+mn-ea"/>
              </a:rPr>
              <a:t>人が病気</a:t>
            </a:r>
            <a:r>
              <a:rPr kumimoji="1" lang="en-US" altLang="ja-JP" sz="1600" dirty="0">
                <a:solidFill>
                  <a:srgbClr val="000000"/>
                </a:solidFill>
                <a:latin typeface="+mn-ea"/>
              </a:rPr>
              <a:t>B</a:t>
            </a:r>
            <a:r>
              <a:rPr kumimoji="1" lang="ja-JP" altLang="en-US" sz="1600">
                <a:solidFill>
                  <a:srgbClr val="000000"/>
                </a:solidFill>
                <a:latin typeface="+mn-ea"/>
              </a:rPr>
              <a:t>から回復</a:t>
            </a:r>
          </a:p>
          <a:p>
            <a:pPr marL="285750" indent="-285750" defTabSz="914400" fontAlgn="base">
              <a:spcBef>
                <a:spcPct val="0"/>
              </a:spcBef>
              <a:spcAft>
                <a:spcPct val="0"/>
              </a:spcAft>
              <a:buFont typeface="Wingdings" pitchFamily="2" charset="2"/>
              <a:buChar char="ü"/>
            </a:pPr>
            <a:r>
              <a:rPr kumimoji="1" lang="ja-JP" altLang="en-US" sz="1600">
                <a:solidFill>
                  <a:srgbClr val="000000"/>
                </a:solidFill>
                <a:latin typeface="+mn-ea"/>
              </a:rPr>
              <a:t>新薬</a:t>
            </a:r>
            <a:r>
              <a:rPr kumimoji="1" lang="en-US" altLang="ja-JP" sz="1600" dirty="0">
                <a:solidFill>
                  <a:srgbClr val="000000"/>
                </a:solidFill>
                <a:latin typeface="+mn-ea"/>
              </a:rPr>
              <a:t>A</a:t>
            </a:r>
            <a:r>
              <a:rPr kumimoji="1" lang="ja-JP" altLang="en-US" sz="1600">
                <a:solidFill>
                  <a:srgbClr val="000000"/>
                </a:solidFill>
                <a:latin typeface="+mn-ea"/>
              </a:rPr>
              <a:t>グループ：</a:t>
            </a:r>
            <a:r>
              <a:rPr kumimoji="1" lang="en-US" altLang="ja-JP" sz="1600" dirty="0">
                <a:solidFill>
                  <a:srgbClr val="000000"/>
                </a:solidFill>
                <a:latin typeface="+mn-ea"/>
              </a:rPr>
              <a:t>50</a:t>
            </a:r>
            <a:r>
              <a:rPr kumimoji="1" lang="ja-JP" altLang="en-US" sz="1600">
                <a:solidFill>
                  <a:srgbClr val="000000"/>
                </a:solidFill>
                <a:latin typeface="+mn-ea"/>
              </a:rPr>
              <a:t>人中</a:t>
            </a:r>
            <a:r>
              <a:rPr kumimoji="1" lang="en-US" altLang="ja-JP" sz="1600" dirty="0">
                <a:solidFill>
                  <a:srgbClr val="000000"/>
                </a:solidFill>
                <a:latin typeface="+mn-ea"/>
              </a:rPr>
              <a:t>20</a:t>
            </a:r>
            <a:r>
              <a:rPr kumimoji="1" lang="ja-JP" altLang="en-US" sz="1600">
                <a:solidFill>
                  <a:srgbClr val="000000"/>
                </a:solidFill>
                <a:latin typeface="+mn-ea"/>
              </a:rPr>
              <a:t>人が病気</a:t>
            </a:r>
            <a:r>
              <a:rPr kumimoji="1" lang="en-US" altLang="ja-JP" sz="1600" dirty="0">
                <a:solidFill>
                  <a:srgbClr val="000000"/>
                </a:solidFill>
                <a:latin typeface="+mn-ea"/>
              </a:rPr>
              <a:t>B</a:t>
            </a:r>
            <a:r>
              <a:rPr kumimoji="1" lang="ja-JP" altLang="en-US" sz="1600">
                <a:solidFill>
                  <a:srgbClr val="000000"/>
                </a:solidFill>
                <a:latin typeface="+mn-ea"/>
              </a:rPr>
              <a:t>から回復</a:t>
            </a:r>
            <a:endParaRPr kumimoji="1" lang="ja-JP" altLang="en-US" sz="1600" dirty="0">
              <a:solidFill>
                <a:srgbClr val="000000"/>
              </a:solidFill>
              <a:latin typeface="+mn-ea"/>
            </a:endParaRPr>
          </a:p>
        </p:txBody>
      </p:sp>
      <p:sp>
        <p:nvSpPr>
          <p:cNvPr id="4" name="テキスト ボックス 3">
            <a:extLst>
              <a:ext uri="{FF2B5EF4-FFF2-40B4-BE49-F238E27FC236}">
                <a16:creationId xmlns:a16="http://schemas.microsoft.com/office/drawing/2014/main" id="{6FFFCCE0-4127-D048-E9AC-DD0839694899}"/>
              </a:ext>
            </a:extLst>
          </p:cNvPr>
          <p:cNvSpPr txBox="1"/>
          <p:nvPr/>
        </p:nvSpPr>
        <p:spPr>
          <a:xfrm>
            <a:off x="2034202" y="1795093"/>
            <a:ext cx="1569660" cy="369332"/>
          </a:xfrm>
          <a:prstGeom prst="rect">
            <a:avLst/>
          </a:prstGeom>
          <a:solidFill>
            <a:schemeClr val="bg1"/>
          </a:solidFill>
          <a:ln w="25400">
            <a:solidFill>
              <a:srgbClr val="F36C37"/>
            </a:solidFill>
          </a:ln>
        </p:spPr>
        <p:txBody>
          <a:bodyPr wrap="none" rtlCol="0">
            <a:spAutoFit/>
          </a:bodyPr>
          <a:lstStyle/>
          <a:p>
            <a:pPr algn="ctr" defTabSz="914400" fontAlgn="base">
              <a:spcBef>
                <a:spcPct val="0"/>
              </a:spcBef>
              <a:spcAft>
                <a:spcPct val="0"/>
              </a:spcAft>
            </a:pPr>
            <a:r>
              <a:rPr kumimoji="1" lang="ja-JP" altLang="en-US" b="1">
                <a:solidFill>
                  <a:srgbClr val="F36C37"/>
                </a:solidFill>
                <a:latin typeface="+mn-ea"/>
              </a:rPr>
              <a:t>ユースケース</a:t>
            </a:r>
            <a:endParaRPr kumimoji="1" lang="ja-JP" altLang="en-US" b="1" dirty="0">
              <a:solidFill>
                <a:srgbClr val="F36C37"/>
              </a:solidFill>
              <a:latin typeface="+mn-ea"/>
            </a:endParaRPr>
          </a:p>
        </p:txBody>
      </p:sp>
      <p:sp>
        <p:nvSpPr>
          <p:cNvPr id="9" name="下矢印 8">
            <a:extLst>
              <a:ext uri="{FF2B5EF4-FFF2-40B4-BE49-F238E27FC236}">
                <a16:creationId xmlns:a16="http://schemas.microsoft.com/office/drawing/2014/main" id="{73B17135-2C6B-9EB8-EAB8-A1375971DAEF}"/>
              </a:ext>
            </a:extLst>
          </p:cNvPr>
          <p:cNvSpPr/>
          <p:nvPr/>
        </p:nvSpPr>
        <p:spPr>
          <a:xfrm>
            <a:off x="5013156" y="4905385"/>
            <a:ext cx="2165684" cy="276726"/>
          </a:xfrm>
          <a:prstGeom prst="downArrow">
            <a:avLst/>
          </a:prstGeom>
          <a:solidFill>
            <a:srgbClr val="F36C3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2400" dirty="0">
              <a:latin typeface="BIZ UDPゴシック" panose="020B0400000000000000" pitchFamily="50" charset="-128"/>
              <a:ea typeface="BIZ UDPゴシック" panose="020B0400000000000000" pitchFamily="50" charset="-128"/>
            </a:endParaRPr>
          </a:p>
        </p:txBody>
      </p:sp>
      <p:sp>
        <p:nvSpPr>
          <p:cNvPr id="10" name="テキスト ボックス 9">
            <a:extLst>
              <a:ext uri="{FF2B5EF4-FFF2-40B4-BE49-F238E27FC236}">
                <a16:creationId xmlns:a16="http://schemas.microsoft.com/office/drawing/2014/main" id="{0D71CDCA-5180-536C-ED7D-4E499A683E8A}"/>
              </a:ext>
            </a:extLst>
          </p:cNvPr>
          <p:cNvSpPr txBox="1"/>
          <p:nvPr/>
        </p:nvSpPr>
        <p:spPr>
          <a:xfrm>
            <a:off x="3146662" y="4032698"/>
            <a:ext cx="6163001" cy="338554"/>
          </a:xfrm>
          <a:prstGeom prst="rect">
            <a:avLst/>
          </a:prstGeom>
          <a:noFill/>
        </p:spPr>
        <p:txBody>
          <a:bodyPr wrap="square" rtlCol="0">
            <a:spAutoFit/>
          </a:bodyPr>
          <a:lstStyle/>
          <a:p>
            <a:pPr algn="ctr" defTabSz="914400" fontAlgn="base">
              <a:spcBef>
                <a:spcPct val="0"/>
              </a:spcBef>
              <a:spcAft>
                <a:spcPct val="0"/>
              </a:spcAft>
            </a:pPr>
            <a:r>
              <a:rPr kumimoji="1" lang="ja-JP" altLang="en-US" sz="1600">
                <a:solidFill>
                  <a:srgbClr val="000000"/>
                </a:solidFill>
                <a:latin typeface="+mn-ea"/>
              </a:rPr>
              <a:t>この差は意味のある差なのか、たままた出ている差なのか</a:t>
            </a:r>
            <a:endParaRPr kumimoji="1" lang="ja-JP" altLang="en-US" sz="1600" dirty="0">
              <a:solidFill>
                <a:srgbClr val="000000"/>
              </a:solidFill>
              <a:latin typeface="+mn-ea"/>
            </a:endParaRPr>
          </a:p>
        </p:txBody>
      </p:sp>
      <p:sp>
        <p:nvSpPr>
          <p:cNvPr id="11" name="テキスト ボックス 10">
            <a:extLst>
              <a:ext uri="{FF2B5EF4-FFF2-40B4-BE49-F238E27FC236}">
                <a16:creationId xmlns:a16="http://schemas.microsoft.com/office/drawing/2014/main" id="{5D3AC0E0-B543-BFCA-75AB-0BAC925FB70E}"/>
              </a:ext>
            </a:extLst>
          </p:cNvPr>
          <p:cNvSpPr txBox="1"/>
          <p:nvPr/>
        </p:nvSpPr>
        <p:spPr>
          <a:xfrm>
            <a:off x="3340171" y="5595754"/>
            <a:ext cx="5570757" cy="400110"/>
          </a:xfrm>
          <a:prstGeom prst="rect">
            <a:avLst/>
          </a:prstGeom>
          <a:noFill/>
        </p:spPr>
        <p:txBody>
          <a:bodyPr wrap="none" rtlCol="0">
            <a:spAutoFit/>
          </a:bodyPr>
          <a:lstStyle/>
          <a:p>
            <a:pPr algn="ctr" defTabSz="914400" fontAlgn="base">
              <a:spcBef>
                <a:spcPct val="0"/>
              </a:spcBef>
              <a:spcAft>
                <a:spcPct val="0"/>
              </a:spcAft>
            </a:pPr>
            <a:r>
              <a:rPr kumimoji="1" lang="ja-JP" altLang="en-US" sz="2000" b="1">
                <a:solidFill>
                  <a:srgbClr val="F36C37"/>
                </a:solidFill>
                <a:latin typeface="+mn-ea"/>
              </a:rPr>
              <a:t>検定を用いて意味のある差かどうか判断を行う</a:t>
            </a:r>
            <a:endParaRPr kumimoji="1" lang="ja-JP" altLang="en-US" sz="2000" b="1" dirty="0">
              <a:solidFill>
                <a:srgbClr val="F36C37"/>
              </a:solidFill>
              <a:latin typeface="+mn-ea"/>
            </a:endParaRPr>
          </a:p>
        </p:txBody>
      </p:sp>
      <p:pic>
        <p:nvPicPr>
          <p:cNvPr id="13" name="グラフィックス 12" descr="オフィス ワーカー (男性) 単色塗りつぶし">
            <a:extLst>
              <a:ext uri="{FF2B5EF4-FFF2-40B4-BE49-F238E27FC236}">
                <a16:creationId xmlns:a16="http://schemas.microsoft.com/office/drawing/2014/main" id="{C84D892E-EDA2-EDC1-78C6-3E35555A073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689462" y="3609867"/>
            <a:ext cx="914400" cy="914400"/>
          </a:xfrm>
          <a:prstGeom prst="rect">
            <a:avLst/>
          </a:prstGeom>
        </p:spPr>
      </p:pic>
      <p:sp>
        <p:nvSpPr>
          <p:cNvPr id="14" name="テキスト ボックス 13">
            <a:extLst>
              <a:ext uri="{FF2B5EF4-FFF2-40B4-BE49-F238E27FC236}">
                <a16:creationId xmlns:a16="http://schemas.microsoft.com/office/drawing/2014/main" id="{FE1B58CC-9E0A-CAE4-8C77-6426483F16D6}"/>
              </a:ext>
            </a:extLst>
          </p:cNvPr>
          <p:cNvSpPr txBox="1"/>
          <p:nvPr/>
        </p:nvSpPr>
        <p:spPr>
          <a:xfrm>
            <a:off x="3198909" y="3709367"/>
            <a:ext cx="661844" cy="369332"/>
          </a:xfrm>
          <a:prstGeom prst="rect">
            <a:avLst/>
          </a:prstGeom>
          <a:noFill/>
        </p:spPr>
        <p:txBody>
          <a:bodyPr wrap="square" rtlCol="0">
            <a:spAutoFit/>
          </a:bodyPr>
          <a:lstStyle/>
          <a:p>
            <a:pPr algn="ctr" defTabSz="914400" fontAlgn="base">
              <a:spcBef>
                <a:spcPct val="0"/>
              </a:spcBef>
              <a:spcAft>
                <a:spcPct val="0"/>
              </a:spcAft>
            </a:pPr>
            <a:r>
              <a:rPr kumimoji="1" lang="ja-JP" altLang="en-US">
                <a:solidFill>
                  <a:srgbClr val="F36C37"/>
                </a:solidFill>
                <a:latin typeface="+mn-ea"/>
              </a:rPr>
              <a:t>？</a:t>
            </a:r>
            <a:endParaRPr kumimoji="1" lang="ja-JP" altLang="en-US" dirty="0">
              <a:solidFill>
                <a:srgbClr val="F36C37"/>
              </a:solidFill>
              <a:latin typeface="+mn-ea"/>
            </a:endParaRPr>
          </a:p>
        </p:txBody>
      </p:sp>
    </p:spTree>
    <p:extLst>
      <p:ext uri="{BB962C8B-B14F-4D97-AF65-F5344CB8AC3E}">
        <p14:creationId xmlns:p14="http://schemas.microsoft.com/office/powerpoint/2010/main" val="27999544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36D3CDB1-011E-4E76-86CB-7A8B27E635DA}"/>
              </a:ext>
            </a:extLst>
          </p:cNvPr>
          <p:cNvSpPr/>
          <p:nvPr/>
        </p:nvSpPr>
        <p:spPr>
          <a:xfrm>
            <a:off x="4276673" y="1927913"/>
            <a:ext cx="2634144" cy="3038509"/>
          </a:xfrm>
          <a:prstGeom prst="rect">
            <a:avLst/>
          </a:prstGeom>
          <a:solidFill>
            <a:srgbClr val="FFF4E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2400" dirty="0">
              <a:latin typeface="BIZ UDPゴシック" panose="020B0400000000000000" pitchFamily="50" charset="-128"/>
              <a:ea typeface="BIZ UDPゴシック" panose="020B0400000000000000" pitchFamily="50" charset="-128"/>
            </a:endParaRPr>
          </a:p>
        </p:txBody>
      </p:sp>
      <p:sp>
        <p:nvSpPr>
          <p:cNvPr id="9" name="円: 塗りつぶしなし 8">
            <a:extLst>
              <a:ext uri="{FF2B5EF4-FFF2-40B4-BE49-F238E27FC236}">
                <a16:creationId xmlns:a16="http://schemas.microsoft.com/office/drawing/2014/main" id="{35E6028A-ABC1-4582-AA80-3E619254EA7D}"/>
              </a:ext>
            </a:extLst>
          </p:cNvPr>
          <p:cNvSpPr/>
          <p:nvPr/>
        </p:nvSpPr>
        <p:spPr>
          <a:xfrm>
            <a:off x="5253075" y="2700417"/>
            <a:ext cx="681347" cy="681347"/>
          </a:xfrm>
          <a:prstGeom prst="donut">
            <a:avLst>
              <a:gd name="adj" fmla="val 21336"/>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tx1"/>
              </a:solidFill>
              <a:latin typeface="BIZ UDPゴシック" panose="020B0400000000000000" pitchFamily="50" charset="-128"/>
              <a:ea typeface="BIZ UDPゴシック" panose="020B0400000000000000" pitchFamily="50" charset="-128"/>
            </a:endParaRPr>
          </a:p>
        </p:txBody>
      </p:sp>
      <p:sp>
        <p:nvSpPr>
          <p:cNvPr id="2" name="タイトル 1">
            <a:extLst>
              <a:ext uri="{FF2B5EF4-FFF2-40B4-BE49-F238E27FC236}">
                <a16:creationId xmlns:a16="http://schemas.microsoft.com/office/drawing/2014/main" id="{E81E304D-0200-44D0-BBC0-1C6E33076E63}"/>
              </a:ext>
            </a:extLst>
          </p:cNvPr>
          <p:cNvSpPr>
            <a:spLocks noGrp="1"/>
          </p:cNvSpPr>
          <p:nvPr>
            <p:ph type="title"/>
          </p:nvPr>
        </p:nvSpPr>
        <p:spPr/>
        <p:txBody>
          <a:bodyPr/>
          <a:lstStyle/>
          <a:p>
            <a:r>
              <a:rPr lang="ja-JP" altLang="en-US" dirty="0"/>
              <a:t>本コースで学べること、学べないこと</a:t>
            </a:r>
            <a:endParaRPr kumimoji="1" lang="ja-JP" altLang="en-US" dirty="0"/>
          </a:p>
        </p:txBody>
      </p:sp>
      <p:sp>
        <p:nvSpPr>
          <p:cNvPr id="3" name="スライド番号プレースホルダー 2">
            <a:extLst>
              <a:ext uri="{FF2B5EF4-FFF2-40B4-BE49-F238E27FC236}">
                <a16:creationId xmlns:a16="http://schemas.microsoft.com/office/drawing/2014/main" id="{47338203-6CAA-400B-88DA-C93E39644BDF}"/>
              </a:ext>
            </a:extLst>
          </p:cNvPr>
          <p:cNvSpPr>
            <a:spLocks noGrp="1"/>
          </p:cNvSpPr>
          <p:nvPr>
            <p:ph type="sldNum" sz="quarter" idx="10"/>
          </p:nvPr>
        </p:nvSpPr>
        <p:spPr/>
        <p:txBody>
          <a:bodyPr/>
          <a:lstStyle/>
          <a:p>
            <a:fld id="{5D750650-B10A-47BF-93C2-E1678438B37A}" type="slidenum">
              <a:rPr kumimoji="1" lang="ja-JP" altLang="en-US" smtClean="0"/>
              <a:pPr/>
              <a:t>5</a:t>
            </a:fld>
            <a:endParaRPr kumimoji="1" lang="ja-JP" altLang="en-US"/>
          </a:p>
        </p:txBody>
      </p:sp>
      <p:grpSp>
        <p:nvGrpSpPr>
          <p:cNvPr id="8" name="グループ化 7">
            <a:extLst>
              <a:ext uri="{FF2B5EF4-FFF2-40B4-BE49-F238E27FC236}">
                <a16:creationId xmlns:a16="http://schemas.microsoft.com/office/drawing/2014/main" id="{B11A77EE-BF2B-4E35-B6BC-2CFE98A40813}"/>
              </a:ext>
            </a:extLst>
          </p:cNvPr>
          <p:cNvGrpSpPr/>
          <p:nvPr/>
        </p:nvGrpSpPr>
        <p:grpSpPr>
          <a:xfrm>
            <a:off x="5272053" y="3525362"/>
            <a:ext cx="643388" cy="554645"/>
            <a:chOff x="2105795" y="1036646"/>
            <a:chExt cx="643388" cy="554645"/>
          </a:xfrm>
        </p:grpSpPr>
        <p:sp>
          <p:nvSpPr>
            <p:cNvPr id="6" name="二等辺三角形 5">
              <a:extLst>
                <a:ext uri="{FF2B5EF4-FFF2-40B4-BE49-F238E27FC236}">
                  <a16:creationId xmlns:a16="http://schemas.microsoft.com/office/drawing/2014/main" id="{456A4559-EE74-4FDD-B0E3-42C6901A5ACB}"/>
                </a:ext>
              </a:extLst>
            </p:cNvPr>
            <p:cNvSpPr/>
            <p:nvPr/>
          </p:nvSpPr>
          <p:spPr>
            <a:xfrm>
              <a:off x="2105795" y="1036646"/>
              <a:ext cx="643388" cy="554645"/>
            </a:xfrm>
            <a:prstGeom prst="triangle">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2400" dirty="0">
                <a:latin typeface="BIZ UDPゴシック" panose="020B0400000000000000" pitchFamily="50" charset="-128"/>
                <a:ea typeface="BIZ UDPゴシック" panose="020B0400000000000000" pitchFamily="50" charset="-128"/>
              </a:endParaRPr>
            </a:p>
          </p:txBody>
        </p:sp>
        <p:sp>
          <p:nvSpPr>
            <p:cNvPr id="10" name="二等辺三角形 9">
              <a:extLst>
                <a:ext uri="{FF2B5EF4-FFF2-40B4-BE49-F238E27FC236}">
                  <a16:creationId xmlns:a16="http://schemas.microsoft.com/office/drawing/2014/main" id="{8C56520C-B5B6-4230-A878-6B2F90EFF01C}"/>
                </a:ext>
              </a:extLst>
            </p:cNvPr>
            <p:cNvSpPr/>
            <p:nvPr/>
          </p:nvSpPr>
          <p:spPr>
            <a:xfrm>
              <a:off x="2251406" y="1196117"/>
              <a:ext cx="352165" cy="303591"/>
            </a:xfrm>
            <a:prstGeom prst="triangle">
              <a:avLst/>
            </a:prstGeom>
            <a:solidFill>
              <a:srgbClr val="FFF4E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2400" dirty="0">
                <a:latin typeface="BIZ UDPゴシック" panose="020B0400000000000000" pitchFamily="50" charset="-128"/>
                <a:ea typeface="BIZ UDPゴシック" panose="020B0400000000000000" pitchFamily="50" charset="-128"/>
              </a:endParaRPr>
            </a:p>
          </p:txBody>
        </p:sp>
      </p:grpSp>
      <p:grpSp>
        <p:nvGrpSpPr>
          <p:cNvPr id="14" name="グループ化 13">
            <a:extLst>
              <a:ext uri="{FF2B5EF4-FFF2-40B4-BE49-F238E27FC236}">
                <a16:creationId xmlns:a16="http://schemas.microsoft.com/office/drawing/2014/main" id="{B66108BA-953F-46A3-B56D-80DF92681F23}"/>
              </a:ext>
            </a:extLst>
          </p:cNvPr>
          <p:cNvGrpSpPr/>
          <p:nvPr/>
        </p:nvGrpSpPr>
        <p:grpSpPr>
          <a:xfrm>
            <a:off x="5272052" y="4232825"/>
            <a:ext cx="643388" cy="554645"/>
            <a:chOff x="2105795" y="1036646"/>
            <a:chExt cx="643388" cy="554645"/>
          </a:xfrm>
        </p:grpSpPr>
        <p:sp>
          <p:nvSpPr>
            <p:cNvPr id="15" name="二等辺三角形 14">
              <a:extLst>
                <a:ext uri="{FF2B5EF4-FFF2-40B4-BE49-F238E27FC236}">
                  <a16:creationId xmlns:a16="http://schemas.microsoft.com/office/drawing/2014/main" id="{6DAFA436-B41A-484D-BB8F-C8EB71152EFA}"/>
                </a:ext>
              </a:extLst>
            </p:cNvPr>
            <p:cNvSpPr/>
            <p:nvPr/>
          </p:nvSpPr>
          <p:spPr>
            <a:xfrm>
              <a:off x="2105795" y="1036646"/>
              <a:ext cx="643388" cy="554645"/>
            </a:xfrm>
            <a:prstGeom prst="triangle">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2400" dirty="0">
                <a:latin typeface="BIZ UDPゴシック" panose="020B0400000000000000" pitchFamily="50" charset="-128"/>
                <a:ea typeface="BIZ UDPゴシック" panose="020B0400000000000000" pitchFamily="50" charset="-128"/>
              </a:endParaRPr>
            </a:p>
          </p:txBody>
        </p:sp>
        <p:sp>
          <p:nvSpPr>
            <p:cNvPr id="16" name="二等辺三角形 15">
              <a:extLst>
                <a:ext uri="{FF2B5EF4-FFF2-40B4-BE49-F238E27FC236}">
                  <a16:creationId xmlns:a16="http://schemas.microsoft.com/office/drawing/2014/main" id="{2BEECD20-0297-43C1-85F1-443B15C260B7}"/>
                </a:ext>
              </a:extLst>
            </p:cNvPr>
            <p:cNvSpPr/>
            <p:nvPr/>
          </p:nvSpPr>
          <p:spPr>
            <a:xfrm>
              <a:off x="2251406" y="1196117"/>
              <a:ext cx="352165" cy="303591"/>
            </a:xfrm>
            <a:prstGeom prst="triangle">
              <a:avLst/>
            </a:prstGeom>
            <a:solidFill>
              <a:srgbClr val="FFF4E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2400" dirty="0">
                <a:latin typeface="BIZ UDPゴシック" panose="020B0400000000000000" pitchFamily="50" charset="-128"/>
                <a:ea typeface="BIZ UDPゴシック" panose="020B0400000000000000" pitchFamily="50" charset="-128"/>
              </a:endParaRPr>
            </a:p>
          </p:txBody>
        </p:sp>
      </p:grpSp>
      <p:sp>
        <p:nvSpPr>
          <p:cNvPr id="21" name="円: 塗りつぶしなし 20">
            <a:extLst>
              <a:ext uri="{FF2B5EF4-FFF2-40B4-BE49-F238E27FC236}">
                <a16:creationId xmlns:a16="http://schemas.microsoft.com/office/drawing/2014/main" id="{7D7F5596-7039-4C65-9E9D-E309AF5D0E0F}"/>
              </a:ext>
            </a:extLst>
          </p:cNvPr>
          <p:cNvSpPr/>
          <p:nvPr/>
        </p:nvSpPr>
        <p:spPr>
          <a:xfrm>
            <a:off x="5253075" y="1928269"/>
            <a:ext cx="681347" cy="681347"/>
          </a:xfrm>
          <a:prstGeom prst="donut">
            <a:avLst>
              <a:gd name="adj" fmla="val 21336"/>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tx1"/>
              </a:solidFill>
              <a:latin typeface="BIZ UDPゴシック" panose="020B0400000000000000" pitchFamily="50" charset="-128"/>
              <a:ea typeface="BIZ UDPゴシック" panose="020B0400000000000000" pitchFamily="50" charset="-128"/>
            </a:endParaRPr>
          </a:p>
        </p:txBody>
      </p:sp>
      <p:graphicFrame>
        <p:nvGraphicFramePr>
          <p:cNvPr id="4" name="表 4">
            <a:extLst>
              <a:ext uri="{FF2B5EF4-FFF2-40B4-BE49-F238E27FC236}">
                <a16:creationId xmlns:a16="http://schemas.microsoft.com/office/drawing/2014/main" id="{342FAAA9-3491-4AEC-A66D-AE7A0DB4F758}"/>
              </a:ext>
            </a:extLst>
          </p:cNvPr>
          <p:cNvGraphicFramePr>
            <a:graphicFrameLocks noGrp="1"/>
          </p:cNvGraphicFramePr>
          <p:nvPr>
            <p:extLst>
              <p:ext uri="{D42A27DB-BD31-4B8C-83A1-F6EECF244321}">
                <p14:modId xmlns:p14="http://schemas.microsoft.com/office/powerpoint/2010/main" val="847007034"/>
              </p:ext>
            </p:extLst>
          </p:nvPr>
        </p:nvGraphicFramePr>
        <p:xfrm>
          <a:off x="772347" y="1909746"/>
          <a:ext cx="10324150" cy="3038508"/>
        </p:xfrm>
        <a:graphic>
          <a:graphicData uri="http://schemas.openxmlformats.org/drawingml/2006/table">
            <a:tbl>
              <a:tblPr firstRow="1" bandRow="1">
                <a:tableStyleId>{5C22544A-7EE6-4342-B048-85BDC9FD1C3A}</a:tableStyleId>
              </a:tblPr>
              <a:tblGrid>
                <a:gridCol w="3531765">
                  <a:extLst>
                    <a:ext uri="{9D8B030D-6E8A-4147-A177-3AD203B41FA5}">
                      <a16:colId xmlns:a16="http://schemas.microsoft.com/office/drawing/2014/main" val="2124925438"/>
                    </a:ext>
                  </a:extLst>
                </a:gridCol>
                <a:gridCol w="2447417">
                  <a:extLst>
                    <a:ext uri="{9D8B030D-6E8A-4147-A177-3AD203B41FA5}">
                      <a16:colId xmlns:a16="http://schemas.microsoft.com/office/drawing/2014/main" val="216490531"/>
                    </a:ext>
                  </a:extLst>
                </a:gridCol>
                <a:gridCol w="4344968">
                  <a:extLst>
                    <a:ext uri="{9D8B030D-6E8A-4147-A177-3AD203B41FA5}">
                      <a16:colId xmlns:a16="http://schemas.microsoft.com/office/drawing/2014/main" val="1317616764"/>
                    </a:ext>
                  </a:extLst>
                </a:gridCol>
              </a:tblGrid>
              <a:tr h="735772">
                <a:tc>
                  <a:txBody>
                    <a:bodyPr/>
                    <a:lstStyle/>
                    <a:p>
                      <a:pPr algn="ctr"/>
                      <a:r>
                        <a:rPr kumimoji="1" lang="ja-JP" altLang="en-US" sz="1600" b="1">
                          <a:solidFill>
                            <a:schemeClr val="tx1">
                              <a:lumMod val="75000"/>
                              <a:lumOff val="25000"/>
                            </a:schemeClr>
                          </a:solidFill>
                          <a:latin typeface="メイリオ" panose="020B0604030504040204" pitchFamily="50" charset="-128"/>
                          <a:ea typeface="メイリオ" panose="020B0604030504040204" pitchFamily="50" charset="-128"/>
                        </a:rPr>
                        <a:t>データ分析の流れ</a:t>
                      </a:r>
                      <a:endParaRPr kumimoji="1" lang="en-US" altLang="ja-JP" sz="1600" b="1" dirty="0">
                        <a:solidFill>
                          <a:schemeClr val="tx1">
                            <a:lumMod val="75000"/>
                            <a:lumOff val="25000"/>
                          </a:schemeClr>
                        </a:solidFill>
                        <a:latin typeface="メイリオ" panose="020B0604030504040204" pitchFamily="50" charset="-128"/>
                        <a:ea typeface="メイリオ" panose="020B0604030504040204" pitchFamily="50" charset="-128"/>
                      </a:endParaRP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solidFill>
                      <a:schemeClr val="bg2">
                        <a:lumMod val="95000"/>
                      </a:schemeClr>
                    </a:solidFill>
                  </a:tcPr>
                </a:tc>
                <a:tc>
                  <a:txBody>
                    <a:bodyPr/>
                    <a:lstStyle/>
                    <a:p>
                      <a:pPr marL="0" indent="0">
                        <a:spcAft>
                          <a:spcPts val="300"/>
                        </a:spcAft>
                        <a:buFont typeface="Wingdings" panose="05000000000000000000" pitchFamily="2" charset="2"/>
                        <a:buNone/>
                      </a:pPr>
                      <a:endParaRPr kumimoji="1" lang="ja-JP" altLang="en-US" sz="1600" b="1" dirty="0">
                        <a:solidFill>
                          <a:srgbClr val="F36C37"/>
                        </a:solidFill>
                        <a:latin typeface="メイリオ" panose="020B0604030504040204" pitchFamily="50" charset="-128"/>
                        <a:ea typeface="メイリオ" panose="020B0604030504040204" pitchFamily="50" charset="-128"/>
                      </a:endParaRP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marL="285750" indent="-285750">
                        <a:spcAft>
                          <a:spcPts val="300"/>
                        </a:spcAft>
                        <a:buFont typeface="Wingdings" panose="05000000000000000000" pitchFamily="2" charset="2"/>
                        <a:buChar char="l"/>
                      </a:pPr>
                      <a:r>
                        <a:rPr kumimoji="1" lang="ja-JP" altLang="en-US" sz="1500" b="1">
                          <a:solidFill>
                            <a:srgbClr val="00879E"/>
                          </a:solidFill>
                          <a:latin typeface="メイリオ" panose="020B0604030504040204" pitchFamily="50" charset="-128"/>
                          <a:ea typeface="メイリオ" panose="020B0604030504040204" pitchFamily="50" charset="-128"/>
                        </a:rPr>
                        <a:t>データ分析の全体像と各ステップを学びます。</a:t>
                      </a:r>
                      <a:endParaRPr kumimoji="1" lang="ja-JP" altLang="en-US" sz="1500" b="1" dirty="0">
                        <a:solidFill>
                          <a:srgbClr val="00879E"/>
                        </a:solidFill>
                        <a:latin typeface="メイリオ" panose="020B0604030504040204" pitchFamily="50" charset="-128"/>
                        <a:ea typeface="メイリオ" panose="020B0604030504040204" pitchFamily="50" charset="-128"/>
                      </a:endParaRP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solidFill>
                      <a:srgbClr val="ECF6F8"/>
                    </a:solidFill>
                  </a:tcPr>
                </a:tc>
                <a:extLst>
                  <a:ext uri="{0D108BD9-81ED-4DB2-BD59-A6C34878D82A}">
                    <a16:rowId xmlns:a16="http://schemas.microsoft.com/office/drawing/2014/main" val="4116426651"/>
                  </a:ext>
                </a:extLst>
              </a:tr>
              <a:tr h="794404">
                <a:tc>
                  <a:txBody>
                    <a:bodyPr/>
                    <a:lstStyle/>
                    <a:p>
                      <a:pPr algn="ctr"/>
                      <a:r>
                        <a:rPr kumimoji="1" lang="en-US" altLang="ja-JP" sz="1600" b="1" dirty="0">
                          <a:solidFill>
                            <a:schemeClr val="tx1">
                              <a:lumMod val="75000"/>
                              <a:lumOff val="25000"/>
                            </a:schemeClr>
                          </a:solidFill>
                          <a:latin typeface="メイリオ" panose="020B0604030504040204" pitchFamily="50" charset="-128"/>
                          <a:ea typeface="メイリオ" panose="020B0604030504040204" pitchFamily="50" charset="-128"/>
                        </a:rPr>
                        <a:t>Excel </a:t>
                      </a:r>
                      <a:r>
                        <a:rPr kumimoji="1" lang="ja-JP" altLang="en-US" sz="1600" b="1">
                          <a:solidFill>
                            <a:schemeClr val="tx1">
                              <a:lumMod val="75000"/>
                              <a:lumOff val="25000"/>
                            </a:schemeClr>
                          </a:solidFill>
                          <a:latin typeface="メイリオ" panose="020B0604030504040204" pitchFamily="50" charset="-128"/>
                          <a:ea typeface="メイリオ" panose="020B0604030504040204" pitchFamily="50" charset="-128"/>
                        </a:rPr>
                        <a:t>での</a:t>
                      </a:r>
                      <a:r>
                        <a:rPr kumimoji="1" lang="ja-JP" altLang="en-US" sz="1600" b="1" dirty="0">
                          <a:solidFill>
                            <a:schemeClr val="tx1">
                              <a:lumMod val="75000"/>
                              <a:lumOff val="25000"/>
                            </a:schemeClr>
                          </a:solidFill>
                          <a:latin typeface="メイリオ" panose="020B0604030504040204" pitchFamily="50" charset="-128"/>
                          <a:ea typeface="メイリオ" panose="020B0604030504040204" pitchFamily="50" charset="-128"/>
                        </a:rPr>
                        <a:t>実装方法</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solidFill>
                      <a:schemeClr val="bg2">
                        <a:lumMod val="95000"/>
                      </a:schemeClr>
                    </a:solidFill>
                  </a:tcPr>
                </a:tc>
                <a:tc>
                  <a:txBody>
                    <a:bodyPr/>
                    <a:lstStyle/>
                    <a:p>
                      <a:pPr marL="0" indent="0">
                        <a:spcAft>
                          <a:spcPts val="300"/>
                        </a:spcAft>
                        <a:buFont typeface="Wingdings" panose="05000000000000000000" pitchFamily="2" charset="2"/>
                        <a:buNone/>
                      </a:pPr>
                      <a:endParaRPr kumimoji="1" lang="ja-JP" altLang="en-US" sz="1600" b="1" dirty="0">
                        <a:solidFill>
                          <a:srgbClr val="F36C37"/>
                        </a:solidFill>
                        <a:latin typeface="メイリオ" panose="020B0604030504040204" pitchFamily="50" charset="-128"/>
                        <a:ea typeface="メイリオ" panose="020B0604030504040204" pitchFamily="50" charset="-128"/>
                      </a:endParaRP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marL="285750" indent="-285750">
                        <a:spcAft>
                          <a:spcPts val="300"/>
                        </a:spcAft>
                        <a:buFont typeface="Wingdings" panose="05000000000000000000" pitchFamily="2" charset="2"/>
                        <a:buChar char="l"/>
                      </a:pPr>
                      <a:r>
                        <a:rPr kumimoji="1" lang="en-US" altLang="ja-JP" sz="1500" b="1" dirty="0">
                          <a:solidFill>
                            <a:srgbClr val="00879E"/>
                          </a:solidFill>
                          <a:latin typeface="メイリオ" panose="020B0604030504040204" pitchFamily="50" charset="-128"/>
                          <a:ea typeface="メイリオ" panose="020B0604030504040204" pitchFamily="50" charset="-128"/>
                        </a:rPr>
                        <a:t>Excel </a:t>
                      </a:r>
                      <a:r>
                        <a:rPr kumimoji="1" lang="ja-JP" altLang="en-US" sz="1500" b="1">
                          <a:solidFill>
                            <a:srgbClr val="00879E"/>
                          </a:solidFill>
                          <a:latin typeface="メイリオ" panose="020B0604030504040204" pitchFamily="50" charset="-128"/>
                          <a:ea typeface="メイリオ" panose="020B0604030504040204" pitchFamily="50" charset="-128"/>
                        </a:rPr>
                        <a:t>を</a:t>
                      </a:r>
                      <a:r>
                        <a:rPr kumimoji="1" lang="ja-JP" altLang="en-US" sz="1500" b="1" dirty="0">
                          <a:solidFill>
                            <a:srgbClr val="00879E"/>
                          </a:solidFill>
                          <a:latin typeface="メイリオ" panose="020B0604030504040204" pitchFamily="50" charset="-128"/>
                          <a:ea typeface="メイリオ" panose="020B0604030504040204" pitchFamily="50" charset="-128"/>
                        </a:rPr>
                        <a:t>用いて、データ準備、前処理</a:t>
                      </a:r>
                      <a:br>
                        <a:rPr kumimoji="1" lang="en-US" altLang="ja-JP" sz="1500" b="1" dirty="0">
                          <a:solidFill>
                            <a:srgbClr val="00879E"/>
                          </a:solidFill>
                          <a:latin typeface="メイリオ" panose="020B0604030504040204" pitchFamily="50" charset="-128"/>
                          <a:ea typeface="メイリオ" panose="020B0604030504040204" pitchFamily="50" charset="-128"/>
                        </a:rPr>
                      </a:br>
                      <a:r>
                        <a:rPr kumimoji="1" lang="ja-JP" altLang="en-US" sz="1500" b="1" dirty="0">
                          <a:solidFill>
                            <a:srgbClr val="00879E"/>
                          </a:solidFill>
                          <a:latin typeface="メイリオ" panose="020B0604030504040204" pitchFamily="50" charset="-128"/>
                          <a:ea typeface="メイリオ" panose="020B0604030504040204" pitchFamily="50" charset="-128"/>
                        </a:rPr>
                        <a:t>モデル学習、評価、改善のプロセスを学ぶことができます。</a:t>
                      </a:r>
                      <a:endParaRPr kumimoji="1" lang="en-US" altLang="ja-JP" sz="1500" b="1" dirty="0">
                        <a:solidFill>
                          <a:srgbClr val="00879E"/>
                        </a:solidFill>
                        <a:latin typeface="メイリオ" panose="020B0604030504040204" pitchFamily="50" charset="-128"/>
                        <a:ea typeface="メイリオ" panose="020B0604030504040204" pitchFamily="50" charset="-128"/>
                      </a:endParaRP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solidFill>
                      <a:srgbClr val="ECF6F8"/>
                    </a:solidFill>
                  </a:tcPr>
                </a:tc>
                <a:extLst>
                  <a:ext uri="{0D108BD9-81ED-4DB2-BD59-A6C34878D82A}">
                    <a16:rowId xmlns:a16="http://schemas.microsoft.com/office/drawing/2014/main" val="1822275160"/>
                  </a:ext>
                </a:extLst>
              </a:tr>
              <a:tr h="754166">
                <a:tc>
                  <a:txBody>
                    <a:bodyPr/>
                    <a:lstStyle/>
                    <a:p>
                      <a:pPr algn="ctr"/>
                      <a:r>
                        <a:rPr kumimoji="1" lang="ja-JP" altLang="en-US" sz="1600" b="1">
                          <a:solidFill>
                            <a:schemeClr val="tx1">
                              <a:lumMod val="75000"/>
                              <a:lumOff val="25000"/>
                            </a:schemeClr>
                          </a:solidFill>
                          <a:latin typeface="メイリオ" panose="020B0604030504040204" pitchFamily="50" charset="-128"/>
                          <a:ea typeface="メイリオ" panose="020B0604030504040204" pitchFamily="50" charset="-128"/>
                        </a:rPr>
                        <a:t>統計学の</a:t>
                      </a:r>
                      <a:r>
                        <a:rPr kumimoji="1" lang="ja-JP" altLang="en-US" sz="1600" b="1" dirty="0">
                          <a:solidFill>
                            <a:schemeClr val="tx1">
                              <a:lumMod val="75000"/>
                              <a:lumOff val="25000"/>
                            </a:schemeClr>
                          </a:solidFill>
                          <a:latin typeface="メイリオ" panose="020B0604030504040204" pitchFamily="50" charset="-128"/>
                          <a:ea typeface="メイリオ" panose="020B0604030504040204" pitchFamily="50" charset="-128"/>
                        </a:rPr>
                        <a:t>数学・理論</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solidFill>
                      <a:srgbClr val="F2F2F2"/>
                    </a:solidFill>
                  </a:tcPr>
                </a:tc>
                <a:tc>
                  <a:txBody>
                    <a:bodyPr/>
                    <a:lstStyle/>
                    <a:p>
                      <a:pPr marL="285750" indent="-285750">
                        <a:spcAft>
                          <a:spcPts val="300"/>
                        </a:spcAft>
                        <a:buFont typeface="Wingdings" panose="05000000000000000000" pitchFamily="2" charset="2"/>
                        <a:buChar char="l"/>
                      </a:pPr>
                      <a:endParaRPr kumimoji="1" lang="ja-JP" altLang="en-US" sz="1600" b="1" dirty="0">
                        <a:solidFill>
                          <a:schemeClr val="tx1">
                            <a:lumMod val="75000"/>
                            <a:lumOff val="25000"/>
                          </a:schemeClr>
                        </a:solidFill>
                        <a:latin typeface="メイリオ" panose="020B0604030504040204" pitchFamily="50" charset="-128"/>
                        <a:ea typeface="メイリオ" panose="020B0604030504040204" pitchFamily="50" charset="-128"/>
                      </a:endParaRP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marL="285750" indent="-285750">
                        <a:spcAft>
                          <a:spcPts val="300"/>
                        </a:spcAft>
                        <a:buFont typeface="Wingdings" panose="05000000000000000000" pitchFamily="2" charset="2"/>
                        <a:buChar char="l"/>
                      </a:pPr>
                      <a:r>
                        <a:rPr kumimoji="1" lang="ja-JP" altLang="en-US" sz="1500" b="1" dirty="0">
                          <a:solidFill>
                            <a:srgbClr val="00879E"/>
                          </a:solidFill>
                          <a:latin typeface="メイリオ" panose="020B0604030504040204" pitchFamily="50" charset="-128"/>
                          <a:ea typeface="メイリオ" panose="020B0604030504040204" pitchFamily="50" charset="-128"/>
                        </a:rPr>
                        <a:t>必要最小限にとどめます</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solidFill>
                      <a:srgbClr val="ECF6F8"/>
                    </a:solidFill>
                  </a:tcPr>
                </a:tc>
                <a:extLst>
                  <a:ext uri="{0D108BD9-81ED-4DB2-BD59-A6C34878D82A}">
                    <a16:rowId xmlns:a16="http://schemas.microsoft.com/office/drawing/2014/main" val="141130300"/>
                  </a:ext>
                </a:extLst>
              </a:tr>
              <a:tr h="754166">
                <a:tc>
                  <a:txBody>
                    <a:bodyPr/>
                    <a:lstStyle/>
                    <a:p>
                      <a:pPr algn="ctr"/>
                      <a:r>
                        <a:rPr kumimoji="1" lang="ja-JP" altLang="en-US" sz="1600" b="1">
                          <a:solidFill>
                            <a:schemeClr val="tx1">
                              <a:lumMod val="75000"/>
                              <a:lumOff val="25000"/>
                            </a:schemeClr>
                          </a:solidFill>
                          <a:latin typeface="メイリオ" panose="020B0604030504040204" pitchFamily="50" charset="-128"/>
                          <a:ea typeface="メイリオ" panose="020B0604030504040204" pitchFamily="50" charset="-128"/>
                        </a:rPr>
                        <a:t>データ分析の</a:t>
                      </a:r>
                      <a:r>
                        <a:rPr kumimoji="1" lang="ja-JP" altLang="en-US" sz="1600" b="1" dirty="0">
                          <a:solidFill>
                            <a:schemeClr val="tx1">
                              <a:lumMod val="75000"/>
                              <a:lumOff val="25000"/>
                            </a:schemeClr>
                          </a:solidFill>
                          <a:latin typeface="メイリオ" panose="020B0604030504040204" pitchFamily="50" charset="-128"/>
                          <a:ea typeface="メイリオ" panose="020B0604030504040204" pitchFamily="50" charset="-128"/>
                        </a:rPr>
                        <a:t>活用方法</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solidFill>
                      <a:srgbClr val="F2F2F2"/>
                    </a:solidFill>
                  </a:tcPr>
                </a:tc>
                <a:tc>
                  <a:txBody>
                    <a:bodyPr/>
                    <a:lstStyle/>
                    <a:p>
                      <a:pPr marL="285750" indent="-285750">
                        <a:spcAft>
                          <a:spcPts val="300"/>
                        </a:spcAft>
                        <a:buFont typeface="Wingdings" panose="05000000000000000000" pitchFamily="2" charset="2"/>
                        <a:buChar char="l"/>
                      </a:pPr>
                      <a:endParaRPr kumimoji="1" lang="ja-JP" altLang="en-US" sz="1600" b="1" dirty="0">
                        <a:solidFill>
                          <a:schemeClr val="tx1">
                            <a:lumMod val="75000"/>
                            <a:lumOff val="25000"/>
                          </a:schemeClr>
                        </a:solidFill>
                        <a:latin typeface="メイリオ" panose="020B0604030504040204" pitchFamily="50" charset="-128"/>
                        <a:ea typeface="メイリオ" panose="020B0604030504040204" pitchFamily="50" charset="-128"/>
                      </a:endParaRP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marL="285750" marR="0" lvl="0" indent="-285750" algn="l" defTabSz="914400" rtl="0" eaLnBrk="1" fontAlgn="auto" latinLnBrk="0" hangingPunct="1">
                        <a:lnSpc>
                          <a:spcPct val="100000"/>
                        </a:lnSpc>
                        <a:spcBef>
                          <a:spcPts val="0"/>
                        </a:spcBef>
                        <a:spcAft>
                          <a:spcPts val="300"/>
                        </a:spcAft>
                        <a:buClrTx/>
                        <a:buSzTx/>
                        <a:buFont typeface="Wingdings" panose="05000000000000000000" pitchFamily="2" charset="2"/>
                        <a:buChar char="l"/>
                        <a:tabLst/>
                        <a:defRPr/>
                      </a:pPr>
                      <a:r>
                        <a:rPr kumimoji="1" lang="ja-JP" altLang="en-US" sz="1500" b="1" dirty="0">
                          <a:solidFill>
                            <a:srgbClr val="00879E"/>
                          </a:solidFill>
                          <a:latin typeface="メイリオ" panose="020B0604030504040204" pitchFamily="50" charset="-128"/>
                          <a:ea typeface="メイリオ" panose="020B0604030504040204" pitchFamily="50" charset="-128"/>
                        </a:rPr>
                        <a:t>活用例や開発の流れを扱いますが、代表的なものに絞っています。</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solidFill>
                      <a:srgbClr val="ECF6F8"/>
                    </a:solidFill>
                  </a:tcPr>
                </a:tc>
                <a:extLst>
                  <a:ext uri="{0D108BD9-81ED-4DB2-BD59-A6C34878D82A}">
                    <a16:rowId xmlns:a16="http://schemas.microsoft.com/office/drawing/2014/main" val="3770362601"/>
                  </a:ext>
                </a:extLst>
              </a:tr>
            </a:tbl>
          </a:graphicData>
        </a:graphic>
      </p:graphicFrame>
    </p:spTree>
    <p:extLst>
      <p:ext uri="{BB962C8B-B14F-4D97-AF65-F5344CB8AC3E}">
        <p14:creationId xmlns:p14="http://schemas.microsoft.com/office/powerpoint/2010/main" val="359142357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D299764-9D2C-2F58-5C16-E802633C5284}"/>
              </a:ext>
            </a:extLst>
          </p:cNvPr>
          <p:cNvSpPr>
            <a:spLocks noGrp="1"/>
          </p:cNvSpPr>
          <p:nvPr>
            <p:ph type="title"/>
          </p:nvPr>
        </p:nvSpPr>
        <p:spPr/>
        <p:txBody>
          <a:bodyPr/>
          <a:lstStyle/>
          <a:p>
            <a:r>
              <a:rPr kumimoji="1" lang="ja-JP" altLang="en-US"/>
              <a:t>代表的な検定の手法</a:t>
            </a:r>
          </a:p>
        </p:txBody>
      </p:sp>
      <p:sp>
        <p:nvSpPr>
          <p:cNvPr id="3" name="スライド番号プレースホルダー 2">
            <a:extLst>
              <a:ext uri="{FF2B5EF4-FFF2-40B4-BE49-F238E27FC236}">
                <a16:creationId xmlns:a16="http://schemas.microsoft.com/office/drawing/2014/main" id="{23A161E5-9519-681E-814F-667E4C6553F1}"/>
              </a:ext>
            </a:extLst>
          </p:cNvPr>
          <p:cNvSpPr>
            <a:spLocks noGrp="1"/>
          </p:cNvSpPr>
          <p:nvPr>
            <p:ph type="sldNum" sz="quarter" idx="10"/>
          </p:nvPr>
        </p:nvSpPr>
        <p:spPr/>
        <p:txBody>
          <a:bodyPr/>
          <a:lstStyle/>
          <a:p>
            <a:fld id="{5D750650-B10A-47BF-93C2-E1678438B37A}" type="slidenum">
              <a:rPr lang="en-US" altLang="ja-JP" smtClean="0"/>
              <a:pPr/>
              <a:t>50</a:t>
            </a:fld>
            <a:endParaRPr lang="en-US" altLang="ja-JP" dirty="0"/>
          </a:p>
        </p:txBody>
      </p:sp>
      <p:sp>
        <p:nvSpPr>
          <p:cNvPr id="4" name="テキスト ボックス 3">
            <a:extLst>
              <a:ext uri="{FF2B5EF4-FFF2-40B4-BE49-F238E27FC236}">
                <a16:creationId xmlns:a16="http://schemas.microsoft.com/office/drawing/2014/main" id="{6D399921-10C2-BDA0-0FAC-6CC07FE6A716}"/>
              </a:ext>
            </a:extLst>
          </p:cNvPr>
          <p:cNvSpPr txBox="1"/>
          <p:nvPr/>
        </p:nvSpPr>
        <p:spPr>
          <a:xfrm>
            <a:off x="1281659" y="1538263"/>
            <a:ext cx="10013430" cy="1200329"/>
          </a:xfrm>
          <a:prstGeom prst="rect">
            <a:avLst/>
          </a:prstGeom>
          <a:noFill/>
          <a:ln w="31750">
            <a:noFill/>
          </a:ln>
        </p:spPr>
        <p:txBody>
          <a:bodyPr wrap="square" rtlCol="0">
            <a:spAutoFit/>
          </a:bodyPr>
          <a:lstStyle/>
          <a:p>
            <a:pPr marL="285750" indent="-285750" defTabSz="914400" fontAlgn="base">
              <a:spcBef>
                <a:spcPct val="0"/>
              </a:spcBef>
              <a:spcAft>
                <a:spcPct val="0"/>
              </a:spcAft>
              <a:buFont typeface="Wingdings" pitchFamily="2" charset="2"/>
              <a:buChar char="ü"/>
            </a:pPr>
            <a:r>
              <a:rPr kumimoji="1" lang="ja-JP" altLang="en-US" sz="2000" b="1">
                <a:solidFill>
                  <a:srgbClr val="F36C37"/>
                </a:solidFill>
                <a:latin typeface="+mn-ea"/>
              </a:rPr>
              <a:t>カイ二乗検定</a:t>
            </a:r>
            <a:r>
              <a:rPr kumimoji="1" lang="ja-JP" altLang="en-US" sz="2000">
                <a:solidFill>
                  <a:srgbClr val="000000"/>
                </a:solidFill>
                <a:latin typeface="+mn-ea"/>
              </a:rPr>
              <a:t>：割合や分布を対象とした検定手法</a:t>
            </a:r>
            <a:endParaRPr kumimoji="1" lang="en-US" altLang="ja-JP" sz="2000" dirty="0">
              <a:solidFill>
                <a:srgbClr val="000000"/>
              </a:solidFill>
              <a:latin typeface="+mn-ea"/>
            </a:endParaRPr>
          </a:p>
          <a:p>
            <a:pPr defTabSz="914400" fontAlgn="base">
              <a:spcBef>
                <a:spcPct val="0"/>
              </a:spcBef>
              <a:spcAft>
                <a:spcPct val="0"/>
              </a:spcAft>
            </a:pPr>
            <a:r>
              <a:rPr kumimoji="1" lang="en-US" altLang="ja-JP" sz="1600" dirty="0">
                <a:solidFill>
                  <a:srgbClr val="000000"/>
                </a:solidFill>
                <a:latin typeface="+mn-ea"/>
              </a:rPr>
              <a:t>【</a:t>
            </a:r>
            <a:r>
              <a:rPr kumimoji="1" lang="ja-JP" altLang="en-US" sz="1600">
                <a:solidFill>
                  <a:srgbClr val="000000"/>
                </a:solidFill>
                <a:latin typeface="+mn-ea"/>
              </a:rPr>
              <a:t>ユースケース</a:t>
            </a:r>
            <a:r>
              <a:rPr kumimoji="1" lang="en-US" altLang="ja-JP" sz="1600" dirty="0">
                <a:solidFill>
                  <a:srgbClr val="000000"/>
                </a:solidFill>
                <a:latin typeface="+mn-ea"/>
              </a:rPr>
              <a:t>】</a:t>
            </a:r>
            <a:r>
              <a:rPr kumimoji="1" lang="ja-JP" altLang="en-US" sz="1600">
                <a:solidFill>
                  <a:srgbClr val="000000"/>
                </a:solidFill>
                <a:latin typeface="+mn-ea"/>
              </a:rPr>
              <a:t>キャンペーン</a:t>
            </a:r>
            <a:r>
              <a:rPr kumimoji="1" lang="en-US" altLang="ja-JP" sz="1600" dirty="0">
                <a:solidFill>
                  <a:srgbClr val="000000"/>
                </a:solidFill>
                <a:latin typeface="+mn-ea"/>
              </a:rPr>
              <a:t>X</a:t>
            </a:r>
            <a:r>
              <a:rPr kumimoji="1" lang="ja-JP" altLang="en-US" sz="1600">
                <a:solidFill>
                  <a:srgbClr val="000000"/>
                </a:solidFill>
                <a:latin typeface="+mn-ea"/>
              </a:rPr>
              <a:t>の購入者数と非購入者数、キャンペーン</a:t>
            </a:r>
            <a:r>
              <a:rPr kumimoji="1" lang="en-US" altLang="ja-JP" sz="1600" dirty="0">
                <a:solidFill>
                  <a:srgbClr val="000000"/>
                </a:solidFill>
                <a:latin typeface="+mn-ea"/>
              </a:rPr>
              <a:t>Y</a:t>
            </a:r>
            <a:r>
              <a:rPr kumimoji="1" lang="ja-JP" altLang="en-US" sz="1600">
                <a:solidFill>
                  <a:srgbClr val="000000"/>
                </a:solidFill>
                <a:latin typeface="+mn-ea"/>
              </a:rPr>
              <a:t>の購入者数と非購入者数の比較</a:t>
            </a:r>
            <a:endParaRPr kumimoji="1" lang="en-US" altLang="ja-JP" sz="1600" dirty="0">
              <a:solidFill>
                <a:srgbClr val="000000"/>
              </a:solidFill>
              <a:latin typeface="+mn-ea"/>
            </a:endParaRPr>
          </a:p>
          <a:p>
            <a:pPr marL="342900" indent="-342900" defTabSz="914400" fontAlgn="base">
              <a:spcBef>
                <a:spcPct val="0"/>
              </a:spcBef>
              <a:spcAft>
                <a:spcPct val="0"/>
              </a:spcAft>
              <a:buFont typeface="Wingdings" pitchFamily="2" charset="2"/>
              <a:buChar char="ü"/>
            </a:pPr>
            <a:r>
              <a:rPr kumimoji="1" lang="en-US" altLang="ja-JP" sz="2000" b="1" dirty="0">
                <a:solidFill>
                  <a:srgbClr val="F36C37"/>
                </a:solidFill>
                <a:latin typeface="+mn-ea"/>
              </a:rPr>
              <a:t>T </a:t>
            </a:r>
            <a:r>
              <a:rPr kumimoji="1" lang="ja-JP" altLang="en-US" sz="2000" b="1">
                <a:solidFill>
                  <a:srgbClr val="F36C37"/>
                </a:solidFill>
                <a:latin typeface="+mn-ea"/>
              </a:rPr>
              <a:t>検定</a:t>
            </a:r>
            <a:r>
              <a:rPr kumimoji="1" lang="ja-JP" altLang="en-US" sz="2000">
                <a:solidFill>
                  <a:srgbClr val="000000"/>
                </a:solidFill>
                <a:latin typeface="+mn-ea"/>
              </a:rPr>
              <a:t>：平均値を対象とした検定手法</a:t>
            </a:r>
          </a:p>
          <a:p>
            <a:pPr defTabSz="914400" fontAlgn="base">
              <a:spcBef>
                <a:spcPct val="0"/>
              </a:spcBef>
              <a:spcAft>
                <a:spcPct val="0"/>
              </a:spcAft>
            </a:pPr>
            <a:r>
              <a:rPr kumimoji="1" lang="en-US" altLang="ja-JP" sz="1600" dirty="0">
                <a:solidFill>
                  <a:srgbClr val="000000"/>
                </a:solidFill>
                <a:latin typeface="+mn-ea"/>
              </a:rPr>
              <a:t>【</a:t>
            </a:r>
            <a:r>
              <a:rPr kumimoji="1" lang="ja-JP" altLang="en-US" sz="1600">
                <a:solidFill>
                  <a:srgbClr val="000000"/>
                </a:solidFill>
                <a:latin typeface="+mn-ea"/>
              </a:rPr>
              <a:t>ユースケース</a:t>
            </a:r>
            <a:r>
              <a:rPr kumimoji="1" lang="en-US" altLang="ja-JP" sz="1600" dirty="0">
                <a:solidFill>
                  <a:srgbClr val="000000"/>
                </a:solidFill>
                <a:latin typeface="+mn-ea"/>
              </a:rPr>
              <a:t>】</a:t>
            </a:r>
            <a:r>
              <a:rPr kumimoji="1" lang="ja-JP" altLang="en-US" sz="1600">
                <a:solidFill>
                  <a:srgbClr val="000000"/>
                </a:solidFill>
                <a:latin typeface="+mn-ea"/>
              </a:rPr>
              <a:t>クラス</a:t>
            </a:r>
            <a:r>
              <a:rPr kumimoji="1" lang="en-US" altLang="ja-JP" sz="1600" dirty="0">
                <a:solidFill>
                  <a:srgbClr val="000000"/>
                </a:solidFill>
                <a:latin typeface="+mn-ea"/>
              </a:rPr>
              <a:t>A</a:t>
            </a:r>
            <a:r>
              <a:rPr kumimoji="1" lang="ja-JP" altLang="en-US" sz="1600">
                <a:solidFill>
                  <a:srgbClr val="000000"/>
                </a:solidFill>
                <a:latin typeface="+mn-ea"/>
              </a:rPr>
              <a:t>の平均スコアとクラス</a:t>
            </a:r>
            <a:r>
              <a:rPr kumimoji="1" lang="en-US" altLang="ja-JP" sz="1600" dirty="0">
                <a:solidFill>
                  <a:srgbClr val="000000"/>
                </a:solidFill>
                <a:latin typeface="+mn-ea"/>
              </a:rPr>
              <a:t>B</a:t>
            </a:r>
            <a:r>
              <a:rPr kumimoji="1" lang="ja-JP" altLang="en-US" sz="1600">
                <a:solidFill>
                  <a:srgbClr val="000000"/>
                </a:solidFill>
                <a:latin typeface="+mn-ea"/>
              </a:rPr>
              <a:t>の平均スコアの比較</a:t>
            </a:r>
            <a:endParaRPr kumimoji="1" lang="ja-JP" altLang="en-US" sz="1600" dirty="0">
              <a:solidFill>
                <a:srgbClr val="000000"/>
              </a:solidFill>
              <a:latin typeface="+mn-ea"/>
            </a:endParaRPr>
          </a:p>
        </p:txBody>
      </p:sp>
      <p:sp>
        <p:nvSpPr>
          <p:cNvPr id="8" name="テキスト ボックス 7">
            <a:extLst>
              <a:ext uri="{FF2B5EF4-FFF2-40B4-BE49-F238E27FC236}">
                <a16:creationId xmlns:a16="http://schemas.microsoft.com/office/drawing/2014/main" id="{45E4A189-5B54-CD27-9C91-FDBC7CEF3491}"/>
              </a:ext>
            </a:extLst>
          </p:cNvPr>
          <p:cNvSpPr txBox="1"/>
          <p:nvPr/>
        </p:nvSpPr>
        <p:spPr>
          <a:xfrm>
            <a:off x="4017436" y="4981183"/>
            <a:ext cx="184731" cy="338554"/>
          </a:xfrm>
          <a:prstGeom prst="rect">
            <a:avLst/>
          </a:prstGeom>
          <a:noFill/>
        </p:spPr>
        <p:txBody>
          <a:bodyPr wrap="none" rtlCol="0">
            <a:spAutoFit/>
          </a:bodyPr>
          <a:lstStyle/>
          <a:p>
            <a:pPr algn="ctr" defTabSz="914400" fontAlgn="base">
              <a:spcBef>
                <a:spcPct val="0"/>
              </a:spcBef>
              <a:spcAft>
                <a:spcPct val="0"/>
              </a:spcAft>
            </a:pPr>
            <a:endParaRPr kumimoji="1" lang="ja-JP" altLang="en-US" sz="1600" dirty="0">
              <a:solidFill>
                <a:srgbClr val="000000"/>
              </a:solidFill>
              <a:latin typeface="+mn-ea"/>
            </a:endParaRPr>
          </a:p>
        </p:txBody>
      </p:sp>
      <p:sp>
        <p:nvSpPr>
          <p:cNvPr id="9" name="テキスト ボックス 8">
            <a:extLst>
              <a:ext uri="{FF2B5EF4-FFF2-40B4-BE49-F238E27FC236}">
                <a16:creationId xmlns:a16="http://schemas.microsoft.com/office/drawing/2014/main" id="{28B82D06-8565-E72E-C379-2773CF47129F}"/>
              </a:ext>
            </a:extLst>
          </p:cNvPr>
          <p:cNvSpPr txBox="1"/>
          <p:nvPr/>
        </p:nvSpPr>
        <p:spPr>
          <a:xfrm>
            <a:off x="1711375" y="4242519"/>
            <a:ext cx="8769246" cy="1077218"/>
          </a:xfrm>
          <a:prstGeom prst="rect">
            <a:avLst/>
          </a:prstGeom>
          <a:noFill/>
        </p:spPr>
        <p:txBody>
          <a:bodyPr wrap="square" rtlCol="0">
            <a:spAutoFit/>
          </a:bodyPr>
          <a:lstStyle/>
          <a:p>
            <a:pPr algn="ctr" defTabSz="914400" fontAlgn="base">
              <a:spcBef>
                <a:spcPct val="0"/>
              </a:spcBef>
              <a:spcAft>
                <a:spcPct val="0"/>
              </a:spcAft>
            </a:pPr>
            <a:r>
              <a:rPr kumimoji="1" lang="en-US" altLang="ja-JP" sz="1600" b="1" dirty="0">
                <a:solidFill>
                  <a:srgbClr val="F36C37"/>
                </a:solidFill>
                <a:latin typeface="+mn-ea"/>
              </a:rPr>
              <a:t> p </a:t>
            </a:r>
            <a:r>
              <a:rPr kumimoji="1" lang="ja-JP" altLang="en-US" sz="1600" b="1">
                <a:solidFill>
                  <a:srgbClr val="F36C37"/>
                </a:solidFill>
                <a:latin typeface="+mn-ea"/>
              </a:rPr>
              <a:t>値</a:t>
            </a:r>
            <a:r>
              <a:rPr kumimoji="1" lang="en-US" altLang="ja-JP" sz="1600" b="1" dirty="0">
                <a:solidFill>
                  <a:srgbClr val="F36C37"/>
                </a:solidFill>
                <a:latin typeface="+mn-ea"/>
              </a:rPr>
              <a:t>: </a:t>
            </a:r>
            <a:r>
              <a:rPr kumimoji="1" lang="ja-JP" altLang="en-US" sz="1600">
                <a:latin typeface="+mn-ea"/>
              </a:rPr>
              <a:t>確率を表します。</a:t>
            </a:r>
            <a:r>
              <a:rPr kumimoji="1" lang="en-US" altLang="ja-JP" sz="1600" b="1" dirty="0">
                <a:solidFill>
                  <a:srgbClr val="F36C37"/>
                </a:solidFill>
                <a:latin typeface="+mn-ea"/>
              </a:rPr>
              <a:t>p </a:t>
            </a:r>
            <a:r>
              <a:rPr kumimoji="1" lang="ja-JP" altLang="en-US" sz="1600" b="1">
                <a:solidFill>
                  <a:srgbClr val="F36C37"/>
                </a:solidFill>
                <a:latin typeface="+mn-ea"/>
              </a:rPr>
              <a:t>値が </a:t>
            </a:r>
            <a:r>
              <a:rPr kumimoji="1" lang="en-US" altLang="ja-JP" sz="1600" b="1" dirty="0">
                <a:solidFill>
                  <a:srgbClr val="F36C37"/>
                </a:solidFill>
                <a:latin typeface="+mn-ea"/>
              </a:rPr>
              <a:t>5% </a:t>
            </a:r>
            <a:r>
              <a:rPr kumimoji="1" lang="ja-JP" altLang="en-US" sz="1600" b="1">
                <a:solidFill>
                  <a:srgbClr val="F36C37"/>
                </a:solidFill>
                <a:latin typeface="+mn-ea"/>
              </a:rPr>
              <a:t>の場合、</a:t>
            </a:r>
            <a:r>
              <a:rPr kumimoji="1" lang="en-US" altLang="ja-JP" sz="1600" b="1" dirty="0">
                <a:solidFill>
                  <a:srgbClr val="F36C37"/>
                </a:solidFill>
                <a:latin typeface="+mn-ea"/>
              </a:rPr>
              <a:t>100 </a:t>
            </a:r>
            <a:r>
              <a:rPr kumimoji="1" lang="ja-JP" altLang="en-US" sz="1600" b="1">
                <a:solidFill>
                  <a:srgbClr val="F36C37"/>
                </a:solidFill>
                <a:latin typeface="+mn-ea"/>
              </a:rPr>
              <a:t>回に </a:t>
            </a:r>
            <a:r>
              <a:rPr kumimoji="1" lang="en-US" altLang="ja-JP" sz="1600" b="1" dirty="0">
                <a:solidFill>
                  <a:srgbClr val="F36C37"/>
                </a:solidFill>
                <a:latin typeface="+mn-ea"/>
              </a:rPr>
              <a:t>5 </a:t>
            </a:r>
            <a:r>
              <a:rPr kumimoji="1" lang="ja-JP" altLang="en-US" sz="1600" b="1">
                <a:solidFill>
                  <a:srgbClr val="F36C37"/>
                </a:solidFill>
                <a:latin typeface="+mn-ea"/>
              </a:rPr>
              <a:t>回しか、平均が同じにならない事（</a:t>
            </a:r>
            <a:r>
              <a:rPr kumimoji="1" lang="en-US" altLang="ja-JP" sz="1600" b="1" dirty="0">
                <a:solidFill>
                  <a:srgbClr val="F36C37"/>
                </a:solidFill>
                <a:latin typeface="+mn-ea"/>
              </a:rPr>
              <a:t>T</a:t>
            </a:r>
            <a:r>
              <a:rPr kumimoji="1" lang="ja-JP" altLang="en-US" sz="1600" b="1">
                <a:solidFill>
                  <a:srgbClr val="F36C37"/>
                </a:solidFill>
                <a:latin typeface="+mn-ea"/>
              </a:rPr>
              <a:t>検定の場合）</a:t>
            </a:r>
            <a:r>
              <a:rPr kumimoji="1" lang="ja-JP" altLang="en-US" sz="1600">
                <a:latin typeface="+mn-ea"/>
              </a:rPr>
              <a:t>と なり、平均に差があることは偶然ではなさそうということができます。</a:t>
            </a:r>
            <a:r>
              <a:rPr kumimoji="1" lang="en-US" altLang="ja-JP" sz="1600" dirty="0">
                <a:latin typeface="+mn-ea"/>
              </a:rPr>
              <a:t>(</a:t>
            </a:r>
            <a:r>
              <a:rPr kumimoji="1" lang="ja-JP" altLang="en-US" sz="1600">
                <a:latin typeface="+mn-ea"/>
              </a:rPr>
              <a:t>有意な差</a:t>
            </a:r>
            <a:r>
              <a:rPr kumimoji="1" lang="en-US" altLang="ja-JP" sz="1600" dirty="0">
                <a:latin typeface="+mn-ea"/>
              </a:rPr>
              <a:t>)</a:t>
            </a:r>
          </a:p>
          <a:p>
            <a:pPr algn="ctr" defTabSz="914400" fontAlgn="base">
              <a:spcBef>
                <a:spcPct val="0"/>
              </a:spcBef>
              <a:spcAft>
                <a:spcPct val="0"/>
              </a:spcAft>
            </a:pPr>
            <a:r>
              <a:rPr kumimoji="1" lang="ja-JP" altLang="en-US" sz="1600">
                <a:latin typeface="+mn-ea"/>
              </a:rPr>
              <a:t>この偶然を判断する閾値は </a:t>
            </a:r>
            <a:r>
              <a:rPr kumimoji="1" lang="en-US" altLang="ja-JP" sz="1600" dirty="0">
                <a:latin typeface="+mn-ea"/>
              </a:rPr>
              <a:t>5% </a:t>
            </a:r>
            <a:r>
              <a:rPr kumimoji="1" lang="ja-JP" altLang="en-US" sz="1600">
                <a:latin typeface="+mn-ea"/>
              </a:rPr>
              <a:t>を用いることが一般的</a:t>
            </a:r>
            <a:endParaRPr kumimoji="1" lang="ja-JP" altLang="en-US" sz="1600" dirty="0">
              <a:latin typeface="+mn-ea"/>
            </a:endParaRPr>
          </a:p>
        </p:txBody>
      </p:sp>
      <p:sp>
        <p:nvSpPr>
          <p:cNvPr id="11" name="正方形/長方形 10">
            <a:extLst>
              <a:ext uri="{FF2B5EF4-FFF2-40B4-BE49-F238E27FC236}">
                <a16:creationId xmlns:a16="http://schemas.microsoft.com/office/drawing/2014/main" id="{5781A839-7B64-8487-1CCE-B5B0A538043F}"/>
              </a:ext>
            </a:extLst>
          </p:cNvPr>
          <p:cNvSpPr/>
          <p:nvPr/>
        </p:nvSpPr>
        <p:spPr>
          <a:xfrm>
            <a:off x="1141749" y="3961785"/>
            <a:ext cx="9908498" cy="1357952"/>
          </a:xfrm>
          <a:prstGeom prst="rect">
            <a:avLst/>
          </a:prstGeom>
          <a:noFill/>
          <a:ln w="25400">
            <a:solidFill>
              <a:srgbClr val="F36C37"/>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2400" dirty="0">
              <a:latin typeface="BIZ UDPゴシック" panose="020B0400000000000000" pitchFamily="50" charset="-128"/>
              <a:ea typeface="BIZ UDPゴシック" panose="020B0400000000000000" pitchFamily="50" charset="-128"/>
            </a:endParaRPr>
          </a:p>
        </p:txBody>
      </p:sp>
      <p:sp>
        <p:nvSpPr>
          <p:cNvPr id="10" name="テキスト ボックス 9">
            <a:extLst>
              <a:ext uri="{FF2B5EF4-FFF2-40B4-BE49-F238E27FC236}">
                <a16:creationId xmlns:a16="http://schemas.microsoft.com/office/drawing/2014/main" id="{A92ABBB9-9EA8-7B48-D64B-5B8FF933C2E1}"/>
              </a:ext>
            </a:extLst>
          </p:cNvPr>
          <p:cNvSpPr txBox="1"/>
          <p:nvPr/>
        </p:nvSpPr>
        <p:spPr>
          <a:xfrm>
            <a:off x="4689187" y="3787833"/>
            <a:ext cx="2428870" cy="338554"/>
          </a:xfrm>
          <a:prstGeom prst="rect">
            <a:avLst/>
          </a:prstGeom>
          <a:solidFill>
            <a:schemeClr val="bg1"/>
          </a:solidFill>
          <a:ln w="25400">
            <a:solidFill>
              <a:srgbClr val="F36C37"/>
            </a:solidFill>
          </a:ln>
        </p:spPr>
        <p:txBody>
          <a:bodyPr wrap="none" rtlCol="0">
            <a:spAutoFit/>
          </a:bodyPr>
          <a:lstStyle/>
          <a:p>
            <a:pPr algn="ctr" defTabSz="914400" fontAlgn="base">
              <a:spcBef>
                <a:spcPct val="0"/>
              </a:spcBef>
              <a:spcAft>
                <a:spcPct val="0"/>
              </a:spcAft>
            </a:pPr>
            <a:r>
              <a:rPr kumimoji="1" lang="ja-JP" altLang="en-US" sz="1600" b="1">
                <a:solidFill>
                  <a:srgbClr val="F36C37"/>
                </a:solidFill>
                <a:latin typeface="+mn-ea"/>
              </a:rPr>
              <a:t>結果の解釈：</a:t>
            </a:r>
            <a:r>
              <a:rPr kumimoji="1" lang="en-US" altLang="ja-JP" sz="1600" b="1" dirty="0">
                <a:solidFill>
                  <a:srgbClr val="F36C37"/>
                </a:solidFill>
                <a:latin typeface="+mn-ea"/>
              </a:rPr>
              <a:t>P </a:t>
            </a:r>
            <a:r>
              <a:rPr kumimoji="1" lang="ja-JP" altLang="en-US" sz="1600" b="1">
                <a:solidFill>
                  <a:srgbClr val="F36C37"/>
                </a:solidFill>
                <a:latin typeface="+mn-ea"/>
              </a:rPr>
              <a:t>値を確認</a:t>
            </a:r>
            <a:endParaRPr kumimoji="1" lang="ja-JP" altLang="en-US" sz="1600" b="1" dirty="0">
              <a:solidFill>
                <a:srgbClr val="F36C37"/>
              </a:solidFill>
              <a:latin typeface="+mn-ea"/>
            </a:endParaRPr>
          </a:p>
        </p:txBody>
      </p:sp>
      <p:cxnSp>
        <p:nvCxnSpPr>
          <p:cNvPr id="13" name="直線コネクタ 12">
            <a:extLst>
              <a:ext uri="{FF2B5EF4-FFF2-40B4-BE49-F238E27FC236}">
                <a16:creationId xmlns:a16="http://schemas.microsoft.com/office/drawing/2014/main" id="{2252BDB4-2DBE-04B7-51AE-E7359248B6B2}"/>
              </a:ext>
            </a:extLst>
          </p:cNvPr>
          <p:cNvCxnSpPr/>
          <p:nvPr/>
        </p:nvCxnSpPr>
        <p:spPr>
          <a:xfrm>
            <a:off x="428823" y="2953062"/>
            <a:ext cx="10939290" cy="0"/>
          </a:xfrm>
          <a:prstGeom prst="line">
            <a:avLst/>
          </a:prstGeom>
          <a:ln w="47625">
            <a:solidFill>
              <a:srgbClr val="F36C37"/>
            </a:solidFill>
            <a:prstDash val="sysDash"/>
            <a:headEnd type="none" w="med" len="med"/>
            <a:tailEnd type="none" w="med" len="med"/>
          </a:ln>
        </p:spPr>
        <p:style>
          <a:lnRef idx="3">
            <a:schemeClr val="accent1"/>
          </a:lnRef>
          <a:fillRef idx="0">
            <a:schemeClr val="accent1"/>
          </a:fillRef>
          <a:effectRef idx="2">
            <a:schemeClr val="accent1"/>
          </a:effectRef>
          <a:fontRef idx="minor">
            <a:schemeClr val="tx1"/>
          </a:fontRef>
        </p:style>
      </p:cxnSp>
      <p:pic>
        <p:nvPicPr>
          <p:cNvPr id="14" name="図 13">
            <a:extLst>
              <a:ext uri="{FF2B5EF4-FFF2-40B4-BE49-F238E27FC236}">
                <a16:creationId xmlns:a16="http://schemas.microsoft.com/office/drawing/2014/main" id="{9B44C1B9-A630-D3C9-937A-6E446B49A1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50012" y="4669972"/>
            <a:ext cx="1658487" cy="1658487"/>
          </a:xfrm>
          <a:prstGeom prst="rect">
            <a:avLst/>
          </a:prstGeom>
        </p:spPr>
      </p:pic>
    </p:spTree>
    <p:extLst>
      <p:ext uri="{BB962C8B-B14F-4D97-AF65-F5344CB8AC3E}">
        <p14:creationId xmlns:p14="http://schemas.microsoft.com/office/powerpoint/2010/main" val="215364301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264FC92-CC7F-2672-F180-D5E6019591E7}"/>
              </a:ext>
            </a:extLst>
          </p:cNvPr>
          <p:cNvSpPr>
            <a:spLocks noGrp="1"/>
          </p:cNvSpPr>
          <p:nvPr>
            <p:ph type="title"/>
          </p:nvPr>
        </p:nvSpPr>
        <p:spPr/>
        <p:txBody>
          <a:bodyPr/>
          <a:lstStyle/>
          <a:p>
            <a:r>
              <a:rPr lang="ja-JP" altLang="en-US"/>
              <a:t>検定の手順</a:t>
            </a:r>
            <a:endParaRPr kumimoji="1" lang="ja-JP" altLang="en-US"/>
          </a:p>
        </p:txBody>
      </p:sp>
      <p:sp>
        <p:nvSpPr>
          <p:cNvPr id="3" name="スライド番号プレースホルダー 2">
            <a:extLst>
              <a:ext uri="{FF2B5EF4-FFF2-40B4-BE49-F238E27FC236}">
                <a16:creationId xmlns:a16="http://schemas.microsoft.com/office/drawing/2014/main" id="{33F8294E-B592-53E5-990E-E0372C77B6EA}"/>
              </a:ext>
            </a:extLst>
          </p:cNvPr>
          <p:cNvSpPr>
            <a:spLocks noGrp="1"/>
          </p:cNvSpPr>
          <p:nvPr>
            <p:ph type="sldNum" sz="quarter" idx="10"/>
          </p:nvPr>
        </p:nvSpPr>
        <p:spPr/>
        <p:txBody>
          <a:bodyPr/>
          <a:lstStyle/>
          <a:p>
            <a:fld id="{5D750650-B10A-47BF-93C2-E1678438B37A}" type="slidenum">
              <a:rPr lang="en-US" altLang="ja-JP" smtClean="0"/>
              <a:pPr/>
              <a:t>51</a:t>
            </a:fld>
            <a:endParaRPr lang="en-US" altLang="ja-JP" dirty="0"/>
          </a:p>
        </p:txBody>
      </p:sp>
      <p:sp>
        <p:nvSpPr>
          <p:cNvPr id="5" name="テキスト ボックス 4">
            <a:extLst>
              <a:ext uri="{FF2B5EF4-FFF2-40B4-BE49-F238E27FC236}">
                <a16:creationId xmlns:a16="http://schemas.microsoft.com/office/drawing/2014/main" id="{5CE25F58-9731-0E0F-1C89-28CB486F6911}"/>
              </a:ext>
            </a:extLst>
          </p:cNvPr>
          <p:cNvSpPr txBox="1"/>
          <p:nvPr/>
        </p:nvSpPr>
        <p:spPr>
          <a:xfrm>
            <a:off x="2684585" y="1117842"/>
            <a:ext cx="6330460" cy="6186309"/>
          </a:xfrm>
          <a:prstGeom prst="rect">
            <a:avLst/>
          </a:prstGeom>
          <a:noFill/>
        </p:spPr>
        <p:txBody>
          <a:bodyPr wrap="square">
            <a:spAutoFit/>
          </a:bodyPr>
          <a:lstStyle/>
          <a:p>
            <a:pPr algn="l"/>
            <a:r>
              <a:rPr lang="ja-JP" altLang="en-US" b="0" i="0">
                <a:solidFill>
                  <a:srgbClr val="404040"/>
                </a:solidFill>
                <a:effectLst/>
                <a:highlight>
                  <a:srgbClr val="FCFCFC"/>
                </a:highlight>
                <a:latin typeface="Lato" panose="020F0502020204030203" pitchFamily="34" charset="0"/>
              </a:rPr>
              <a:t>検定は以下の手順で行います。</a:t>
            </a:r>
          </a:p>
          <a:p>
            <a:pPr algn="l">
              <a:buFont typeface="+mj-lt"/>
              <a:buAutoNum type="arabicPeriod"/>
            </a:pPr>
            <a:r>
              <a:rPr lang="ja-JP" altLang="en-US" b="0" i="0">
                <a:solidFill>
                  <a:srgbClr val="404040"/>
                </a:solidFill>
                <a:effectLst/>
                <a:highlight>
                  <a:srgbClr val="FCFCFC"/>
                </a:highlight>
                <a:latin typeface="Lato" panose="020F0502020204030203" pitchFamily="34" charset="0"/>
              </a:rPr>
              <a:t>仮説を立てる</a:t>
            </a:r>
            <a:endParaRPr lang="en-US" altLang="ja-JP" b="0" i="0" dirty="0">
              <a:solidFill>
                <a:srgbClr val="404040"/>
              </a:solidFill>
              <a:effectLst/>
              <a:highlight>
                <a:srgbClr val="FCFCFC"/>
              </a:highlight>
              <a:latin typeface="Lato" panose="020F0502020204030203" pitchFamily="34" charset="0"/>
            </a:endParaRPr>
          </a:p>
          <a:p>
            <a:pPr algn="l">
              <a:buFont typeface="Arial" panose="020B0604020202020204" pitchFamily="34" charset="0"/>
              <a:buChar char="•"/>
            </a:pPr>
            <a:r>
              <a:rPr lang="ja-JP" altLang="en-US" b="0" i="0">
                <a:solidFill>
                  <a:srgbClr val="404040"/>
                </a:solidFill>
                <a:effectLst/>
                <a:highlight>
                  <a:srgbClr val="FCFCFC"/>
                </a:highlight>
                <a:latin typeface="Lato" panose="020F0502020204030203" pitchFamily="34" charset="0"/>
              </a:rPr>
              <a:t>帰無仮説 </a:t>
            </a:r>
            <a:r>
              <a:rPr lang="en-US" altLang="ja-JP" b="0" i="0" dirty="0">
                <a:solidFill>
                  <a:srgbClr val="404040"/>
                </a:solidFill>
                <a:effectLst/>
                <a:highlight>
                  <a:srgbClr val="FCFCFC"/>
                </a:highlight>
                <a:latin typeface="Lato" panose="020F0502020204030203" pitchFamily="34" charset="0"/>
              </a:rPr>
              <a:t>: </a:t>
            </a:r>
            <a:r>
              <a:rPr lang="ja-JP" altLang="en-US" b="0" i="0">
                <a:solidFill>
                  <a:srgbClr val="404040"/>
                </a:solidFill>
                <a:effectLst/>
                <a:highlight>
                  <a:srgbClr val="FCFCFC"/>
                </a:highlight>
                <a:latin typeface="Lato" panose="020F0502020204030203" pitchFamily="34" charset="0"/>
              </a:rPr>
              <a:t>これから証明したい主張の反対を表す仮説</a:t>
            </a:r>
          </a:p>
          <a:p>
            <a:pPr algn="l">
              <a:buFont typeface="Arial" panose="020B0604020202020204" pitchFamily="34" charset="0"/>
              <a:buChar char="•"/>
            </a:pPr>
            <a:r>
              <a:rPr lang="ja-JP" altLang="en-US" b="0" i="0">
                <a:solidFill>
                  <a:srgbClr val="404040"/>
                </a:solidFill>
                <a:effectLst/>
                <a:highlight>
                  <a:srgbClr val="FCFCFC"/>
                </a:highlight>
                <a:latin typeface="Lato" panose="020F0502020204030203" pitchFamily="34" charset="0"/>
              </a:rPr>
              <a:t>対立仮説 </a:t>
            </a:r>
            <a:r>
              <a:rPr lang="en-US" altLang="ja-JP" b="0" i="0" dirty="0">
                <a:solidFill>
                  <a:srgbClr val="404040"/>
                </a:solidFill>
                <a:effectLst/>
                <a:highlight>
                  <a:srgbClr val="FCFCFC"/>
                </a:highlight>
                <a:latin typeface="Lato" panose="020F0502020204030203" pitchFamily="34" charset="0"/>
              </a:rPr>
              <a:t>: </a:t>
            </a:r>
            <a:r>
              <a:rPr lang="ja-JP" altLang="en-US" b="0" i="0">
                <a:solidFill>
                  <a:srgbClr val="404040"/>
                </a:solidFill>
                <a:effectLst/>
                <a:highlight>
                  <a:srgbClr val="FCFCFC"/>
                </a:highlight>
                <a:latin typeface="Lato" panose="020F0502020204030203" pitchFamily="34" charset="0"/>
              </a:rPr>
              <a:t>これから証明したい主張の仮説</a:t>
            </a:r>
          </a:p>
          <a:p>
            <a:pPr algn="l">
              <a:buFont typeface="+mj-lt"/>
              <a:buAutoNum type="arabicPeriod"/>
            </a:pPr>
            <a:r>
              <a:rPr lang="ja-JP" altLang="en-US" b="0" i="0">
                <a:solidFill>
                  <a:srgbClr val="404040"/>
                </a:solidFill>
                <a:effectLst/>
                <a:highlight>
                  <a:srgbClr val="FCFCFC"/>
                </a:highlight>
                <a:latin typeface="Lato" panose="020F0502020204030203" pitchFamily="34" charset="0"/>
              </a:rPr>
              <a:t>有意水準を決める</a:t>
            </a:r>
            <a:endParaRPr lang="en-US" altLang="ja-JP" b="0" i="0" dirty="0">
              <a:solidFill>
                <a:srgbClr val="404040"/>
              </a:solidFill>
              <a:effectLst/>
              <a:highlight>
                <a:srgbClr val="FCFCFC"/>
              </a:highlight>
              <a:latin typeface="Lato" panose="020F0502020204030203" pitchFamily="34" charset="0"/>
            </a:endParaRPr>
          </a:p>
          <a:p>
            <a:pPr algn="l"/>
            <a:r>
              <a:rPr lang="ja-JP" altLang="en-US" b="0" i="0">
                <a:solidFill>
                  <a:srgbClr val="404040"/>
                </a:solidFill>
                <a:effectLst/>
                <a:highlight>
                  <a:srgbClr val="FCFCFC"/>
                </a:highlight>
                <a:latin typeface="Lato" panose="020F0502020204030203" pitchFamily="34" charset="0"/>
              </a:rPr>
              <a:t>その事象が起こる確率が高いか低いかを見ています。そしてその確率に基準</a:t>
            </a:r>
          </a:p>
          <a:p>
            <a:pPr algn="l">
              <a:buFont typeface="+mj-lt"/>
              <a:buAutoNum type="arabicPeriod"/>
            </a:pPr>
            <a:r>
              <a:rPr lang="en-US" altLang="ja-JP" b="0" i="0" dirty="0">
                <a:solidFill>
                  <a:srgbClr val="404040"/>
                </a:solidFill>
                <a:effectLst/>
                <a:highlight>
                  <a:srgbClr val="FCFCFC"/>
                </a:highlight>
                <a:latin typeface="Lato" panose="020F0502020204030203" pitchFamily="34" charset="0"/>
              </a:rPr>
              <a:t>P </a:t>
            </a:r>
            <a:r>
              <a:rPr lang="ja-JP" altLang="en-US" b="0" i="0">
                <a:solidFill>
                  <a:srgbClr val="404040"/>
                </a:solidFill>
                <a:effectLst/>
                <a:highlight>
                  <a:srgbClr val="FCFCFC"/>
                </a:highlight>
                <a:latin typeface="Lato" panose="020F0502020204030203" pitchFamily="34" charset="0"/>
              </a:rPr>
              <a:t>値を算出する</a:t>
            </a:r>
            <a:endParaRPr lang="en-US" altLang="ja-JP" dirty="0">
              <a:solidFill>
                <a:srgbClr val="404040"/>
              </a:solidFill>
              <a:highlight>
                <a:srgbClr val="FCFCFC"/>
              </a:highlight>
              <a:latin typeface="Lato" panose="020F0502020204030203" pitchFamily="34" charset="0"/>
            </a:endParaRPr>
          </a:p>
          <a:p>
            <a:pPr algn="l"/>
            <a:r>
              <a:rPr lang="en-US" altLang="ja-JP" b="0" i="0" dirty="0">
                <a:solidFill>
                  <a:srgbClr val="404040"/>
                </a:solidFill>
                <a:effectLst/>
                <a:highlight>
                  <a:srgbClr val="FCFCFC"/>
                </a:highlight>
                <a:latin typeface="Lato" panose="020F0502020204030203" pitchFamily="34" charset="0"/>
              </a:rPr>
              <a:t>p </a:t>
            </a:r>
            <a:r>
              <a:rPr lang="ja-JP" altLang="en-US" b="0" i="0">
                <a:solidFill>
                  <a:srgbClr val="404040"/>
                </a:solidFill>
                <a:effectLst/>
                <a:highlight>
                  <a:srgbClr val="FCFCFC"/>
                </a:highlight>
                <a:latin typeface="Lato" panose="020F0502020204030203" pitchFamily="34" charset="0"/>
              </a:rPr>
              <a:t>値は、帰無仮説が正しいという条件の下、今回の統計量の値、またはそれ以上に極端な値が観測される確率のことです。</a:t>
            </a:r>
          </a:p>
          <a:p>
            <a:pPr algn="l"/>
            <a:r>
              <a:rPr lang="ja-JP" altLang="en-US" b="0" i="0">
                <a:solidFill>
                  <a:srgbClr val="404040"/>
                </a:solidFill>
                <a:effectLst/>
                <a:highlight>
                  <a:srgbClr val="FCFCFC"/>
                </a:highlight>
                <a:latin typeface="Lato" panose="020F0502020204030203" pitchFamily="34" charset="0"/>
              </a:rPr>
              <a:t>判定</a:t>
            </a:r>
            <a:endParaRPr lang="en-US" altLang="ja-JP" b="0" i="0" dirty="0">
              <a:solidFill>
                <a:srgbClr val="404040"/>
              </a:solidFill>
              <a:effectLst/>
              <a:highlight>
                <a:srgbClr val="FCFCFC"/>
              </a:highlight>
              <a:latin typeface="Lato" panose="020F0502020204030203" pitchFamily="34" charset="0"/>
            </a:endParaRPr>
          </a:p>
          <a:p>
            <a:r>
              <a:rPr lang="en-US" altLang="ja-JP" b="1" i="0" dirty="0">
                <a:solidFill>
                  <a:srgbClr val="404040"/>
                </a:solidFill>
                <a:effectLst/>
                <a:highlight>
                  <a:srgbClr val="FCFCFC"/>
                </a:highlight>
                <a:latin typeface="Roboto Slab" panose="020F0502020204030204" pitchFamily="34" charset="0"/>
              </a:rPr>
              <a:t>P </a:t>
            </a:r>
            <a:r>
              <a:rPr lang="ja-JP" altLang="en-US" b="1" i="0">
                <a:solidFill>
                  <a:srgbClr val="404040"/>
                </a:solidFill>
                <a:effectLst/>
                <a:highlight>
                  <a:srgbClr val="FCFCFC"/>
                </a:highlight>
                <a:latin typeface="Roboto Slab" panose="020F0502020204030204" pitchFamily="34" charset="0"/>
              </a:rPr>
              <a:t>値が有意水準を下回る場合</a:t>
            </a:r>
          </a:p>
          <a:p>
            <a:pPr algn="l"/>
            <a:r>
              <a:rPr lang="ja-JP" altLang="en-US" b="1" i="0">
                <a:solidFill>
                  <a:srgbClr val="404040"/>
                </a:solidFill>
                <a:effectLst/>
                <a:highlight>
                  <a:srgbClr val="FCFCFC"/>
                </a:highlight>
                <a:latin typeface="Lato" panose="020F0502020204030203" pitchFamily="34" charset="0"/>
              </a:rPr>
              <a:t>帰無仮説を認めるという前提が間違っていたと判断し、対立仮説を採用</a:t>
            </a:r>
            <a:r>
              <a:rPr lang="ja-JP" altLang="en-US" b="0" i="0">
                <a:solidFill>
                  <a:srgbClr val="404040"/>
                </a:solidFill>
                <a:effectLst/>
                <a:highlight>
                  <a:srgbClr val="FCFCFC"/>
                </a:highlight>
                <a:latin typeface="Lato" panose="020F0502020204030203" pitchFamily="34" charset="0"/>
              </a:rPr>
              <a:t>します。帰無仮説が間違いであるとすることを</a:t>
            </a:r>
            <a:r>
              <a:rPr lang="ja-JP" altLang="en-US" b="1" i="0">
                <a:solidFill>
                  <a:srgbClr val="404040"/>
                </a:solidFill>
                <a:effectLst/>
                <a:highlight>
                  <a:srgbClr val="FCFCFC"/>
                </a:highlight>
                <a:latin typeface="Lato" panose="020F0502020204030203" pitchFamily="34" charset="0"/>
              </a:rPr>
              <a:t>帰無仮説を棄却する</a:t>
            </a:r>
            <a:r>
              <a:rPr lang="ja-JP" altLang="en-US" b="0" i="0">
                <a:solidFill>
                  <a:srgbClr val="404040"/>
                </a:solidFill>
                <a:effectLst/>
                <a:highlight>
                  <a:srgbClr val="FCFCFC"/>
                </a:highlight>
                <a:latin typeface="Lato" panose="020F0502020204030203" pitchFamily="34" charset="0"/>
              </a:rPr>
              <a:t>と表現します。</a:t>
            </a:r>
            <a:endParaRPr lang="en-US" altLang="ja-JP" b="0" i="0" dirty="0">
              <a:solidFill>
                <a:srgbClr val="404040"/>
              </a:solidFill>
              <a:effectLst/>
              <a:highlight>
                <a:srgbClr val="FCFCFC"/>
              </a:highlight>
              <a:latin typeface="Lato" panose="020F0502020204030203" pitchFamily="34" charset="0"/>
            </a:endParaRPr>
          </a:p>
          <a:p>
            <a:r>
              <a:rPr lang="en-US" altLang="ja-JP" b="1" i="0" dirty="0">
                <a:solidFill>
                  <a:srgbClr val="404040"/>
                </a:solidFill>
                <a:effectLst/>
                <a:highlight>
                  <a:srgbClr val="FCFCFC"/>
                </a:highlight>
                <a:latin typeface="Roboto Slab" pitchFamily="2" charset="0"/>
              </a:rPr>
              <a:t>P </a:t>
            </a:r>
            <a:r>
              <a:rPr lang="ja-JP" altLang="en-US" b="1" i="0">
                <a:solidFill>
                  <a:srgbClr val="404040"/>
                </a:solidFill>
                <a:effectLst/>
                <a:highlight>
                  <a:srgbClr val="FCFCFC"/>
                </a:highlight>
                <a:latin typeface="Roboto Slab" pitchFamily="2" charset="0"/>
              </a:rPr>
              <a:t>値が有意水準を上回る場合</a:t>
            </a:r>
          </a:p>
          <a:p>
            <a:pPr algn="l"/>
            <a:r>
              <a:rPr lang="ja-JP" altLang="en-US" b="1" i="0">
                <a:solidFill>
                  <a:srgbClr val="404040"/>
                </a:solidFill>
                <a:effectLst/>
                <a:highlight>
                  <a:srgbClr val="FCFCFC"/>
                </a:highlight>
                <a:latin typeface="Lato" panose="020F0502020204030203" pitchFamily="34" charset="0"/>
              </a:rPr>
              <a:t>帰無仮説が正しいと結論づけて良いという意味ではありません</a:t>
            </a:r>
            <a:r>
              <a:rPr lang="ja-JP" altLang="en-US" b="0" i="0">
                <a:solidFill>
                  <a:srgbClr val="404040"/>
                </a:solidFill>
                <a:effectLst/>
                <a:highlight>
                  <a:srgbClr val="FCFCFC"/>
                </a:highlight>
                <a:latin typeface="Lato" panose="020F0502020204030203" pitchFamily="34" charset="0"/>
              </a:rPr>
              <a:t>。わかることはあくまでも**対立仮説が正しいと結論づけることはできないというだけです。</a:t>
            </a:r>
          </a:p>
          <a:p>
            <a:pPr algn="l"/>
            <a:br>
              <a:rPr lang="ja-JP" altLang="en-US" b="0" i="0">
                <a:solidFill>
                  <a:srgbClr val="404040"/>
                </a:solidFill>
                <a:effectLst/>
                <a:highlight>
                  <a:srgbClr val="FCFCFC"/>
                </a:highlight>
                <a:latin typeface="Lato" panose="020F0502020204030203" pitchFamily="34" charset="0"/>
              </a:rPr>
            </a:br>
            <a:endParaRPr lang="ja-JP" altLang="en-US" b="0" i="0">
              <a:solidFill>
                <a:srgbClr val="404040"/>
              </a:solidFill>
              <a:effectLst/>
              <a:highlight>
                <a:srgbClr val="FCFCFC"/>
              </a:highlight>
              <a:latin typeface="Lato" panose="020F0502020204030203" pitchFamily="34" charset="0"/>
            </a:endParaRPr>
          </a:p>
        </p:txBody>
      </p:sp>
    </p:spTree>
    <p:extLst>
      <p:ext uri="{BB962C8B-B14F-4D97-AF65-F5344CB8AC3E}">
        <p14:creationId xmlns:p14="http://schemas.microsoft.com/office/powerpoint/2010/main" val="270167327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4CC724A-C63B-F922-37E5-EFB6A3C5C0CA}"/>
              </a:ext>
            </a:extLst>
          </p:cNvPr>
          <p:cNvSpPr>
            <a:spLocks noGrp="1"/>
          </p:cNvSpPr>
          <p:nvPr>
            <p:ph type="title"/>
          </p:nvPr>
        </p:nvSpPr>
        <p:spPr/>
        <p:txBody>
          <a:bodyPr/>
          <a:lstStyle/>
          <a:p>
            <a:r>
              <a:rPr kumimoji="1" lang="ja-JP" altLang="en-US"/>
              <a:t>検定の考え方</a:t>
            </a:r>
          </a:p>
        </p:txBody>
      </p:sp>
      <p:sp>
        <p:nvSpPr>
          <p:cNvPr id="3" name="スライド番号プレースホルダー 2">
            <a:extLst>
              <a:ext uri="{FF2B5EF4-FFF2-40B4-BE49-F238E27FC236}">
                <a16:creationId xmlns:a16="http://schemas.microsoft.com/office/drawing/2014/main" id="{684F72EE-9B79-31A3-A357-62306CC2FA56}"/>
              </a:ext>
            </a:extLst>
          </p:cNvPr>
          <p:cNvSpPr>
            <a:spLocks noGrp="1"/>
          </p:cNvSpPr>
          <p:nvPr>
            <p:ph type="sldNum" sz="quarter" idx="10"/>
          </p:nvPr>
        </p:nvSpPr>
        <p:spPr/>
        <p:txBody>
          <a:bodyPr/>
          <a:lstStyle/>
          <a:p>
            <a:fld id="{5D750650-B10A-47BF-93C2-E1678438B37A}" type="slidenum">
              <a:rPr lang="en-US" altLang="ja-JP" smtClean="0"/>
              <a:pPr/>
              <a:t>52</a:t>
            </a:fld>
            <a:endParaRPr lang="en-US" altLang="ja-JP" dirty="0"/>
          </a:p>
        </p:txBody>
      </p:sp>
      <p:pic>
        <p:nvPicPr>
          <p:cNvPr id="1026" name="Picture 2" descr="06_04">
            <a:extLst>
              <a:ext uri="{FF2B5EF4-FFF2-40B4-BE49-F238E27FC236}">
                <a16:creationId xmlns:a16="http://schemas.microsoft.com/office/drawing/2014/main" id="{0BCEA6F5-0888-EBB5-CD08-D30F9C8EBA0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4828" y="1317942"/>
            <a:ext cx="10042071" cy="42221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436857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6565AB8-7A44-EAD0-95AE-8224B2B4C00A}"/>
              </a:ext>
            </a:extLst>
          </p:cNvPr>
          <p:cNvSpPr>
            <a:spLocks noGrp="1"/>
          </p:cNvSpPr>
          <p:nvPr>
            <p:ph type="title"/>
          </p:nvPr>
        </p:nvSpPr>
        <p:spPr/>
        <p:txBody>
          <a:bodyPr/>
          <a:lstStyle/>
          <a:p>
            <a:r>
              <a:rPr kumimoji="1" lang="en-US" altLang="ja-JP" dirty="0"/>
              <a:t>T </a:t>
            </a:r>
            <a:r>
              <a:rPr kumimoji="1" lang="ja-JP" altLang="en-US"/>
              <a:t>検定</a:t>
            </a:r>
          </a:p>
        </p:txBody>
      </p:sp>
      <p:sp>
        <p:nvSpPr>
          <p:cNvPr id="3" name="四角形: 角を丸くする 8">
            <a:extLst>
              <a:ext uri="{FF2B5EF4-FFF2-40B4-BE49-F238E27FC236}">
                <a16:creationId xmlns:a16="http://schemas.microsoft.com/office/drawing/2014/main" id="{407B4CA8-66C8-DFA2-7243-686C055932A1}"/>
              </a:ext>
            </a:extLst>
          </p:cNvPr>
          <p:cNvSpPr/>
          <p:nvPr/>
        </p:nvSpPr>
        <p:spPr bwMode="auto">
          <a:xfrm>
            <a:off x="630122" y="1213675"/>
            <a:ext cx="10931752" cy="1529525"/>
          </a:xfrm>
          <a:prstGeom prst="roundRect">
            <a:avLst>
              <a:gd name="adj" fmla="val 4381"/>
            </a:avLst>
          </a:prstGeom>
          <a:solidFill>
            <a:srgbClr val="FEEDE6"/>
          </a:solidFill>
          <a:ln w="19050" algn="ctr">
            <a:solidFill>
              <a:srgbClr val="F36C37"/>
            </a:solidFill>
            <a:prstDash val="solid"/>
            <a:round/>
            <a:headEnd/>
            <a:tailEnd/>
          </a:ln>
          <a:effectLst/>
        </p:spPr>
        <p:txBody>
          <a:bodyPr wrap="none" rtlCol="0" anchor="ctr"/>
          <a:lstStyle/>
          <a:p>
            <a:pPr algn="ctr"/>
            <a:r>
              <a:rPr kumimoji="1" lang="ja-JP" altLang="en-US" sz="2400">
                <a:solidFill>
                  <a:srgbClr val="F36C37"/>
                </a:solidFill>
              </a:rPr>
              <a:t>測定値と標準値の平均の差が偶然誤差異常なのかどうかを</a:t>
            </a:r>
            <a:br>
              <a:rPr kumimoji="1" lang="en-US" altLang="ja-JP" sz="2400" dirty="0">
                <a:solidFill>
                  <a:srgbClr val="F36C37"/>
                </a:solidFill>
              </a:rPr>
            </a:br>
            <a:r>
              <a:rPr kumimoji="1" lang="ja-JP" altLang="en-US" sz="2400">
                <a:solidFill>
                  <a:srgbClr val="F36C37"/>
                </a:solidFill>
              </a:rPr>
              <a:t>統計的に測定すること。</a:t>
            </a:r>
            <a:endParaRPr kumimoji="1" lang="ja-JP" altLang="en-US" sz="2400" dirty="0">
              <a:solidFill>
                <a:srgbClr val="F36C37"/>
              </a:solidFill>
            </a:endParaRPr>
          </a:p>
        </p:txBody>
      </p:sp>
      <p:graphicFrame>
        <p:nvGraphicFramePr>
          <p:cNvPr id="11" name="表 10">
            <a:extLst>
              <a:ext uri="{FF2B5EF4-FFF2-40B4-BE49-F238E27FC236}">
                <a16:creationId xmlns:a16="http://schemas.microsoft.com/office/drawing/2014/main" id="{41EDCAA2-75A3-92B8-EF90-53B26E91072C}"/>
              </a:ext>
            </a:extLst>
          </p:cNvPr>
          <p:cNvGraphicFramePr>
            <a:graphicFrameLocks noGrp="1"/>
          </p:cNvGraphicFramePr>
          <p:nvPr>
            <p:extLst>
              <p:ext uri="{D42A27DB-BD31-4B8C-83A1-F6EECF244321}">
                <p14:modId xmlns:p14="http://schemas.microsoft.com/office/powerpoint/2010/main" val="3189391931"/>
              </p:ext>
            </p:extLst>
          </p:nvPr>
        </p:nvGraphicFramePr>
        <p:xfrm>
          <a:off x="6427538" y="3038293"/>
          <a:ext cx="3322052" cy="2225040"/>
        </p:xfrm>
        <a:graphic>
          <a:graphicData uri="http://schemas.openxmlformats.org/drawingml/2006/table">
            <a:tbl>
              <a:tblPr firstRow="1" bandRow="1">
                <a:tableStyleId>{5C22544A-7EE6-4342-B048-85BDC9FD1C3A}</a:tableStyleId>
              </a:tblPr>
              <a:tblGrid>
                <a:gridCol w="1661026">
                  <a:extLst>
                    <a:ext uri="{9D8B030D-6E8A-4147-A177-3AD203B41FA5}">
                      <a16:colId xmlns:a16="http://schemas.microsoft.com/office/drawing/2014/main" val="2509286621"/>
                    </a:ext>
                  </a:extLst>
                </a:gridCol>
                <a:gridCol w="1661026">
                  <a:extLst>
                    <a:ext uri="{9D8B030D-6E8A-4147-A177-3AD203B41FA5}">
                      <a16:colId xmlns:a16="http://schemas.microsoft.com/office/drawing/2014/main" val="1356236731"/>
                    </a:ext>
                  </a:extLst>
                </a:gridCol>
              </a:tblGrid>
              <a:tr h="370840">
                <a:tc>
                  <a:txBody>
                    <a:bodyPr/>
                    <a:lstStyle/>
                    <a:p>
                      <a:r>
                        <a:rPr kumimoji="1" lang="ja-JP" altLang="en-US"/>
                        <a:t>新製品</a:t>
                      </a:r>
                    </a:p>
                  </a:txBody>
                  <a:tcPr/>
                </a:tc>
                <a:tc>
                  <a:txBody>
                    <a:bodyPr/>
                    <a:lstStyle/>
                    <a:p>
                      <a:r>
                        <a:rPr kumimoji="1" lang="ja-JP" altLang="en-US"/>
                        <a:t>燃費</a:t>
                      </a:r>
                    </a:p>
                  </a:txBody>
                  <a:tcPr/>
                </a:tc>
                <a:extLst>
                  <a:ext uri="{0D108BD9-81ED-4DB2-BD59-A6C34878D82A}">
                    <a16:rowId xmlns:a16="http://schemas.microsoft.com/office/drawing/2014/main" val="2426656574"/>
                  </a:ext>
                </a:extLst>
              </a:tr>
              <a:tr h="370840">
                <a:tc>
                  <a:txBody>
                    <a:bodyPr/>
                    <a:lstStyle/>
                    <a:p>
                      <a:r>
                        <a:rPr kumimoji="1" lang="ja-JP" altLang="en-US"/>
                        <a:t>サンプル１</a:t>
                      </a:r>
                    </a:p>
                  </a:txBody>
                  <a:tcPr/>
                </a:tc>
                <a:tc>
                  <a:txBody>
                    <a:bodyPr/>
                    <a:lstStyle/>
                    <a:p>
                      <a:r>
                        <a:rPr kumimoji="1" lang="en-US" altLang="ja-JP" dirty="0"/>
                        <a:t>18</a:t>
                      </a:r>
                      <a:endParaRPr kumimoji="1" lang="ja-JP" altLang="en-US"/>
                    </a:p>
                  </a:txBody>
                  <a:tcPr/>
                </a:tc>
                <a:extLst>
                  <a:ext uri="{0D108BD9-81ED-4DB2-BD59-A6C34878D82A}">
                    <a16:rowId xmlns:a16="http://schemas.microsoft.com/office/drawing/2014/main" val="1549679756"/>
                  </a:ext>
                </a:extLst>
              </a:tr>
              <a:tr h="370840">
                <a:tc>
                  <a:txBody>
                    <a:bodyPr/>
                    <a:lstStyle/>
                    <a:p>
                      <a:r>
                        <a:rPr kumimoji="1" lang="ja-JP" altLang="en-US"/>
                        <a:t>サンプル２</a:t>
                      </a:r>
                      <a:endParaRPr kumimoji="1" lang="en-US" altLang="ja-JP" dirty="0"/>
                    </a:p>
                  </a:txBody>
                  <a:tcPr/>
                </a:tc>
                <a:tc>
                  <a:txBody>
                    <a:bodyPr/>
                    <a:lstStyle/>
                    <a:p>
                      <a:r>
                        <a:rPr kumimoji="1" lang="en-US" altLang="ja-JP" dirty="0"/>
                        <a:t>20</a:t>
                      </a:r>
                      <a:endParaRPr kumimoji="1" lang="ja-JP" altLang="en-US"/>
                    </a:p>
                  </a:txBody>
                  <a:tcPr/>
                </a:tc>
                <a:extLst>
                  <a:ext uri="{0D108BD9-81ED-4DB2-BD59-A6C34878D82A}">
                    <a16:rowId xmlns:a16="http://schemas.microsoft.com/office/drawing/2014/main" val="969486056"/>
                  </a:ext>
                </a:extLst>
              </a:tr>
              <a:tr h="370840">
                <a:tc>
                  <a:txBody>
                    <a:bodyPr/>
                    <a:lstStyle/>
                    <a:p>
                      <a:r>
                        <a:rPr kumimoji="1" lang="ja-JP" altLang="en-US"/>
                        <a:t>サンプル３</a:t>
                      </a:r>
                    </a:p>
                  </a:txBody>
                  <a:tcPr/>
                </a:tc>
                <a:tc>
                  <a:txBody>
                    <a:bodyPr/>
                    <a:lstStyle/>
                    <a:p>
                      <a:r>
                        <a:rPr kumimoji="1" lang="en-US" altLang="ja-JP" dirty="0"/>
                        <a:t>22</a:t>
                      </a:r>
                      <a:endParaRPr kumimoji="1" lang="ja-JP" altLang="en-US"/>
                    </a:p>
                  </a:txBody>
                  <a:tcPr/>
                </a:tc>
                <a:extLst>
                  <a:ext uri="{0D108BD9-81ED-4DB2-BD59-A6C34878D82A}">
                    <a16:rowId xmlns:a16="http://schemas.microsoft.com/office/drawing/2014/main" val="355294194"/>
                  </a:ext>
                </a:extLst>
              </a:tr>
              <a:tr h="370840">
                <a:tc>
                  <a:txBody>
                    <a:bodyPr/>
                    <a:lstStyle/>
                    <a:p>
                      <a:r>
                        <a:rPr kumimoji="1" lang="ja-JP" altLang="en-US"/>
                        <a:t>サンプル４</a:t>
                      </a:r>
                    </a:p>
                  </a:txBody>
                  <a:tcPr/>
                </a:tc>
                <a:tc>
                  <a:txBody>
                    <a:bodyPr/>
                    <a:lstStyle/>
                    <a:p>
                      <a:r>
                        <a:rPr kumimoji="1" lang="en-US" altLang="ja-JP" dirty="0"/>
                        <a:t>21</a:t>
                      </a:r>
                      <a:endParaRPr kumimoji="1" lang="ja-JP" altLang="en-US"/>
                    </a:p>
                  </a:txBody>
                  <a:tcPr/>
                </a:tc>
                <a:extLst>
                  <a:ext uri="{0D108BD9-81ED-4DB2-BD59-A6C34878D82A}">
                    <a16:rowId xmlns:a16="http://schemas.microsoft.com/office/drawing/2014/main" val="1446473996"/>
                  </a:ext>
                </a:extLst>
              </a:tr>
              <a:tr h="370840">
                <a:tc>
                  <a:txBody>
                    <a:bodyPr/>
                    <a:lstStyle/>
                    <a:p>
                      <a:r>
                        <a:rPr kumimoji="1" lang="ja-JP" altLang="en-US"/>
                        <a:t>平均</a:t>
                      </a:r>
                    </a:p>
                  </a:txBody>
                  <a:tcPr/>
                </a:tc>
                <a:tc>
                  <a:txBody>
                    <a:bodyPr/>
                    <a:lstStyle/>
                    <a:p>
                      <a:r>
                        <a:rPr kumimoji="1" lang="en-US" altLang="ja-JP" dirty="0"/>
                        <a:t>20.25</a:t>
                      </a:r>
                      <a:endParaRPr kumimoji="1" lang="ja-JP" altLang="en-US"/>
                    </a:p>
                  </a:txBody>
                  <a:tcPr/>
                </a:tc>
                <a:extLst>
                  <a:ext uri="{0D108BD9-81ED-4DB2-BD59-A6C34878D82A}">
                    <a16:rowId xmlns:a16="http://schemas.microsoft.com/office/drawing/2014/main" val="4265288080"/>
                  </a:ext>
                </a:extLst>
              </a:tr>
            </a:tbl>
          </a:graphicData>
        </a:graphic>
      </p:graphicFrame>
      <p:graphicFrame>
        <p:nvGraphicFramePr>
          <p:cNvPr id="12" name="表 11">
            <a:extLst>
              <a:ext uri="{FF2B5EF4-FFF2-40B4-BE49-F238E27FC236}">
                <a16:creationId xmlns:a16="http://schemas.microsoft.com/office/drawing/2014/main" id="{83EA8F98-0BB4-89DB-E8F2-BA71EB08A53B}"/>
              </a:ext>
            </a:extLst>
          </p:cNvPr>
          <p:cNvGraphicFramePr>
            <a:graphicFrameLocks noGrp="1"/>
          </p:cNvGraphicFramePr>
          <p:nvPr>
            <p:extLst>
              <p:ext uri="{D42A27DB-BD31-4B8C-83A1-F6EECF244321}">
                <p14:modId xmlns:p14="http://schemas.microsoft.com/office/powerpoint/2010/main" val="723555139"/>
              </p:ext>
            </p:extLst>
          </p:nvPr>
        </p:nvGraphicFramePr>
        <p:xfrm>
          <a:off x="2442412" y="3043373"/>
          <a:ext cx="3322052" cy="2219960"/>
        </p:xfrm>
        <a:graphic>
          <a:graphicData uri="http://schemas.openxmlformats.org/drawingml/2006/table">
            <a:tbl>
              <a:tblPr firstRow="1" bandRow="1">
                <a:tableStyleId>{793D81CF-94F2-401A-BA57-92F5A7B2D0C5}</a:tableStyleId>
              </a:tblPr>
              <a:tblGrid>
                <a:gridCol w="1661026">
                  <a:extLst>
                    <a:ext uri="{9D8B030D-6E8A-4147-A177-3AD203B41FA5}">
                      <a16:colId xmlns:a16="http://schemas.microsoft.com/office/drawing/2014/main" val="2509286621"/>
                    </a:ext>
                  </a:extLst>
                </a:gridCol>
                <a:gridCol w="1661026">
                  <a:extLst>
                    <a:ext uri="{9D8B030D-6E8A-4147-A177-3AD203B41FA5}">
                      <a16:colId xmlns:a16="http://schemas.microsoft.com/office/drawing/2014/main" val="1356236731"/>
                    </a:ext>
                  </a:extLst>
                </a:gridCol>
              </a:tblGrid>
              <a:tr h="315897">
                <a:tc>
                  <a:txBody>
                    <a:bodyPr/>
                    <a:lstStyle/>
                    <a:p>
                      <a:r>
                        <a:rPr kumimoji="1" lang="ja-JP" altLang="en-US"/>
                        <a:t>古製品</a:t>
                      </a:r>
                    </a:p>
                  </a:txBody>
                  <a:tcPr>
                    <a:solidFill>
                      <a:schemeClr val="tx1">
                        <a:lumMod val="50000"/>
                        <a:lumOff val="50000"/>
                      </a:schemeClr>
                    </a:solidFill>
                  </a:tcPr>
                </a:tc>
                <a:tc>
                  <a:txBody>
                    <a:bodyPr/>
                    <a:lstStyle/>
                    <a:p>
                      <a:r>
                        <a:rPr kumimoji="1" lang="ja-JP" altLang="en-US"/>
                        <a:t>燃費</a:t>
                      </a:r>
                    </a:p>
                  </a:txBody>
                  <a:tcPr>
                    <a:solidFill>
                      <a:schemeClr val="tx1">
                        <a:lumMod val="50000"/>
                        <a:lumOff val="50000"/>
                      </a:schemeClr>
                    </a:solidFill>
                  </a:tcPr>
                </a:tc>
                <a:extLst>
                  <a:ext uri="{0D108BD9-81ED-4DB2-BD59-A6C34878D82A}">
                    <a16:rowId xmlns:a16="http://schemas.microsoft.com/office/drawing/2014/main" val="2426656574"/>
                  </a:ext>
                </a:extLst>
              </a:tr>
              <a:tr h="370840">
                <a:tc>
                  <a:txBody>
                    <a:bodyPr/>
                    <a:lstStyle/>
                    <a:p>
                      <a:r>
                        <a:rPr kumimoji="1" lang="ja-JP" altLang="en-US"/>
                        <a:t>サンプル１</a:t>
                      </a:r>
                    </a:p>
                  </a:txBody>
                  <a:tcPr/>
                </a:tc>
                <a:tc>
                  <a:txBody>
                    <a:bodyPr/>
                    <a:lstStyle/>
                    <a:p>
                      <a:r>
                        <a:rPr kumimoji="1" lang="en-US" altLang="ja-JP" dirty="0"/>
                        <a:t>19</a:t>
                      </a:r>
                      <a:endParaRPr kumimoji="1" lang="ja-JP" altLang="en-US"/>
                    </a:p>
                  </a:txBody>
                  <a:tcPr/>
                </a:tc>
                <a:extLst>
                  <a:ext uri="{0D108BD9-81ED-4DB2-BD59-A6C34878D82A}">
                    <a16:rowId xmlns:a16="http://schemas.microsoft.com/office/drawing/2014/main" val="1549679756"/>
                  </a:ext>
                </a:extLst>
              </a:tr>
              <a:tr h="370840">
                <a:tc>
                  <a:txBody>
                    <a:bodyPr/>
                    <a:lstStyle/>
                    <a:p>
                      <a:r>
                        <a:rPr kumimoji="1" lang="ja-JP" altLang="en-US"/>
                        <a:t>サンプル２</a:t>
                      </a:r>
                      <a:endParaRPr kumimoji="1" lang="en-US" altLang="ja-JP" dirty="0"/>
                    </a:p>
                  </a:txBody>
                  <a:tcPr/>
                </a:tc>
                <a:tc>
                  <a:txBody>
                    <a:bodyPr/>
                    <a:lstStyle/>
                    <a:p>
                      <a:r>
                        <a:rPr kumimoji="1" lang="en-US" altLang="ja-JP" dirty="0"/>
                        <a:t>15</a:t>
                      </a:r>
                      <a:endParaRPr kumimoji="1" lang="ja-JP" altLang="en-US"/>
                    </a:p>
                  </a:txBody>
                  <a:tcPr/>
                </a:tc>
                <a:extLst>
                  <a:ext uri="{0D108BD9-81ED-4DB2-BD59-A6C34878D82A}">
                    <a16:rowId xmlns:a16="http://schemas.microsoft.com/office/drawing/2014/main" val="969486056"/>
                  </a:ext>
                </a:extLst>
              </a:tr>
              <a:tr h="370840">
                <a:tc>
                  <a:txBody>
                    <a:bodyPr/>
                    <a:lstStyle/>
                    <a:p>
                      <a:r>
                        <a:rPr kumimoji="1" lang="ja-JP" altLang="en-US"/>
                        <a:t>サンプル３</a:t>
                      </a:r>
                    </a:p>
                  </a:txBody>
                  <a:tcPr/>
                </a:tc>
                <a:tc>
                  <a:txBody>
                    <a:bodyPr/>
                    <a:lstStyle/>
                    <a:p>
                      <a:r>
                        <a:rPr kumimoji="1" lang="en-US" altLang="ja-JP" dirty="0"/>
                        <a:t>17</a:t>
                      </a:r>
                      <a:endParaRPr kumimoji="1" lang="ja-JP" altLang="en-US"/>
                    </a:p>
                  </a:txBody>
                  <a:tcPr/>
                </a:tc>
                <a:extLst>
                  <a:ext uri="{0D108BD9-81ED-4DB2-BD59-A6C34878D82A}">
                    <a16:rowId xmlns:a16="http://schemas.microsoft.com/office/drawing/2014/main" val="355294194"/>
                  </a:ext>
                </a:extLst>
              </a:tr>
              <a:tr h="370840">
                <a:tc>
                  <a:txBody>
                    <a:bodyPr/>
                    <a:lstStyle/>
                    <a:p>
                      <a:r>
                        <a:rPr kumimoji="1" lang="ja-JP" altLang="en-US"/>
                        <a:t>サンプル４</a:t>
                      </a:r>
                    </a:p>
                  </a:txBody>
                  <a:tcPr/>
                </a:tc>
                <a:tc>
                  <a:txBody>
                    <a:bodyPr/>
                    <a:lstStyle/>
                    <a:p>
                      <a:r>
                        <a:rPr kumimoji="1" lang="en-US" altLang="ja-JP" dirty="0"/>
                        <a:t>19</a:t>
                      </a:r>
                      <a:endParaRPr kumimoji="1" lang="ja-JP" altLang="en-US"/>
                    </a:p>
                  </a:txBody>
                  <a:tcPr/>
                </a:tc>
                <a:extLst>
                  <a:ext uri="{0D108BD9-81ED-4DB2-BD59-A6C34878D82A}">
                    <a16:rowId xmlns:a16="http://schemas.microsoft.com/office/drawing/2014/main" val="1446473996"/>
                  </a:ext>
                </a:extLst>
              </a:tr>
              <a:tr h="370840">
                <a:tc>
                  <a:txBody>
                    <a:bodyPr/>
                    <a:lstStyle/>
                    <a:p>
                      <a:r>
                        <a:rPr kumimoji="1" lang="ja-JP" altLang="en-US"/>
                        <a:t>平均</a:t>
                      </a:r>
                    </a:p>
                  </a:txBody>
                  <a:tcPr/>
                </a:tc>
                <a:tc>
                  <a:txBody>
                    <a:bodyPr/>
                    <a:lstStyle/>
                    <a:p>
                      <a:r>
                        <a:rPr kumimoji="1" lang="en-US" altLang="ja-JP" dirty="0"/>
                        <a:t>17.5</a:t>
                      </a:r>
                      <a:endParaRPr kumimoji="1" lang="ja-JP" altLang="en-US"/>
                    </a:p>
                  </a:txBody>
                  <a:tcPr/>
                </a:tc>
                <a:extLst>
                  <a:ext uri="{0D108BD9-81ED-4DB2-BD59-A6C34878D82A}">
                    <a16:rowId xmlns:a16="http://schemas.microsoft.com/office/drawing/2014/main" val="4265288080"/>
                  </a:ext>
                </a:extLst>
              </a:tr>
            </a:tbl>
          </a:graphicData>
        </a:graphic>
      </p:graphicFrame>
      <p:pic>
        <p:nvPicPr>
          <p:cNvPr id="14" name="グラフィックス 13" descr="オフィス ワーカー (男性) 単色塗りつぶし">
            <a:extLst>
              <a:ext uri="{FF2B5EF4-FFF2-40B4-BE49-F238E27FC236}">
                <a16:creationId xmlns:a16="http://schemas.microsoft.com/office/drawing/2014/main" id="{20D46F3B-66B3-4D9B-570B-5A49C2D9C37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963537" y="5268087"/>
            <a:ext cx="914400" cy="914400"/>
          </a:xfrm>
          <a:prstGeom prst="rect">
            <a:avLst/>
          </a:prstGeom>
        </p:spPr>
      </p:pic>
      <p:sp>
        <p:nvSpPr>
          <p:cNvPr id="15" name="テキスト ボックス 14">
            <a:extLst>
              <a:ext uri="{FF2B5EF4-FFF2-40B4-BE49-F238E27FC236}">
                <a16:creationId xmlns:a16="http://schemas.microsoft.com/office/drawing/2014/main" id="{95CECD88-18C1-6ACB-2578-8E499082F37F}"/>
              </a:ext>
            </a:extLst>
          </p:cNvPr>
          <p:cNvSpPr txBox="1"/>
          <p:nvPr/>
        </p:nvSpPr>
        <p:spPr>
          <a:xfrm>
            <a:off x="4751659" y="5474601"/>
            <a:ext cx="4374916" cy="707886"/>
          </a:xfrm>
          <a:prstGeom prst="rect">
            <a:avLst/>
          </a:prstGeom>
          <a:noFill/>
        </p:spPr>
        <p:txBody>
          <a:bodyPr wrap="none" rtlCol="0">
            <a:spAutoFit/>
          </a:bodyPr>
          <a:lstStyle/>
          <a:p>
            <a:pPr algn="ctr" defTabSz="914400" fontAlgn="base">
              <a:spcBef>
                <a:spcPct val="0"/>
              </a:spcBef>
              <a:spcAft>
                <a:spcPct val="0"/>
              </a:spcAft>
            </a:pPr>
            <a:r>
              <a:rPr kumimoji="1" lang="ja-JP" altLang="en-US" sz="2000" b="1">
                <a:solidFill>
                  <a:srgbClr val="F36C37"/>
                </a:solidFill>
                <a:latin typeface="+mn-ea"/>
              </a:rPr>
              <a:t>ランダムに</a:t>
            </a:r>
            <a:r>
              <a:rPr kumimoji="1" lang="en-US" altLang="ja-JP" sz="2000" b="1" dirty="0">
                <a:solidFill>
                  <a:srgbClr val="F36C37"/>
                </a:solidFill>
                <a:latin typeface="+mn-ea"/>
              </a:rPr>
              <a:t> 4 </a:t>
            </a:r>
            <a:r>
              <a:rPr kumimoji="1" lang="ja-JP" altLang="en-US" sz="2000" b="1">
                <a:solidFill>
                  <a:srgbClr val="F36C37"/>
                </a:solidFill>
                <a:latin typeface="+mn-ea"/>
              </a:rPr>
              <a:t>サンプル比較したが、</a:t>
            </a:r>
            <a:endParaRPr kumimoji="1" lang="en-US" altLang="ja-JP" sz="2000" b="1" dirty="0">
              <a:solidFill>
                <a:srgbClr val="F36C37"/>
              </a:solidFill>
              <a:latin typeface="+mn-ea"/>
            </a:endParaRPr>
          </a:p>
          <a:p>
            <a:pPr algn="ctr" defTabSz="914400" fontAlgn="base">
              <a:spcBef>
                <a:spcPct val="0"/>
              </a:spcBef>
              <a:spcAft>
                <a:spcPct val="0"/>
              </a:spcAft>
            </a:pPr>
            <a:r>
              <a:rPr kumimoji="1" lang="ja-JP" altLang="en-US" sz="2000" b="1">
                <a:solidFill>
                  <a:srgbClr val="F36C37"/>
                </a:solidFill>
                <a:latin typeface="+mn-ea"/>
              </a:rPr>
              <a:t>本当に新製品は燃費がいいの？</a:t>
            </a:r>
            <a:endParaRPr kumimoji="1" lang="ja-JP" altLang="en-US" sz="2000" b="1" dirty="0">
              <a:solidFill>
                <a:srgbClr val="F36C37"/>
              </a:solidFill>
              <a:latin typeface="+mn-ea"/>
            </a:endParaRPr>
          </a:p>
        </p:txBody>
      </p:sp>
      <p:sp>
        <p:nvSpPr>
          <p:cNvPr id="16" name="テキスト ボックス 15">
            <a:extLst>
              <a:ext uri="{FF2B5EF4-FFF2-40B4-BE49-F238E27FC236}">
                <a16:creationId xmlns:a16="http://schemas.microsoft.com/office/drawing/2014/main" id="{5C055BFF-893C-D0C1-A1C8-2229F8271EC0}"/>
              </a:ext>
            </a:extLst>
          </p:cNvPr>
          <p:cNvSpPr txBox="1"/>
          <p:nvPr/>
        </p:nvSpPr>
        <p:spPr>
          <a:xfrm>
            <a:off x="4420737" y="5388348"/>
            <a:ext cx="661844" cy="369332"/>
          </a:xfrm>
          <a:prstGeom prst="rect">
            <a:avLst/>
          </a:prstGeom>
          <a:noFill/>
        </p:spPr>
        <p:txBody>
          <a:bodyPr wrap="square" rtlCol="0">
            <a:spAutoFit/>
          </a:bodyPr>
          <a:lstStyle/>
          <a:p>
            <a:pPr algn="ctr" defTabSz="914400" fontAlgn="base">
              <a:spcBef>
                <a:spcPct val="0"/>
              </a:spcBef>
              <a:spcAft>
                <a:spcPct val="0"/>
              </a:spcAft>
            </a:pPr>
            <a:r>
              <a:rPr kumimoji="1" lang="ja-JP" altLang="en-US" b="1">
                <a:solidFill>
                  <a:srgbClr val="F36C37"/>
                </a:solidFill>
                <a:latin typeface="+mn-ea"/>
              </a:rPr>
              <a:t>？</a:t>
            </a:r>
            <a:endParaRPr kumimoji="1" lang="ja-JP" altLang="en-US" b="1" dirty="0">
              <a:solidFill>
                <a:srgbClr val="F36C37"/>
              </a:solidFill>
              <a:latin typeface="+mn-ea"/>
            </a:endParaRPr>
          </a:p>
        </p:txBody>
      </p:sp>
    </p:spTree>
    <p:extLst>
      <p:ext uri="{BB962C8B-B14F-4D97-AF65-F5344CB8AC3E}">
        <p14:creationId xmlns:p14="http://schemas.microsoft.com/office/powerpoint/2010/main" val="68006069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681F64C-9F21-BFDB-77CD-AA83D784C79C}"/>
              </a:ext>
            </a:extLst>
          </p:cNvPr>
          <p:cNvSpPr>
            <a:spLocks noGrp="1"/>
          </p:cNvSpPr>
          <p:nvPr>
            <p:ph type="title"/>
          </p:nvPr>
        </p:nvSpPr>
        <p:spPr/>
        <p:txBody>
          <a:bodyPr/>
          <a:lstStyle/>
          <a:p>
            <a:r>
              <a:rPr kumimoji="1" lang="en-US" altLang="ja-JP" dirty="0"/>
              <a:t>T </a:t>
            </a:r>
            <a:r>
              <a:rPr kumimoji="1" lang="ja-JP" altLang="en-US"/>
              <a:t>検定の仕組み</a:t>
            </a:r>
          </a:p>
        </p:txBody>
      </p:sp>
      <p:sp>
        <p:nvSpPr>
          <p:cNvPr id="3" name="スライド番号プレースホルダー 2">
            <a:extLst>
              <a:ext uri="{FF2B5EF4-FFF2-40B4-BE49-F238E27FC236}">
                <a16:creationId xmlns:a16="http://schemas.microsoft.com/office/drawing/2014/main" id="{8BEE32CD-E9B1-B47F-F47D-BD4DC8786D25}"/>
              </a:ext>
            </a:extLst>
          </p:cNvPr>
          <p:cNvSpPr>
            <a:spLocks noGrp="1"/>
          </p:cNvSpPr>
          <p:nvPr>
            <p:ph type="sldNum" sz="quarter" idx="10"/>
          </p:nvPr>
        </p:nvSpPr>
        <p:spPr/>
        <p:txBody>
          <a:bodyPr/>
          <a:lstStyle/>
          <a:p>
            <a:fld id="{5D750650-B10A-47BF-93C2-E1678438B37A}" type="slidenum">
              <a:rPr lang="en-US" altLang="ja-JP" smtClean="0"/>
              <a:pPr/>
              <a:t>54</a:t>
            </a:fld>
            <a:endParaRPr lang="en-US" altLang="ja-JP" dirty="0"/>
          </a:p>
        </p:txBody>
      </p:sp>
      <p:cxnSp>
        <p:nvCxnSpPr>
          <p:cNvPr id="5" name="直線コネクタ 4">
            <a:extLst>
              <a:ext uri="{FF2B5EF4-FFF2-40B4-BE49-F238E27FC236}">
                <a16:creationId xmlns:a16="http://schemas.microsoft.com/office/drawing/2014/main" id="{F6510878-C7E4-4BE7-33DF-DF836603DEB6}"/>
              </a:ext>
            </a:extLst>
          </p:cNvPr>
          <p:cNvCxnSpPr>
            <a:cxnSpLocks/>
          </p:cNvCxnSpPr>
          <p:nvPr/>
        </p:nvCxnSpPr>
        <p:spPr>
          <a:xfrm>
            <a:off x="1662919" y="1935648"/>
            <a:ext cx="0" cy="2446451"/>
          </a:xfrm>
          <a:prstGeom prst="line">
            <a:avLst/>
          </a:prstGeom>
          <a:ln w="47625">
            <a:solidFill>
              <a:srgbClr val="F36C37"/>
            </a:solidFill>
            <a:headEnd type="none" w="med" len="med"/>
            <a:tailEnd type="none" w="med" len="med"/>
          </a:ln>
        </p:spPr>
        <p:style>
          <a:lnRef idx="3">
            <a:schemeClr val="accent1"/>
          </a:lnRef>
          <a:fillRef idx="0">
            <a:schemeClr val="accent1"/>
          </a:fillRef>
          <a:effectRef idx="2">
            <a:schemeClr val="accent1"/>
          </a:effectRef>
          <a:fontRef idx="minor">
            <a:schemeClr val="tx1"/>
          </a:fontRef>
        </p:style>
      </p:cxnSp>
      <p:cxnSp>
        <p:nvCxnSpPr>
          <p:cNvPr id="6" name="直線コネクタ 5">
            <a:extLst>
              <a:ext uri="{FF2B5EF4-FFF2-40B4-BE49-F238E27FC236}">
                <a16:creationId xmlns:a16="http://schemas.microsoft.com/office/drawing/2014/main" id="{D22AFFDC-AAFD-1E14-8BE7-593746DAA996}"/>
              </a:ext>
            </a:extLst>
          </p:cNvPr>
          <p:cNvCxnSpPr>
            <a:cxnSpLocks/>
          </p:cNvCxnSpPr>
          <p:nvPr/>
        </p:nvCxnSpPr>
        <p:spPr>
          <a:xfrm flipH="1">
            <a:off x="1662919" y="4382099"/>
            <a:ext cx="2909640" cy="0"/>
          </a:xfrm>
          <a:prstGeom prst="line">
            <a:avLst/>
          </a:prstGeom>
          <a:ln w="47625">
            <a:solidFill>
              <a:srgbClr val="F36C37"/>
            </a:solidFill>
            <a:headEnd type="none" w="med" len="med"/>
            <a:tailEnd type="none" w="med" len="med"/>
          </a:ln>
        </p:spPr>
        <p:style>
          <a:lnRef idx="3">
            <a:schemeClr val="accent1"/>
          </a:lnRef>
          <a:fillRef idx="0">
            <a:schemeClr val="accent1"/>
          </a:fillRef>
          <a:effectRef idx="2">
            <a:schemeClr val="accent1"/>
          </a:effectRef>
          <a:fontRef idx="minor">
            <a:schemeClr val="tx1"/>
          </a:fontRef>
        </p:style>
      </p:cxnSp>
      <p:sp>
        <p:nvSpPr>
          <p:cNvPr id="9" name="円/楕円 8">
            <a:extLst>
              <a:ext uri="{FF2B5EF4-FFF2-40B4-BE49-F238E27FC236}">
                <a16:creationId xmlns:a16="http://schemas.microsoft.com/office/drawing/2014/main" id="{98859ED4-168A-86B4-EA1F-D1C3CD26B0D2}"/>
              </a:ext>
            </a:extLst>
          </p:cNvPr>
          <p:cNvSpPr/>
          <p:nvPr/>
        </p:nvSpPr>
        <p:spPr>
          <a:xfrm>
            <a:off x="2100016" y="2403771"/>
            <a:ext cx="469232" cy="44516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2400" dirty="0">
              <a:latin typeface="BIZ UDPゴシック" panose="020B0400000000000000" pitchFamily="50" charset="-128"/>
              <a:ea typeface="BIZ UDPゴシック" panose="020B0400000000000000" pitchFamily="50" charset="-128"/>
            </a:endParaRPr>
          </a:p>
        </p:txBody>
      </p:sp>
      <p:sp>
        <p:nvSpPr>
          <p:cNvPr id="10" name="円/楕円 9">
            <a:extLst>
              <a:ext uri="{FF2B5EF4-FFF2-40B4-BE49-F238E27FC236}">
                <a16:creationId xmlns:a16="http://schemas.microsoft.com/office/drawing/2014/main" id="{42A774AF-C18E-53BA-E566-8ABB2E94CB91}"/>
              </a:ext>
            </a:extLst>
          </p:cNvPr>
          <p:cNvSpPr/>
          <p:nvPr/>
        </p:nvSpPr>
        <p:spPr>
          <a:xfrm>
            <a:off x="2085979" y="2591263"/>
            <a:ext cx="469232" cy="44516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2400" dirty="0">
              <a:latin typeface="BIZ UDPゴシック" panose="020B0400000000000000" pitchFamily="50" charset="-128"/>
              <a:ea typeface="BIZ UDPゴシック" panose="020B0400000000000000" pitchFamily="50" charset="-128"/>
            </a:endParaRPr>
          </a:p>
        </p:txBody>
      </p:sp>
      <p:sp>
        <p:nvSpPr>
          <p:cNvPr id="11" name="円/楕円 10">
            <a:extLst>
              <a:ext uri="{FF2B5EF4-FFF2-40B4-BE49-F238E27FC236}">
                <a16:creationId xmlns:a16="http://schemas.microsoft.com/office/drawing/2014/main" id="{A821ABED-126F-C1DA-A230-1F93DA66D415}"/>
              </a:ext>
            </a:extLst>
          </p:cNvPr>
          <p:cNvSpPr/>
          <p:nvPr/>
        </p:nvSpPr>
        <p:spPr>
          <a:xfrm>
            <a:off x="2100015" y="2259392"/>
            <a:ext cx="469232" cy="44516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2400" dirty="0">
              <a:latin typeface="BIZ UDPゴシック" panose="020B0400000000000000" pitchFamily="50" charset="-128"/>
              <a:ea typeface="BIZ UDPゴシック" panose="020B0400000000000000" pitchFamily="50" charset="-128"/>
            </a:endParaRPr>
          </a:p>
        </p:txBody>
      </p:sp>
      <p:sp>
        <p:nvSpPr>
          <p:cNvPr id="12" name="円/楕円 11">
            <a:extLst>
              <a:ext uri="{FF2B5EF4-FFF2-40B4-BE49-F238E27FC236}">
                <a16:creationId xmlns:a16="http://schemas.microsoft.com/office/drawing/2014/main" id="{4C0E50BE-6723-8B34-FA58-C72DED5B90F6}"/>
              </a:ext>
            </a:extLst>
          </p:cNvPr>
          <p:cNvSpPr/>
          <p:nvPr/>
        </p:nvSpPr>
        <p:spPr>
          <a:xfrm>
            <a:off x="2100016" y="2971260"/>
            <a:ext cx="469232" cy="44516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2400" dirty="0">
              <a:latin typeface="BIZ UDPゴシック" panose="020B0400000000000000" pitchFamily="50" charset="-128"/>
              <a:ea typeface="BIZ UDPゴシック" panose="020B0400000000000000" pitchFamily="50" charset="-128"/>
            </a:endParaRPr>
          </a:p>
        </p:txBody>
      </p:sp>
      <p:sp>
        <p:nvSpPr>
          <p:cNvPr id="23" name="円/楕円 22">
            <a:extLst>
              <a:ext uri="{FF2B5EF4-FFF2-40B4-BE49-F238E27FC236}">
                <a16:creationId xmlns:a16="http://schemas.microsoft.com/office/drawing/2014/main" id="{444A055A-D2EE-0372-CDA3-2C74C663686F}"/>
              </a:ext>
            </a:extLst>
          </p:cNvPr>
          <p:cNvSpPr/>
          <p:nvPr/>
        </p:nvSpPr>
        <p:spPr>
          <a:xfrm>
            <a:off x="3736332" y="1029547"/>
            <a:ext cx="469232" cy="44516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2400" dirty="0">
              <a:latin typeface="BIZ UDPゴシック" panose="020B0400000000000000" pitchFamily="50" charset="-128"/>
              <a:ea typeface="BIZ UDPゴシック" panose="020B0400000000000000" pitchFamily="50" charset="-128"/>
            </a:endParaRPr>
          </a:p>
        </p:txBody>
      </p:sp>
      <p:sp>
        <p:nvSpPr>
          <p:cNvPr id="24" name="円/楕円 23">
            <a:extLst>
              <a:ext uri="{FF2B5EF4-FFF2-40B4-BE49-F238E27FC236}">
                <a16:creationId xmlns:a16="http://schemas.microsoft.com/office/drawing/2014/main" id="{251C5F5F-7A8C-6A14-AF25-FBF1CBA339A2}"/>
              </a:ext>
            </a:extLst>
          </p:cNvPr>
          <p:cNvSpPr/>
          <p:nvPr/>
        </p:nvSpPr>
        <p:spPr>
          <a:xfrm>
            <a:off x="3722295" y="1587954"/>
            <a:ext cx="469232" cy="44516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2400" dirty="0">
              <a:latin typeface="BIZ UDPゴシック" panose="020B0400000000000000" pitchFamily="50" charset="-128"/>
              <a:ea typeface="BIZ UDPゴシック" panose="020B0400000000000000" pitchFamily="50" charset="-128"/>
            </a:endParaRPr>
          </a:p>
        </p:txBody>
      </p:sp>
      <p:sp>
        <p:nvSpPr>
          <p:cNvPr id="25" name="円/楕円 24">
            <a:extLst>
              <a:ext uri="{FF2B5EF4-FFF2-40B4-BE49-F238E27FC236}">
                <a16:creationId xmlns:a16="http://schemas.microsoft.com/office/drawing/2014/main" id="{0F195048-EC98-2C03-E961-A6BF1090BBD5}"/>
              </a:ext>
            </a:extLst>
          </p:cNvPr>
          <p:cNvSpPr/>
          <p:nvPr/>
        </p:nvSpPr>
        <p:spPr>
          <a:xfrm>
            <a:off x="3736331" y="1941942"/>
            <a:ext cx="469232" cy="44516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2400" dirty="0">
              <a:latin typeface="BIZ UDPゴシック" panose="020B0400000000000000" pitchFamily="50" charset="-128"/>
              <a:ea typeface="BIZ UDPゴシック" panose="020B0400000000000000" pitchFamily="50" charset="-128"/>
            </a:endParaRPr>
          </a:p>
        </p:txBody>
      </p:sp>
      <p:sp>
        <p:nvSpPr>
          <p:cNvPr id="26" name="円/楕円 25">
            <a:extLst>
              <a:ext uri="{FF2B5EF4-FFF2-40B4-BE49-F238E27FC236}">
                <a16:creationId xmlns:a16="http://schemas.microsoft.com/office/drawing/2014/main" id="{1D14023E-7857-EA5E-AABB-881F94D1C0BB}"/>
              </a:ext>
            </a:extLst>
          </p:cNvPr>
          <p:cNvSpPr/>
          <p:nvPr/>
        </p:nvSpPr>
        <p:spPr>
          <a:xfrm>
            <a:off x="3736332" y="2247244"/>
            <a:ext cx="469232" cy="44516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2400" dirty="0">
              <a:latin typeface="BIZ UDPゴシック" panose="020B0400000000000000" pitchFamily="50" charset="-128"/>
              <a:ea typeface="BIZ UDPゴシック" panose="020B0400000000000000" pitchFamily="50" charset="-128"/>
            </a:endParaRPr>
          </a:p>
        </p:txBody>
      </p:sp>
      <p:sp>
        <p:nvSpPr>
          <p:cNvPr id="35" name="右大かっこ 34">
            <a:extLst>
              <a:ext uri="{FF2B5EF4-FFF2-40B4-BE49-F238E27FC236}">
                <a16:creationId xmlns:a16="http://schemas.microsoft.com/office/drawing/2014/main" id="{6EC61763-E2A9-8525-927A-E7EA3D36A723}"/>
              </a:ext>
            </a:extLst>
          </p:cNvPr>
          <p:cNvSpPr/>
          <p:nvPr/>
        </p:nvSpPr>
        <p:spPr>
          <a:xfrm>
            <a:off x="2468988" y="2259392"/>
            <a:ext cx="228600" cy="1157037"/>
          </a:xfrm>
          <a:prstGeom prst="rightBracket">
            <a:avLst/>
          </a:prstGeom>
          <a:ln w="47625">
            <a:solidFill>
              <a:srgbClr val="F36C37"/>
            </a:solidFill>
            <a:headEnd type="none" w="med" len="med"/>
            <a:tailEnd type="none" w="med" len="med"/>
          </a:ln>
        </p:spPr>
        <p:style>
          <a:lnRef idx="3">
            <a:schemeClr val="accent1"/>
          </a:lnRef>
          <a:fillRef idx="0">
            <a:schemeClr val="accent1"/>
          </a:fillRef>
          <a:effectRef idx="2">
            <a:schemeClr val="accent1"/>
          </a:effectRef>
          <a:fontRef idx="minor">
            <a:schemeClr val="tx1"/>
          </a:fontRef>
        </p:style>
        <p:txBody>
          <a:bodyPr rtlCol="0" anchor="ctr"/>
          <a:lstStyle/>
          <a:p>
            <a:pPr algn="ctr"/>
            <a:endParaRPr kumimoji="1" lang="ja-JP" altLang="en-US"/>
          </a:p>
        </p:txBody>
      </p:sp>
      <p:sp>
        <p:nvSpPr>
          <p:cNvPr id="36" name="右大かっこ 35">
            <a:extLst>
              <a:ext uri="{FF2B5EF4-FFF2-40B4-BE49-F238E27FC236}">
                <a16:creationId xmlns:a16="http://schemas.microsoft.com/office/drawing/2014/main" id="{59F9FB40-D539-7CC4-34C4-79CDD153D382}"/>
              </a:ext>
            </a:extLst>
          </p:cNvPr>
          <p:cNvSpPr/>
          <p:nvPr/>
        </p:nvSpPr>
        <p:spPr>
          <a:xfrm>
            <a:off x="4229624" y="1029548"/>
            <a:ext cx="216548" cy="1651838"/>
          </a:xfrm>
          <a:prstGeom prst="rightBracket">
            <a:avLst/>
          </a:prstGeom>
          <a:ln w="47625">
            <a:solidFill>
              <a:srgbClr val="F36C37"/>
            </a:solidFill>
            <a:headEnd type="none" w="med" len="med"/>
            <a:tailEnd type="none" w="med" len="med"/>
          </a:ln>
        </p:spPr>
        <p:style>
          <a:lnRef idx="3">
            <a:schemeClr val="accent1"/>
          </a:lnRef>
          <a:fillRef idx="0">
            <a:schemeClr val="accent1"/>
          </a:fillRef>
          <a:effectRef idx="2">
            <a:schemeClr val="accent1"/>
          </a:effectRef>
          <a:fontRef idx="minor">
            <a:schemeClr val="tx1"/>
          </a:fontRef>
        </p:style>
        <p:txBody>
          <a:bodyPr rtlCol="0" anchor="ctr"/>
          <a:lstStyle/>
          <a:p>
            <a:pPr algn="ctr"/>
            <a:endParaRPr kumimoji="1" lang="ja-JP" altLang="en-US"/>
          </a:p>
        </p:txBody>
      </p:sp>
      <p:cxnSp>
        <p:nvCxnSpPr>
          <p:cNvPr id="39" name="直線コネクタ 38">
            <a:extLst>
              <a:ext uri="{FF2B5EF4-FFF2-40B4-BE49-F238E27FC236}">
                <a16:creationId xmlns:a16="http://schemas.microsoft.com/office/drawing/2014/main" id="{9FAB128D-7941-0B84-8D3F-96335486ACA4}"/>
              </a:ext>
            </a:extLst>
          </p:cNvPr>
          <p:cNvCxnSpPr>
            <a:stCxn id="35" idx="2"/>
            <a:endCxn id="36" idx="2"/>
          </p:cNvCxnSpPr>
          <p:nvPr/>
        </p:nvCxnSpPr>
        <p:spPr>
          <a:xfrm flipV="1">
            <a:off x="2697588" y="1855467"/>
            <a:ext cx="1748584" cy="982444"/>
          </a:xfrm>
          <a:prstGeom prst="line">
            <a:avLst/>
          </a:prstGeom>
          <a:ln w="47625">
            <a:solidFill>
              <a:srgbClr val="F36C37"/>
            </a:solidFill>
            <a:headEnd type="none" w="med" len="med"/>
            <a:tailEnd type="none" w="med" len="med"/>
          </a:ln>
        </p:spPr>
        <p:style>
          <a:lnRef idx="3">
            <a:schemeClr val="accent1"/>
          </a:lnRef>
          <a:fillRef idx="0">
            <a:schemeClr val="accent1"/>
          </a:fillRef>
          <a:effectRef idx="2">
            <a:schemeClr val="accent1"/>
          </a:effectRef>
          <a:fontRef idx="minor">
            <a:schemeClr val="tx1"/>
          </a:fontRef>
        </p:style>
      </p:cxnSp>
      <p:sp>
        <p:nvSpPr>
          <p:cNvPr id="42" name="テキスト ボックス 41">
            <a:extLst>
              <a:ext uri="{FF2B5EF4-FFF2-40B4-BE49-F238E27FC236}">
                <a16:creationId xmlns:a16="http://schemas.microsoft.com/office/drawing/2014/main" id="{C5A19B6D-2AB6-3C4D-D98E-5993D2C92CC8}"/>
              </a:ext>
            </a:extLst>
          </p:cNvPr>
          <p:cNvSpPr txBox="1"/>
          <p:nvPr/>
        </p:nvSpPr>
        <p:spPr>
          <a:xfrm>
            <a:off x="4521044" y="2124978"/>
            <a:ext cx="1005403" cy="584775"/>
          </a:xfrm>
          <a:prstGeom prst="rect">
            <a:avLst/>
          </a:prstGeom>
          <a:noFill/>
        </p:spPr>
        <p:txBody>
          <a:bodyPr wrap="none" rtlCol="0">
            <a:spAutoFit/>
          </a:bodyPr>
          <a:lstStyle/>
          <a:p>
            <a:pPr algn="ctr" defTabSz="914400" fontAlgn="base">
              <a:spcBef>
                <a:spcPct val="0"/>
              </a:spcBef>
              <a:spcAft>
                <a:spcPct val="0"/>
              </a:spcAft>
            </a:pPr>
            <a:r>
              <a:rPr kumimoji="1" lang="ja-JP" altLang="en-US" sz="1600">
                <a:solidFill>
                  <a:srgbClr val="000000"/>
                </a:solidFill>
                <a:latin typeface="+mn-ea"/>
              </a:rPr>
              <a:t>新製品の</a:t>
            </a:r>
            <a:endParaRPr kumimoji="1" lang="en-US" altLang="ja-JP" sz="1600" dirty="0">
              <a:solidFill>
                <a:srgbClr val="000000"/>
              </a:solidFill>
              <a:latin typeface="+mn-ea"/>
            </a:endParaRPr>
          </a:p>
          <a:p>
            <a:pPr algn="ctr" defTabSz="914400" fontAlgn="base">
              <a:spcBef>
                <a:spcPct val="0"/>
              </a:spcBef>
              <a:spcAft>
                <a:spcPct val="0"/>
              </a:spcAft>
            </a:pPr>
            <a:r>
              <a:rPr kumimoji="1" lang="ja-JP" altLang="en-US" sz="1600">
                <a:solidFill>
                  <a:srgbClr val="000000"/>
                </a:solidFill>
                <a:latin typeface="+mn-ea"/>
              </a:rPr>
              <a:t>ばらつき</a:t>
            </a:r>
            <a:endParaRPr kumimoji="1" lang="ja-JP" altLang="en-US" sz="1600" dirty="0">
              <a:solidFill>
                <a:srgbClr val="000000"/>
              </a:solidFill>
              <a:latin typeface="+mn-ea"/>
            </a:endParaRPr>
          </a:p>
        </p:txBody>
      </p:sp>
      <p:cxnSp>
        <p:nvCxnSpPr>
          <p:cNvPr id="44" name="カギ線コネクタ 43">
            <a:extLst>
              <a:ext uri="{FF2B5EF4-FFF2-40B4-BE49-F238E27FC236}">
                <a16:creationId xmlns:a16="http://schemas.microsoft.com/office/drawing/2014/main" id="{37C45652-40DD-497D-966E-981DB42D8541}"/>
              </a:ext>
            </a:extLst>
          </p:cNvPr>
          <p:cNvCxnSpPr>
            <a:cxnSpLocks/>
          </p:cNvCxnSpPr>
          <p:nvPr/>
        </p:nvCxnSpPr>
        <p:spPr>
          <a:xfrm rot="16200000" flipV="1">
            <a:off x="3367950" y="2579684"/>
            <a:ext cx="1307878" cy="998309"/>
          </a:xfrm>
          <a:prstGeom prst="bentConnector3">
            <a:avLst>
              <a:gd name="adj1" fmla="val 324"/>
            </a:avLst>
          </a:prstGeom>
          <a:ln w="47625">
            <a:solidFill>
              <a:srgbClr val="F36C37"/>
            </a:solidFill>
            <a:prstDash val="sysDash"/>
            <a:headEnd type="none" w="med" len="med"/>
            <a:tailEnd type="triangle"/>
          </a:ln>
        </p:spPr>
        <p:style>
          <a:lnRef idx="3">
            <a:schemeClr val="accent1"/>
          </a:lnRef>
          <a:fillRef idx="0">
            <a:schemeClr val="accent1"/>
          </a:fillRef>
          <a:effectRef idx="2">
            <a:schemeClr val="accent1"/>
          </a:effectRef>
          <a:fontRef idx="minor">
            <a:schemeClr val="tx1"/>
          </a:fontRef>
        </p:style>
      </p:cxnSp>
      <p:sp>
        <p:nvSpPr>
          <p:cNvPr id="41" name="テキスト ボックス 40">
            <a:extLst>
              <a:ext uri="{FF2B5EF4-FFF2-40B4-BE49-F238E27FC236}">
                <a16:creationId xmlns:a16="http://schemas.microsoft.com/office/drawing/2014/main" id="{35530538-4EE1-F1F3-3207-7D7F6C4286A6}"/>
              </a:ext>
            </a:extLst>
          </p:cNvPr>
          <p:cNvSpPr txBox="1"/>
          <p:nvPr/>
        </p:nvSpPr>
        <p:spPr>
          <a:xfrm>
            <a:off x="2717315" y="2926274"/>
            <a:ext cx="1005403" cy="584775"/>
          </a:xfrm>
          <a:prstGeom prst="rect">
            <a:avLst/>
          </a:prstGeom>
          <a:solidFill>
            <a:schemeClr val="bg1"/>
          </a:solidFill>
        </p:spPr>
        <p:txBody>
          <a:bodyPr wrap="none" rtlCol="0">
            <a:spAutoFit/>
          </a:bodyPr>
          <a:lstStyle/>
          <a:p>
            <a:pPr algn="ctr" defTabSz="914400" fontAlgn="base">
              <a:spcBef>
                <a:spcPct val="0"/>
              </a:spcBef>
              <a:spcAft>
                <a:spcPct val="0"/>
              </a:spcAft>
            </a:pPr>
            <a:r>
              <a:rPr kumimoji="1" lang="ja-JP" altLang="en-US" sz="1600">
                <a:solidFill>
                  <a:srgbClr val="000000"/>
                </a:solidFill>
                <a:latin typeface="+mn-ea"/>
              </a:rPr>
              <a:t>旧製品の</a:t>
            </a:r>
            <a:endParaRPr kumimoji="1" lang="en-US" altLang="ja-JP" sz="1600" dirty="0">
              <a:solidFill>
                <a:srgbClr val="000000"/>
              </a:solidFill>
              <a:latin typeface="+mn-ea"/>
            </a:endParaRPr>
          </a:p>
          <a:p>
            <a:pPr algn="ctr" defTabSz="914400" fontAlgn="base">
              <a:spcBef>
                <a:spcPct val="0"/>
              </a:spcBef>
              <a:spcAft>
                <a:spcPct val="0"/>
              </a:spcAft>
            </a:pPr>
            <a:r>
              <a:rPr kumimoji="1" lang="ja-JP" altLang="en-US" sz="1600">
                <a:solidFill>
                  <a:srgbClr val="000000"/>
                </a:solidFill>
                <a:latin typeface="+mn-ea"/>
              </a:rPr>
              <a:t>ばらつき</a:t>
            </a:r>
            <a:endParaRPr kumimoji="1" lang="ja-JP" altLang="en-US" sz="1600" dirty="0">
              <a:solidFill>
                <a:srgbClr val="000000"/>
              </a:solidFill>
              <a:latin typeface="+mn-ea"/>
            </a:endParaRPr>
          </a:p>
        </p:txBody>
      </p:sp>
      <p:sp>
        <p:nvSpPr>
          <p:cNvPr id="57" name="テキスト ボックス 56">
            <a:extLst>
              <a:ext uri="{FF2B5EF4-FFF2-40B4-BE49-F238E27FC236}">
                <a16:creationId xmlns:a16="http://schemas.microsoft.com/office/drawing/2014/main" id="{7709FF04-7B7C-20AE-06FB-119C1CCD7CAB}"/>
              </a:ext>
            </a:extLst>
          </p:cNvPr>
          <p:cNvSpPr txBox="1"/>
          <p:nvPr/>
        </p:nvSpPr>
        <p:spPr>
          <a:xfrm>
            <a:off x="4507286" y="3580803"/>
            <a:ext cx="1210589" cy="338554"/>
          </a:xfrm>
          <a:prstGeom prst="rect">
            <a:avLst/>
          </a:prstGeom>
          <a:noFill/>
        </p:spPr>
        <p:txBody>
          <a:bodyPr wrap="none" rtlCol="0">
            <a:spAutoFit/>
          </a:bodyPr>
          <a:lstStyle/>
          <a:p>
            <a:pPr algn="ctr" defTabSz="914400" fontAlgn="base">
              <a:spcBef>
                <a:spcPct val="0"/>
              </a:spcBef>
              <a:spcAft>
                <a:spcPct val="0"/>
              </a:spcAft>
            </a:pPr>
            <a:r>
              <a:rPr kumimoji="1" lang="ja-JP" altLang="en-US" sz="1600">
                <a:solidFill>
                  <a:srgbClr val="000000"/>
                </a:solidFill>
                <a:latin typeface="+mn-ea"/>
              </a:rPr>
              <a:t>平均値の差</a:t>
            </a:r>
            <a:endParaRPr kumimoji="1" lang="ja-JP" altLang="en-US" sz="1600" dirty="0">
              <a:solidFill>
                <a:srgbClr val="000000"/>
              </a:solidFill>
              <a:latin typeface="+mn-ea"/>
            </a:endParaRPr>
          </a:p>
        </p:txBody>
      </p:sp>
      <p:cxnSp>
        <p:nvCxnSpPr>
          <p:cNvPr id="58" name="直線コネクタ 57">
            <a:extLst>
              <a:ext uri="{FF2B5EF4-FFF2-40B4-BE49-F238E27FC236}">
                <a16:creationId xmlns:a16="http://schemas.microsoft.com/office/drawing/2014/main" id="{9AA2D442-5E71-57AC-74A9-8ABC5F97C840}"/>
              </a:ext>
            </a:extLst>
          </p:cNvPr>
          <p:cNvCxnSpPr>
            <a:cxnSpLocks/>
          </p:cNvCxnSpPr>
          <p:nvPr/>
        </p:nvCxnSpPr>
        <p:spPr>
          <a:xfrm>
            <a:off x="6980422" y="1935647"/>
            <a:ext cx="0" cy="2446451"/>
          </a:xfrm>
          <a:prstGeom prst="line">
            <a:avLst/>
          </a:prstGeom>
          <a:ln w="47625">
            <a:solidFill>
              <a:schemeClr val="tx1">
                <a:lumMod val="50000"/>
                <a:lumOff val="50000"/>
              </a:schemeClr>
            </a:solidFill>
            <a:headEnd type="none" w="med" len="med"/>
            <a:tailEnd type="none" w="med" len="med"/>
          </a:ln>
        </p:spPr>
        <p:style>
          <a:lnRef idx="3">
            <a:schemeClr val="accent1"/>
          </a:lnRef>
          <a:fillRef idx="0">
            <a:schemeClr val="accent1"/>
          </a:fillRef>
          <a:effectRef idx="2">
            <a:schemeClr val="accent1"/>
          </a:effectRef>
          <a:fontRef idx="minor">
            <a:schemeClr val="tx1"/>
          </a:fontRef>
        </p:style>
      </p:cxnSp>
      <p:cxnSp>
        <p:nvCxnSpPr>
          <p:cNvPr id="59" name="直線コネクタ 58">
            <a:extLst>
              <a:ext uri="{FF2B5EF4-FFF2-40B4-BE49-F238E27FC236}">
                <a16:creationId xmlns:a16="http://schemas.microsoft.com/office/drawing/2014/main" id="{EDD8DC93-9D45-39E2-6DF9-38CBF939B7E8}"/>
              </a:ext>
            </a:extLst>
          </p:cNvPr>
          <p:cNvCxnSpPr>
            <a:cxnSpLocks/>
          </p:cNvCxnSpPr>
          <p:nvPr/>
        </p:nvCxnSpPr>
        <p:spPr>
          <a:xfrm flipH="1">
            <a:off x="6980422" y="4382098"/>
            <a:ext cx="2909640" cy="0"/>
          </a:xfrm>
          <a:prstGeom prst="line">
            <a:avLst/>
          </a:prstGeom>
          <a:ln w="47625">
            <a:solidFill>
              <a:schemeClr val="tx1">
                <a:lumMod val="50000"/>
                <a:lumOff val="50000"/>
              </a:schemeClr>
            </a:solidFill>
            <a:headEnd type="none" w="med" len="med"/>
            <a:tailEnd type="none" w="med" len="med"/>
          </a:ln>
        </p:spPr>
        <p:style>
          <a:lnRef idx="3">
            <a:schemeClr val="accent1"/>
          </a:lnRef>
          <a:fillRef idx="0">
            <a:schemeClr val="accent1"/>
          </a:fillRef>
          <a:effectRef idx="2">
            <a:schemeClr val="accent1"/>
          </a:effectRef>
          <a:fontRef idx="minor">
            <a:schemeClr val="tx1"/>
          </a:fontRef>
        </p:style>
      </p:cxnSp>
      <p:sp>
        <p:nvSpPr>
          <p:cNvPr id="60" name="円/楕円 59">
            <a:extLst>
              <a:ext uri="{FF2B5EF4-FFF2-40B4-BE49-F238E27FC236}">
                <a16:creationId xmlns:a16="http://schemas.microsoft.com/office/drawing/2014/main" id="{833B1E9F-64B0-E6EF-D1D5-F37132930E8F}"/>
              </a:ext>
            </a:extLst>
          </p:cNvPr>
          <p:cNvSpPr/>
          <p:nvPr/>
        </p:nvSpPr>
        <p:spPr>
          <a:xfrm>
            <a:off x="7416925" y="1865498"/>
            <a:ext cx="469232" cy="44516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2400" dirty="0">
              <a:latin typeface="BIZ UDPゴシック" panose="020B0400000000000000" pitchFamily="50" charset="-128"/>
              <a:ea typeface="BIZ UDPゴシック" panose="020B0400000000000000" pitchFamily="50" charset="-128"/>
            </a:endParaRPr>
          </a:p>
        </p:txBody>
      </p:sp>
      <p:sp>
        <p:nvSpPr>
          <p:cNvPr id="61" name="円/楕円 60">
            <a:extLst>
              <a:ext uri="{FF2B5EF4-FFF2-40B4-BE49-F238E27FC236}">
                <a16:creationId xmlns:a16="http://schemas.microsoft.com/office/drawing/2014/main" id="{41D512BE-B205-80FD-9B51-C016CA0ECA24}"/>
              </a:ext>
            </a:extLst>
          </p:cNvPr>
          <p:cNvSpPr/>
          <p:nvPr/>
        </p:nvSpPr>
        <p:spPr>
          <a:xfrm>
            <a:off x="7439715" y="2481104"/>
            <a:ext cx="469232" cy="44516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2400" dirty="0">
              <a:latin typeface="BIZ UDPゴシック" panose="020B0400000000000000" pitchFamily="50" charset="-128"/>
              <a:ea typeface="BIZ UDPゴシック" panose="020B0400000000000000" pitchFamily="50" charset="-128"/>
            </a:endParaRPr>
          </a:p>
        </p:txBody>
      </p:sp>
      <p:sp>
        <p:nvSpPr>
          <p:cNvPr id="62" name="円/楕円 61">
            <a:extLst>
              <a:ext uri="{FF2B5EF4-FFF2-40B4-BE49-F238E27FC236}">
                <a16:creationId xmlns:a16="http://schemas.microsoft.com/office/drawing/2014/main" id="{14357CC3-616B-6121-0F32-F01BBF546751}"/>
              </a:ext>
            </a:extLst>
          </p:cNvPr>
          <p:cNvSpPr/>
          <p:nvPr/>
        </p:nvSpPr>
        <p:spPr>
          <a:xfrm>
            <a:off x="7416925" y="1377826"/>
            <a:ext cx="469232" cy="44516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2400" dirty="0">
              <a:latin typeface="BIZ UDPゴシック" panose="020B0400000000000000" pitchFamily="50" charset="-128"/>
              <a:ea typeface="BIZ UDPゴシック" panose="020B0400000000000000" pitchFamily="50" charset="-128"/>
            </a:endParaRPr>
          </a:p>
        </p:txBody>
      </p:sp>
      <p:sp>
        <p:nvSpPr>
          <p:cNvPr id="63" name="円/楕円 62">
            <a:extLst>
              <a:ext uri="{FF2B5EF4-FFF2-40B4-BE49-F238E27FC236}">
                <a16:creationId xmlns:a16="http://schemas.microsoft.com/office/drawing/2014/main" id="{61283F92-CA43-4662-5EF3-DB84E7E99D18}"/>
              </a:ext>
            </a:extLst>
          </p:cNvPr>
          <p:cNvSpPr/>
          <p:nvPr/>
        </p:nvSpPr>
        <p:spPr>
          <a:xfrm>
            <a:off x="7439715" y="2926273"/>
            <a:ext cx="469232" cy="44516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2400" dirty="0">
              <a:latin typeface="BIZ UDPゴシック" panose="020B0400000000000000" pitchFamily="50" charset="-128"/>
              <a:ea typeface="BIZ UDPゴシック" panose="020B0400000000000000" pitchFamily="50" charset="-128"/>
            </a:endParaRPr>
          </a:p>
        </p:txBody>
      </p:sp>
      <p:sp>
        <p:nvSpPr>
          <p:cNvPr id="64" name="円/楕円 63">
            <a:extLst>
              <a:ext uri="{FF2B5EF4-FFF2-40B4-BE49-F238E27FC236}">
                <a16:creationId xmlns:a16="http://schemas.microsoft.com/office/drawing/2014/main" id="{6EBCF936-9F46-DF93-5C6C-B2100BAA3721}"/>
              </a:ext>
            </a:extLst>
          </p:cNvPr>
          <p:cNvSpPr/>
          <p:nvPr/>
        </p:nvSpPr>
        <p:spPr>
          <a:xfrm>
            <a:off x="9053835" y="1029546"/>
            <a:ext cx="469232" cy="44516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2400" dirty="0">
              <a:latin typeface="BIZ UDPゴシック" panose="020B0400000000000000" pitchFamily="50" charset="-128"/>
              <a:ea typeface="BIZ UDPゴシック" panose="020B0400000000000000" pitchFamily="50" charset="-128"/>
            </a:endParaRPr>
          </a:p>
        </p:txBody>
      </p:sp>
      <p:sp>
        <p:nvSpPr>
          <p:cNvPr id="65" name="円/楕円 64">
            <a:extLst>
              <a:ext uri="{FF2B5EF4-FFF2-40B4-BE49-F238E27FC236}">
                <a16:creationId xmlns:a16="http://schemas.microsoft.com/office/drawing/2014/main" id="{4CB15740-8060-E03B-353D-8D9CA7A65525}"/>
              </a:ext>
            </a:extLst>
          </p:cNvPr>
          <p:cNvSpPr/>
          <p:nvPr/>
        </p:nvSpPr>
        <p:spPr>
          <a:xfrm>
            <a:off x="9039798" y="1587953"/>
            <a:ext cx="469232" cy="44516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2400" dirty="0">
              <a:latin typeface="BIZ UDPゴシック" panose="020B0400000000000000" pitchFamily="50" charset="-128"/>
              <a:ea typeface="BIZ UDPゴシック" panose="020B0400000000000000" pitchFamily="50" charset="-128"/>
            </a:endParaRPr>
          </a:p>
        </p:txBody>
      </p:sp>
      <p:sp>
        <p:nvSpPr>
          <p:cNvPr id="66" name="円/楕円 65">
            <a:extLst>
              <a:ext uri="{FF2B5EF4-FFF2-40B4-BE49-F238E27FC236}">
                <a16:creationId xmlns:a16="http://schemas.microsoft.com/office/drawing/2014/main" id="{080243BB-9327-5AE3-1D0C-61BABC794EED}"/>
              </a:ext>
            </a:extLst>
          </p:cNvPr>
          <p:cNvSpPr/>
          <p:nvPr/>
        </p:nvSpPr>
        <p:spPr>
          <a:xfrm>
            <a:off x="9053834" y="1941941"/>
            <a:ext cx="469232" cy="44516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2400" dirty="0">
              <a:latin typeface="BIZ UDPゴシック" panose="020B0400000000000000" pitchFamily="50" charset="-128"/>
              <a:ea typeface="BIZ UDPゴシック" panose="020B0400000000000000" pitchFamily="50" charset="-128"/>
            </a:endParaRPr>
          </a:p>
        </p:txBody>
      </p:sp>
      <p:sp>
        <p:nvSpPr>
          <p:cNvPr id="67" name="円/楕円 66">
            <a:extLst>
              <a:ext uri="{FF2B5EF4-FFF2-40B4-BE49-F238E27FC236}">
                <a16:creationId xmlns:a16="http://schemas.microsoft.com/office/drawing/2014/main" id="{F24C35D6-0B66-8277-070D-F4142748D16D}"/>
              </a:ext>
            </a:extLst>
          </p:cNvPr>
          <p:cNvSpPr/>
          <p:nvPr/>
        </p:nvSpPr>
        <p:spPr>
          <a:xfrm>
            <a:off x="9053835" y="2247243"/>
            <a:ext cx="469232" cy="44516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2400" dirty="0">
              <a:latin typeface="BIZ UDPゴシック" panose="020B0400000000000000" pitchFamily="50" charset="-128"/>
              <a:ea typeface="BIZ UDPゴシック" panose="020B0400000000000000" pitchFamily="50" charset="-128"/>
            </a:endParaRPr>
          </a:p>
        </p:txBody>
      </p:sp>
      <p:sp>
        <p:nvSpPr>
          <p:cNvPr id="68" name="右大かっこ 67">
            <a:extLst>
              <a:ext uri="{FF2B5EF4-FFF2-40B4-BE49-F238E27FC236}">
                <a16:creationId xmlns:a16="http://schemas.microsoft.com/office/drawing/2014/main" id="{068248E0-486E-2AA5-1A29-FBBF9FD9A3D3}"/>
              </a:ext>
            </a:extLst>
          </p:cNvPr>
          <p:cNvSpPr/>
          <p:nvPr/>
        </p:nvSpPr>
        <p:spPr>
          <a:xfrm>
            <a:off x="7786491" y="1333211"/>
            <a:ext cx="122455" cy="2083217"/>
          </a:xfrm>
          <a:prstGeom prst="rightBracket">
            <a:avLst/>
          </a:prstGeom>
          <a:ln w="47625">
            <a:solidFill>
              <a:schemeClr val="tx1">
                <a:lumMod val="50000"/>
                <a:lumOff val="50000"/>
              </a:schemeClr>
            </a:solidFill>
            <a:headEnd type="none" w="med" len="med"/>
            <a:tailEnd type="none" w="med" len="med"/>
          </a:ln>
        </p:spPr>
        <p:style>
          <a:lnRef idx="3">
            <a:schemeClr val="accent1"/>
          </a:lnRef>
          <a:fillRef idx="0">
            <a:schemeClr val="accent1"/>
          </a:fillRef>
          <a:effectRef idx="2">
            <a:schemeClr val="accent1"/>
          </a:effectRef>
          <a:fontRef idx="minor">
            <a:schemeClr val="tx1"/>
          </a:fontRef>
        </p:style>
        <p:txBody>
          <a:bodyPr rtlCol="0" anchor="ctr"/>
          <a:lstStyle/>
          <a:p>
            <a:pPr algn="ctr"/>
            <a:endParaRPr kumimoji="1" lang="ja-JP" altLang="en-US"/>
          </a:p>
        </p:txBody>
      </p:sp>
      <p:sp>
        <p:nvSpPr>
          <p:cNvPr id="69" name="右大かっこ 68">
            <a:extLst>
              <a:ext uri="{FF2B5EF4-FFF2-40B4-BE49-F238E27FC236}">
                <a16:creationId xmlns:a16="http://schemas.microsoft.com/office/drawing/2014/main" id="{CC7F5F46-163C-4B37-E4A4-33724F4CBFFC}"/>
              </a:ext>
            </a:extLst>
          </p:cNvPr>
          <p:cNvSpPr/>
          <p:nvPr/>
        </p:nvSpPr>
        <p:spPr>
          <a:xfrm>
            <a:off x="9547127" y="1029547"/>
            <a:ext cx="216548" cy="1651838"/>
          </a:xfrm>
          <a:prstGeom prst="rightBracket">
            <a:avLst/>
          </a:prstGeom>
          <a:ln w="47625">
            <a:solidFill>
              <a:schemeClr val="tx1">
                <a:lumMod val="50000"/>
                <a:lumOff val="50000"/>
              </a:schemeClr>
            </a:solidFill>
            <a:headEnd type="none" w="med" len="med"/>
            <a:tailEnd type="none" w="med" len="med"/>
          </a:ln>
        </p:spPr>
        <p:style>
          <a:lnRef idx="3">
            <a:schemeClr val="accent1"/>
          </a:lnRef>
          <a:fillRef idx="0">
            <a:schemeClr val="accent1"/>
          </a:fillRef>
          <a:effectRef idx="2">
            <a:schemeClr val="accent1"/>
          </a:effectRef>
          <a:fontRef idx="minor">
            <a:schemeClr val="tx1"/>
          </a:fontRef>
        </p:style>
        <p:txBody>
          <a:bodyPr rtlCol="0" anchor="ctr"/>
          <a:lstStyle/>
          <a:p>
            <a:pPr algn="ctr"/>
            <a:endParaRPr kumimoji="1" lang="ja-JP" altLang="en-US"/>
          </a:p>
        </p:txBody>
      </p:sp>
      <p:cxnSp>
        <p:nvCxnSpPr>
          <p:cNvPr id="70" name="直線コネクタ 69">
            <a:extLst>
              <a:ext uri="{FF2B5EF4-FFF2-40B4-BE49-F238E27FC236}">
                <a16:creationId xmlns:a16="http://schemas.microsoft.com/office/drawing/2014/main" id="{1D84D6C0-F239-EEFA-F318-15C8FC5FFD29}"/>
              </a:ext>
            </a:extLst>
          </p:cNvPr>
          <p:cNvCxnSpPr>
            <a:cxnSpLocks/>
            <a:stCxn id="68" idx="2"/>
            <a:endCxn id="69" idx="2"/>
          </p:cNvCxnSpPr>
          <p:nvPr/>
        </p:nvCxnSpPr>
        <p:spPr>
          <a:xfrm flipV="1">
            <a:off x="7908946" y="1855466"/>
            <a:ext cx="1854729" cy="519354"/>
          </a:xfrm>
          <a:prstGeom prst="line">
            <a:avLst/>
          </a:prstGeom>
          <a:ln w="47625">
            <a:solidFill>
              <a:schemeClr val="tx1">
                <a:lumMod val="50000"/>
                <a:lumOff val="50000"/>
              </a:schemeClr>
            </a:solidFill>
            <a:headEnd type="none" w="med" len="med"/>
            <a:tailEnd type="none" w="med" len="med"/>
          </a:ln>
        </p:spPr>
        <p:style>
          <a:lnRef idx="3">
            <a:schemeClr val="accent1"/>
          </a:lnRef>
          <a:fillRef idx="0">
            <a:schemeClr val="accent1"/>
          </a:fillRef>
          <a:effectRef idx="2">
            <a:schemeClr val="accent1"/>
          </a:effectRef>
          <a:fontRef idx="minor">
            <a:schemeClr val="tx1"/>
          </a:fontRef>
        </p:style>
      </p:cxnSp>
      <p:sp>
        <p:nvSpPr>
          <p:cNvPr id="71" name="テキスト ボックス 70">
            <a:extLst>
              <a:ext uri="{FF2B5EF4-FFF2-40B4-BE49-F238E27FC236}">
                <a16:creationId xmlns:a16="http://schemas.microsoft.com/office/drawing/2014/main" id="{667652CE-D96C-A76E-7FE3-F8C86C2563FD}"/>
              </a:ext>
            </a:extLst>
          </p:cNvPr>
          <p:cNvSpPr txBox="1"/>
          <p:nvPr/>
        </p:nvSpPr>
        <p:spPr>
          <a:xfrm>
            <a:off x="9838547" y="2124977"/>
            <a:ext cx="1005403" cy="584775"/>
          </a:xfrm>
          <a:prstGeom prst="rect">
            <a:avLst/>
          </a:prstGeom>
          <a:noFill/>
        </p:spPr>
        <p:txBody>
          <a:bodyPr wrap="none" rtlCol="0">
            <a:spAutoFit/>
          </a:bodyPr>
          <a:lstStyle/>
          <a:p>
            <a:pPr algn="ctr" defTabSz="914400" fontAlgn="base">
              <a:spcBef>
                <a:spcPct val="0"/>
              </a:spcBef>
              <a:spcAft>
                <a:spcPct val="0"/>
              </a:spcAft>
            </a:pPr>
            <a:r>
              <a:rPr kumimoji="1" lang="ja-JP" altLang="en-US" sz="1600">
                <a:solidFill>
                  <a:srgbClr val="000000"/>
                </a:solidFill>
                <a:latin typeface="+mn-ea"/>
              </a:rPr>
              <a:t>新製品の</a:t>
            </a:r>
            <a:endParaRPr kumimoji="1" lang="en-US" altLang="ja-JP" sz="1600" dirty="0">
              <a:solidFill>
                <a:srgbClr val="000000"/>
              </a:solidFill>
              <a:latin typeface="+mn-ea"/>
            </a:endParaRPr>
          </a:p>
          <a:p>
            <a:pPr algn="ctr" defTabSz="914400" fontAlgn="base">
              <a:spcBef>
                <a:spcPct val="0"/>
              </a:spcBef>
              <a:spcAft>
                <a:spcPct val="0"/>
              </a:spcAft>
            </a:pPr>
            <a:r>
              <a:rPr kumimoji="1" lang="ja-JP" altLang="en-US" sz="1600">
                <a:solidFill>
                  <a:srgbClr val="000000"/>
                </a:solidFill>
                <a:latin typeface="+mn-ea"/>
              </a:rPr>
              <a:t>ばらつき</a:t>
            </a:r>
            <a:endParaRPr kumimoji="1" lang="ja-JP" altLang="en-US" sz="1600" dirty="0">
              <a:solidFill>
                <a:srgbClr val="000000"/>
              </a:solidFill>
              <a:latin typeface="+mn-ea"/>
            </a:endParaRPr>
          </a:p>
        </p:txBody>
      </p:sp>
      <p:cxnSp>
        <p:nvCxnSpPr>
          <p:cNvPr id="72" name="カギ線コネクタ 71">
            <a:extLst>
              <a:ext uri="{FF2B5EF4-FFF2-40B4-BE49-F238E27FC236}">
                <a16:creationId xmlns:a16="http://schemas.microsoft.com/office/drawing/2014/main" id="{5D04E82F-C4AB-0BC9-2B69-A100BA8E9D4F}"/>
              </a:ext>
            </a:extLst>
          </p:cNvPr>
          <p:cNvCxnSpPr>
            <a:cxnSpLocks/>
          </p:cNvCxnSpPr>
          <p:nvPr/>
        </p:nvCxnSpPr>
        <p:spPr>
          <a:xfrm rot="16200000" flipV="1">
            <a:off x="8685453" y="2579683"/>
            <a:ext cx="1307878" cy="998309"/>
          </a:xfrm>
          <a:prstGeom prst="bentConnector3">
            <a:avLst>
              <a:gd name="adj1" fmla="val 324"/>
            </a:avLst>
          </a:prstGeom>
          <a:ln w="47625">
            <a:solidFill>
              <a:schemeClr val="tx1">
                <a:lumMod val="50000"/>
                <a:lumOff val="50000"/>
              </a:schemeClr>
            </a:solidFill>
            <a:prstDash val="sysDash"/>
            <a:headEnd type="none" w="med" len="med"/>
            <a:tailEnd type="triangle"/>
          </a:ln>
        </p:spPr>
        <p:style>
          <a:lnRef idx="3">
            <a:schemeClr val="accent1"/>
          </a:lnRef>
          <a:fillRef idx="0">
            <a:schemeClr val="accent1"/>
          </a:fillRef>
          <a:effectRef idx="2">
            <a:schemeClr val="accent1"/>
          </a:effectRef>
          <a:fontRef idx="minor">
            <a:schemeClr val="tx1"/>
          </a:fontRef>
        </p:style>
      </p:cxnSp>
      <p:sp>
        <p:nvSpPr>
          <p:cNvPr id="73" name="テキスト ボックス 72">
            <a:extLst>
              <a:ext uri="{FF2B5EF4-FFF2-40B4-BE49-F238E27FC236}">
                <a16:creationId xmlns:a16="http://schemas.microsoft.com/office/drawing/2014/main" id="{D31FEE00-AC82-C986-7530-0EA53EFDDEA3}"/>
              </a:ext>
            </a:extLst>
          </p:cNvPr>
          <p:cNvSpPr txBox="1"/>
          <p:nvPr/>
        </p:nvSpPr>
        <p:spPr>
          <a:xfrm>
            <a:off x="8034818" y="2926273"/>
            <a:ext cx="1005403" cy="584775"/>
          </a:xfrm>
          <a:prstGeom prst="rect">
            <a:avLst/>
          </a:prstGeom>
          <a:solidFill>
            <a:schemeClr val="bg1"/>
          </a:solidFill>
        </p:spPr>
        <p:txBody>
          <a:bodyPr wrap="none" rtlCol="0">
            <a:spAutoFit/>
          </a:bodyPr>
          <a:lstStyle/>
          <a:p>
            <a:pPr algn="ctr" defTabSz="914400" fontAlgn="base">
              <a:spcBef>
                <a:spcPct val="0"/>
              </a:spcBef>
              <a:spcAft>
                <a:spcPct val="0"/>
              </a:spcAft>
            </a:pPr>
            <a:r>
              <a:rPr kumimoji="1" lang="ja-JP" altLang="en-US" sz="1600">
                <a:solidFill>
                  <a:srgbClr val="000000"/>
                </a:solidFill>
                <a:latin typeface="+mn-ea"/>
              </a:rPr>
              <a:t>旧製品の</a:t>
            </a:r>
            <a:endParaRPr kumimoji="1" lang="en-US" altLang="ja-JP" sz="1600" dirty="0">
              <a:solidFill>
                <a:srgbClr val="000000"/>
              </a:solidFill>
              <a:latin typeface="+mn-ea"/>
            </a:endParaRPr>
          </a:p>
          <a:p>
            <a:pPr algn="ctr" defTabSz="914400" fontAlgn="base">
              <a:spcBef>
                <a:spcPct val="0"/>
              </a:spcBef>
              <a:spcAft>
                <a:spcPct val="0"/>
              </a:spcAft>
            </a:pPr>
            <a:r>
              <a:rPr kumimoji="1" lang="ja-JP" altLang="en-US" sz="1600">
                <a:solidFill>
                  <a:srgbClr val="000000"/>
                </a:solidFill>
                <a:latin typeface="+mn-ea"/>
              </a:rPr>
              <a:t>ばらつき</a:t>
            </a:r>
            <a:endParaRPr kumimoji="1" lang="ja-JP" altLang="en-US" sz="1600" dirty="0">
              <a:solidFill>
                <a:srgbClr val="000000"/>
              </a:solidFill>
              <a:latin typeface="+mn-ea"/>
            </a:endParaRPr>
          </a:p>
        </p:txBody>
      </p:sp>
      <p:sp>
        <p:nvSpPr>
          <p:cNvPr id="74" name="テキスト ボックス 73">
            <a:extLst>
              <a:ext uri="{FF2B5EF4-FFF2-40B4-BE49-F238E27FC236}">
                <a16:creationId xmlns:a16="http://schemas.microsoft.com/office/drawing/2014/main" id="{CB3E540B-E6DB-A76B-AD14-3AF93F51D5A4}"/>
              </a:ext>
            </a:extLst>
          </p:cNvPr>
          <p:cNvSpPr txBox="1"/>
          <p:nvPr/>
        </p:nvSpPr>
        <p:spPr>
          <a:xfrm>
            <a:off x="9824789" y="3580802"/>
            <a:ext cx="1210589" cy="338554"/>
          </a:xfrm>
          <a:prstGeom prst="rect">
            <a:avLst/>
          </a:prstGeom>
          <a:noFill/>
        </p:spPr>
        <p:txBody>
          <a:bodyPr wrap="none" rtlCol="0">
            <a:spAutoFit/>
          </a:bodyPr>
          <a:lstStyle/>
          <a:p>
            <a:pPr algn="ctr" defTabSz="914400" fontAlgn="base">
              <a:spcBef>
                <a:spcPct val="0"/>
              </a:spcBef>
              <a:spcAft>
                <a:spcPct val="0"/>
              </a:spcAft>
            </a:pPr>
            <a:r>
              <a:rPr kumimoji="1" lang="ja-JP" altLang="en-US" sz="1600">
                <a:solidFill>
                  <a:srgbClr val="000000"/>
                </a:solidFill>
                <a:latin typeface="+mn-ea"/>
              </a:rPr>
              <a:t>平均値の差</a:t>
            </a:r>
            <a:endParaRPr kumimoji="1" lang="ja-JP" altLang="en-US" sz="1600" dirty="0">
              <a:solidFill>
                <a:srgbClr val="000000"/>
              </a:solidFill>
              <a:latin typeface="+mn-ea"/>
            </a:endParaRPr>
          </a:p>
        </p:txBody>
      </p:sp>
      <p:sp>
        <p:nvSpPr>
          <p:cNvPr id="77" name="円/楕円 76">
            <a:extLst>
              <a:ext uri="{FF2B5EF4-FFF2-40B4-BE49-F238E27FC236}">
                <a16:creationId xmlns:a16="http://schemas.microsoft.com/office/drawing/2014/main" id="{90C2DEE1-424D-2824-AD80-88195E66DA38}"/>
              </a:ext>
            </a:extLst>
          </p:cNvPr>
          <p:cNvSpPr/>
          <p:nvPr/>
        </p:nvSpPr>
        <p:spPr>
          <a:xfrm>
            <a:off x="7416925" y="2209045"/>
            <a:ext cx="469232" cy="44516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2400" dirty="0">
              <a:latin typeface="BIZ UDPゴシック" panose="020B0400000000000000" pitchFamily="50" charset="-128"/>
              <a:ea typeface="BIZ UDPゴシック" panose="020B0400000000000000" pitchFamily="50" charset="-128"/>
            </a:endParaRPr>
          </a:p>
        </p:txBody>
      </p:sp>
      <p:sp>
        <p:nvSpPr>
          <p:cNvPr id="79" name="円/楕円 78">
            <a:extLst>
              <a:ext uri="{FF2B5EF4-FFF2-40B4-BE49-F238E27FC236}">
                <a16:creationId xmlns:a16="http://schemas.microsoft.com/office/drawing/2014/main" id="{97E48F58-E222-2F7B-DC7E-7F1F8648D2BF}"/>
              </a:ext>
            </a:extLst>
          </p:cNvPr>
          <p:cNvSpPr/>
          <p:nvPr/>
        </p:nvSpPr>
        <p:spPr>
          <a:xfrm>
            <a:off x="9104776" y="1291451"/>
            <a:ext cx="469232" cy="44516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2400" dirty="0">
              <a:latin typeface="BIZ UDPゴシック" panose="020B0400000000000000" pitchFamily="50" charset="-128"/>
              <a:ea typeface="BIZ UDPゴシック" panose="020B0400000000000000" pitchFamily="50" charset="-128"/>
            </a:endParaRPr>
          </a:p>
        </p:txBody>
      </p:sp>
      <p:sp>
        <p:nvSpPr>
          <p:cNvPr id="80" name="テキスト ボックス 79">
            <a:extLst>
              <a:ext uri="{FF2B5EF4-FFF2-40B4-BE49-F238E27FC236}">
                <a16:creationId xmlns:a16="http://schemas.microsoft.com/office/drawing/2014/main" id="{5F7347ED-9746-C7EC-3032-2BCE209C2203}"/>
              </a:ext>
            </a:extLst>
          </p:cNvPr>
          <p:cNvSpPr txBox="1"/>
          <p:nvPr/>
        </p:nvSpPr>
        <p:spPr>
          <a:xfrm>
            <a:off x="1793984" y="4572661"/>
            <a:ext cx="2852063" cy="584775"/>
          </a:xfrm>
          <a:prstGeom prst="rect">
            <a:avLst/>
          </a:prstGeom>
          <a:noFill/>
        </p:spPr>
        <p:txBody>
          <a:bodyPr wrap="none" rtlCol="0">
            <a:spAutoFit/>
          </a:bodyPr>
          <a:lstStyle/>
          <a:p>
            <a:pPr algn="ctr" defTabSz="914400" fontAlgn="base">
              <a:spcBef>
                <a:spcPct val="0"/>
              </a:spcBef>
              <a:spcAft>
                <a:spcPct val="0"/>
              </a:spcAft>
            </a:pPr>
            <a:r>
              <a:rPr kumimoji="1" lang="ja-JP" altLang="en-US" sz="1600">
                <a:solidFill>
                  <a:srgbClr val="000000"/>
                </a:solidFill>
                <a:latin typeface="+mn-ea"/>
              </a:rPr>
              <a:t>有意差あり</a:t>
            </a:r>
            <a:endParaRPr kumimoji="1" lang="en-US" altLang="ja-JP" sz="1600" dirty="0">
              <a:solidFill>
                <a:srgbClr val="000000"/>
              </a:solidFill>
              <a:latin typeface="+mn-ea"/>
            </a:endParaRPr>
          </a:p>
          <a:p>
            <a:pPr algn="ctr" defTabSz="914400" fontAlgn="base">
              <a:spcBef>
                <a:spcPct val="0"/>
              </a:spcBef>
              <a:spcAft>
                <a:spcPct val="0"/>
              </a:spcAft>
            </a:pPr>
            <a:r>
              <a:rPr kumimoji="1" lang="ja-JP" altLang="en-US" sz="1600" b="1">
                <a:solidFill>
                  <a:srgbClr val="F36C37"/>
                </a:solidFill>
                <a:latin typeface="+mn-ea"/>
              </a:rPr>
              <a:t>郡間差</a:t>
            </a:r>
            <a:r>
              <a:rPr kumimoji="1" lang="ja-JP" altLang="en-US" sz="1600">
                <a:solidFill>
                  <a:srgbClr val="000000"/>
                </a:solidFill>
                <a:latin typeface="+mn-ea"/>
              </a:rPr>
              <a:t>（平均の差）が</a:t>
            </a:r>
            <a:r>
              <a:rPr kumimoji="1" lang="ja-JP" altLang="en-US" sz="1600">
                <a:solidFill>
                  <a:srgbClr val="F36C37"/>
                </a:solidFill>
                <a:latin typeface="+mn-ea"/>
              </a:rPr>
              <a:t>大きい</a:t>
            </a:r>
            <a:endParaRPr kumimoji="1" lang="ja-JP" altLang="en-US" sz="1600" dirty="0">
              <a:solidFill>
                <a:srgbClr val="F36C37"/>
              </a:solidFill>
              <a:latin typeface="+mn-ea"/>
            </a:endParaRPr>
          </a:p>
        </p:txBody>
      </p:sp>
      <p:sp>
        <p:nvSpPr>
          <p:cNvPr id="81" name="テキスト ボックス 80">
            <a:extLst>
              <a:ext uri="{FF2B5EF4-FFF2-40B4-BE49-F238E27FC236}">
                <a16:creationId xmlns:a16="http://schemas.microsoft.com/office/drawing/2014/main" id="{50DF4972-C45E-0B5F-16F9-D5236419DBB8}"/>
              </a:ext>
            </a:extLst>
          </p:cNvPr>
          <p:cNvSpPr txBox="1"/>
          <p:nvPr/>
        </p:nvSpPr>
        <p:spPr>
          <a:xfrm>
            <a:off x="7499531" y="4572661"/>
            <a:ext cx="2852063" cy="584775"/>
          </a:xfrm>
          <a:prstGeom prst="rect">
            <a:avLst/>
          </a:prstGeom>
          <a:noFill/>
        </p:spPr>
        <p:txBody>
          <a:bodyPr wrap="none" rtlCol="0">
            <a:spAutoFit/>
          </a:bodyPr>
          <a:lstStyle/>
          <a:p>
            <a:pPr algn="ctr" defTabSz="914400" fontAlgn="base">
              <a:spcBef>
                <a:spcPct val="0"/>
              </a:spcBef>
              <a:spcAft>
                <a:spcPct val="0"/>
              </a:spcAft>
            </a:pPr>
            <a:r>
              <a:rPr kumimoji="1" lang="ja-JP" altLang="en-US" sz="1600">
                <a:solidFill>
                  <a:srgbClr val="000000"/>
                </a:solidFill>
                <a:latin typeface="+mn-ea"/>
              </a:rPr>
              <a:t>有意差なし</a:t>
            </a:r>
            <a:endParaRPr kumimoji="1" lang="en-US" altLang="ja-JP" sz="1600" dirty="0">
              <a:solidFill>
                <a:srgbClr val="000000"/>
              </a:solidFill>
              <a:latin typeface="+mn-ea"/>
            </a:endParaRPr>
          </a:p>
          <a:p>
            <a:pPr algn="ctr" defTabSz="914400" fontAlgn="base">
              <a:spcBef>
                <a:spcPct val="0"/>
              </a:spcBef>
              <a:spcAft>
                <a:spcPct val="0"/>
              </a:spcAft>
            </a:pPr>
            <a:r>
              <a:rPr kumimoji="1" lang="ja-JP" altLang="en-US" sz="1600" b="1">
                <a:solidFill>
                  <a:srgbClr val="F36C37"/>
                </a:solidFill>
                <a:latin typeface="+mn-ea"/>
              </a:rPr>
              <a:t>郡間差</a:t>
            </a:r>
            <a:r>
              <a:rPr kumimoji="1" lang="ja-JP" altLang="en-US" sz="1600">
                <a:solidFill>
                  <a:srgbClr val="000000"/>
                </a:solidFill>
                <a:latin typeface="+mn-ea"/>
              </a:rPr>
              <a:t>（平均の差）が</a:t>
            </a:r>
            <a:r>
              <a:rPr kumimoji="1" lang="ja-JP" altLang="en-US" sz="1600">
                <a:solidFill>
                  <a:srgbClr val="F36C37"/>
                </a:solidFill>
                <a:latin typeface="+mn-ea"/>
              </a:rPr>
              <a:t>小さい</a:t>
            </a:r>
            <a:endParaRPr kumimoji="1" lang="ja-JP" altLang="en-US" sz="1600" dirty="0">
              <a:solidFill>
                <a:srgbClr val="F36C37"/>
              </a:solidFill>
              <a:latin typeface="+mn-ea"/>
            </a:endParaRPr>
          </a:p>
        </p:txBody>
      </p:sp>
      <p:sp>
        <p:nvSpPr>
          <p:cNvPr id="82" name="テキスト ボックス 81">
            <a:extLst>
              <a:ext uri="{FF2B5EF4-FFF2-40B4-BE49-F238E27FC236}">
                <a16:creationId xmlns:a16="http://schemas.microsoft.com/office/drawing/2014/main" id="{1EB9C464-8A67-6E59-843C-0C2771F68D09}"/>
              </a:ext>
            </a:extLst>
          </p:cNvPr>
          <p:cNvSpPr txBox="1"/>
          <p:nvPr/>
        </p:nvSpPr>
        <p:spPr>
          <a:xfrm>
            <a:off x="7785979" y="5717487"/>
            <a:ext cx="1980030" cy="400110"/>
          </a:xfrm>
          <a:prstGeom prst="rect">
            <a:avLst/>
          </a:prstGeom>
          <a:noFill/>
        </p:spPr>
        <p:txBody>
          <a:bodyPr wrap="none" rtlCol="0">
            <a:spAutoFit/>
          </a:bodyPr>
          <a:lstStyle/>
          <a:p>
            <a:pPr algn="ctr" defTabSz="914400" fontAlgn="base">
              <a:spcBef>
                <a:spcPct val="0"/>
              </a:spcBef>
              <a:spcAft>
                <a:spcPct val="0"/>
              </a:spcAft>
            </a:pPr>
            <a:r>
              <a:rPr kumimoji="1" lang="ja-JP" altLang="en-US" sz="2000" b="1">
                <a:solidFill>
                  <a:srgbClr val="494949"/>
                </a:solidFill>
                <a:latin typeface="+mn-ea"/>
              </a:rPr>
              <a:t>差は偶然である</a:t>
            </a:r>
            <a:endParaRPr kumimoji="1" lang="ja-JP" altLang="en-US" sz="2000" b="1" dirty="0">
              <a:solidFill>
                <a:srgbClr val="494949"/>
              </a:solidFill>
              <a:latin typeface="+mn-ea"/>
            </a:endParaRPr>
          </a:p>
        </p:txBody>
      </p:sp>
      <p:sp>
        <p:nvSpPr>
          <p:cNvPr id="83" name="テキスト ボックス 82">
            <a:extLst>
              <a:ext uri="{FF2B5EF4-FFF2-40B4-BE49-F238E27FC236}">
                <a16:creationId xmlns:a16="http://schemas.microsoft.com/office/drawing/2014/main" id="{006CC8AC-1019-B1D8-ACFD-BD5A125E79CB}"/>
              </a:ext>
            </a:extLst>
          </p:cNvPr>
          <p:cNvSpPr txBox="1"/>
          <p:nvPr/>
        </p:nvSpPr>
        <p:spPr>
          <a:xfrm>
            <a:off x="1939622" y="5717488"/>
            <a:ext cx="2236510" cy="400110"/>
          </a:xfrm>
          <a:prstGeom prst="rect">
            <a:avLst/>
          </a:prstGeom>
          <a:noFill/>
        </p:spPr>
        <p:txBody>
          <a:bodyPr wrap="none" rtlCol="0">
            <a:spAutoFit/>
          </a:bodyPr>
          <a:lstStyle/>
          <a:p>
            <a:pPr algn="ctr" defTabSz="914400" fontAlgn="base">
              <a:spcBef>
                <a:spcPct val="0"/>
              </a:spcBef>
              <a:spcAft>
                <a:spcPct val="0"/>
              </a:spcAft>
            </a:pPr>
            <a:r>
              <a:rPr kumimoji="1" lang="ja-JP" altLang="en-US" sz="2000" b="1">
                <a:solidFill>
                  <a:srgbClr val="F36C37"/>
                </a:solidFill>
                <a:latin typeface="+mn-ea"/>
              </a:rPr>
              <a:t>差は偶然ではない</a:t>
            </a:r>
            <a:endParaRPr kumimoji="1" lang="ja-JP" altLang="en-US" sz="2000" b="1" dirty="0">
              <a:solidFill>
                <a:srgbClr val="F36C37"/>
              </a:solidFill>
              <a:latin typeface="+mn-ea"/>
            </a:endParaRPr>
          </a:p>
        </p:txBody>
      </p:sp>
      <p:sp>
        <p:nvSpPr>
          <p:cNvPr id="84" name="上下矢印 83">
            <a:extLst>
              <a:ext uri="{FF2B5EF4-FFF2-40B4-BE49-F238E27FC236}">
                <a16:creationId xmlns:a16="http://schemas.microsoft.com/office/drawing/2014/main" id="{DFEF7739-4830-1460-73B9-E3E7DF1CB3C5}"/>
              </a:ext>
            </a:extLst>
          </p:cNvPr>
          <p:cNvSpPr/>
          <p:nvPr/>
        </p:nvSpPr>
        <p:spPr>
          <a:xfrm rot="5400000">
            <a:off x="5868289" y="3001891"/>
            <a:ext cx="479685" cy="863592"/>
          </a:xfrm>
          <a:prstGeom prst="upDownArrow">
            <a:avLst/>
          </a:prstGeom>
          <a:solidFill>
            <a:srgbClr val="F36C3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2400" dirty="0">
              <a:latin typeface="BIZ UDPゴシック" panose="020B0400000000000000" pitchFamily="50" charset="-128"/>
              <a:ea typeface="BIZ UDPゴシック" panose="020B0400000000000000" pitchFamily="50" charset="-128"/>
            </a:endParaRPr>
          </a:p>
        </p:txBody>
      </p:sp>
      <p:cxnSp>
        <p:nvCxnSpPr>
          <p:cNvPr id="86" name="直線コネクタ 85">
            <a:extLst>
              <a:ext uri="{FF2B5EF4-FFF2-40B4-BE49-F238E27FC236}">
                <a16:creationId xmlns:a16="http://schemas.microsoft.com/office/drawing/2014/main" id="{3D308AB5-1AB2-8DFD-46E0-E40F9E7CFA6E}"/>
              </a:ext>
            </a:extLst>
          </p:cNvPr>
          <p:cNvCxnSpPr>
            <a:cxnSpLocks/>
          </p:cNvCxnSpPr>
          <p:nvPr/>
        </p:nvCxnSpPr>
        <p:spPr>
          <a:xfrm>
            <a:off x="6095998" y="1029546"/>
            <a:ext cx="0" cy="5088051"/>
          </a:xfrm>
          <a:prstGeom prst="line">
            <a:avLst/>
          </a:prstGeom>
          <a:ln w="47625">
            <a:solidFill>
              <a:srgbClr val="F36C37"/>
            </a:solidFill>
            <a:prstDash val="sysDash"/>
            <a:headEnd type="none" w="med" len="med"/>
            <a:tailEnd type="none" w="med" len="med"/>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2181024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3EF107D-C7F9-8025-BB9A-38C66539A43F}"/>
              </a:ext>
            </a:extLst>
          </p:cNvPr>
          <p:cNvSpPr>
            <a:spLocks noGrp="1"/>
          </p:cNvSpPr>
          <p:nvPr>
            <p:ph type="title"/>
          </p:nvPr>
        </p:nvSpPr>
        <p:spPr/>
        <p:txBody>
          <a:bodyPr/>
          <a:lstStyle/>
          <a:p>
            <a:r>
              <a:rPr lang="ja-JP" altLang="en-US" b="0" i="0">
                <a:effectLst/>
                <a:latin typeface="Lato" panose="020F0502020204030203" pitchFamily="34" charset="0"/>
              </a:rPr>
              <a:t>𝜒</a:t>
            </a:r>
            <a:r>
              <a:rPr kumimoji="1" lang="ja-JP" altLang="en-US"/>
              <a:t>二乗検定</a:t>
            </a:r>
          </a:p>
        </p:txBody>
      </p:sp>
      <p:graphicFrame>
        <p:nvGraphicFramePr>
          <p:cNvPr id="5" name="表 4">
            <a:extLst>
              <a:ext uri="{FF2B5EF4-FFF2-40B4-BE49-F238E27FC236}">
                <a16:creationId xmlns:a16="http://schemas.microsoft.com/office/drawing/2014/main" id="{660D1ED7-0F93-619B-7D0C-9121ACD00952}"/>
              </a:ext>
            </a:extLst>
          </p:cNvPr>
          <p:cNvGraphicFramePr>
            <a:graphicFrameLocks noGrp="1"/>
          </p:cNvGraphicFramePr>
          <p:nvPr>
            <p:extLst>
              <p:ext uri="{D42A27DB-BD31-4B8C-83A1-F6EECF244321}">
                <p14:modId xmlns:p14="http://schemas.microsoft.com/office/powerpoint/2010/main" val="3053736315"/>
              </p:ext>
            </p:extLst>
          </p:nvPr>
        </p:nvGraphicFramePr>
        <p:xfrm>
          <a:off x="1803957" y="2998938"/>
          <a:ext cx="8840564" cy="1706880"/>
        </p:xfrm>
        <a:graphic>
          <a:graphicData uri="http://schemas.openxmlformats.org/drawingml/2006/table">
            <a:tbl>
              <a:tblPr/>
              <a:tblGrid>
                <a:gridCol w="2210141">
                  <a:extLst>
                    <a:ext uri="{9D8B030D-6E8A-4147-A177-3AD203B41FA5}">
                      <a16:colId xmlns:a16="http://schemas.microsoft.com/office/drawing/2014/main" val="1890377733"/>
                    </a:ext>
                  </a:extLst>
                </a:gridCol>
                <a:gridCol w="2210141">
                  <a:extLst>
                    <a:ext uri="{9D8B030D-6E8A-4147-A177-3AD203B41FA5}">
                      <a16:colId xmlns:a16="http://schemas.microsoft.com/office/drawing/2014/main" val="2515467588"/>
                    </a:ext>
                  </a:extLst>
                </a:gridCol>
                <a:gridCol w="2210141">
                  <a:extLst>
                    <a:ext uri="{9D8B030D-6E8A-4147-A177-3AD203B41FA5}">
                      <a16:colId xmlns:a16="http://schemas.microsoft.com/office/drawing/2014/main" val="508046491"/>
                    </a:ext>
                  </a:extLst>
                </a:gridCol>
                <a:gridCol w="2210141">
                  <a:extLst>
                    <a:ext uri="{9D8B030D-6E8A-4147-A177-3AD203B41FA5}">
                      <a16:colId xmlns:a16="http://schemas.microsoft.com/office/drawing/2014/main" val="3974661992"/>
                    </a:ext>
                  </a:extLst>
                </a:gridCol>
              </a:tblGrid>
              <a:tr h="426720">
                <a:tc>
                  <a:txBody>
                    <a:bodyPr/>
                    <a:lstStyle/>
                    <a:p>
                      <a:endParaRPr lang="ja-JP" altLang="en-US" sz="1800" b="1">
                        <a:effectLst/>
                      </a:endParaRPr>
                    </a:p>
                  </a:txBody>
                  <a:tcPr marL="152400" marR="152400" marT="76200" marB="76200"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CFCFC"/>
                    </a:solidFill>
                  </a:tcPr>
                </a:tc>
                <a:tc>
                  <a:txBody>
                    <a:bodyPr/>
                    <a:lstStyle/>
                    <a:p>
                      <a:r>
                        <a:rPr lang="ja-JP" altLang="en-US" sz="1800" b="1">
                          <a:effectLst/>
                        </a:rPr>
                        <a:t>感染あり</a:t>
                      </a:r>
                    </a:p>
                  </a:txBody>
                  <a:tcPr marL="152400" marR="152400" marT="76200" marB="76200"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CFCFC"/>
                    </a:solidFill>
                  </a:tcPr>
                </a:tc>
                <a:tc>
                  <a:txBody>
                    <a:bodyPr/>
                    <a:lstStyle/>
                    <a:p>
                      <a:r>
                        <a:rPr lang="ja-JP" altLang="en-US" sz="1800" b="1">
                          <a:effectLst/>
                        </a:rPr>
                        <a:t>感染なし</a:t>
                      </a:r>
                    </a:p>
                  </a:txBody>
                  <a:tcPr marL="152400" marR="152400" marT="76200" marB="76200"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CFCFC"/>
                    </a:solidFill>
                  </a:tcPr>
                </a:tc>
                <a:tc>
                  <a:txBody>
                    <a:bodyPr/>
                    <a:lstStyle/>
                    <a:p>
                      <a:r>
                        <a:rPr lang="ja-JP" altLang="en-US" sz="1800" b="1">
                          <a:effectLst/>
                        </a:rPr>
                        <a:t>合計</a:t>
                      </a:r>
                    </a:p>
                  </a:txBody>
                  <a:tcPr marL="152400" marR="152400" marT="76200" marB="76200" anchor="ctr">
                    <a:lnL w="9525" cap="flat" cmpd="sng" algn="ctr">
                      <a:solidFill>
                        <a:srgbClr val="E1E4E5"/>
                      </a:solidFill>
                      <a:prstDash val="solid"/>
                      <a:round/>
                      <a:headEnd type="none" w="med" len="med"/>
                      <a:tailEnd type="none" w="med" len="med"/>
                    </a:lnL>
                    <a:lnB w="9525" cap="flat" cmpd="sng" algn="ctr">
                      <a:solidFill>
                        <a:srgbClr val="E1E4E5"/>
                      </a:solidFill>
                      <a:prstDash val="solid"/>
                      <a:round/>
                      <a:headEnd type="none" w="med" len="med"/>
                      <a:tailEnd type="none" w="med" len="med"/>
                    </a:lnB>
                  </a:tcPr>
                </a:tc>
                <a:extLst>
                  <a:ext uri="{0D108BD9-81ED-4DB2-BD59-A6C34878D82A}">
                    <a16:rowId xmlns:a16="http://schemas.microsoft.com/office/drawing/2014/main" val="2404957953"/>
                  </a:ext>
                </a:extLst>
              </a:tr>
              <a:tr h="424906">
                <a:tc>
                  <a:txBody>
                    <a:bodyPr/>
                    <a:lstStyle/>
                    <a:p>
                      <a:pPr fontAlgn="ctr"/>
                      <a:r>
                        <a:rPr lang="ja-JP" altLang="en-US" sz="1800">
                          <a:effectLst/>
                          <a:highlight>
                            <a:srgbClr val="F3F6F6"/>
                          </a:highlight>
                        </a:rPr>
                        <a:t>男性</a:t>
                      </a:r>
                    </a:p>
                  </a:txBody>
                  <a:tcPr marL="152400" marR="152400" marT="76200" marB="76200"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3F6F6"/>
                    </a:solidFill>
                  </a:tcPr>
                </a:tc>
                <a:tc>
                  <a:txBody>
                    <a:bodyPr/>
                    <a:lstStyle/>
                    <a:p>
                      <a:pPr fontAlgn="ctr"/>
                      <a:r>
                        <a:rPr lang="en-US" altLang="ja-JP" sz="1800">
                          <a:effectLst/>
                          <a:highlight>
                            <a:srgbClr val="F3F6F6"/>
                          </a:highlight>
                        </a:rPr>
                        <a:t>180</a:t>
                      </a:r>
                    </a:p>
                  </a:txBody>
                  <a:tcPr marL="152400" marR="152400" marT="76200" marB="76200"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3F6F6"/>
                    </a:solidFill>
                  </a:tcPr>
                </a:tc>
                <a:tc>
                  <a:txBody>
                    <a:bodyPr/>
                    <a:lstStyle/>
                    <a:p>
                      <a:pPr fontAlgn="ctr"/>
                      <a:r>
                        <a:rPr lang="en-US" altLang="ja-JP" sz="1800" dirty="0">
                          <a:effectLst/>
                          <a:highlight>
                            <a:srgbClr val="F3F6F6"/>
                          </a:highlight>
                        </a:rPr>
                        <a:t>70</a:t>
                      </a:r>
                    </a:p>
                  </a:txBody>
                  <a:tcPr marL="152400" marR="152400" marT="76200" marB="76200"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3F6F6"/>
                    </a:solidFill>
                  </a:tcPr>
                </a:tc>
                <a:tc>
                  <a:txBody>
                    <a:bodyPr/>
                    <a:lstStyle/>
                    <a:p>
                      <a:pPr fontAlgn="ctr"/>
                      <a:r>
                        <a:rPr lang="en-US" altLang="ja-JP" sz="1800" dirty="0">
                          <a:effectLst/>
                          <a:highlight>
                            <a:srgbClr val="F3F6F6"/>
                          </a:highlight>
                        </a:rPr>
                        <a:t>250</a:t>
                      </a:r>
                    </a:p>
                  </a:txBody>
                  <a:tcPr marL="152400" marR="152400" marT="76200" marB="76200"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3F6F6"/>
                    </a:solidFill>
                  </a:tcPr>
                </a:tc>
                <a:extLst>
                  <a:ext uri="{0D108BD9-81ED-4DB2-BD59-A6C34878D82A}">
                    <a16:rowId xmlns:a16="http://schemas.microsoft.com/office/drawing/2014/main" val="2830716269"/>
                  </a:ext>
                </a:extLst>
              </a:tr>
              <a:tr h="426720">
                <a:tc>
                  <a:txBody>
                    <a:bodyPr/>
                    <a:lstStyle/>
                    <a:p>
                      <a:pPr fontAlgn="ctr"/>
                      <a:r>
                        <a:rPr lang="ja-JP" altLang="en-US" sz="1800">
                          <a:effectLst/>
                        </a:rPr>
                        <a:t>女性</a:t>
                      </a:r>
                    </a:p>
                  </a:txBody>
                  <a:tcPr marL="152400" marR="152400" marT="76200" marB="76200"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CFCFC"/>
                    </a:solidFill>
                  </a:tcPr>
                </a:tc>
                <a:tc>
                  <a:txBody>
                    <a:bodyPr/>
                    <a:lstStyle/>
                    <a:p>
                      <a:pPr fontAlgn="ctr"/>
                      <a:r>
                        <a:rPr lang="en-US" altLang="ja-JP" sz="1800" dirty="0">
                          <a:effectLst/>
                        </a:rPr>
                        <a:t>120</a:t>
                      </a:r>
                    </a:p>
                  </a:txBody>
                  <a:tcPr marL="152400" marR="152400" marT="76200" marB="76200"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CFCFC"/>
                    </a:solidFill>
                  </a:tcPr>
                </a:tc>
                <a:tc>
                  <a:txBody>
                    <a:bodyPr/>
                    <a:lstStyle/>
                    <a:p>
                      <a:pPr fontAlgn="ctr"/>
                      <a:r>
                        <a:rPr lang="en-US" altLang="ja-JP" sz="1800">
                          <a:effectLst/>
                        </a:rPr>
                        <a:t>30</a:t>
                      </a:r>
                    </a:p>
                  </a:txBody>
                  <a:tcPr marL="152400" marR="152400" marT="76200" marB="76200"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CFCFC"/>
                    </a:solidFill>
                  </a:tcPr>
                </a:tc>
                <a:tc>
                  <a:txBody>
                    <a:bodyPr/>
                    <a:lstStyle/>
                    <a:p>
                      <a:pPr fontAlgn="ctr"/>
                      <a:r>
                        <a:rPr lang="en-US" altLang="ja-JP" sz="1800" dirty="0">
                          <a:effectLst/>
                        </a:rPr>
                        <a:t>150</a:t>
                      </a:r>
                    </a:p>
                  </a:txBody>
                  <a:tcPr marL="152400" marR="152400" marT="76200" marB="76200"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CFCFC"/>
                    </a:solidFill>
                  </a:tcPr>
                </a:tc>
                <a:extLst>
                  <a:ext uri="{0D108BD9-81ED-4DB2-BD59-A6C34878D82A}">
                    <a16:rowId xmlns:a16="http://schemas.microsoft.com/office/drawing/2014/main" val="287034281"/>
                  </a:ext>
                </a:extLst>
              </a:tr>
              <a:tr h="426720">
                <a:tc>
                  <a:txBody>
                    <a:bodyPr/>
                    <a:lstStyle/>
                    <a:p>
                      <a:pPr fontAlgn="ctr"/>
                      <a:r>
                        <a:rPr lang="ja-JP" altLang="en-US" sz="1800">
                          <a:effectLst/>
                          <a:highlight>
                            <a:srgbClr val="F3F6F6"/>
                          </a:highlight>
                        </a:rPr>
                        <a:t>合計</a:t>
                      </a:r>
                    </a:p>
                  </a:txBody>
                  <a:tcPr marL="152400" marR="152400" marT="76200" marB="76200"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3F6F6"/>
                    </a:solidFill>
                  </a:tcPr>
                </a:tc>
                <a:tc>
                  <a:txBody>
                    <a:bodyPr/>
                    <a:lstStyle/>
                    <a:p>
                      <a:pPr fontAlgn="ctr"/>
                      <a:r>
                        <a:rPr lang="en-US" altLang="ja-JP" sz="1800" dirty="0">
                          <a:effectLst/>
                          <a:highlight>
                            <a:srgbClr val="F3F6F6"/>
                          </a:highlight>
                        </a:rPr>
                        <a:t>300</a:t>
                      </a:r>
                    </a:p>
                  </a:txBody>
                  <a:tcPr marL="152400" marR="152400" marT="76200" marB="76200"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3F6F6"/>
                    </a:solidFill>
                  </a:tcPr>
                </a:tc>
                <a:tc>
                  <a:txBody>
                    <a:bodyPr/>
                    <a:lstStyle/>
                    <a:p>
                      <a:pPr fontAlgn="ctr"/>
                      <a:r>
                        <a:rPr lang="en-US" altLang="ja-JP" sz="1800">
                          <a:effectLst/>
                          <a:highlight>
                            <a:srgbClr val="F3F6F6"/>
                          </a:highlight>
                        </a:rPr>
                        <a:t>100</a:t>
                      </a:r>
                    </a:p>
                  </a:txBody>
                  <a:tcPr marL="152400" marR="152400" marT="76200" marB="76200"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3F6F6"/>
                    </a:solidFill>
                  </a:tcPr>
                </a:tc>
                <a:tc>
                  <a:txBody>
                    <a:bodyPr/>
                    <a:lstStyle/>
                    <a:p>
                      <a:pPr fontAlgn="ctr"/>
                      <a:r>
                        <a:rPr lang="en-US" altLang="ja-JP" sz="1800" dirty="0">
                          <a:effectLst/>
                          <a:highlight>
                            <a:srgbClr val="F3F6F6"/>
                          </a:highlight>
                        </a:rPr>
                        <a:t>400</a:t>
                      </a:r>
                    </a:p>
                  </a:txBody>
                  <a:tcPr marL="152400" marR="152400" marT="76200" marB="76200"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3F6F6"/>
                    </a:solidFill>
                  </a:tcPr>
                </a:tc>
                <a:extLst>
                  <a:ext uri="{0D108BD9-81ED-4DB2-BD59-A6C34878D82A}">
                    <a16:rowId xmlns:a16="http://schemas.microsoft.com/office/drawing/2014/main" val="3512364789"/>
                  </a:ext>
                </a:extLst>
              </a:tr>
            </a:tbl>
          </a:graphicData>
        </a:graphic>
      </p:graphicFrame>
      <p:sp>
        <p:nvSpPr>
          <p:cNvPr id="6" name="テキスト ボックス 5">
            <a:extLst>
              <a:ext uri="{FF2B5EF4-FFF2-40B4-BE49-F238E27FC236}">
                <a16:creationId xmlns:a16="http://schemas.microsoft.com/office/drawing/2014/main" id="{EC18F919-8874-3134-6807-8AE3361C9D31}"/>
              </a:ext>
            </a:extLst>
          </p:cNvPr>
          <p:cNvSpPr txBox="1"/>
          <p:nvPr/>
        </p:nvSpPr>
        <p:spPr>
          <a:xfrm>
            <a:off x="2475705" y="5777379"/>
            <a:ext cx="7440246" cy="646331"/>
          </a:xfrm>
          <a:prstGeom prst="rect">
            <a:avLst/>
          </a:prstGeom>
          <a:noFill/>
        </p:spPr>
        <p:txBody>
          <a:bodyPr wrap="square" rtlCol="0">
            <a:spAutoFit/>
          </a:bodyPr>
          <a:lstStyle/>
          <a:p>
            <a:pPr algn="ctr" defTabSz="914400" fontAlgn="base">
              <a:spcBef>
                <a:spcPct val="0"/>
              </a:spcBef>
              <a:spcAft>
                <a:spcPct val="0"/>
              </a:spcAft>
            </a:pPr>
            <a:r>
              <a:rPr kumimoji="1" lang="ja-JP" altLang="en-US">
                <a:solidFill>
                  <a:srgbClr val="F36C37"/>
                </a:solidFill>
                <a:latin typeface="+mn-ea"/>
              </a:rPr>
              <a:t>医療用のワクチンを開発し、その後の結果から</a:t>
            </a:r>
            <a:endParaRPr kumimoji="1" lang="en-US" altLang="ja-JP" dirty="0">
              <a:solidFill>
                <a:srgbClr val="F36C37"/>
              </a:solidFill>
              <a:latin typeface="+mn-ea"/>
            </a:endParaRPr>
          </a:p>
          <a:p>
            <a:pPr algn="ctr" defTabSz="914400" fontAlgn="base">
              <a:spcBef>
                <a:spcPct val="0"/>
              </a:spcBef>
              <a:spcAft>
                <a:spcPct val="0"/>
              </a:spcAft>
            </a:pPr>
            <a:r>
              <a:rPr kumimoji="1" lang="ja-JP" altLang="en-US">
                <a:solidFill>
                  <a:srgbClr val="F36C37"/>
                </a:solidFill>
                <a:latin typeface="+mn-ea"/>
              </a:rPr>
              <a:t>男性と女性で結果が異なるような考察をえました。</a:t>
            </a:r>
            <a:endParaRPr kumimoji="1" lang="ja-JP" altLang="en-US" dirty="0">
              <a:solidFill>
                <a:srgbClr val="F36C37"/>
              </a:solidFill>
              <a:latin typeface="+mn-ea"/>
            </a:endParaRPr>
          </a:p>
        </p:txBody>
      </p:sp>
      <p:sp>
        <p:nvSpPr>
          <p:cNvPr id="8" name="正方形/長方形 7">
            <a:extLst>
              <a:ext uri="{FF2B5EF4-FFF2-40B4-BE49-F238E27FC236}">
                <a16:creationId xmlns:a16="http://schemas.microsoft.com/office/drawing/2014/main" id="{B9568E5F-F257-B267-B5EC-86D0C976D857}"/>
              </a:ext>
            </a:extLst>
          </p:cNvPr>
          <p:cNvSpPr/>
          <p:nvPr/>
        </p:nvSpPr>
        <p:spPr>
          <a:xfrm>
            <a:off x="1049982" y="2602168"/>
            <a:ext cx="10291693" cy="2931233"/>
          </a:xfrm>
          <a:prstGeom prst="rect">
            <a:avLst/>
          </a:prstGeom>
          <a:noFill/>
          <a:ln w="25400">
            <a:solidFill>
              <a:srgbClr val="F36C37"/>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2400" dirty="0">
              <a:latin typeface="BIZ UDPゴシック" panose="020B0400000000000000" pitchFamily="50" charset="-128"/>
              <a:ea typeface="BIZ UDPゴシック" panose="020B0400000000000000" pitchFamily="50" charset="-128"/>
            </a:endParaRPr>
          </a:p>
        </p:txBody>
      </p:sp>
      <p:sp>
        <p:nvSpPr>
          <p:cNvPr id="7" name="テキスト ボックス 6">
            <a:extLst>
              <a:ext uri="{FF2B5EF4-FFF2-40B4-BE49-F238E27FC236}">
                <a16:creationId xmlns:a16="http://schemas.microsoft.com/office/drawing/2014/main" id="{30DCD179-46E6-1405-F5F7-6C209C976A2D}"/>
              </a:ext>
            </a:extLst>
          </p:cNvPr>
          <p:cNvSpPr txBox="1"/>
          <p:nvPr/>
        </p:nvSpPr>
        <p:spPr>
          <a:xfrm>
            <a:off x="1147303" y="1533488"/>
            <a:ext cx="1569660" cy="369332"/>
          </a:xfrm>
          <a:prstGeom prst="rect">
            <a:avLst/>
          </a:prstGeom>
          <a:solidFill>
            <a:schemeClr val="bg1"/>
          </a:solidFill>
          <a:ln w="25400">
            <a:solidFill>
              <a:srgbClr val="F36C37"/>
            </a:solidFill>
          </a:ln>
        </p:spPr>
        <p:txBody>
          <a:bodyPr wrap="none" rtlCol="0">
            <a:spAutoFit/>
          </a:bodyPr>
          <a:lstStyle/>
          <a:p>
            <a:pPr algn="ctr" defTabSz="914400" fontAlgn="base">
              <a:spcBef>
                <a:spcPct val="0"/>
              </a:spcBef>
              <a:spcAft>
                <a:spcPct val="0"/>
              </a:spcAft>
            </a:pPr>
            <a:r>
              <a:rPr kumimoji="1" lang="ja-JP" altLang="en-US" b="1">
                <a:solidFill>
                  <a:srgbClr val="F36C37"/>
                </a:solidFill>
                <a:latin typeface="+mn-ea"/>
              </a:rPr>
              <a:t>ユースケース</a:t>
            </a:r>
            <a:endParaRPr kumimoji="1" lang="ja-JP" altLang="en-US" b="1" dirty="0">
              <a:solidFill>
                <a:srgbClr val="F36C37"/>
              </a:solidFill>
              <a:latin typeface="+mn-ea"/>
            </a:endParaRPr>
          </a:p>
        </p:txBody>
      </p:sp>
      <p:pic>
        <p:nvPicPr>
          <p:cNvPr id="9" name="グラフィックス 8" descr="オフィス ワーカー (男性) 単色塗りつぶし">
            <a:extLst>
              <a:ext uri="{FF2B5EF4-FFF2-40B4-BE49-F238E27FC236}">
                <a16:creationId xmlns:a16="http://schemas.microsoft.com/office/drawing/2014/main" id="{4557C3B0-D604-67A8-0DA9-98596355154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404290" y="4662410"/>
            <a:ext cx="914400" cy="914400"/>
          </a:xfrm>
          <a:prstGeom prst="rect">
            <a:avLst/>
          </a:prstGeom>
        </p:spPr>
      </p:pic>
      <p:sp>
        <p:nvSpPr>
          <p:cNvPr id="10" name="テキスト ボックス 9">
            <a:extLst>
              <a:ext uri="{FF2B5EF4-FFF2-40B4-BE49-F238E27FC236}">
                <a16:creationId xmlns:a16="http://schemas.microsoft.com/office/drawing/2014/main" id="{E6FFA8DB-541F-A7AF-B163-89FE4FFC96E8}"/>
              </a:ext>
            </a:extLst>
          </p:cNvPr>
          <p:cNvSpPr txBox="1"/>
          <p:nvPr/>
        </p:nvSpPr>
        <p:spPr>
          <a:xfrm>
            <a:off x="2847433" y="4808979"/>
            <a:ext cx="661844" cy="369332"/>
          </a:xfrm>
          <a:prstGeom prst="rect">
            <a:avLst/>
          </a:prstGeom>
          <a:noFill/>
        </p:spPr>
        <p:txBody>
          <a:bodyPr wrap="square" rtlCol="0">
            <a:spAutoFit/>
          </a:bodyPr>
          <a:lstStyle/>
          <a:p>
            <a:pPr algn="ctr" defTabSz="914400" fontAlgn="base">
              <a:spcBef>
                <a:spcPct val="0"/>
              </a:spcBef>
              <a:spcAft>
                <a:spcPct val="0"/>
              </a:spcAft>
            </a:pPr>
            <a:r>
              <a:rPr kumimoji="1" lang="ja-JP" altLang="en-US" b="1">
                <a:solidFill>
                  <a:srgbClr val="F36C37"/>
                </a:solidFill>
                <a:latin typeface="+mn-ea"/>
              </a:rPr>
              <a:t>？</a:t>
            </a:r>
            <a:endParaRPr kumimoji="1" lang="ja-JP" altLang="en-US" b="1" dirty="0">
              <a:solidFill>
                <a:srgbClr val="F36C37"/>
              </a:solidFill>
              <a:latin typeface="+mn-ea"/>
            </a:endParaRPr>
          </a:p>
        </p:txBody>
      </p:sp>
      <p:sp>
        <p:nvSpPr>
          <p:cNvPr id="11" name="テキスト ボックス 10">
            <a:extLst>
              <a:ext uri="{FF2B5EF4-FFF2-40B4-BE49-F238E27FC236}">
                <a16:creationId xmlns:a16="http://schemas.microsoft.com/office/drawing/2014/main" id="{E0CDD3BC-69BB-9E72-1F77-31B9105AFDFD}"/>
              </a:ext>
            </a:extLst>
          </p:cNvPr>
          <p:cNvSpPr txBox="1"/>
          <p:nvPr/>
        </p:nvSpPr>
        <p:spPr>
          <a:xfrm>
            <a:off x="3318690" y="4993645"/>
            <a:ext cx="6340198" cy="400110"/>
          </a:xfrm>
          <a:prstGeom prst="rect">
            <a:avLst/>
          </a:prstGeom>
          <a:noFill/>
        </p:spPr>
        <p:txBody>
          <a:bodyPr wrap="none" rtlCol="0">
            <a:spAutoFit/>
          </a:bodyPr>
          <a:lstStyle/>
          <a:p>
            <a:pPr algn="ctr" defTabSz="914400" fontAlgn="base">
              <a:spcBef>
                <a:spcPct val="0"/>
              </a:spcBef>
              <a:spcAft>
                <a:spcPct val="0"/>
              </a:spcAft>
            </a:pPr>
            <a:r>
              <a:rPr kumimoji="1" lang="ja-JP" altLang="en-US" sz="2000" b="1">
                <a:solidFill>
                  <a:srgbClr val="F36C37"/>
                </a:solidFill>
                <a:latin typeface="+mn-ea"/>
              </a:rPr>
              <a:t>ワクチン効果には性別による違いがあるでしょうか？</a:t>
            </a:r>
            <a:endParaRPr kumimoji="1" lang="ja-JP" altLang="en-US" sz="2000" b="1" dirty="0">
              <a:solidFill>
                <a:srgbClr val="F36C37"/>
              </a:solidFill>
              <a:latin typeface="+mn-ea"/>
            </a:endParaRPr>
          </a:p>
        </p:txBody>
      </p:sp>
      <p:sp>
        <p:nvSpPr>
          <p:cNvPr id="12" name="四角形: 角を丸くする 8">
            <a:extLst>
              <a:ext uri="{FF2B5EF4-FFF2-40B4-BE49-F238E27FC236}">
                <a16:creationId xmlns:a16="http://schemas.microsoft.com/office/drawing/2014/main" id="{B8F3DB80-71BE-51EA-59D7-A8A03590C586}"/>
              </a:ext>
            </a:extLst>
          </p:cNvPr>
          <p:cNvSpPr/>
          <p:nvPr/>
        </p:nvSpPr>
        <p:spPr bwMode="auto">
          <a:xfrm>
            <a:off x="630124" y="1205012"/>
            <a:ext cx="10931752" cy="1153178"/>
          </a:xfrm>
          <a:prstGeom prst="roundRect">
            <a:avLst>
              <a:gd name="adj" fmla="val 4381"/>
            </a:avLst>
          </a:prstGeom>
          <a:solidFill>
            <a:srgbClr val="FEEDE6"/>
          </a:solidFill>
          <a:ln w="19050" algn="ctr">
            <a:solidFill>
              <a:srgbClr val="F36C37"/>
            </a:solidFill>
            <a:prstDash val="solid"/>
            <a:round/>
            <a:headEnd/>
            <a:tailEnd/>
          </a:ln>
          <a:effectLst/>
        </p:spPr>
        <p:txBody>
          <a:bodyPr wrap="none" rtlCol="0" anchor="ctr"/>
          <a:lstStyle/>
          <a:p>
            <a:pPr algn="ctr" defTabSz="914400" fontAlgn="base">
              <a:spcBef>
                <a:spcPct val="0"/>
              </a:spcBef>
              <a:spcAft>
                <a:spcPct val="0"/>
              </a:spcAft>
            </a:pPr>
            <a:r>
              <a:rPr lang="ja-JP" altLang="en-US" sz="2400" b="0" i="0">
                <a:effectLst/>
                <a:latin typeface="Lato" panose="020F0502020204030203" pitchFamily="34" charset="0"/>
              </a:rPr>
              <a:t>𝜒 二乗検定は独立性の検定とも呼ばれ、</a:t>
            </a:r>
            <a:r>
              <a:rPr lang="en-US" altLang="ja-JP" sz="2400" b="0" i="0" dirty="0">
                <a:effectLst/>
                <a:latin typeface="Lato" panose="020F0502020204030203" pitchFamily="34" charset="0"/>
              </a:rPr>
              <a:t>A </a:t>
            </a:r>
            <a:r>
              <a:rPr lang="ja-JP" altLang="en-US" sz="2400" b="0" i="0">
                <a:effectLst/>
                <a:latin typeface="Lato" panose="020F0502020204030203" pitchFamily="34" charset="0"/>
              </a:rPr>
              <a:t>と </a:t>
            </a:r>
            <a:r>
              <a:rPr lang="en-US" altLang="ja-JP" sz="2400" b="0" i="0" dirty="0">
                <a:effectLst/>
                <a:latin typeface="Lato" panose="020F0502020204030203" pitchFamily="34" charset="0"/>
              </a:rPr>
              <a:t>B </a:t>
            </a:r>
            <a:r>
              <a:rPr lang="ja-JP" altLang="en-US" sz="2400" b="0" i="0">
                <a:effectLst/>
                <a:latin typeface="Lato" panose="020F0502020204030203" pitchFamily="34" charset="0"/>
              </a:rPr>
              <a:t>（２つの変数）</a:t>
            </a:r>
            <a:endParaRPr lang="en-US" altLang="ja-JP" sz="2400" b="0" i="0" dirty="0">
              <a:effectLst/>
              <a:latin typeface="Lato" panose="020F0502020204030203" pitchFamily="34" charset="0"/>
            </a:endParaRPr>
          </a:p>
          <a:p>
            <a:pPr algn="ctr" defTabSz="914400" fontAlgn="base">
              <a:spcBef>
                <a:spcPct val="0"/>
              </a:spcBef>
              <a:spcAft>
                <a:spcPct val="0"/>
              </a:spcAft>
            </a:pPr>
            <a:r>
              <a:rPr lang="ja-JP" altLang="en-US" sz="2400" b="0" i="0">
                <a:effectLst/>
                <a:latin typeface="Lato" panose="020F0502020204030203" pitchFamily="34" charset="0"/>
              </a:rPr>
              <a:t>には関連があるかないかを調べるために使用します</a:t>
            </a:r>
            <a:endParaRPr kumimoji="1" lang="ja-JP" altLang="en-US" sz="2400" dirty="0">
              <a:latin typeface="+mn-ea"/>
            </a:endParaRPr>
          </a:p>
        </p:txBody>
      </p:sp>
    </p:spTree>
    <p:extLst>
      <p:ext uri="{BB962C8B-B14F-4D97-AF65-F5344CB8AC3E}">
        <p14:creationId xmlns:p14="http://schemas.microsoft.com/office/powerpoint/2010/main" val="246936044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7A0E759-DC84-2F1E-E779-F81C928109D7}"/>
              </a:ext>
            </a:extLst>
          </p:cNvPr>
          <p:cNvSpPr>
            <a:spLocks noGrp="1"/>
          </p:cNvSpPr>
          <p:nvPr>
            <p:ph type="title"/>
          </p:nvPr>
        </p:nvSpPr>
        <p:spPr/>
        <p:txBody>
          <a:bodyPr/>
          <a:lstStyle/>
          <a:p>
            <a:r>
              <a:rPr lang="ja-JP" altLang="en-US" b="0" i="0">
                <a:effectLst/>
                <a:latin typeface="Lato" panose="020F0502020204030203" pitchFamily="34" charset="0"/>
              </a:rPr>
              <a:t>𝜒</a:t>
            </a:r>
            <a:r>
              <a:rPr kumimoji="1" lang="ja-JP" altLang="en-US"/>
              <a:t>二乗検定の実装</a:t>
            </a:r>
          </a:p>
        </p:txBody>
      </p:sp>
      <p:sp>
        <p:nvSpPr>
          <p:cNvPr id="3" name="スライド番号プレースホルダー 2">
            <a:extLst>
              <a:ext uri="{FF2B5EF4-FFF2-40B4-BE49-F238E27FC236}">
                <a16:creationId xmlns:a16="http://schemas.microsoft.com/office/drawing/2014/main" id="{AA1B31E9-63DD-CDEE-AEED-FF0DB2EF3C76}"/>
              </a:ext>
            </a:extLst>
          </p:cNvPr>
          <p:cNvSpPr>
            <a:spLocks noGrp="1"/>
          </p:cNvSpPr>
          <p:nvPr>
            <p:ph type="sldNum" sz="quarter" idx="10"/>
          </p:nvPr>
        </p:nvSpPr>
        <p:spPr/>
        <p:txBody>
          <a:bodyPr/>
          <a:lstStyle/>
          <a:p>
            <a:fld id="{5D750650-B10A-47BF-93C2-E1678438B37A}" type="slidenum">
              <a:rPr lang="en-US" altLang="ja-JP" smtClean="0"/>
              <a:pPr/>
              <a:t>56</a:t>
            </a:fld>
            <a:endParaRPr lang="en-US" altLang="ja-JP" dirty="0"/>
          </a:p>
        </p:txBody>
      </p:sp>
      <p:graphicFrame>
        <p:nvGraphicFramePr>
          <p:cNvPr id="4" name="表 3">
            <a:extLst>
              <a:ext uri="{FF2B5EF4-FFF2-40B4-BE49-F238E27FC236}">
                <a16:creationId xmlns:a16="http://schemas.microsoft.com/office/drawing/2014/main" id="{6752D75A-4E26-F85E-4DD4-C64415F8BFBA}"/>
              </a:ext>
            </a:extLst>
          </p:cNvPr>
          <p:cNvGraphicFramePr>
            <a:graphicFrameLocks noGrp="1"/>
          </p:cNvGraphicFramePr>
          <p:nvPr>
            <p:extLst>
              <p:ext uri="{D42A27DB-BD31-4B8C-83A1-F6EECF244321}">
                <p14:modId xmlns:p14="http://schemas.microsoft.com/office/powerpoint/2010/main" val="2948218486"/>
              </p:ext>
            </p:extLst>
          </p:nvPr>
        </p:nvGraphicFramePr>
        <p:xfrm>
          <a:off x="632390" y="1707462"/>
          <a:ext cx="5129932" cy="1706880"/>
        </p:xfrm>
        <a:graphic>
          <a:graphicData uri="http://schemas.openxmlformats.org/drawingml/2006/table">
            <a:tbl>
              <a:tblPr/>
              <a:tblGrid>
                <a:gridCol w="1282483">
                  <a:extLst>
                    <a:ext uri="{9D8B030D-6E8A-4147-A177-3AD203B41FA5}">
                      <a16:colId xmlns:a16="http://schemas.microsoft.com/office/drawing/2014/main" val="1890377733"/>
                    </a:ext>
                  </a:extLst>
                </a:gridCol>
                <a:gridCol w="1282483">
                  <a:extLst>
                    <a:ext uri="{9D8B030D-6E8A-4147-A177-3AD203B41FA5}">
                      <a16:colId xmlns:a16="http://schemas.microsoft.com/office/drawing/2014/main" val="2515467588"/>
                    </a:ext>
                  </a:extLst>
                </a:gridCol>
                <a:gridCol w="1282483">
                  <a:extLst>
                    <a:ext uri="{9D8B030D-6E8A-4147-A177-3AD203B41FA5}">
                      <a16:colId xmlns:a16="http://schemas.microsoft.com/office/drawing/2014/main" val="508046491"/>
                    </a:ext>
                  </a:extLst>
                </a:gridCol>
                <a:gridCol w="1282483">
                  <a:extLst>
                    <a:ext uri="{9D8B030D-6E8A-4147-A177-3AD203B41FA5}">
                      <a16:colId xmlns:a16="http://schemas.microsoft.com/office/drawing/2014/main" val="3974661992"/>
                    </a:ext>
                  </a:extLst>
                </a:gridCol>
              </a:tblGrid>
              <a:tr h="324722">
                <a:tc>
                  <a:txBody>
                    <a:bodyPr/>
                    <a:lstStyle/>
                    <a:p>
                      <a:endParaRPr lang="ja-JP" altLang="en-US" sz="1800" b="1">
                        <a:effectLst/>
                      </a:endParaRPr>
                    </a:p>
                  </a:txBody>
                  <a:tcPr marL="152400" marR="152400" marT="76200" marB="76200"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CFCFC"/>
                    </a:solidFill>
                  </a:tcPr>
                </a:tc>
                <a:tc>
                  <a:txBody>
                    <a:bodyPr/>
                    <a:lstStyle/>
                    <a:p>
                      <a:r>
                        <a:rPr lang="ja-JP" altLang="en-US" sz="1800" b="1">
                          <a:effectLst/>
                        </a:rPr>
                        <a:t>感染あり</a:t>
                      </a:r>
                    </a:p>
                  </a:txBody>
                  <a:tcPr marL="152400" marR="152400" marT="76200" marB="76200"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CFCFC"/>
                    </a:solidFill>
                  </a:tcPr>
                </a:tc>
                <a:tc>
                  <a:txBody>
                    <a:bodyPr/>
                    <a:lstStyle/>
                    <a:p>
                      <a:r>
                        <a:rPr lang="ja-JP" altLang="en-US" sz="1800" b="1">
                          <a:effectLst/>
                        </a:rPr>
                        <a:t>感染なし</a:t>
                      </a:r>
                    </a:p>
                  </a:txBody>
                  <a:tcPr marL="152400" marR="152400" marT="76200" marB="76200"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CFCFC"/>
                    </a:solidFill>
                  </a:tcPr>
                </a:tc>
                <a:tc>
                  <a:txBody>
                    <a:bodyPr/>
                    <a:lstStyle/>
                    <a:p>
                      <a:r>
                        <a:rPr lang="ja-JP" altLang="en-US" sz="1800" b="1">
                          <a:effectLst/>
                        </a:rPr>
                        <a:t>合計</a:t>
                      </a:r>
                    </a:p>
                  </a:txBody>
                  <a:tcPr marL="152400" marR="152400" marT="76200" marB="76200" anchor="ctr">
                    <a:lnL w="9525" cap="flat" cmpd="sng" algn="ctr">
                      <a:solidFill>
                        <a:srgbClr val="E1E4E5"/>
                      </a:solidFill>
                      <a:prstDash val="solid"/>
                      <a:round/>
                      <a:headEnd type="none" w="med" len="med"/>
                      <a:tailEnd type="none" w="med" len="med"/>
                    </a:lnL>
                    <a:lnB w="9525" cap="flat" cmpd="sng" algn="ctr">
                      <a:solidFill>
                        <a:srgbClr val="E1E4E5"/>
                      </a:solidFill>
                      <a:prstDash val="solid"/>
                      <a:round/>
                      <a:headEnd type="none" w="med" len="med"/>
                      <a:tailEnd type="none" w="med" len="med"/>
                    </a:lnB>
                  </a:tcPr>
                </a:tc>
                <a:extLst>
                  <a:ext uri="{0D108BD9-81ED-4DB2-BD59-A6C34878D82A}">
                    <a16:rowId xmlns:a16="http://schemas.microsoft.com/office/drawing/2014/main" val="2404957953"/>
                  </a:ext>
                </a:extLst>
              </a:tr>
              <a:tr h="324722">
                <a:tc>
                  <a:txBody>
                    <a:bodyPr/>
                    <a:lstStyle/>
                    <a:p>
                      <a:pPr fontAlgn="ctr"/>
                      <a:r>
                        <a:rPr lang="ja-JP" altLang="en-US" sz="1800">
                          <a:effectLst/>
                          <a:highlight>
                            <a:srgbClr val="F3F6F6"/>
                          </a:highlight>
                        </a:rPr>
                        <a:t>男性</a:t>
                      </a:r>
                    </a:p>
                  </a:txBody>
                  <a:tcPr marL="152400" marR="152400" marT="76200" marB="76200"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3F6F6"/>
                    </a:solidFill>
                  </a:tcPr>
                </a:tc>
                <a:tc>
                  <a:txBody>
                    <a:bodyPr/>
                    <a:lstStyle/>
                    <a:p>
                      <a:pPr fontAlgn="ctr"/>
                      <a:r>
                        <a:rPr lang="en-US" altLang="ja-JP" sz="1800">
                          <a:effectLst/>
                          <a:highlight>
                            <a:srgbClr val="F3F6F6"/>
                          </a:highlight>
                        </a:rPr>
                        <a:t>180</a:t>
                      </a:r>
                    </a:p>
                  </a:txBody>
                  <a:tcPr marL="152400" marR="152400" marT="76200" marB="76200"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3F6F6"/>
                    </a:solidFill>
                  </a:tcPr>
                </a:tc>
                <a:tc>
                  <a:txBody>
                    <a:bodyPr/>
                    <a:lstStyle/>
                    <a:p>
                      <a:pPr fontAlgn="ctr"/>
                      <a:r>
                        <a:rPr lang="en-US" altLang="ja-JP" sz="1800">
                          <a:effectLst/>
                          <a:highlight>
                            <a:srgbClr val="F3F6F6"/>
                          </a:highlight>
                        </a:rPr>
                        <a:t>70</a:t>
                      </a:r>
                    </a:p>
                  </a:txBody>
                  <a:tcPr marL="152400" marR="152400" marT="76200" marB="76200"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3F6F6"/>
                    </a:solidFill>
                  </a:tcPr>
                </a:tc>
                <a:tc>
                  <a:txBody>
                    <a:bodyPr/>
                    <a:lstStyle/>
                    <a:p>
                      <a:pPr fontAlgn="ctr"/>
                      <a:r>
                        <a:rPr lang="en-US" altLang="ja-JP" sz="1800">
                          <a:effectLst/>
                          <a:highlight>
                            <a:srgbClr val="F3F6F6"/>
                          </a:highlight>
                        </a:rPr>
                        <a:t>250</a:t>
                      </a:r>
                    </a:p>
                  </a:txBody>
                  <a:tcPr marL="152400" marR="152400" marT="76200" marB="76200"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3F6F6"/>
                    </a:solidFill>
                  </a:tcPr>
                </a:tc>
                <a:extLst>
                  <a:ext uri="{0D108BD9-81ED-4DB2-BD59-A6C34878D82A}">
                    <a16:rowId xmlns:a16="http://schemas.microsoft.com/office/drawing/2014/main" val="2830716269"/>
                  </a:ext>
                </a:extLst>
              </a:tr>
              <a:tr h="324722">
                <a:tc>
                  <a:txBody>
                    <a:bodyPr/>
                    <a:lstStyle/>
                    <a:p>
                      <a:pPr fontAlgn="ctr"/>
                      <a:r>
                        <a:rPr lang="ja-JP" altLang="en-US" sz="1800">
                          <a:effectLst/>
                        </a:rPr>
                        <a:t>女性</a:t>
                      </a:r>
                    </a:p>
                  </a:txBody>
                  <a:tcPr marL="152400" marR="152400" marT="76200" marB="76200"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CFCFC"/>
                    </a:solidFill>
                  </a:tcPr>
                </a:tc>
                <a:tc>
                  <a:txBody>
                    <a:bodyPr/>
                    <a:lstStyle/>
                    <a:p>
                      <a:pPr fontAlgn="ctr"/>
                      <a:r>
                        <a:rPr lang="en-US" altLang="ja-JP" sz="1800">
                          <a:effectLst/>
                        </a:rPr>
                        <a:t>120</a:t>
                      </a:r>
                    </a:p>
                  </a:txBody>
                  <a:tcPr marL="152400" marR="152400" marT="76200" marB="76200"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CFCFC"/>
                    </a:solidFill>
                  </a:tcPr>
                </a:tc>
                <a:tc>
                  <a:txBody>
                    <a:bodyPr/>
                    <a:lstStyle/>
                    <a:p>
                      <a:pPr fontAlgn="ctr"/>
                      <a:r>
                        <a:rPr lang="en-US" altLang="ja-JP" sz="1800">
                          <a:effectLst/>
                        </a:rPr>
                        <a:t>30</a:t>
                      </a:r>
                    </a:p>
                  </a:txBody>
                  <a:tcPr marL="152400" marR="152400" marT="76200" marB="76200"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CFCFC"/>
                    </a:solidFill>
                  </a:tcPr>
                </a:tc>
                <a:tc>
                  <a:txBody>
                    <a:bodyPr/>
                    <a:lstStyle/>
                    <a:p>
                      <a:pPr fontAlgn="ctr"/>
                      <a:r>
                        <a:rPr lang="en-US" altLang="ja-JP" sz="1800">
                          <a:effectLst/>
                        </a:rPr>
                        <a:t>150</a:t>
                      </a:r>
                    </a:p>
                  </a:txBody>
                  <a:tcPr marL="152400" marR="152400" marT="76200" marB="76200"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CFCFC"/>
                    </a:solidFill>
                  </a:tcPr>
                </a:tc>
                <a:extLst>
                  <a:ext uri="{0D108BD9-81ED-4DB2-BD59-A6C34878D82A}">
                    <a16:rowId xmlns:a16="http://schemas.microsoft.com/office/drawing/2014/main" val="287034281"/>
                  </a:ext>
                </a:extLst>
              </a:tr>
              <a:tr h="324722">
                <a:tc>
                  <a:txBody>
                    <a:bodyPr/>
                    <a:lstStyle/>
                    <a:p>
                      <a:pPr fontAlgn="ctr"/>
                      <a:r>
                        <a:rPr lang="ja-JP" altLang="en-US" sz="1800">
                          <a:effectLst/>
                          <a:highlight>
                            <a:srgbClr val="F3F6F6"/>
                          </a:highlight>
                        </a:rPr>
                        <a:t>合計</a:t>
                      </a:r>
                    </a:p>
                  </a:txBody>
                  <a:tcPr marL="152400" marR="152400" marT="76200" marB="76200"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3F6F6"/>
                    </a:solidFill>
                  </a:tcPr>
                </a:tc>
                <a:tc>
                  <a:txBody>
                    <a:bodyPr/>
                    <a:lstStyle/>
                    <a:p>
                      <a:pPr fontAlgn="ctr"/>
                      <a:r>
                        <a:rPr lang="en-US" altLang="ja-JP" sz="1800" dirty="0">
                          <a:effectLst/>
                          <a:highlight>
                            <a:srgbClr val="F3F6F6"/>
                          </a:highlight>
                        </a:rPr>
                        <a:t>300</a:t>
                      </a:r>
                    </a:p>
                  </a:txBody>
                  <a:tcPr marL="152400" marR="152400" marT="76200" marB="76200"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3F6F6"/>
                    </a:solidFill>
                  </a:tcPr>
                </a:tc>
                <a:tc>
                  <a:txBody>
                    <a:bodyPr/>
                    <a:lstStyle/>
                    <a:p>
                      <a:pPr fontAlgn="ctr"/>
                      <a:r>
                        <a:rPr lang="en-US" altLang="ja-JP" sz="1800">
                          <a:effectLst/>
                          <a:highlight>
                            <a:srgbClr val="F3F6F6"/>
                          </a:highlight>
                        </a:rPr>
                        <a:t>100</a:t>
                      </a:r>
                    </a:p>
                  </a:txBody>
                  <a:tcPr marL="152400" marR="152400" marT="76200" marB="76200"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3F6F6"/>
                    </a:solidFill>
                  </a:tcPr>
                </a:tc>
                <a:tc>
                  <a:txBody>
                    <a:bodyPr/>
                    <a:lstStyle/>
                    <a:p>
                      <a:pPr fontAlgn="ctr"/>
                      <a:r>
                        <a:rPr lang="en-US" altLang="ja-JP" sz="1800" dirty="0">
                          <a:effectLst/>
                          <a:highlight>
                            <a:srgbClr val="F3F6F6"/>
                          </a:highlight>
                        </a:rPr>
                        <a:t>400</a:t>
                      </a:r>
                    </a:p>
                  </a:txBody>
                  <a:tcPr marL="152400" marR="152400" marT="76200" marB="76200"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3F6F6"/>
                    </a:solidFill>
                  </a:tcPr>
                </a:tc>
                <a:extLst>
                  <a:ext uri="{0D108BD9-81ED-4DB2-BD59-A6C34878D82A}">
                    <a16:rowId xmlns:a16="http://schemas.microsoft.com/office/drawing/2014/main" val="3512364789"/>
                  </a:ext>
                </a:extLst>
              </a:tr>
            </a:tbl>
          </a:graphicData>
        </a:graphic>
      </p:graphicFrame>
      <p:graphicFrame>
        <p:nvGraphicFramePr>
          <p:cNvPr id="5" name="表 4">
            <a:extLst>
              <a:ext uri="{FF2B5EF4-FFF2-40B4-BE49-F238E27FC236}">
                <a16:creationId xmlns:a16="http://schemas.microsoft.com/office/drawing/2014/main" id="{F779053A-F6CD-4597-B34D-516388EE8931}"/>
              </a:ext>
            </a:extLst>
          </p:cNvPr>
          <p:cNvGraphicFramePr>
            <a:graphicFrameLocks noGrp="1"/>
          </p:cNvGraphicFramePr>
          <p:nvPr>
            <p:extLst>
              <p:ext uri="{D42A27DB-BD31-4B8C-83A1-F6EECF244321}">
                <p14:modId xmlns:p14="http://schemas.microsoft.com/office/powerpoint/2010/main" val="2227755387"/>
              </p:ext>
            </p:extLst>
          </p:nvPr>
        </p:nvGraphicFramePr>
        <p:xfrm>
          <a:off x="6321429" y="1722120"/>
          <a:ext cx="5129932" cy="1706880"/>
        </p:xfrm>
        <a:graphic>
          <a:graphicData uri="http://schemas.openxmlformats.org/drawingml/2006/table">
            <a:tbl>
              <a:tblPr/>
              <a:tblGrid>
                <a:gridCol w="1282483">
                  <a:extLst>
                    <a:ext uri="{9D8B030D-6E8A-4147-A177-3AD203B41FA5}">
                      <a16:colId xmlns:a16="http://schemas.microsoft.com/office/drawing/2014/main" val="579855153"/>
                    </a:ext>
                  </a:extLst>
                </a:gridCol>
                <a:gridCol w="1282483">
                  <a:extLst>
                    <a:ext uri="{9D8B030D-6E8A-4147-A177-3AD203B41FA5}">
                      <a16:colId xmlns:a16="http://schemas.microsoft.com/office/drawing/2014/main" val="2509674367"/>
                    </a:ext>
                  </a:extLst>
                </a:gridCol>
                <a:gridCol w="1282483">
                  <a:extLst>
                    <a:ext uri="{9D8B030D-6E8A-4147-A177-3AD203B41FA5}">
                      <a16:colId xmlns:a16="http://schemas.microsoft.com/office/drawing/2014/main" val="3800503551"/>
                    </a:ext>
                  </a:extLst>
                </a:gridCol>
                <a:gridCol w="1282483">
                  <a:extLst>
                    <a:ext uri="{9D8B030D-6E8A-4147-A177-3AD203B41FA5}">
                      <a16:colId xmlns:a16="http://schemas.microsoft.com/office/drawing/2014/main" val="2699188491"/>
                    </a:ext>
                  </a:extLst>
                </a:gridCol>
              </a:tblGrid>
              <a:tr h="344165">
                <a:tc>
                  <a:txBody>
                    <a:bodyPr/>
                    <a:lstStyle/>
                    <a:p>
                      <a:endParaRPr lang="ja-JP" altLang="en-US" sz="1800" b="1">
                        <a:effectLst/>
                      </a:endParaRPr>
                    </a:p>
                  </a:txBody>
                  <a:tcPr marL="152400" marR="152400" marT="76200" marB="76200"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CFCFC"/>
                    </a:solidFill>
                  </a:tcPr>
                </a:tc>
                <a:tc>
                  <a:txBody>
                    <a:bodyPr/>
                    <a:lstStyle/>
                    <a:p>
                      <a:r>
                        <a:rPr lang="ja-JP" altLang="en-US" sz="1800" b="1">
                          <a:effectLst/>
                        </a:rPr>
                        <a:t>感染あり</a:t>
                      </a:r>
                    </a:p>
                  </a:txBody>
                  <a:tcPr marL="152400" marR="152400" marT="76200" marB="76200"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CFCFC"/>
                    </a:solidFill>
                  </a:tcPr>
                </a:tc>
                <a:tc>
                  <a:txBody>
                    <a:bodyPr/>
                    <a:lstStyle/>
                    <a:p>
                      <a:r>
                        <a:rPr lang="ja-JP" altLang="en-US" sz="1800" b="1">
                          <a:effectLst/>
                        </a:rPr>
                        <a:t>感染なし</a:t>
                      </a:r>
                    </a:p>
                  </a:txBody>
                  <a:tcPr marL="152400" marR="152400" marT="76200" marB="76200"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CFCFC"/>
                    </a:solidFill>
                  </a:tcPr>
                </a:tc>
                <a:tc>
                  <a:txBody>
                    <a:bodyPr/>
                    <a:lstStyle/>
                    <a:p>
                      <a:r>
                        <a:rPr lang="ja-JP" altLang="en-US" sz="1800" b="1">
                          <a:effectLst/>
                        </a:rPr>
                        <a:t>合計</a:t>
                      </a:r>
                    </a:p>
                  </a:txBody>
                  <a:tcPr marL="152400" marR="152400" marT="76200" marB="76200" anchor="ctr">
                    <a:lnL w="9525" cap="flat" cmpd="sng" algn="ctr">
                      <a:solidFill>
                        <a:srgbClr val="E1E4E5"/>
                      </a:solidFill>
                      <a:prstDash val="solid"/>
                      <a:round/>
                      <a:headEnd type="none" w="med" len="med"/>
                      <a:tailEnd type="none" w="med" len="med"/>
                    </a:lnL>
                    <a:lnB w="9525" cap="flat" cmpd="sng" algn="ctr">
                      <a:solidFill>
                        <a:srgbClr val="E1E4E5"/>
                      </a:solidFill>
                      <a:prstDash val="solid"/>
                      <a:round/>
                      <a:headEnd type="none" w="med" len="med"/>
                      <a:tailEnd type="none" w="med" len="med"/>
                    </a:lnB>
                  </a:tcPr>
                </a:tc>
                <a:extLst>
                  <a:ext uri="{0D108BD9-81ED-4DB2-BD59-A6C34878D82A}">
                    <a16:rowId xmlns:a16="http://schemas.microsoft.com/office/drawing/2014/main" val="173234255"/>
                  </a:ext>
                </a:extLst>
              </a:tr>
              <a:tr h="344165">
                <a:tc>
                  <a:txBody>
                    <a:bodyPr/>
                    <a:lstStyle/>
                    <a:p>
                      <a:pPr fontAlgn="ctr"/>
                      <a:r>
                        <a:rPr lang="ja-JP" altLang="en-US" sz="1800">
                          <a:effectLst/>
                          <a:highlight>
                            <a:srgbClr val="F3F6F6"/>
                          </a:highlight>
                        </a:rPr>
                        <a:t>男性</a:t>
                      </a:r>
                    </a:p>
                  </a:txBody>
                  <a:tcPr marL="152400" marR="152400" marT="76200" marB="76200"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3F6F6"/>
                    </a:solidFill>
                  </a:tcPr>
                </a:tc>
                <a:tc>
                  <a:txBody>
                    <a:bodyPr/>
                    <a:lstStyle/>
                    <a:p>
                      <a:pPr fontAlgn="ctr"/>
                      <a:r>
                        <a:rPr lang="en-US" altLang="ja-JP" sz="1800" dirty="0">
                          <a:solidFill>
                            <a:srgbClr val="5694D0"/>
                          </a:solidFill>
                          <a:effectLst/>
                          <a:highlight>
                            <a:srgbClr val="F3F6F6"/>
                          </a:highlight>
                        </a:rPr>
                        <a:t>187.5</a:t>
                      </a:r>
                    </a:p>
                  </a:txBody>
                  <a:tcPr marL="152400" marR="152400" marT="76200" marB="76200"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3F6F6"/>
                    </a:solidFill>
                  </a:tcPr>
                </a:tc>
                <a:tc>
                  <a:txBody>
                    <a:bodyPr/>
                    <a:lstStyle/>
                    <a:p>
                      <a:pPr fontAlgn="ctr"/>
                      <a:r>
                        <a:rPr lang="en-US" altLang="ja-JP" sz="1800">
                          <a:effectLst/>
                          <a:highlight>
                            <a:srgbClr val="F3F6F6"/>
                          </a:highlight>
                        </a:rPr>
                        <a:t>62.5</a:t>
                      </a:r>
                    </a:p>
                  </a:txBody>
                  <a:tcPr marL="152400" marR="152400" marT="76200" marB="76200"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3F6F6"/>
                    </a:solidFill>
                  </a:tcPr>
                </a:tc>
                <a:tc>
                  <a:txBody>
                    <a:bodyPr/>
                    <a:lstStyle/>
                    <a:p>
                      <a:pPr fontAlgn="ctr"/>
                      <a:r>
                        <a:rPr lang="en-US" altLang="ja-JP" sz="1800">
                          <a:effectLst/>
                          <a:highlight>
                            <a:srgbClr val="F3F6F6"/>
                          </a:highlight>
                        </a:rPr>
                        <a:t>250</a:t>
                      </a:r>
                    </a:p>
                  </a:txBody>
                  <a:tcPr marL="152400" marR="152400" marT="76200" marB="76200"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3F6F6"/>
                    </a:solidFill>
                  </a:tcPr>
                </a:tc>
                <a:extLst>
                  <a:ext uri="{0D108BD9-81ED-4DB2-BD59-A6C34878D82A}">
                    <a16:rowId xmlns:a16="http://schemas.microsoft.com/office/drawing/2014/main" val="967494378"/>
                  </a:ext>
                </a:extLst>
              </a:tr>
              <a:tr h="344165">
                <a:tc>
                  <a:txBody>
                    <a:bodyPr/>
                    <a:lstStyle/>
                    <a:p>
                      <a:pPr fontAlgn="ctr"/>
                      <a:r>
                        <a:rPr lang="ja-JP" altLang="en-US" sz="1800">
                          <a:effectLst/>
                        </a:rPr>
                        <a:t>女性</a:t>
                      </a:r>
                    </a:p>
                  </a:txBody>
                  <a:tcPr marL="152400" marR="152400" marT="76200" marB="76200"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CFCFC"/>
                    </a:solidFill>
                  </a:tcPr>
                </a:tc>
                <a:tc>
                  <a:txBody>
                    <a:bodyPr/>
                    <a:lstStyle/>
                    <a:p>
                      <a:pPr fontAlgn="ctr"/>
                      <a:r>
                        <a:rPr lang="en-US" altLang="ja-JP" sz="1800">
                          <a:effectLst/>
                        </a:rPr>
                        <a:t>112.5</a:t>
                      </a:r>
                    </a:p>
                  </a:txBody>
                  <a:tcPr marL="152400" marR="152400" marT="76200" marB="76200"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CFCFC"/>
                    </a:solidFill>
                  </a:tcPr>
                </a:tc>
                <a:tc>
                  <a:txBody>
                    <a:bodyPr/>
                    <a:lstStyle/>
                    <a:p>
                      <a:pPr fontAlgn="ctr"/>
                      <a:r>
                        <a:rPr lang="en-US" altLang="ja-JP" sz="1800">
                          <a:effectLst/>
                        </a:rPr>
                        <a:t>37.5</a:t>
                      </a:r>
                    </a:p>
                  </a:txBody>
                  <a:tcPr marL="152400" marR="152400" marT="76200" marB="76200"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CFCFC"/>
                    </a:solidFill>
                  </a:tcPr>
                </a:tc>
                <a:tc>
                  <a:txBody>
                    <a:bodyPr/>
                    <a:lstStyle/>
                    <a:p>
                      <a:pPr fontAlgn="ctr"/>
                      <a:r>
                        <a:rPr lang="en-US" altLang="ja-JP" sz="1800">
                          <a:effectLst/>
                        </a:rPr>
                        <a:t>150</a:t>
                      </a:r>
                    </a:p>
                  </a:txBody>
                  <a:tcPr marL="152400" marR="152400" marT="76200" marB="76200"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CFCFC"/>
                    </a:solidFill>
                  </a:tcPr>
                </a:tc>
                <a:extLst>
                  <a:ext uri="{0D108BD9-81ED-4DB2-BD59-A6C34878D82A}">
                    <a16:rowId xmlns:a16="http://schemas.microsoft.com/office/drawing/2014/main" val="511547900"/>
                  </a:ext>
                </a:extLst>
              </a:tr>
              <a:tr h="344165">
                <a:tc>
                  <a:txBody>
                    <a:bodyPr/>
                    <a:lstStyle/>
                    <a:p>
                      <a:pPr fontAlgn="ctr"/>
                      <a:r>
                        <a:rPr lang="ja-JP" altLang="en-US" sz="1800">
                          <a:effectLst/>
                          <a:highlight>
                            <a:srgbClr val="F3F6F6"/>
                          </a:highlight>
                        </a:rPr>
                        <a:t>合計</a:t>
                      </a:r>
                    </a:p>
                  </a:txBody>
                  <a:tcPr marL="152400" marR="152400" marT="76200" marB="76200"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3F6F6"/>
                    </a:solidFill>
                  </a:tcPr>
                </a:tc>
                <a:tc>
                  <a:txBody>
                    <a:bodyPr/>
                    <a:lstStyle/>
                    <a:p>
                      <a:pPr fontAlgn="ctr"/>
                      <a:r>
                        <a:rPr lang="en-US" altLang="ja-JP" sz="1800" dirty="0">
                          <a:effectLst/>
                          <a:highlight>
                            <a:srgbClr val="F3F6F6"/>
                          </a:highlight>
                        </a:rPr>
                        <a:t>300</a:t>
                      </a:r>
                    </a:p>
                  </a:txBody>
                  <a:tcPr marL="152400" marR="152400" marT="76200" marB="76200"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3F6F6"/>
                    </a:solidFill>
                  </a:tcPr>
                </a:tc>
                <a:tc>
                  <a:txBody>
                    <a:bodyPr/>
                    <a:lstStyle/>
                    <a:p>
                      <a:pPr fontAlgn="ctr"/>
                      <a:r>
                        <a:rPr lang="en-US" altLang="ja-JP" sz="1800" dirty="0">
                          <a:effectLst/>
                          <a:highlight>
                            <a:srgbClr val="F3F6F6"/>
                          </a:highlight>
                        </a:rPr>
                        <a:t>100</a:t>
                      </a:r>
                    </a:p>
                  </a:txBody>
                  <a:tcPr marL="152400" marR="152400" marT="76200" marB="76200"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3F6F6"/>
                    </a:solidFill>
                  </a:tcPr>
                </a:tc>
                <a:tc>
                  <a:txBody>
                    <a:bodyPr/>
                    <a:lstStyle/>
                    <a:p>
                      <a:pPr fontAlgn="ctr"/>
                      <a:r>
                        <a:rPr lang="en-US" altLang="ja-JP" sz="1800" dirty="0">
                          <a:effectLst/>
                          <a:highlight>
                            <a:srgbClr val="F3F6F6"/>
                          </a:highlight>
                        </a:rPr>
                        <a:t>400</a:t>
                      </a:r>
                    </a:p>
                  </a:txBody>
                  <a:tcPr marL="152400" marR="152400" marT="76200" marB="76200"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3F6F6"/>
                    </a:solidFill>
                  </a:tcPr>
                </a:tc>
                <a:extLst>
                  <a:ext uri="{0D108BD9-81ED-4DB2-BD59-A6C34878D82A}">
                    <a16:rowId xmlns:a16="http://schemas.microsoft.com/office/drawing/2014/main" val="4109689856"/>
                  </a:ext>
                </a:extLst>
              </a:tr>
            </a:tbl>
          </a:graphicData>
        </a:graphic>
      </p:graphicFrame>
      <p:sp>
        <p:nvSpPr>
          <p:cNvPr id="6" name="正方形/長方形 5">
            <a:extLst>
              <a:ext uri="{FF2B5EF4-FFF2-40B4-BE49-F238E27FC236}">
                <a16:creationId xmlns:a16="http://schemas.microsoft.com/office/drawing/2014/main" id="{C4F43561-682A-85F4-6650-FEDFF85AC5B5}"/>
              </a:ext>
            </a:extLst>
          </p:cNvPr>
          <p:cNvSpPr/>
          <p:nvPr/>
        </p:nvSpPr>
        <p:spPr>
          <a:xfrm>
            <a:off x="1827589" y="2987921"/>
            <a:ext cx="1216400" cy="416388"/>
          </a:xfrm>
          <a:prstGeom prst="rect">
            <a:avLst/>
          </a:prstGeom>
          <a:noFill/>
          <a:ln w="25400">
            <a:solidFill>
              <a:srgbClr val="5694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2400" dirty="0">
              <a:latin typeface="BIZ UDPゴシック" panose="020B0400000000000000" pitchFamily="50" charset="-128"/>
              <a:ea typeface="BIZ UDPゴシック" panose="020B0400000000000000" pitchFamily="50" charset="-128"/>
            </a:endParaRPr>
          </a:p>
        </p:txBody>
      </p:sp>
      <p:sp>
        <p:nvSpPr>
          <p:cNvPr id="7" name="正方形/長方形 6">
            <a:extLst>
              <a:ext uri="{FF2B5EF4-FFF2-40B4-BE49-F238E27FC236}">
                <a16:creationId xmlns:a16="http://schemas.microsoft.com/office/drawing/2014/main" id="{14DACBB9-776F-A178-41DE-AABCD9DD51E3}"/>
              </a:ext>
            </a:extLst>
          </p:cNvPr>
          <p:cNvSpPr/>
          <p:nvPr/>
        </p:nvSpPr>
        <p:spPr>
          <a:xfrm>
            <a:off x="7468666" y="2161794"/>
            <a:ext cx="1290323" cy="389075"/>
          </a:xfrm>
          <a:prstGeom prst="rect">
            <a:avLst/>
          </a:prstGeom>
          <a:noFill/>
          <a:ln w="25400">
            <a:solidFill>
              <a:srgbClr val="5694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2400" dirty="0">
              <a:latin typeface="BIZ UDPゴシック" panose="020B0400000000000000" pitchFamily="50" charset="-128"/>
              <a:ea typeface="BIZ UDPゴシック" panose="020B0400000000000000" pitchFamily="50" charset="-128"/>
            </a:endParaRPr>
          </a:p>
        </p:txBody>
      </p:sp>
      <p:sp>
        <p:nvSpPr>
          <p:cNvPr id="8" name="正方形/長方形 7">
            <a:extLst>
              <a:ext uri="{FF2B5EF4-FFF2-40B4-BE49-F238E27FC236}">
                <a16:creationId xmlns:a16="http://schemas.microsoft.com/office/drawing/2014/main" id="{609EC1E9-2D82-0FEA-2CE8-41751CAB8AC9}"/>
              </a:ext>
            </a:extLst>
          </p:cNvPr>
          <p:cNvSpPr/>
          <p:nvPr/>
        </p:nvSpPr>
        <p:spPr>
          <a:xfrm>
            <a:off x="4311213" y="2987921"/>
            <a:ext cx="1306730" cy="416388"/>
          </a:xfrm>
          <a:prstGeom prst="rect">
            <a:avLst/>
          </a:prstGeom>
          <a:noFill/>
          <a:ln w="25400">
            <a:solidFill>
              <a:srgbClr val="5694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2400" dirty="0">
              <a:latin typeface="BIZ UDPゴシック" panose="020B0400000000000000" pitchFamily="50" charset="-128"/>
              <a:ea typeface="BIZ UDPゴシック" panose="020B0400000000000000" pitchFamily="50" charset="-128"/>
            </a:endParaRPr>
          </a:p>
        </p:txBody>
      </p:sp>
      <p:sp>
        <p:nvSpPr>
          <p:cNvPr id="9" name="正方形/長方形 8">
            <a:extLst>
              <a:ext uri="{FF2B5EF4-FFF2-40B4-BE49-F238E27FC236}">
                <a16:creationId xmlns:a16="http://schemas.microsoft.com/office/drawing/2014/main" id="{7DD01D0C-C9D6-383E-2D42-01262F876B44}"/>
              </a:ext>
            </a:extLst>
          </p:cNvPr>
          <p:cNvSpPr/>
          <p:nvPr/>
        </p:nvSpPr>
        <p:spPr>
          <a:xfrm>
            <a:off x="4367464" y="2104446"/>
            <a:ext cx="1250480" cy="482402"/>
          </a:xfrm>
          <a:prstGeom prst="rect">
            <a:avLst/>
          </a:prstGeom>
          <a:noFill/>
          <a:ln w="25400">
            <a:solidFill>
              <a:srgbClr val="5694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2400" dirty="0">
              <a:latin typeface="BIZ UDPゴシック" panose="020B0400000000000000" pitchFamily="50" charset="-128"/>
              <a:ea typeface="BIZ UDPゴシック" panose="020B0400000000000000" pitchFamily="50" charset="-128"/>
            </a:endParaRPr>
          </a:p>
        </p:txBody>
      </p:sp>
      <p:sp>
        <p:nvSpPr>
          <p:cNvPr id="10" name="テキスト ボックス 9">
            <a:extLst>
              <a:ext uri="{FF2B5EF4-FFF2-40B4-BE49-F238E27FC236}">
                <a16:creationId xmlns:a16="http://schemas.microsoft.com/office/drawing/2014/main" id="{CB7E9278-7FB4-DEEB-7BD1-76E24B9B5FB9}"/>
              </a:ext>
            </a:extLst>
          </p:cNvPr>
          <p:cNvSpPr txBox="1"/>
          <p:nvPr/>
        </p:nvSpPr>
        <p:spPr>
          <a:xfrm>
            <a:off x="7468666" y="1389081"/>
            <a:ext cx="5129932" cy="338554"/>
          </a:xfrm>
          <a:prstGeom prst="rect">
            <a:avLst/>
          </a:prstGeom>
          <a:noFill/>
        </p:spPr>
        <p:txBody>
          <a:bodyPr wrap="square" rtlCol="0">
            <a:spAutoFit/>
          </a:bodyPr>
          <a:lstStyle/>
          <a:p>
            <a:pPr algn="ctr" defTabSz="914400" fontAlgn="base">
              <a:spcBef>
                <a:spcPct val="0"/>
              </a:spcBef>
              <a:spcAft>
                <a:spcPct val="0"/>
              </a:spcAft>
            </a:pPr>
            <a:r>
              <a:rPr kumimoji="1" lang="ja-JP" altLang="en-US" sz="1600" b="1">
                <a:solidFill>
                  <a:srgbClr val="5694D0"/>
                </a:solidFill>
                <a:latin typeface="+mn-ea"/>
              </a:rPr>
              <a:t>例）</a:t>
            </a:r>
            <a:r>
              <a:rPr kumimoji="1" lang="en-US" altLang="ja-JP" sz="1600" b="1" dirty="0">
                <a:solidFill>
                  <a:srgbClr val="5694D0"/>
                </a:solidFill>
                <a:latin typeface="+mn-ea"/>
              </a:rPr>
              <a:t>300×250÷400 = 187.5</a:t>
            </a:r>
            <a:r>
              <a:rPr kumimoji="1" lang="ja-JP" altLang="en-US" sz="1600" b="1">
                <a:solidFill>
                  <a:srgbClr val="5694D0"/>
                </a:solidFill>
                <a:latin typeface="+mn-ea"/>
              </a:rPr>
              <a:t>（期待値）</a:t>
            </a:r>
            <a:endParaRPr kumimoji="1" lang="ja-JP" altLang="en-US" sz="1600" b="1" dirty="0">
              <a:solidFill>
                <a:srgbClr val="5694D0"/>
              </a:solidFill>
              <a:latin typeface="+mn-ea"/>
            </a:endParaRPr>
          </a:p>
        </p:txBody>
      </p:sp>
      <p:sp>
        <p:nvSpPr>
          <p:cNvPr id="11" name="テキスト ボックス 10">
            <a:extLst>
              <a:ext uri="{FF2B5EF4-FFF2-40B4-BE49-F238E27FC236}">
                <a16:creationId xmlns:a16="http://schemas.microsoft.com/office/drawing/2014/main" id="{0E4F7408-615F-0769-18BB-345CF234CDA2}"/>
              </a:ext>
            </a:extLst>
          </p:cNvPr>
          <p:cNvSpPr txBox="1"/>
          <p:nvPr/>
        </p:nvSpPr>
        <p:spPr>
          <a:xfrm>
            <a:off x="6177049" y="1359705"/>
            <a:ext cx="954108" cy="400110"/>
          </a:xfrm>
          <a:prstGeom prst="rect">
            <a:avLst/>
          </a:prstGeom>
          <a:noFill/>
        </p:spPr>
        <p:txBody>
          <a:bodyPr wrap="none" rtlCol="0">
            <a:spAutoFit/>
          </a:bodyPr>
          <a:lstStyle/>
          <a:p>
            <a:pPr algn="ctr" defTabSz="914400" fontAlgn="base">
              <a:spcBef>
                <a:spcPct val="0"/>
              </a:spcBef>
              <a:spcAft>
                <a:spcPct val="0"/>
              </a:spcAft>
            </a:pPr>
            <a:r>
              <a:rPr kumimoji="1" lang="ja-JP" altLang="en-US" sz="2000" b="1">
                <a:solidFill>
                  <a:srgbClr val="F36C37"/>
                </a:solidFill>
                <a:latin typeface="+mn-ea"/>
              </a:rPr>
              <a:t>期待値</a:t>
            </a:r>
            <a:endParaRPr kumimoji="1" lang="ja-JP" altLang="en-US" sz="2000" b="1" dirty="0">
              <a:solidFill>
                <a:srgbClr val="F36C37"/>
              </a:solidFill>
              <a:latin typeface="+mn-ea"/>
            </a:endParaRPr>
          </a:p>
        </p:txBody>
      </p:sp>
      <p:sp>
        <p:nvSpPr>
          <p:cNvPr id="12" name="テキスト ボックス 11">
            <a:extLst>
              <a:ext uri="{FF2B5EF4-FFF2-40B4-BE49-F238E27FC236}">
                <a16:creationId xmlns:a16="http://schemas.microsoft.com/office/drawing/2014/main" id="{9A1B9564-3C85-1A8B-5433-E55539EDBD48}"/>
              </a:ext>
            </a:extLst>
          </p:cNvPr>
          <p:cNvSpPr txBox="1"/>
          <p:nvPr/>
        </p:nvSpPr>
        <p:spPr>
          <a:xfrm>
            <a:off x="368287" y="1375094"/>
            <a:ext cx="2031325" cy="369332"/>
          </a:xfrm>
          <a:prstGeom prst="rect">
            <a:avLst/>
          </a:prstGeom>
          <a:noFill/>
        </p:spPr>
        <p:txBody>
          <a:bodyPr wrap="none" rtlCol="0">
            <a:spAutoFit/>
          </a:bodyPr>
          <a:lstStyle/>
          <a:p>
            <a:pPr algn="ctr" defTabSz="914400" fontAlgn="base">
              <a:spcBef>
                <a:spcPct val="0"/>
              </a:spcBef>
              <a:spcAft>
                <a:spcPct val="0"/>
              </a:spcAft>
            </a:pPr>
            <a:r>
              <a:rPr kumimoji="1" lang="ja-JP" altLang="en-US">
                <a:solidFill>
                  <a:schemeClr val="tx1">
                    <a:lumMod val="50000"/>
                    <a:lumOff val="50000"/>
                  </a:schemeClr>
                </a:solidFill>
                <a:latin typeface="+mn-ea"/>
              </a:rPr>
              <a:t>ピボットテーブル</a:t>
            </a:r>
            <a:endParaRPr kumimoji="1" lang="ja-JP" altLang="en-US" dirty="0">
              <a:solidFill>
                <a:schemeClr val="tx1">
                  <a:lumMod val="50000"/>
                  <a:lumOff val="50000"/>
                </a:schemeClr>
              </a:solidFill>
              <a:latin typeface="+mn-ea"/>
            </a:endParaRPr>
          </a:p>
        </p:txBody>
      </p:sp>
      <p:cxnSp>
        <p:nvCxnSpPr>
          <p:cNvPr id="17" name="カギ線コネクタ 16">
            <a:extLst>
              <a:ext uri="{FF2B5EF4-FFF2-40B4-BE49-F238E27FC236}">
                <a16:creationId xmlns:a16="http://schemas.microsoft.com/office/drawing/2014/main" id="{0EE94CC6-ADB6-D867-6206-63322E040A61}"/>
              </a:ext>
            </a:extLst>
          </p:cNvPr>
          <p:cNvCxnSpPr>
            <a:cxnSpLocks/>
          </p:cNvCxnSpPr>
          <p:nvPr/>
        </p:nvCxnSpPr>
        <p:spPr>
          <a:xfrm rot="16200000" flipH="1">
            <a:off x="6088668" y="621953"/>
            <a:ext cx="14658" cy="5689039"/>
          </a:xfrm>
          <a:prstGeom prst="bentConnector3">
            <a:avLst>
              <a:gd name="adj1" fmla="val 1659558"/>
            </a:avLst>
          </a:prstGeom>
          <a:ln w="47625">
            <a:solidFill>
              <a:srgbClr val="F36C37"/>
            </a:solidFill>
            <a:headEnd type="triangle"/>
            <a:tailEnd type="triangle"/>
          </a:ln>
        </p:spPr>
        <p:style>
          <a:lnRef idx="3">
            <a:schemeClr val="accent1"/>
          </a:lnRef>
          <a:fillRef idx="0">
            <a:schemeClr val="accent1"/>
          </a:fillRef>
          <a:effectRef idx="2">
            <a:schemeClr val="accent1"/>
          </a:effectRef>
          <a:fontRef idx="minor">
            <a:schemeClr val="tx1"/>
          </a:fontRef>
        </p:style>
      </p:cxnSp>
      <p:sp>
        <p:nvSpPr>
          <p:cNvPr id="26" name="テキスト ボックス 25">
            <a:extLst>
              <a:ext uri="{FF2B5EF4-FFF2-40B4-BE49-F238E27FC236}">
                <a16:creationId xmlns:a16="http://schemas.microsoft.com/office/drawing/2014/main" id="{E74C8215-D38C-494E-57C7-4B616F7E5481}"/>
              </a:ext>
            </a:extLst>
          </p:cNvPr>
          <p:cNvSpPr txBox="1"/>
          <p:nvPr/>
        </p:nvSpPr>
        <p:spPr>
          <a:xfrm>
            <a:off x="4041588" y="3870946"/>
            <a:ext cx="4108818" cy="369332"/>
          </a:xfrm>
          <a:prstGeom prst="rect">
            <a:avLst/>
          </a:prstGeom>
          <a:noFill/>
        </p:spPr>
        <p:txBody>
          <a:bodyPr wrap="none" rtlCol="0">
            <a:spAutoFit/>
          </a:bodyPr>
          <a:lstStyle/>
          <a:p>
            <a:pPr algn="ctr" defTabSz="914400" fontAlgn="base">
              <a:spcBef>
                <a:spcPct val="0"/>
              </a:spcBef>
              <a:spcAft>
                <a:spcPct val="0"/>
              </a:spcAft>
            </a:pPr>
            <a:r>
              <a:rPr kumimoji="1" lang="ja-JP" altLang="en-US" b="1">
                <a:solidFill>
                  <a:srgbClr val="F36C37"/>
                </a:solidFill>
                <a:latin typeface="+mn-ea"/>
              </a:rPr>
              <a:t>実際の値と期待値を比較し検定を行う</a:t>
            </a:r>
            <a:endParaRPr kumimoji="1" lang="ja-JP" altLang="en-US" b="1" dirty="0">
              <a:solidFill>
                <a:srgbClr val="F36C37"/>
              </a:solidFill>
              <a:latin typeface="+mn-ea"/>
            </a:endParaRPr>
          </a:p>
        </p:txBody>
      </p:sp>
      <p:sp>
        <p:nvSpPr>
          <p:cNvPr id="27" name="三角形 26">
            <a:extLst>
              <a:ext uri="{FF2B5EF4-FFF2-40B4-BE49-F238E27FC236}">
                <a16:creationId xmlns:a16="http://schemas.microsoft.com/office/drawing/2014/main" id="{463AB770-BD19-643A-4101-0CA9E5476DFD}"/>
              </a:ext>
            </a:extLst>
          </p:cNvPr>
          <p:cNvSpPr/>
          <p:nvPr/>
        </p:nvSpPr>
        <p:spPr>
          <a:xfrm rot="10800000">
            <a:off x="5096337" y="4657906"/>
            <a:ext cx="1999322" cy="372979"/>
          </a:xfrm>
          <a:prstGeom prst="triangle">
            <a:avLst/>
          </a:prstGeom>
          <a:solidFill>
            <a:srgbClr val="F36C3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2400" dirty="0">
              <a:latin typeface="BIZ UDPゴシック" panose="020B0400000000000000" pitchFamily="50" charset="-128"/>
              <a:ea typeface="BIZ UDPゴシック" panose="020B0400000000000000" pitchFamily="50" charset="-128"/>
            </a:endParaRPr>
          </a:p>
        </p:txBody>
      </p:sp>
      <p:sp>
        <p:nvSpPr>
          <p:cNvPr id="29" name="テキスト ボックス 28">
            <a:extLst>
              <a:ext uri="{FF2B5EF4-FFF2-40B4-BE49-F238E27FC236}">
                <a16:creationId xmlns:a16="http://schemas.microsoft.com/office/drawing/2014/main" id="{1148BB37-C8E5-405D-E899-1981AE10D172}"/>
              </a:ext>
            </a:extLst>
          </p:cNvPr>
          <p:cNvSpPr txBox="1"/>
          <p:nvPr/>
        </p:nvSpPr>
        <p:spPr>
          <a:xfrm>
            <a:off x="2974198" y="5435547"/>
            <a:ext cx="6694461" cy="707886"/>
          </a:xfrm>
          <a:prstGeom prst="rect">
            <a:avLst/>
          </a:prstGeom>
          <a:solidFill>
            <a:srgbClr val="F36C37"/>
          </a:solidFill>
        </p:spPr>
        <p:txBody>
          <a:bodyPr wrap="none" rtlCol="0">
            <a:spAutoFit/>
          </a:bodyPr>
          <a:lstStyle/>
          <a:p>
            <a:pPr marL="285750" indent="-285750" defTabSz="914400" fontAlgn="base">
              <a:spcBef>
                <a:spcPct val="0"/>
              </a:spcBef>
              <a:spcAft>
                <a:spcPct val="0"/>
              </a:spcAft>
              <a:buFont typeface="Wingdings" pitchFamily="2" charset="2"/>
              <a:buChar char="ü"/>
            </a:pPr>
            <a:r>
              <a:rPr kumimoji="1" lang="en-US" altLang="ja-JP" sz="2000" b="1" dirty="0">
                <a:solidFill>
                  <a:schemeClr val="bg1"/>
                </a:solidFill>
                <a:latin typeface="+mn-ea"/>
              </a:rPr>
              <a:t>P</a:t>
            </a:r>
            <a:r>
              <a:rPr kumimoji="1" lang="ja-JP" altLang="en-US" sz="2000" b="1">
                <a:solidFill>
                  <a:schemeClr val="bg1"/>
                </a:solidFill>
                <a:latin typeface="+mn-ea"/>
              </a:rPr>
              <a:t>値が</a:t>
            </a:r>
            <a:r>
              <a:rPr kumimoji="1" lang="en-US" altLang="ja-JP" sz="2000" b="1" dirty="0">
                <a:solidFill>
                  <a:schemeClr val="bg1"/>
                </a:solidFill>
                <a:latin typeface="+mn-ea"/>
              </a:rPr>
              <a:t> 5 % </a:t>
            </a:r>
            <a:r>
              <a:rPr kumimoji="1" lang="ja-JP" altLang="en-US" sz="2000" b="1">
                <a:solidFill>
                  <a:schemeClr val="bg1"/>
                </a:solidFill>
                <a:latin typeface="+mn-ea"/>
              </a:rPr>
              <a:t>未満：男女に差があるといえる</a:t>
            </a:r>
            <a:endParaRPr kumimoji="1" lang="en-US" altLang="ja-JP" sz="2000" b="1" dirty="0">
              <a:solidFill>
                <a:schemeClr val="bg1"/>
              </a:solidFill>
              <a:latin typeface="+mn-ea"/>
            </a:endParaRPr>
          </a:p>
          <a:p>
            <a:pPr marL="285750" indent="-285750" defTabSz="914400" fontAlgn="base">
              <a:spcBef>
                <a:spcPct val="0"/>
              </a:spcBef>
              <a:spcAft>
                <a:spcPct val="0"/>
              </a:spcAft>
              <a:buFont typeface="Wingdings" pitchFamily="2" charset="2"/>
              <a:buChar char="ü"/>
            </a:pPr>
            <a:r>
              <a:rPr kumimoji="1" lang="en-US" altLang="ja-JP" sz="2000" b="1" dirty="0">
                <a:solidFill>
                  <a:schemeClr val="bg1"/>
                </a:solidFill>
                <a:latin typeface="+mn-ea"/>
              </a:rPr>
              <a:t>P</a:t>
            </a:r>
            <a:r>
              <a:rPr kumimoji="1" lang="ja-JP" altLang="en-US" sz="2000" b="1">
                <a:solidFill>
                  <a:schemeClr val="bg1"/>
                </a:solidFill>
                <a:latin typeface="+mn-ea"/>
              </a:rPr>
              <a:t>値が</a:t>
            </a:r>
            <a:r>
              <a:rPr kumimoji="1" lang="en-US" altLang="ja-JP" sz="2000" b="1" dirty="0">
                <a:solidFill>
                  <a:schemeClr val="bg1"/>
                </a:solidFill>
                <a:latin typeface="+mn-ea"/>
              </a:rPr>
              <a:t> 5 % </a:t>
            </a:r>
            <a:r>
              <a:rPr kumimoji="1" lang="ja-JP" altLang="en-US" sz="2000" b="1">
                <a:solidFill>
                  <a:schemeClr val="bg1"/>
                </a:solidFill>
                <a:latin typeface="+mn-ea"/>
              </a:rPr>
              <a:t>以上：男女に差があるかどうかわからない</a:t>
            </a:r>
            <a:endParaRPr kumimoji="1" lang="en-US" altLang="ja-JP" sz="2000" b="1" dirty="0">
              <a:solidFill>
                <a:schemeClr val="bg1"/>
              </a:solidFill>
              <a:latin typeface="+mn-ea"/>
            </a:endParaRPr>
          </a:p>
        </p:txBody>
      </p:sp>
    </p:spTree>
    <p:extLst>
      <p:ext uri="{BB962C8B-B14F-4D97-AF65-F5344CB8AC3E}">
        <p14:creationId xmlns:p14="http://schemas.microsoft.com/office/powerpoint/2010/main" val="26597164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E0B4530-E775-3EBC-8397-3843D63646FE}"/>
              </a:ext>
            </a:extLst>
          </p:cNvPr>
          <p:cNvSpPr>
            <a:spLocks noGrp="1"/>
          </p:cNvSpPr>
          <p:nvPr>
            <p:ph type="title"/>
          </p:nvPr>
        </p:nvSpPr>
        <p:spPr/>
        <p:txBody>
          <a:bodyPr/>
          <a:lstStyle/>
          <a:p>
            <a:r>
              <a:rPr kumimoji="1" lang="ja-JP" altLang="en-US"/>
              <a:t>（補足）カイ二乗値の求め方</a:t>
            </a:r>
          </a:p>
        </p:txBody>
      </p:sp>
      <p:sp>
        <p:nvSpPr>
          <p:cNvPr id="3" name="スライド番号プレースホルダー 2">
            <a:extLst>
              <a:ext uri="{FF2B5EF4-FFF2-40B4-BE49-F238E27FC236}">
                <a16:creationId xmlns:a16="http://schemas.microsoft.com/office/drawing/2014/main" id="{C69A7A1B-3E67-13EB-9BF6-C95EBD7EAC2C}"/>
              </a:ext>
            </a:extLst>
          </p:cNvPr>
          <p:cNvSpPr>
            <a:spLocks noGrp="1"/>
          </p:cNvSpPr>
          <p:nvPr>
            <p:ph type="sldNum" sz="quarter" idx="10"/>
          </p:nvPr>
        </p:nvSpPr>
        <p:spPr/>
        <p:txBody>
          <a:bodyPr/>
          <a:lstStyle/>
          <a:p>
            <a:fld id="{5D750650-B10A-47BF-93C2-E1678438B37A}" type="slidenum">
              <a:rPr lang="en-US" altLang="ja-JP" smtClean="0"/>
              <a:pPr/>
              <a:t>57</a:t>
            </a:fld>
            <a:endParaRPr lang="en-US" altLang="ja-JP" dirty="0"/>
          </a:p>
        </p:txBody>
      </p:sp>
      <p:sp>
        <p:nvSpPr>
          <p:cNvPr id="5" name="Rectangle 1">
            <a:extLst>
              <a:ext uri="{FF2B5EF4-FFF2-40B4-BE49-F238E27FC236}">
                <a16:creationId xmlns:a16="http://schemas.microsoft.com/office/drawing/2014/main" id="{4F7F195C-0024-3D32-E110-E5F477B2B7D2}"/>
              </a:ext>
            </a:extLst>
          </p:cNvPr>
          <p:cNvSpPr>
            <a:spLocks noChangeArrowheads="1"/>
          </p:cNvSpPr>
          <p:nvPr/>
        </p:nvSpPr>
        <p:spPr bwMode="auto">
          <a:xfrm>
            <a:off x="0" y="3290819"/>
            <a:ext cx="338554" cy="276999"/>
          </a:xfrm>
          <a:prstGeom prst="rect">
            <a:avLst/>
          </a:prstGeom>
          <a:solidFill>
            <a:srgbClr val="FCFCF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a:ln>
                  <a:noFill/>
                </a:ln>
                <a:solidFill>
                  <a:srgbClr val="404040"/>
                </a:solidFill>
                <a:effectLst/>
                <a:latin typeface="Arial" panose="020B0604020202020204" pitchFamily="34" charset="0"/>
                <a:ea typeface="Lato" panose="020F0502020204030203" pitchFamily="34" charset="0"/>
              </a:rPr>
              <a:t>　</a:t>
            </a:r>
            <a:endParaRPr kumimoji="0" lang="ja-JP" altLang="ja-JP" sz="1800" b="0" i="0" u="none" strike="noStrike" cap="none" normalizeH="0" baseline="0">
              <a:ln>
                <a:noFill/>
              </a:ln>
              <a:solidFill>
                <a:schemeClr val="tx1"/>
              </a:solidFill>
              <a:effectLst/>
              <a:latin typeface="Arial" panose="020B0604020202020204" pitchFamily="34" charset="0"/>
            </a:endParaRPr>
          </a:p>
        </p:txBody>
      </p:sp>
      <p:pic>
        <p:nvPicPr>
          <p:cNvPr id="7" name="図 6" descr="テキスト が含まれている画像&#10;&#10;自動的に生成された説明">
            <a:extLst>
              <a:ext uri="{FF2B5EF4-FFF2-40B4-BE49-F238E27FC236}">
                <a16:creationId xmlns:a16="http://schemas.microsoft.com/office/drawing/2014/main" id="{0FBB9688-B92B-BB93-6FA2-CD74A5FC9C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02484" y="5316987"/>
            <a:ext cx="2882900" cy="876300"/>
          </a:xfrm>
          <a:prstGeom prst="rect">
            <a:avLst/>
          </a:prstGeom>
        </p:spPr>
      </p:pic>
      <p:sp>
        <p:nvSpPr>
          <p:cNvPr id="8" name="テキスト ボックス 7">
            <a:extLst>
              <a:ext uri="{FF2B5EF4-FFF2-40B4-BE49-F238E27FC236}">
                <a16:creationId xmlns:a16="http://schemas.microsoft.com/office/drawing/2014/main" id="{B0BE63A7-3610-322C-9926-B10DF90BDE0B}"/>
              </a:ext>
            </a:extLst>
          </p:cNvPr>
          <p:cNvSpPr txBox="1"/>
          <p:nvPr/>
        </p:nvSpPr>
        <p:spPr>
          <a:xfrm>
            <a:off x="2486712" y="4764750"/>
            <a:ext cx="184731" cy="584775"/>
          </a:xfrm>
          <a:prstGeom prst="rect">
            <a:avLst/>
          </a:prstGeom>
          <a:noFill/>
        </p:spPr>
        <p:txBody>
          <a:bodyPr wrap="none" rtlCol="0">
            <a:spAutoFit/>
          </a:bodyPr>
          <a:lstStyle/>
          <a:p>
            <a:pPr algn="l"/>
            <a:br>
              <a:rPr lang="ja-JP" altLang="en-US" sz="1600" b="0" i="0">
                <a:solidFill>
                  <a:srgbClr val="404040"/>
                </a:solidFill>
                <a:effectLst/>
                <a:highlight>
                  <a:srgbClr val="FCFCFC"/>
                </a:highlight>
                <a:latin typeface="Lato" panose="020F0502020204030203" pitchFamily="34" charset="0"/>
              </a:rPr>
            </a:br>
            <a:endParaRPr kumimoji="1" lang="ja-JP" altLang="en-US" sz="1600" dirty="0">
              <a:solidFill>
                <a:srgbClr val="000000"/>
              </a:solidFill>
              <a:latin typeface="+mn-ea"/>
            </a:endParaRPr>
          </a:p>
        </p:txBody>
      </p:sp>
      <p:sp>
        <p:nvSpPr>
          <p:cNvPr id="9" name="テキスト ボックス 8">
            <a:extLst>
              <a:ext uri="{FF2B5EF4-FFF2-40B4-BE49-F238E27FC236}">
                <a16:creationId xmlns:a16="http://schemas.microsoft.com/office/drawing/2014/main" id="{0F266BF4-3782-290E-C87A-2FD6D25E4DF9}"/>
              </a:ext>
            </a:extLst>
          </p:cNvPr>
          <p:cNvSpPr txBox="1"/>
          <p:nvPr/>
        </p:nvSpPr>
        <p:spPr>
          <a:xfrm>
            <a:off x="6785384" y="5628859"/>
            <a:ext cx="3300904" cy="584775"/>
          </a:xfrm>
          <a:prstGeom prst="rect">
            <a:avLst/>
          </a:prstGeom>
          <a:noFill/>
        </p:spPr>
        <p:txBody>
          <a:bodyPr wrap="none" rtlCol="0">
            <a:spAutoFit/>
          </a:bodyPr>
          <a:lstStyle/>
          <a:p>
            <a:pPr algn="ctr" defTabSz="914400" fontAlgn="base">
              <a:spcBef>
                <a:spcPct val="0"/>
              </a:spcBef>
              <a:spcAft>
                <a:spcPct val="0"/>
              </a:spcAft>
            </a:pPr>
            <a:r>
              <a:rPr lang="en-US" altLang="ja-JP" sz="1600" b="0" i="0" dirty="0">
                <a:solidFill>
                  <a:srgbClr val="404040"/>
                </a:solidFill>
                <a:effectLst/>
                <a:highlight>
                  <a:srgbClr val="FCFCFC"/>
                </a:highlight>
                <a:latin typeface="Lato" panose="020F0502020204030203" pitchFamily="34" charset="0"/>
              </a:rPr>
              <a:t>=CHISQ.TEST(</a:t>
            </a:r>
            <a:r>
              <a:rPr lang="ja-JP" altLang="en-US" sz="1600" b="0" i="0">
                <a:solidFill>
                  <a:srgbClr val="404040"/>
                </a:solidFill>
                <a:effectLst/>
                <a:highlight>
                  <a:srgbClr val="FCFCFC"/>
                </a:highlight>
                <a:latin typeface="Lato" panose="020F0502020204030203" pitchFamily="34" charset="0"/>
              </a:rPr>
              <a:t>実測度数</a:t>
            </a:r>
            <a:r>
              <a:rPr lang="en-US" altLang="ja-JP" sz="1600" b="0" i="0" dirty="0">
                <a:solidFill>
                  <a:srgbClr val="404040"/>
                </a:solidFill>
                <a:effectLst/>
                <a:highlight>
                  <a:srgbClr val="FCFCFC"/>
                </a:highlight>
                <a:latin typeface="Lato" panose="020F0502020204030203" pitchFamily="34" charset="0"/>
              </a:rPr>
              <a:t>, </a:t>
            </a:r>
            <a:r>
              <a:rPr lang="ja-JP" altLang="en-US" sz="1600" b="0" i="0">
                <a:solidFill>
                  <a:srgbClr val="404040"/>
                </a:solidFill>
                <a:effectLst/>
                <a:highlight>
                  <a:srgbClr val="FCFCFC"/>
                </a:highlight>
                <a:latin typeface="Lato" panose="020F0502020204030203" pitchFamily="34" charset="0"/>
              </a:rPr>
              <a:t>期待度数</a:t>
            </a:r>
            <a:r>
              <a:rPr lang="en-US" altLang="ja-JP" sz="1600" b="0" i="0" dirty="0">
                <a:solidFill>
                  <a:srgbClr val="404040"/>
                </a:solidFill>
                <a:effectLst/>
                <a:highlight>
                  <a:srgbClr val="FCFCFC"/>
                </a:highlight>
                <a:latin typeface="Lato" panose="020F0502020204030203" pitchFamily="34" charset="0"/>
              </a:rPr>
              <a:t>)</a:t>
            </a:r>
            <a:endParaRPr lang="ja-JP" altLang="en-US" sz="1600" b="0" i="0">
              <a:solidFill>
                <a:srgbClr val="404040"/>
              </a:solidFill>
              <a:effectLst/>
              <a:highlight>
                <a:srgbClr val="FCFCFC"/>
              </a:highlight>
              <a:latin typeface="Lato" panose="020F0502020204030203" pitchFamily="34" charset="0"/>
            </a:endParaRPr>
          </a:p>
          <a:p>
            <a:pPr algn="ctr" defTabSz="914400" fontAlgn="base">
              <a:spcBef>
                <a:spcPct val="0"/>
              </a:spcBef>
              <a:spcAft>
                <a:spcPct val="0"/>
              </a:spcAft>
            </a:pPr>
            <a:endParaRPr kumimoji="1" lang="ja-JP" altLang="en-US" sz="1600" dirty="0">
              <a:solidFill>
                <a:srgbClr val="000000"/>
              </a:solidFill>
              <a:latin typeface="+mn-ea"/>
            </a:endParaRPr>
          </a:p>
        </p:txBody>
      </p:sp>
      <p:graphicFrame>
        <p:nvGraphicFramePr>
          <p:cNvPr id="6" name="表 5">
            <a:extLst>
              <a:ext uri="{FF2B5EF4-FFF2-40B4-BE49-F238E27FC236}">
                <a16:creationId xmlns:a16="http://schemas.microsoft.com/office/drawing/2014/main" id="{1E4A41B8-5B86-66FD-DC91-B96BB4C0DE3F}"/>
              </a:ext>
            </a:extLst>
          </p:cNvPr>
          <p:cNvGraphicFramePr>
            <a:graphicFrameLocks noGrp="1"/>
          </p:cNvGraphicFramePr>
          <p:nvPr>
            <p:extLst>
              <p:ext uri="{D42A27DB-BD31-4B8C-83A1-F6EECF244321}">
                <p14:modId xmlns:p14="http://schemas.microsoft.com/office/powerpoint/2010/main" val="3748198282"/>
              </p:ext>
            </p:extLst>
          </p:nvPr>
        </p:nvGraphicFramePr>
        <p:xfrm>
          <a:off x="488011" y="1229141"/>
          <a:ext cx="11520488" cy="1706880"/>
        </p:xfrm>
        <a:graphic>
          <a:graphicData uri="http://schemas.openxmlformats.org/drawingml/2006/table">
            <a:tbl>
              <a:tblPr/>
              <a:tblGrid>
                <a:gridCol w="2880122">
                  <a:extLst>
                    <a:ext uri="{9D8B030D-6E8A-4147-A177-3AD203B41FA5}">
                      <a16:colId xmlns:a16="http://schemas.microsoft.com/office/drawing/2014/main" val="1890377733"/>
                    </a:ext>
                  </a:extLst>
                </a:gridCol>
                <a:gridCol w="2880122">
                  <a:extLst>
                    <a:ext uri="{9D8B030D-6E8A-4147-A177-3AD203B41FA5}">
                      <a16:colId xmlns:a16="http://schemas.microsoft.com/office/drawing/2014/main" val="2515467588"/>
                    </a:ext>
                  </a:extLst>
                </a:gridCol>
                <a:gridCol w="2880122">
                  <a:extLst>
                    <a:ext uri="{9D8B030D-6E8A-4147-A177-3AD203B41FA5}">
                      <a16:colId xmlns:a16="http://schemas.microsoft.com/office/drawing/2014/main" val="508046491"/>
                    </a:ext>
                  </a:extLst>
                </a:gridCol>
                <a:gridCol w="2880122">
                  <a:extLst>
                    <a:ext uri="{9D8B030D-6E8A-4147-A177-3AD203B41FA5}">
                      <a16:colId xmlns:a16="http://schemas.microsoft.com/office/drawing/2014/main" val="3974661992"/>
                    </a:ext>
                  </a:extLst>
                </a:gridCol>
              </a:tblGrid>
              <a:tr h="426720">
                <a:tc>
                  <a:txBody>
                    <a:bodyPr/>
                    <a:lstStyle/>
                    <a:p>
                      <a:r>
                        <a:rPr lang="ja-JP" altLang="en-US" sz="1800" b="1">
                          <a:effectLst/>
                        </a:rPr>
                        <a:t>感染あり</a:t>
                      </a:r>
                    </a:p>
                  </a:txBody>
                  <a:tcPr marL="152400" marR="152400" marT="76200" marB="76200"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CFCFC"/>
                    </a:solidFill>
                  </a:tcPr>
                </a:tc>
                <a:tc>
                  <a:txBody>
                    <a:bodyPr/>
                    <a:lstStyle/>
                    <a:p>
                      <a:r>
                        <a:rPr lang="ja-JP" altLang="en-US" sz="1800" b="1">
                          <a:effectLst/>
                        </a:rPr>
                        <a:t>感染なし</a:t>
                      </a:r>
                    </a:p>
                  </a:txBody>
                  <a:tcPr marL="152400" marR="152400" marT="76200" marB="76200"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CFCFC"/>
                    </a:solidFill>
                  </a:tcPr>
                </a:tc>
                <a:tc>
                  <a:txBody>
                    <a:bodyPr/>
                    <a:lstStyle/>
                    <a:p>
                      <a:r>
                        <a:rPr lang="ja-JP" altLang="en-US" sz="1800" b="1">
                          <a:effectLst/>
                        </a:rPr>
                        <a:t>合計</a:t>
                      </a:r>
                    </a:p>
                  </a:txBody>
                  <a:tcPr marL="152400" marR="152400" marT="76200" marB="76200"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CFCFC"/>
                    </a:solidFill>
                  </a:tcPr>
                </a:tc>
                <a:tc>
                  <a:txBody>
                    <a:bodyPr/>
                    <a:lstStyle/>
                    <a:p>
                      <a:endParaRPr kumimoji="1" lang="ja-JP" altLang="en-US" sz="1800"/>
                    </a:p>
                  </a:txBody>
                  <a:tcPr>
                    <a:lnL w="9525" cap="flat" cmpd="sng" algn="ctr">
                      <a:solidFill>
                        <a:srgbClr val="E1E4E5"/>
                      </a:solidFill>
                      <a:prstDash val="solid"/>
                      <a:round/>
                      <a:headEnd type="none" w="med" len="med"/>
                      <a:tailEnd type="none" w="med" len="med"/>
                    </a:lnL>
                    <a:lnB w="9525" cap="flat" cmpd="sng" algn="ctr">
                      <a:solidFill>
                        <a:srgbClr val="E1E4E5"/>
                      </a:solidFill>
                      <a:prstDash val="solid"/>
                      <a:round/>
                      <a:headEnd type="none" w="med" len="med"/>
                      <a:tailEnd type="none" w="med" len="med"/>
                    </a:lnB>
                  </a:tcPr>
                </a:tc>
                <a:extLst>
                  <a:ext uri="{0D108BD9-81ED-4DB2-BD59-A6C34878D82A}">
                    <a16:rowId xmlns:a16="http://schemas.microsoft.com/office/drawing/2014/main" val="2404957953"/>
                  </a:ext>
                </a:extLst>
              </a:tr>
              <a:tr h="426720">
                <a:tc>
                  <a:txBody>
                    <a:bodyPr/>
                    <a:lstStyle/>
                    <a:p>
                      <a:pPr fontAlgn="ctr"/>
                      <a:r>
                        <a:rPr lang="ja-JP" altLang="en-US" sz="1800">
                          <a:effectLst/>
                          <a:highlight>
                            <a:srgbClr val="F3F6F6"/>
                          </a:highlight>
                        </a:rPr>
                        <a:t>男性</a:t>
                      </a:r>
                    </a:p>
                  </a:txBody>
                  <a:tcPr marL="152400" marR="152400" marT="76200" marB="76200"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3F6F6"/>
                    </a:solidFill>
                  </a:tcPr>
                </a:tc>
                <a:tc>
                  <a:txBody>
                    <a:bodyPr/>
                    <a:lstStyle/>
                    <a:p>
                      <a:pPr fontAlgn="ctr"/>
                      <a:r>
                        <a:rPr lang="en-US" altLang="ja-JP" sz="1800">
                          <a:effectLst/>
                          <a:highlight>
                            <a:srgbClr val="F3F6F6"/>
                          </a:highlight>
                        </a:rPr>
                        <a:t>180</a:t>
                      </a:r>
                    </a:p>
                  </a:txBody>
                  <a:tcPr marL="152400" marR="152400" marT="76200" marB="76200"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3F6F6"/>
                    </a:solidFill>
                  </a:tcPr>
                </a:tc>
                <a:tc>
                  <a:txBody>
                    <a:bodyPr/>
                    <a:lstStyle/>
                    <a:p>
                      <a:pPr fontAlgn="ctr"/>
                      <a:r>
                        <a:rPr lang="en-US" altLang="ja-JP" sz="1800">
                          <a:effectLst/>
                          <a:highlight>
                            <a:srgbClr val="F3F6F6"/>
                          </a:highlight>
                        </a:rPr>
                        <a:t>70</a:t>
                      </a:r>
                    </a:p>
                  </a:txBody>
                  <a:tcPr marL="152400" marR="152400" marT="76200" marB="76200"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3F6F6"/>
                    </a:solidFill>
                  </a:tcPr>
                </a:tc>
                <a:tc>
                  <a:txBody>
                    <a:bodyPr/>
                    <a:lstStyle/>
                    <a:p>
                      <a:pPr fontAlgn="ctr"/>
                      <a:r>
                        <a:rPr lang="en-US" altLang="ja-JP" sz="1800">
                          <a:effectLst/>
                          <a:highlight>
                            <a:srgbClr val="F3F6F6"/>
                          </a:highlight>
                        </a:rPr>
                        <a:t>250</a:t>
                      </a:r>
                    </a:p>
                  </a:txBody>
                  <a:tcPr marL="152400" marR="152400" marT="76200" marB="76200"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3F6F6"/>
                    </a:solidFill>
                  </a:tcPr>
                </a:tc>
                <a:extLst>
                  <a:ext uri="{0D108BD9-81ED-4DB2-BD59-A6C34878D82A}">
                    <a16:rowId xmlns:a16="http://schemas.microsoft.com/office/drawing/2014/main" val="2830716269"/>
                  </a:ext>
                </a:extLst>
              </a:tr>
              <a:tr h="426720">
                <a:tc>
                  <a:txBody>
                    <a:bodyPr/>
                    <a:lstStyle/>
                    <a:p>
                      <a:pPr fontAlgn="ctr"/>
                      <a:r>
                        <a:rPr lang="ja-JP" altLang="en-US" sz="1800">
                          <a:effectLst/>
                        </a:rPr>
                        <a:t>女性</a:t>
                      </a:r>
                    </a:p>
                  </a:txBody>
                  <a:tcPr marL="152400" marR="152400" marT="76200" marB="76200"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CFCFC"/>
                    </a:solidFill>
                  </a:tcPr>
                </a:tc>
                <a:tc>
                  <a:txBody>
                    <a:bodyPr/>
                    <a:lstStyle/>
                    <a:p>
                      <a:pPr fontAlgn="ctr"/>
                      <a:r>
                        <a:rPr lang="en-US" altLang="ja-JP" sz="1800">
                          <a:effectLst/>
                        </a:rPr>
                        <a:t>120</a:t>
                      </a:r>
                    </a:p>
                  </a:txBody>
                  <a:tcPr marL="152400" marR="152400" marT="76200" marB="76200"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CFCFC"/>
                    </a:solidFill>
                  </a:tcPr>
                </a:tc>
                <a:tc>
                  <a:txBody>
                    <a:bodyPr/>
                    <a:lstStyle/>
                    <a:p>
                      <a:pPr fontAlgn="ctr"/>
                      <a:r>
                        <a:rPr lang="en-US" altLang="ja-JP" sz="1800">
                          <a:effectLst/>
                        </a:rPr>
                        <a:t>30</a:t>
                      </a:r>
                    </a:p>
                  </a:txBody>
                  <a:tcPr marL="152400" marR="152400" marT="76200" marB="76200"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CFCFC"/>
                    </a:solidFill>
                  </a:tcPr>
                </a:tc>
                <a:tc>
                  <a:txBody>
                    <a:bodyPr/>
                    <a:lstStyle/>
                    <a:p>
                      <a:pPr fontAlgn="ctr"/>
                      <a:r>
                        <a:rPr lang="en-US" altLang="ja-JP" sz="1800">
                          <a:effectLst/>
                        </a:rPr>
                        <a:t>150</a:t>
                      </a:r>
                    </a:p>
                  </a:txBody>
                  <a:tcPr marL="152400" marR="152400" marT="76200" marB="76200"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CFCFC"/>
                    </a:solidFill>
                  </a:tcPr>
                </a:tc>
                <a:extLst>
                  <a:ext uri="{0D108BD9-81ED-4DB2-BD59-A6C34878D82A}">
                    <a16:rowId xmlns:a16="http://schemas.microsoft.com/office/drawing/2014/main" val="287034281"/>
                  </a:ext>
                </a:extLst>
              </a:tr>
              <a:tr h="426720">
                <a:tc>
                  <a:txBody>
                    <a:bodyPr/>
                    <a:lstStyle/>
                    <a:p>
                      <a:pPr fontAlgn="ctr"/>
                      <a:r>
                        <a:rPr lang="ja-JP" altLang="en-US" sz="1800">
                          <a:effectLst/>
                          <a:highlight>
                            <a:srgbClr val="F3F6F6"/>
                          </a:highlight>
                        </a:rPr>
                        <a:t>合計</a:t>
                      </a:r>
                    </a:p>
                  </a:txBody>
                  <a:tcPr marL="152400" marR="152400" marT="76200" marB="76200"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3F6F6"/>
                    </a:solidFill>
                  </a:tcPr>
                </a:tc>
                <a:tc>
                  <a:txBody>
                    <a:bodyPr/>
                    <a:lstStyle/>
                    <a:p>
                      <a:pPr fontAlgn="ctr"/>
                      <a:r>
                        <a:rPr lang="en-US" altLang="ja-JP" sz="1800" dirty="0">
                          <a:effectLst/>
                          <a:highlight>
                            <a:srgbClr val="F3F6F6"/>
                          </a:highlight>
                        </a:rPr>
                        <a:t>300</a:t>
                      </a:r>
                    </a:p>
                  </a:txBody>
                  <a:tcPr marL="152400" marR="152400" marT="76200" marB="76200"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3F6F6"/>
                    </a:solidFill>
                  </a:tcPr>
                </a:tc>
                <a:tc>
                  <a:txBody>
                    <a:bodyPr/>
                    <a:lstStyle/>
                    <a:p>
                      <a:pPr fontAlgn="ctr"/>
                      <a:r>
                        <a:rPr lang="en-US" altLang="ja-JP" sz="1800">
                          <a:effectLst/>
                          <a:highlight>
                            <a:srgbClr val="F3F6F6"/>
                          </a:highlight>
                        </a:rPr>
                        <a:t>100</a:t>
                      </a:r>
                    </a:p>
                  </a:txBody>
                  <a:tcPr marL="152400" marR="152400" marT="76200" marB="76200"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3F6F6"/>
                    </a:solidFill>
                  </a:tcPr>
                </a:tc>
                <a:tc>
                  <a:txBody>
                    <a:bodyPr/>
                    <a:lstStyle/>
                    <a:p>
                      <a:pPr fontAlgn="ctr"/>
                      <a:r>
                        <a:rPr lang="en-US" altLang="ja-JP" sz="1800" dirty="0">
                          <a:effectLst/>
                          <a:highlight>
                            <a:srgbClr val="F3F6F6"/>
                          </a:highlight>
                        </a:rPr>
                        <a:t>400</a:t>
                      </a:r>
                    </a:p>
                  </a:txBody>
                  <a:tcPr marL="152400" marR="152400" marT="76200" marB="76200"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3F6F6"/>
                    </a:solidFill>
                  </a:tcPr>
                </a:tc>
                <a:extLst>
                  <a:ext uri="{0D108BD9-81ED-4DB2-BD59-A6C34878D82A}">
                    <a16:rowId xmlns:a16="http://schemas.microsoft.com/office/drawing/2014/main" val="3512364789"/>
                  </a:ext>
                </a:extLst>
              </a:tr>
            </a:tbl>
          </a:graphicData>
        </a:graphic>
      </p:graphicFrame>
      <p:graphicFrame>
        <p:nvGraphicFramePr>
          <p:cNvPr id="10" name="表 9">
            <a:extLst>
              <a:ext uri="{FF2B5EF4-FFF2-40B4-BE49-F238E27FC236}">
                <a16:creationId xmlns:a16="http://schemas.microsoft.com/office/drawing/2014/main" id="{B286103B-9536-4385-FC9F-D3F4578A6DA5}"/>
              </a:ext>
            </a:extLst>
          </p:cNvPr>
          <p:cNvGraphicFramePr>
            <a:graphicFrameLocks noGrp="1"/>
          </p:cNvGraphicFramePr>
          <p:nvPr>
            <p:extLst>
              <p:ext uri="{D42A27DB-BD31-4B8C-83A1-F6EECF244321}">
                <p14:modId xmlns:p14="http://schemas.microsoft.com/office/powerpoint/2010/main" val="2881538057"/>
              </p:ext>
            </p:extLst>
          </p:nvPr>
        </p:nvGraphicFramePr>
        <p:xfrm>
          <a:off x="488011" y="3057870"/>
          <a:ext cx="11520488" cy="1706880"/>
        </p:xfrm>
        <a:graphic>
          <a:graphicData uri="http://schemas.openxmlformats.org/drawingml/2006/table">
            <a:tbl>
              <a:tblPr/>
              <a:tblGrid>
                <a:gridCol w="2880122">
                  <a:extLst>
                    <a:ext uri="{9D8B030D-6E8A-4147-A177-3AD203B41FA5}">
                      <a16:colId xmlns:a16="http://schemas.microsoft.com/office/drawing/2014/main" val="579855153"/>
                    </a:ext>
                  </a:extLst>
                </a:gridCol>
                <a:gridCol w="2880122">
                  <a:extLst>
                    <a:ext uri="{9D8B030D-6E8A-4147-A177-3AD203B41FA5}">
                      <a16:colId xmlns:a16="http://schemas.microsoft.com/office/drawing/2014/main" val="2509674367"/>
                    </a:ext>
                  </a:extLst>
                </a:gridCol>
                <a:gridCol w="2880122">
                  <a:extLst>
                    <a:ext uri="{9D8B030D-6E8A-4147-A177-3AD203B41FA5}">
                      <a16:colId xmlns:a16="http://schemas.microsoft.com/office/drawing/2014/main" val="3800503551"/>
                    </a:ext>
                  </a:extLst>
                </a:gridCol>
                <a:gridCol w="2880122">
                  <a:extLst>
                    <a:ext uri="{9D8B030D-6E8A-4147-A177-3AD203B41FA5}">
                      <a16:colId xmlns:a16="http://schemas.microsoft.com/office/drawing/2014/main" val="2699188491"/>
                    </a:ext>
                  </a:extLst>
                </a:gridCol>
              </a:tblGrid>
              <a:tr h="426720">
                <a:tc>
                  <a:txBody>
                    <a:bodyPr/>
                    <a:lstStyle/>
                    <a:p>
                      <a:r>
                        <a:rPr lang="ja-JP" altLang="en-US" sz="1800" b="1">
                          <a:effectLst/>
                        </a:rPr>
                        <a:t>感染あり</a:t>
                      </a:r>
                    </a:p>
                  </a:txBody>
                  <a:tcPr marL="152400" marR="152400" marT="76200" marB="76200"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CFCFC"/>
                    </a:solidFill>
                  </a:tcPr>
                </a:tc>
                <a:tc>
                  <a:txBody>
                    <a:bodyPr/>
                    <a:lstStyle/>
                    <a:p>
                      <a:r>
                        <a:rPr lang="ja-JP" altLang="en-US" sz="1800" b="1">
                          <a:effectLst/>
                        </a:rPr>
                        <a:t>感染なし</a:t>
                      </a:r>
                    </a:p>
                  </a:txBody>
                  <a:tcPr marL="152400" marR="152400" marT="76200" marB="76200"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CFCFC"/>
                    </a:solidFill>
                  </a:tcPr>
                </a:tc>
                <a:tc>
                  <a:txBody>
                    <a:bodyPr/>
                    <a:lstStyle/>
                    <a:p>
                      <a:r>
                        <a:rPr lang="ja-JP" altLang="en-US" sz="1800" b="1">
                          <a:effectLst/>
                        </a:rPr>
                        <a:t>合計</a:t>
                      </a:r>
                    </a:p>
                  </a:txBody>
                  <a:tcPr marL="152400" marR="152400" marT="76200" marB="76200"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CFCFC"/>
                    </a:solidFill>
                  </a:tcPr>
                </a:tc>
                <a:tc>
                  <a:txBody>
                    <a:bodyPr/>
                    <a:lstStyle/>
                    <a:p>
                      <a:endParaRPr kumimoji="1" lang="ja-JP" altLang="en-US" sz="1800"/>
                    </a:p>
                  </a:txBody>
                  <a:tcPr>
                    <a:lnL w="9525" cap="flat" cmpd="sng" algn="ctr">
                      <a:solidFill>
                        <a:srgbClr val="E1E4E5"/>
                      </a:solidFill>
                      <a:prstDash val="solid"/>
                      <a:round/>
                      <a:headEnd type="none" w="med" len="med"/>
                      <a:tailEnd type="none" w="med" len="med"/>
                    </a:lnL>
                    <a:lnB w="9525" cap="flat" cmpd="sng" algn="ctr">
                      <a:solidFill>
                        <a:srgbClr val="E1E4E5"/>
                      </a:solidFill>
                      <a:prstDash val="solid"/>
                      <a:round/>
                      <a:headEnd type="none" w="med" len="med"/>
                      <a:tailEnd type="none" w="med" len="med"/>
                    </a:lnB>
                  </a:tcPr>
                </a:tc>
                <a:extLst>
                  <a:ext uri="{0D108BD9-81ED-4DB2-BD59-A6C34878D82A}">
                    <a16:rowId xmlns:a16="http://schemas.microsoft.com/office/drawing/2014/main" val="173234255"/>
                  </a:ext>
                </a:extLst>
              </a:tr>
              <a:tr h="426720">
                <a:tc>
                  <a:txBody>
                    <a:bodyPr/>
                    <a:lstStyle/>
                    <a:p>
                      <a:pPr fontAlgn="ctr"/>
                      <a:r>
                        <a:rPr lang="ja-JP" altLang="en-US" sz="1800">
                          <a:effectLst/>
                          <a:highlight>
                            <a:srgbClr val="F3F6F6"/>
                          </a:highlight>
                        </a:rPr>
                        <a:t>男性</a:t>
                      </a:r>
                    </a:p>
                  </a:txBody>
                  <a:tcPr marL="152400" marR="152400" marT="76200" marB="76200"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3F6F6"/>
                    </a:solidFill>
                  </a:tcPr>
                </a:tc>
                <a:tc>
                  <a:txBody>
                    <a:bodyPr/>
                    <a:lstStyle/>
                    <a:p>
                      <a:pPr fontAlgn="ctr"/>
                      <a:r>
                        <a:rPr lang="en-US" altLang="ja-JP" sz="1800">
                          <a:effectLst/>
                          <a:highlight>
                            <a:srgbClr val="F3F6F6"/>
                          </a:highlight>
                        </a:rPr>
                        <a:t>187.5</a:t>
                      </a:r>
                    </a:p>
                  </a:txBody>
                  <a:tcPr marL="152400" marR="152400" marT="76200" marB="76200"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3F6F6"/>
                    </a:solidFill>
                  </a:tcPr>
                </a:tc>
                <a:tc>
                  <a:txBody>
                    <a:bodyPr/>
                    <a:lstStyle/>
                    <a:p>
                      <a:pPr fontAlgn="ctr"/>
                      <a:r>
                        <a:rPr lang="en-US" altLang="ja-JP" sz="1800">
                          <a:effectLst/>
                          <a:highlight>
                            <a:srgbClr val="F3F6F6"/>
                          </a:highlight>
                        </a:rPr>
                        <a:t>62.5</a:t>
                      </a:r>
                    </a:p>
                  </a:txBody>
                  <a:tcPr marL="152400" marR="152400" marT="76200" marB="76200"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3F6F6"/>
                    </a:solidFill>
                  </a:tcPr>
                </a:tc>
                <a:tc>
                  <a:txBody>
                    <a:bodyPr/>
                    <a:lstStyle/>
                    <a:p>
                      <a:pPr fontAlgn="ctr"/>
                      <a:r>
                        <a:rPr lang="en-US" altLang="ja-JP" sz="1800">
                          <a:effectLst/>
                          <a:highlight>
                            <a:srgbClr val="F3F6F6"/>
                          </a:highlight>
                        </a:rPr>
                        <a:t>250</a:t>
                      </a:r>
                    </a:p>
                  </a:txBody>
                  <a:tcPr marL="152400" marR="152400" marT="76200" marB="76200"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3F6F6"/>
                    </a:solidFill>
                  </a:tcPr>
                </a:tc>
                <a:extLst>
                  <a:ext uri="{0D108BD9-81ED-4DB2-BD59-A6C34878D82A}">
                    <a16:rowId xmlns:a16="http://schemas.microsoft.com/office/drawing/2014/main" val="967494378"/>
                  </a:ext>
                </a:extLst>
              </a:tr>
              <a:tr h="426720">
                <a:tc>
                  <a:txBody>
                    <a:bodyPr/>
                    <a:lstStyle/>
                    <a:p>
                      <a:pPr fontAlgn="ctr"/>
                      <a:r>
                        <a:rPr lang="ja-JP" altLang="en-US" sz="1800">
                          <a:effectLst/>
                        </a:rPr>
                        <a:t>女性</a:t>
                      </a:r>
                    </a:p>
                  </a:txBody>
                  <a:tcPr marL="152400" marR="152400" marT="76200" marB="76200"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CFCFC"/>
                    </a:solidFill>
                  </a:tcPr>
                </a:tc>
                <a:tc>
                  <a:txBody>
                    <a:bodyPr/>
                    <a:lstStyle/>
                    <a:p>
                      <a:pPr fontAlgn="ctr"/>
                      <a:r>
                        <a:rPr lang="en-US" altLang="ja-JP" sz="1800">
                          <a:effectLst/>
                        </a:rPr>
                        <a:t>112.5</a:t>
                      </a:r>
                    </a:p>
                  </a:txBody>
                  <a:tcPr marL="152400" marR="152400" marT="76200" marB="76200"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CFCFC"/>
                    </a:solidFill>
                  </a:tcPr>
                </a:tc>
                <a:tc>
                  <a:txBody>
                    <a:bodyPr/>
                    <a:lstStyle/>
                    <a:p>
                      <a:pPr fontAlgn="ctr"/>
                      <a:r>
                        <a:rPr lang="en-US" altLang="ja-JP" sz="1800">
                          <a:effectLst/>
                        </a:rPr>
                        <a:t>37.5</a:t>
                      </a:r>
                    </a:p>
                  </a:txBody>
                  <a:tcPr marL="152400" marR="152400" marT="76200" marB="76200"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CFCFC"/>
                    </a:solidFill>
                  </a:tcPr>
                </a:tc>
                <a:tc>
                  <a:txBody>
                    <a:bodyPr/>
                    <a:lstStyle/>
                    <a:p>
                      <a:pPr fontAlgn="ctr"/>
                      <a:r>
                        <a:rPr lang="en-US" altLang="ja-JP" sz="1800">
                          <a:effectLst/>
                        </a:rPr>
                        <a:t>150</a:t>
                      </a:r>
                    </a:p>
                  </a:txBody>
                  <a:tcPr marL="152400" marR="152400" marT="76200" marB="76200"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CFCFC"/>
                    </a:solidFill>
                  </a:tcPr>
                </a:tc>
                <a:extLst>
                  <a:ext uri="{0D108BD9-81ED-4DB2-BD59-A6C34878D82A}">
                    <a16:rowId xmlns:a16="http://schemas.microsoft.com/office/drawing/2014/main" val="511547900"/>
                  </a:ext>
                </a:extLst>
              </a:tr>
              <a:tr h="426720">
                <a:tc>
                  <a:txBody>
                    <a:bodyPr/>
                    <a:lstStyle/>
                    <a:p>
                      <a:pPr fontAlgn="ctr"/>
                      <a:r>
                        <a:rPr lang="ja-JP" altLang="en-US" sz="1800">
                          <a:effectLst/>
                          <a:highlight>
                            <a:srgbClr val="F3F6F6"/>
                          </a:highlight>
                        </a:rPr>
                        <a:t>合計</a:t>
                      </a:r>
                    </a:p>
                  </a:txBody>
                  <a:tcPr marL="152400" marR="152400" marT="76200" marB="76200"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3F6F6"/>
                    </a:solidFill>
                  </a:tcPr>
                </a:tc>
                <a:tc>
                  <a:txBody>
                    <a:bodyPr/>
                    <a:lstStyle/>
                    <a:p>
                      <a:pPr fontAlgn="ctr"/>
                      <a:r>
                        <a:rPr lang="en-US" altLang="ja-JP" sz="1800" dirty="0">
                          <a:effectLst/>
                          <a:highlight>
                            <a:srgbClr val="F3F6F6"/>
                          </a:highlight>
                        </a:rPr>
                        <a:t>300</a:t>
                      </a:r>
                    </a:p>
                  </a:txBody>
                  <a:tcPr marL="152400" marR="152400" marT="76200" marB="76200"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3F6F6"/>
                    </a:solidFill>
                  </a:tcPr>
                </a:tc>
                <a:tc>
                  <a:txBody>
                    <a:bodyPr/>
                    <a:lstStyle/>
                    <a:p>
                      <a:pPr fontAlgn="ctr"/>
                      <a:r>
                        <a:rPr lang="en-US" altLang="ja-JP" sz="1800" dirty="0">
                          <a:effectLst/>
                          <a:highlight>
                            <a:srgbClr val="F3F6F6"/>
                          </a:highlight>
                        </a:rPr>
                        <a:t>100</a:t>
                      </a:r>
                    </a:p>
                  </a:txBody>
                  <a:tcPr marL="152400" marR="152400" marT="76200" marB="76200"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3F6F6"/>
                    </a:solidFill>
                  </a:tcPr>
                </a:tc>
                <a:tc>
                  <a:txBody>
                    <a:bodyPr/>
                    <a:lstStyle/>
                    <a:p>
                      <a:pPr fontAlgn="ctr"/>
                      <a:r>
                        <a:rPr lang="en-US" altLang="ja-JP" sz="1800" dirty="0">
                          <a:effectLst/>
                          <a:highlight>
                            <a:srgbClr val="F3F6F6"/>
                          </a:highlight>
                        </a:rPr>
                        <a:t>400</a:t>
                      </a:r>
                    </a:p>
                  </a:txBody>
                  <a:tcPr marL="152400" marR="152400" marT="76200" marB="76200"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3F6F6"/>
                    </a:solidFill>
                  </a:tcPr>
                </a:tc>
                <a:extLst>
                  <a:ext uri="{0D108BD9-81ED-4DB2-BD59-A6C34878D82A}">
                    <a16:rowId xmlns:a16="http://schemas.microsoft.com/office/drawing/2014/main" val="4109689856"/>
                  </a:ext>
                </a:extLst>
              </a:tr>
            </a:tbl>
          </a:graphicData>
        </a:graphic>
      </p:graphicFrame>
      <p:sp>
        <p:nvSpPr>
          <p:cNvPr id="11" name="テキスト ボックス 10">
            <a:extLst>
              <a:ext uri="{FF2B5EF4-FFF2-40B4-BE49-F238E27FC236}">
                <a16:creationId xmlns:a16="http://schemas.microsoft.com/office/drawing/2014/main" id="{9872B122-5DA9-0E7B-ACB5-D9B50605AFC4}"/>
              </a:ext>
            </a:extLst>
          </p:cNvPr>
          <p:cNvSpPr txBox="1"/>
          <p:nvPr/>
        </p:nvSpPr>
        <p:spPr>
          <a:xfrm>
            <a:off x="2486712" y="5695630"/>
            <a:ext cx="1415772" cy="338554"/>
          </a:xfrm>
          <a:prstGeom prst="rect">
            <a:avLst/>
          </a:prstGeom>
          <a:noFill/>
        </p:spPr>
        <p:txBody>
          <a:bodyPr wrap="none" rtlCol="0">
            <a:spAutoFit/>
          </a:bodyPr>
          <a:lstStyle/>
          <a:p>
            <a:pPr algn="ctr" defTabSz="914400" fontAlgn="base">
              <a:spcBef>
                <a:spcPct val="0"/>
              </a:spcBef>
              <a:spcAft>
                <a:spcPct val="0"/>
              </a:spcAft>
            </a:pPr>
            <a:r>
              <a:rPr kumimoji="1" lang="ja-JP" altLang="en-US" sz="1600">
                <a:solidFill>
                  <a:srgbClr val="000000"/>
                </a:solidFill>
                <a:latin typeface="+mn-ea"/>
              </a:rPr>
              <a:t>カイ二乗値＝</a:t>
            </a:r>
            <a:endParaRPr kumimoji="1" lang="ja-JP" altLang="en-US" sz="1600" dirty="0">
              <a:solidFill>
                <a:srgbClr val="000000"/>
              </a:solidFill>
              <a:latin typeface="+mn-ea"/>
            </a:endParaRPr>
          </a:p>
        </p:txBody>
      </p:sp>
      <p:sp>
        <p:nvSpPr>
          <p:cNvPr id="12" name="正方形/長方形 11">
            <a:extLst>
              <a:ext uri="{FF2B5EF4-FFF2-40B4-BE49-F238E27FC236}">
                <a16:creationId xmlns:a16="http://schemas.microsoft.com/office/drawing/2014/main" id="{DCEE2DFB-FBD3-20EB-69B4-5E1B65D9789E}"/>
              </a:ext>
            </a:extLst>
          </p:cNvPr>
          <p:cNvSpPr/>
          <p:nvPr/>
        </p:nvSpPr>
        <p:spPr>
          <a:xfrm>
            <a:off x="3360420" y="1623060"/>
            <a:ext cx="5737860" cy="891540"/>
          </a:xfrm>
          <a:prstGeom prst="rect">
            <a:avLst/>
          </a:prstGeom>
          <a:noFill/>
          <a:ln>
            <a:solidFill>
              <a:srgbClr val="F36C37"/>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2400" dirty="0">
              <a:latin typeface="BIZ UDPゴシック" panose="020B0400000000000000" pitchFamily="50" charset="-128"/>
              <a:ea typeface="BIZ UDPゴシック" panose="020B0400000000000000" pitchFamily="50" charset="-128"/>
            </a:endParaRPr>
          </a:p>
        </p:txBody>
      </p:sp>
      <p:sp>
        <p:nvSpPr>
          <p:cNvPr id="13" name="正方形/長方形 12">
            <a:extLst>
              <a:ext uri="{FF2B5EF4-FFF2-40B4-BE49-F238E27FC236}">
                <a16:creationId xmlns:a16="http://schemas.microsoft.com/office/drawing/2014/main" id="{DC1F3D07-DC51-55A7-1AF9-3CEF9446EAA5}"/>
              </a:ext>
            </a:extLst>
          </p:cNvPr>
          <p:cNvSpPr/>
          <p:nvPr/>
        </p:nvSpPr>
        <p:spPr>
          <a:xfrm>
            <a:off x="3360420" y="3421131"/>
            <a:ext cx="5737860" cy="891540"/>
          </a:xfrm>
          <a:prstGeom prst="rect">
            <a:avLst/>
          </a:prstGeom>
          <a:noFill/>
          <a:ln>
            <a:solidFill>
              <a:srgbClr val="5694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2400" dirty="0">
              <a:latin typeface="BIZ UDPゴシック" panose="020B0400000000000000" pitchFamily="50" charset="-128"/>
              <a:ea typeface="BIZ UDPゴシック" panose="020B0400000000000000" pitchFamily="50" charset="-128"/>
            </a:endParaRPr>
          </a:p>
        </p:txBody>
      </p:sp>
      <p:cxnSp>
        <p:nvCxnSpPr>
          <p:cNvPr id="16" name="直線コネクタ 15">
            <a:extLst>
              <a:ext uri="{FF2B5EF4-FFF2-40B4-BE49-F238E27FC236}">
                <a16:creationId xmlns:a16="http://schemas.microsoft.com/office/drawing/2014/main" id="{FBBCADA4-21DF-EF0F-1195-DD8D07ABC233}"/>
              </a:ext>
            </a:extLst>
          </p:cNvPr>
          <p:cNvCxnSpPr>
            <a:cxnSpLocks/>
          </p:cNvCxnSpPr>
          <p:nvPr/>
        </p:nvCxnSpPr>
        <p:spPr>
          <a:xfrm>
            <a:off x="4791339" y="6166881"/>
            <a:ext cx="1032655" cy="0"/>
          </a:xfrm>
          <a:prstGeom prst="line">
            <a:avLst/>
          </a:prstGeom>
          <a:ln w="47625">
            <a:solidFill>
              <a:srgbClr val="5694D0"/>
            </a:solidFill>
            <a:headEnd type="none" w="med" len="med"/>
            <a:tailEnd type="none" w="med" len="med"/>
          </a:ln>
        </p:spPr>
        <p:style>
          <a:lnRef idx="3">
            <a:schemeClr val="accent1"/>
          </a:lnRef>
          <a:fillRef idx="0">
            <a:schemeClr val="accent1"/>
          </a:fillRef>
          <a:effectRef idx="2">
            <a:schemeClr val="accent1"/>
          </a:effectRef>
          <a:fontRef idx="minor">
            <a:schemeClr val="tx1"/>
          </a:fontRef>
        </p:style>
      </p:cxnSp>
      <p:cxnSp>
        <p:nvCxnSpPr>
          <p:cNvPr id="18" name="直線コネクタ 17">
            <a:extLst>
              <a:ext uri="{FF2B5EF4-FFF2-40B4-BE49-F238E27FC236}">
                <a16:creationId xmlns:a16="http://schemas.microsoft.com/office/drawing/2014/main" id="{AD75676D-A1AD-CB9F-A2ED-F2788F7B1F1A}"/>
              </a:ext>
            </a:extLst>
          </p:cNvPr>
          <p:cNvCxnSpPr>
            <a:cxnSpLocks/>
          </p:cNvCxnSpPr>
          <p:nvPr/>
        </p:nvCxnSpPr>
        <p:spPr>
          <a:xfrm>
            <a:off x="5215600" y="5755137"/>
            <a:ext cx="1032655" cy="0"/>
          </a:xfrm>
          <a:prstGeom prst="line">
            <a:avLst/>
          </a:prstGeom>
          <a:ln w="47625">
            <a:solidFill>
              <a:srgbClr val="5694D0"/>
            </a:solidFill>
            <a:headEnd type="none" w="med" len="med"/>
            <a:tailEnd type="none" w="med" len="med"/>
          </a:ln>
        </p:spPr>
        <p:style>
          <a:lnRef idx="3">
            <a:schemeClr val="accent1"/>
          </a:lnRef>
          <a:fillRef idx="0">
            <a:schemeClr val="accent1"/>
          </a:fillRef>
          <a:effectRef idx="2">
            <a:schemeClr val="accent1"/>
          </a:effectRef>
          <a:fontRef idx="minor">
            <a:schemeClr val="tx1"/>
          </a:fontRef>
        </p:style>
      </p:cxnSp>
      <p:cxnSp>
        <p:nvCxnSpPr>
          <p:cNvPr id="19" name="直線コネクタ 18">
            <a:extLst>
              <a:ext uri="{FF2B5EF4-FFF2-40B4-BE49-F238E27FC236}">
                <a16:creationId xmlns:a16="http://schemas.microsoft.com/office/drawing/2014/main" id="{83DD0EF9-049B-3A98-9E07-B6E45D0E9C3B}"/>
              </a:ext>
            </a:extLst>
          </p:cNvPr>
          <p:cNvCxnSpPr>
            <a:cxnSpLocks/>
          </p:cNvCxnSpPr>
          <p:nvPr/>
        </p:nvCxnSpPr>
        <p:spPr>
          <a:xfrm>
            <a:off x="4111518" y="5755137"/>
            <a:ext cx="1032655" cy="0"/>
          </a:xfrm>
          <a:prstGeom prst="line">
            <a:avLst/>
          </a:prstGeom>
          <a:ln w="47625">
            <a:solidFill>
              <a:srgbClr val="F36C37"/>
            </a:solidFill>
            <a:headEnd type="none" w="med" len="med"/>
            <a:tailEnd type="none" w="med" len="med"/>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8190123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81E304D-0200-44D0-BBC0-1C6E33076E63}"/>
              </a:ext>
            </a:extLst>
          </p:cNvPr>
          <p:cNvSpPr>
            <a:spLocks noGrp="1"/>
          </p:cNvSpPr>
          <p:nvPr>
            <p:ph type="title"/>
          </p:nvPr>
        </p:nvSpPr>
        <p:spPr/>
        <p:txBody>
          <a:bodyPr/>
          <a:lstStyle/>
          <a:p>
            <a:r>
              <a:rPr lang="ja-JP" altLang="en-US"/>
              <a:t>単回帰分析</a:t>
            </a:r>
            <a:endParaRPr kumimoji="1" lang="ja-JP" altLang="en-US" dirty="0"/>
          </a:p>
        </p:txBody>
      </p:sp>
      <p:sp>
        <p:nvSpPr>
          <p:cNvPr id="5" name="スライド番号プレースホルダー 4">
            <a:extLst>
              <a:ext uri="{FF2B5EF4-FFF2-40B4-BE49-F238E27FC236}">
                <a16:creationId xmlns:a16="http://schemas.microsoft.com/office/drawing/2014/main" id="{C905B90A-465B-402F-BC68-6932C2B00E04}"/>
              </a:ext>
            </a:extLst>
          </p:cNvPr>
          <p:cNvSpPr>
            <a:spLocks noGrp="1"/>
          </p:cNvSpPr>
          <p:nvPr>
            <p:ph type="sldNum" sz="quarter" idx="10"/>
          </p:nvPr>
        </p:nvSpPr>
        <p:spPr/>
        <p:txBody>
          <a:bodyPr/>
          <a:lstStyle/>
          <a:p>
            <a:fld id="{5D750650-B10A-47BF-93C2-E1678438B37A}" type="slidenum">
              <a:rPr kumimoji="1" lang="ja-JP" altLang="en-US" smtClean="0"/>
              <a:pPr/>
              <a:t>58</a:t>
            </a:fld>
            <a:endParaRPr kumimoji="1" lang="ja-JP" altLang="en-US"/>
          </a:p>
        </p:txBody>
      </p:sp>
      <p:graphicFrame>
        <p:nvGraphicFramePr>
          <p:cNvPr id="11" name="グラフ 10">
            <a:extLst>
              <a:ext uri="{FF2B5EF4-FFF2-40B4-BE49-F238E27FC236}">
                <a16:creationId xmlns:a16="http://schemas.microsoft.com/office/drawing/2014/main" id="{89FC43E7-181B-4BD0-9658-14D50D442FB7}"/>
              </a:ext>
            </a:extLst>
          </p:cNvPr>
          <p:cNvGraphicFramePr/>
          <p:nvPr>
            <p:extLst>
              <p:ext uri="{D42A27DB-BD31-4B8C-83A1-F6EECF244321}">
                <p14:modId xmlns:p14="http://schemas.microsoft.com/office/powerpoint/2010/main" val="2469512600"/>
              </p:ext>
            </p:extLst>
          </p:nvPr>
        </p:nvGraphicFramePr>
        <p:xfrm>
          <a:off x="535136" y="2333423"/>
          <a:ext cx="5942562" cy="3961709"/>
        </p:xfrm>
        <a:graphic>
          <a:graphicData uri="http://schemas.openxmlformats.org/drawingml/2006/chart">
            <c:chart xmlns:c="http://schemas.openxmlformats.org/drawingml/2006/chart" xmlns:r="http://schemas.openxmlformats.org/officeDocument/2006/relationships" r:id="rId3"/>
          </a:graphicData>
        </a:graphic>
      </p:graphicFrame>
      <p:sp>
        <p:nvSpPr>
          <p:cNvPr id="15" name="吹き出し: 折線 (強調線付き) 14">
            <a:extLst>
              <a:ext uri="{FF2B5EF4-FFF2-40B4-BE49-F238E27FC236}">
                <a16:creationId xmlns:a16="http://schemas.microsoft.com/office/drawing/2014/main" id="{2132582B-4E8B-48E8-88DE-54FFB737E23E}"/>
              </a:ext>
            </a:extLst>
          </p:cNvPr>
          <p:cNvSpPr/>
          <p:nvPr/>
        </p:nvSpPr>
        <p:spPr>
          <a:xfrm>
            <a:off x="5779976" y="2574634"/>
            <a:ext cx="565785" cy="260651"/>
          </a:xfrm>
          <a:prstGeom prst="accentCallout2">
            <a:avLst>
              <a:gd name="adj1" fmla="val 18750"/>
              <a:gd name="adj2" fmla="val -8333"/>
              <a:gd name="adj3" fmla="val 23208"/>
              <a:gd name="adj4" fmla="val -243882"/>
              <a:gd name="adj5" fmla="val 150399"/>
              <a:gd name="adj6" fmla="val -275026"/>
            </a:avLst>
          </a:prstGeom>
          <a:noFill/>
          <a:ln w="19050">
            <a:solidFill>
              <a:srgbClr val="EB004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400" b="1" dirty="0">
                <a:solidFill>
                  <a:srgbClr val="EB0046"/>
                </a:solidFill>
                <a:latin typeface="+mn-ea"/>
              </a:rPr>
              <a:t>傾き：築年数が</a:t>
            </a:r>
            <a:r>
              <a:rPr kumimoji="1" lang="en-US" altLang="ja-JP" sz="1400" b="1" dirty="0">
                <a:solidFill>
                  <a:srgbClr val="EB0046"/>
                </a:solidFill>
                <a:latin typeface="+mn-ea"/>
              </a:rPr>
              <a:t>1</a:t>
            </a:r>
            <a:r>
              <a:rPr kumimoji="1" lang="ja-JP" altLang="en-US" sz="1400" b="1" dirty="0">
                <a:solidFill>
                  <a:srgbClr val="EB0046"/>
                </a:solidFill>
                <a:latin typeface="+mn-ea"/>
              </a:rPr>
              <a:t>年増えるごとにどう価格が変化するか</a:t>
            </a:r>
            <a:endParaRPr kumimoji="1" lang="en-US" altLang="ja-JP" sz="1400" b="1" dirty="0">
              <a:solidFill>
                <a:srgbClr val="EB0046"/>
              </a:solidFill>
              <a:latin typeface="+mn-ea"/>
            </a:endParaRPr>
          </a:p>
        </p:txBody>
      </p:sp>
      <p:sp>
        <p:nvSpPr>
          <p:cNvPr id="16" name="吹き出し: 折線 (強調線付き) 15">
            <a:extLst>
              <a:ext uri="{FF2B5EF4-FFF2-40B4-BE49-F238E27FC236}">
                <a16:creationId xmlns:a16="http://schemas.microsoft.com/office/drawing/2014/main" id="{33B1C409-DE65-4E35-858C-62D2B925AEA9}"/>
              </a:ext>
            </a:extLst>
          </p:cNvPr>
          <p:cNvSpPr/>
          <p:nvPr/>
        </p:nvSpPr>
        <p:spPr>
          <a:xfrm>
            <a:off x="5779976" y="3443651"/>
            <a:ext cx="550506" cy="260651"/>
          </a:xfrm>
          <a:prstGeom prst="accentCallout2">
            <a:avLst>
              <a:gd name="adj1" fmla="val 18750"/>
              <a:gd name="adj2" fmla="val -8333"/>
              <a:gd name="adj3" fmla="val 18750"/>
              <a:gd name="adj4" fmla="val -64125"/>
              <a:gd name="adj5" fmla="val -95573"/>
              <a:gd name="adj6" fmla="val -112494"/>
            </a:avLst>
          </a:prstGeom>
          <a:noFill/>
          <a:ln w="19050">
            <a:solidFill>
              <a:srgbClr val="00879E"/>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400" b="1" dirty="0">
                <a:solidFill>
                  <a:srgbClr val="00879E"/>
                </a:solidFill>
                <a:latin typeface="+mn-ea"/>
              </a:rPr>
              <a:t>切片：築年数</a:t>
            </a:r>
            <a:r>
              <a:rPr kumimoji="1" lang="en-US" altLang="ja-JP" sz="1400" b="1" dirty="0">
                <a:solidFill>
                  <a:srgbClr val="00879E"/>
                </a:solidFill>
                <a:latin typeface="+mn-ea"/>
              </a:rPr>
              <a:t>0</a:t>
            </a:r>
            <a:r>
              <a:rPr kumimoji="1" lang="ja-JP" altLang="en-US" sz="1400" b="1" dirty="0">
                <a:solidFill>
                  <a:srgbClr val="00879E"/>
                </a:solidFill>
                <a:latin typeface="+mn-ea"/>
              </a:rPr>
              <a:t>で取引価格がいくらになるか</a:t>
            </a:r>
            <a:endParaRPr kumimoji="1" lang="en-US" altLang="ja-JP" sz="1400" b="1" dirty="0">
              <a:solidFill>
                <a:srgbClr val="00879E"/>
              </a:solidFill>
              <a:latin typeface="+mn-ea"/>
            </a:endParaRPr>
          </a:p>
        </p:txBody>
      </p:sp>
      <p:sp>
        <p:nvSpPr>
          <p:cNvPr id="17" name="正方形/長方形 16">
            <a:extLst>
              <a:ext uri="{FF2B5EF4-FFF2-40B4-BE49-F238E27FC236}">
                <a16:creationId xmlns:a16="http://schemas.microsoft.com/office/drawing/2014/main" id="{0B0A93C4-0378-487E-9AD1-8B8FF61F353C}"/>
              </a:ext>
            </a:extLst>
          </p:cNvPr>
          <p:cNvSpPr/>
          <p:nvPr/>
        </p:nvSpPr>
        <p:spPr bwMode="auto">
          <a:xfrm>
            <a:off x="1204209" y="985425"/>
            <a:ext cx="10168171" cy="1211356"/>
          </a:xfrm>
          <a:prstGeom prst="rect">
            <a:avLst/>
          </a:prstGeom>
          <a:solidFill>
            <a:srgbClr val="FFF4E1"/>
          </a:solidFill>
          <a:ln w="19050" algn="ctr">
            <a:noFill/>
            <a:prstDash val="dash"/>
            <a:round/>
            <a:headEnd/>
            <a:tailEnd/>
          </a:ln>
          <a:effectLst/>
        </p:spPr>
        <p:txBody>
          <a:bodyPr wrap="none" lIns="324000" tIns="144000" bIns="72000" rtlCol="0" anchor="ctr"/>
          <a:lstStyle/>
          <a:p>
            <a:pPr marL="0" lvl="2">
              <a:buClr>
                <a:srgbClr val="F36C37"/>
              </a:buClr>
            </a:pPr>
            <a:r>
              <a:rPr lang="ja-JP" altLang="en-US" sz="1600" b="1">
                <a:solidFill>
                  <a:schemeClr val="tx1">
                    <a:lumMod val="75000"/>
                    <a:lumOff val="25000"/>
                  </a:schemeClr>
                </a:solidFill>
                <a:latin typeface="+mn-ea"/>
              </a:rPr>
              <a:t>２つの変数を目的変数（結果）と説明変数（原因）で考え、回帰直線を求める分析</a:t>
            </a:r>
            <a:endParaRPr lang="en-US" altLang="ja-JP" sz="1600" b="1" dirty="0">
              <a:solidFill>
                <a:schemeClr val="tx1">
                  <a:lumMod val="75000"/>
                  <a:lumOff val="25000"/>
                </a:schemeClr>
              </a:solidFill>
              <a:latin typeface="+mn-ea"/>
            </a:endParaRPr>
          </a:p>
          <a:p>
            <a:pPr marL="0" lvl="2">
              <a:buClr>
                <a:srgbClr val="F36C37"/>
              </a:buClr>
            </a:pPr>
            <a:r>
              <a:rPr lang="ja-JP" altLang="en-US" sz="1600" b="1">
                <a:solidFill>
                  <a:schemeClr val="tx1">
                    <a:lumMod val="75000"/>
                    <a:lumOff val="25000"/>
                  </a:schemeClr>
                </a:solidFill>
                <a:latin typeface="+mn-ea"/>
              </a:rPr>
              <a:t>例）築</a:t>
            </a:r>
            <a:r>
              <a:rPr lang="ja-JP" altLang="en-US" sz="1600" b="1" dirty="0">
                <a:solidFill>
                  <a:schemeClr val="tx1">
                    <a:lumMod val="75000"/>
                    <a:lumOff val="25000"/>
                  </a:schemeClr>
                </a:solidFill>
                <a:latin typeface="+mn-ea"/>
              </a:rPr>
              <a:t>年数を説明変数にとって線形回帰を行うと上のグラフのように、線形的に特徴をとらえた方程式</a:t>
            </a:r>
            <a:endParaRPr lang="en-US" altLang="ja-JP" sz="1600" b="1" dirty="0">
              <a:solidFill>
                <a:schemeClr val="tx1">
                  <a:lumMod val="75000"/>
                  <a:lumOff val="25000"/>
                </a:schemeClr>
              </a:solidFill>
              <a:latin typeface="+mn-ea"/>
            </a:endParaRPr>
          </a:p>
          <a:p>
            <a:pPr marL="0" lvl="2">
              <a:buClr>
                <a:srgbClr val="F36C37"/>
              </a:buClr>
            </a:pPr>
            <a:r>
              <a:rPr lang="ja-JP" altLang="en-US" sz="1600" b="1" dirty="0">
                <a:solidFill>
                  <a:schemeClr val="tx1">
                    <a:lumMod val="75000"/>
                    <a:lumOff val="25000"/>
                  </a:schemeClr>
                </a:solidFill>
                <a:latin typeface="+mn-ea"/>
              </a:rPr>
              <a:t>を作成</a:t>
            </a:r>
            <a:r>
              <a:rPr lang="ja-JP" altLang="en-US" sz="1600" b="1">
                <a:solidFill>
                  <a:schemeClr val="tx1">
                    <a:lumMod val="75000"/>
                    <a:lumOff val="25000"/>
                  </a:schemeClr>
                </a:solidFill>
                <a:latin typeface="+mn-ea"/>
              </a:rPr>
              <a:t>できます。</a:t>
            </a:r>
            <a:endParaRPr lang="en-US" altLang="ja-JP" sz="1600" b="1" dirty="0">
              <a:solidFill>
                <a:schemeClr val="tx1">
                  <a:lumMod val="75000"/>
                  <a:lumOff val="25000"/>
                </a:schemeClr>
              </a:solidFill>
              <a:latin typeface="+mn-ea"/>
            </a:endParaRPr>
          </a:p>
        </p:txBody>
      </p:sp>
      <p:sp>
        <p:nvSpPr>
          <p:cNvPr id="3" name="テキスト ボックス 2">
            <a:extLst>
              <a:ext uri="{FF2B5EF4-FFF2-40B4-BE49-F238E27FC236}">
                <a16:creationId xmlns:a16="http://schemas.microsoft.com/office/drawing/2014/main" id="{B95C5288-ADD1-405B-BC14-FEFB781D3A60}"/>
              </a:ext>
            </a:extLst>
          </p:cNvPr>
          <p:cNvSpPr txBox="1"/>
          <p:nvPr/>
        </p:nvSpPr>
        <p:spPr>
          <a:xfrm>
            <a:off x="5834733" y="4661220"/>
            <a:ext cx="1285929" cy="369332"/>
          </a:xfrm>
          <a:prstGeom prst="rect">
            <a:avLst/>
          </a:prstGeom>
          <a:noFill/>
        </p:spPr>
        <p:txBody>
          <a:bodyPr wrap="none" rtlCol="0">
            <a:spAutoFit/>
          </a:bodyPr>
          <a:lstStyle/>
          <a:p>
            <a:pPr algn="ctr" defTabSz="914400" fontAlgn="base">
              <a:spcBef>
                <a:spcPct val="0"/>
              </a:spcBef>
              <a:spcAft>
                <a:spcPct val="0"/>
              </a:spcAft>
            </a:pPr>
            <a:r>
              <a:rPr kumimoji="1" lang="ja-JP" altLang="en-US" b="1">
                <a:solidFill>
                  <a:srgbClr val="F36C37"/>
                </a:solidFill>
                <a:latin typeface="+mn-ea"/>
              </a:rPr>
              <a:t>ｙ＝</a:t>
            </a:r>
            <a:r>
              <a:rPr kumimoji="1" lang="en-US" altLang="ja-JP" b="1" dirty="0" err="1">
                <a:solidFill>
                  <a:srgbClr val="F36C37"/>
                </a:solidFill>
                <a:latin typeface="+mn-ea"/>
              </a:rPr>
              <a:t>ax+b</a:t>
            </a:r>
            <a:endParaRPr kumimoji="1" lang="ja-JP" altLang="en-US" b="1" dirty="0">
              <a:solidFill>
                <a:srgbClr val="F36C37"/>
              </a:solidFill>
              <a:latin typeface="+mn-ea"/>
            </a:endParaRPr>
          </a:p>
        </p:txBody>
      </p:sp>
      <p:sp>
        <p:nvSpPr>
          <p:cNvPr id="4" name="テキスト ボックス 3">
            <a:extLst>
              <a:ext uri="{FF2B5EF4-FFF2-40B4-BE49-F238E27FC236}">
                <a16:creationId xmlns:a16="http://schemas.microsoft.com/office/drawing/2014/main" id="{442F9DCF-BC3F-F9A8-728D-355A94E5E92F}"/>
              </a:ext>
            </a:extLst>
          </p:cNvPr>
          <p:cNvSpPr txBox="1"/>
          <p:nvPr/>
        </p:nvSpPr>
        <p:spPr>
          <a:xfrm>
            <a:off x="5779976" y="5117216"/>
            <a:ext cx="5913799" cy="338554"/>
          </a:xfrm>
          <a:prstGeom prst="rect">
            <a:avLst/>
          </a:prstGeom>
          <a:solidFill>
            <a:schemeClr val="bg1"/>
          </a:solidFill>
        </p:spPr>
        <p:txBody>
          <a:bodyPr wrap="none" rtlCol="0">
            <a:spAutoFit/>
          </a:bodyPr>
          <a:lstStyle/>
          <a:p>
            <a:pPr algn="ctr" defTabSz="914400" fontAlgn="base">
              <a:spcBef>
                <a:spcPct val="0"/>
              </a:spcBef>
              <a:spcAft>
                <a:spcPct val="0"/>
              </a:spcAft>
            </a:pPr>
            <a:r>
              <a:rPr kumimoji="1" lang="ja-JP" altLang="en-US" sz="1600">
                <a:solidFill>
                  <a:srgbClr val="000000"/>
                </a:solidFill>
                <a:latin typeface="+mn-ea"/>
              </a:rPr>
              <a:t>誤差が最小化するように</a:t>
            </a:r>
            <a:r>
              <a:rPr kumimoji="1" lang="en-US" altLang="ja-JP" sz="1600" dirty="0">
                <a:solidFill>
                  <a:srgbClr val="000000"/>
                </a:solidFill>
                <a:latin typeface="+mn-ea"/>
              </a:rPr>
              <a:t> a </a:t>
            </a:r>
            <a:r>
              <a:rPr kumimoji="1" lang="ja-JP" altLang="en-US" sz="1600">
                <a:solidFill>
                  <a:srgbClr val="000000"/>
                </a:solidFill>
                <a:latin typeface="+mn-ea"/>
              </a:rPr>
              <a:t>の値を調節しながら直線を求める</a:t>
            </a:r>
            <a:endParaRPr kumimoji="1" lang="ja-JP" altLang="en-US" sz="1600" dirty="0">
              <a:solidFill>
                <a:srgbClr val="000000"/>
              </a:solidFill>
              <a:latin typeface="+mn-ea"/>
            </a:endParaRPr>
          </a:p>
        </p:txBody>
      </p:sp>
    </p:spTree>
    <p:extLst>
      <p:ext uri="{BB962C8B-B14F-4D97-AF65-F5344CB8AC3E}">
        <p14:creationId xmlns:p14="http://schemas.microsoft.com/office/powerpoint/2010/main" val="203932475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3EF107D-C7F9-8025-BB9A-38C66539A43F}"/>
              </a:ext>
            </a:extLst>
          </p:cNvPr>
          <p:cNvSpPr>
            <a:spLocks noGrp="1"/>
          </p:cNvSpPr>
          <p:nvPr>
            <p:ph type="title"/>
          </p:nvPr>
        </p:nvSpPr>
        <p:spPr/>
        <p:txBody>
          <a:bodyPr/>
          <a:lstStyle/>
          <a:p>
            <a:r>
              <a:rPr kumimoji="1" lang="ja-JP" altLang="en-US"/>
              <a:t>重回帰分析</a:t>
            </a:r>
          </a:p>
        </p:txBody>
      </p:sp>
      <p:sp>
        <p:nvSpPr>
          <p:cNvPr id="3" name="正方形/長方形 2">
            <a:extLst>
              <a:ext uri="{FF2B5EF4-FFF2-40B4-BE49-F238E27FC236}">
                <a16:creationId xmlns:a16="http://schemas.microsoft.com/office/drawing/2014/main" id="{BAF68723-677A-2AB0-3200-0618065143D0}"/>
              </a:ext>
            </a:extLst>
          </p:cNvPr>
          <p:cNvSpPr/>
          <p:nvPr/>
        </p:nvSpPr>
        <p:spPr bwMode="auto">
          <a:xfrm>
            <a:off x="1204209" y="985425"/>
            <a:ext cx="10168171" cy="1211356"/>
          </a:xfrm>
          <a:prstGeom prst="rect">
            <a:avLst/>
          </a:prstGeom>
          <a:solidFill>
            <a:srgbClr val="FFF4E1"/>
          </a:solidFill>
          <a:ln w="19050" algn="ctr">
            <a:noFill/>
            <a:prstDash val="dash"/>
            <a:round/>
            <a:headEnd/>
            <a:tailEnd/>
          </a:ln>
          <a:effectLst/>
        </p:spPr>
        <p:txBody>
          <a:bodyPr wrap="none" lIns="324000" tIns="144000" bIns="72000" rtlCol="0" anchor="ctr"/>
          <a:lstStyle/>
          <a:p>
            <a:pPr marL="0" lvl="2">
              <a:buClr>
                <a:srgbClr val="F36C37"/>
              </a:buClr>
            </a:pPr>
            <a:r>
              <a:rPr lang="ja-JP" altLang="en-US" sz="1600" b="1">
                <a:solidFill>
                  <a:schemeClr val="tx1">
                    <a:lumMod val="75000"/>
                    <a:lumOff val="25000"/>
                  </a:schemeClr>
                </a:solidFill>
                <a:latin typeface="+mn-ea"/>
              </a:rPr>
              <a:t>複数の変数を目的変数（結果）と複数の説明変数（原因）で考え、回帰直線を求める分析</a:t>
            </a:r>
            <a:endParaRPr lang="en-US" altLang="ja-JP" sz="1600" b="1" dirty="0">
              <a:solidFill>
                <a:schemeClr val="tx1">
                  <a:lumMod val="75000"/>
                  <a:lumOff val="25000"/>
                </a:schemeClr>
              </a:solidFill>
              <a:latin typeface="+mn-ea"/>
            </a:endParaRPr>
          </a:p>
          <a:p>
            <a:pPr marL="0" lvl="2">
              <a:buClr>
                <a:srgbClr val="F36C37"/>
              </a:buClr>
            </a:pPr>
            <a:r>
              <a:rPr lang="ja-JP" altLang="en-US" sz="1600" b="1">
                <a:solidFill>
                  <a:schemeClr val="tx1">
                    <a:lumMod val="75000"/>
                    <a:lumOff val="25000"/>
                  </a:schemeClr>
                </a:solidFill>
                <a:latin typeface="+mn-ea"/>
              </a:rPr>
              <a:t>例）ある家の家賃（結果）を家の広さ、駅からの距離、築年数・・・で分析する</a:t>
            </a:r>
            <a:endParaRPr lang="en-US" altLang="ja-JP" sz="1600" b="1" dirty="0">
              <a:solidFill>
                <a:schemeClr val="tx1">
                  <a:lumMod val="75000"/>
                  <a:lumOff val="25000"/>
                </a:schemeClr>
              </a:solidFill>
              <a:latin typeface="+mn-ea"/>
            </a:endParaRPr>
          </a:p>
        </p:txBody>
      </p:sp>
      <p:graphicFrame>
        <p:nvGraphicFramePr>
          <p:cNvPr id="5" name="表 4">
            <a:extLst>
              <a:ext uri="{FF2B5EF4-FFF2-40B4-BE49-F238E27FC236}">
                <a16:creationId xmlns:a16="http://schemas.microsoft.com/office/drawing/2014/main" id="{66D82A04-1B60-2B37-95AD-DB2DE5091F67}"/>
              </a:ext>
            </a:extLst>
          </p:cNvPr>
          <p:cNvGraphicFramePr>
            <a:graphicFrameLocks noGrp="1"/>
          </p:cNvGraphicFramePr>
          <p:nvPr>
            <p:extLst>
              <p:ext uri="{D42A27DB-BD31-4B8C-83A1-F6EECF244321}">
                <p14:modId xmlns:p14="http://schemas.microsoft.com/office/powerpoint/2010/main" val="113275980"/>
              </p:ext>
            </p:extLst>
          </p:nvPr>
        </p:nvGraphicFramePr>
        <p:xfrm>
          <a:off x="2234644" y="3034043"/>
          <a:ext cx="7049139" cy="1483137"/>
        </p:xfrm>
        <a:graphic>
          <a:graphicData uri="http://schemas.openxmlformats.org/drawingml/2006/table">
            <a:tbl>
              <a:tblPr firstRow="1">
                <a:tableStyleId>{5C22544A-7EE6-4342-B048-85BDC9FD1C3A}</a:tableStyleId>
              </a:tblPr>
              <a:tblGrid>
                <a:gridCol w="482930">
                  <a:extLst>
                    <a:ext uri="{9D8B030D-6E8A-4147-A177-3AD203B41FA5}">
                      <a16:colId xmlns:a16="http://schemas.microsoft.com/office/drawing/2014/main" val="3623906753"/>
                    </a:ext>
                  </a:extLst>
                </a:gridCol>
                <a:gridCol w="482930">
                  <a:extLst>
                    <a:ext uri="{9D8B030D-6E8A-4147-A177-3AD203B41FA5}">
                      <a16:colId xmlns:a16="http://schemas.microsoft.com/office/drawing/2014/main" val="963628842"/>
                    </a:ext>
                  </a:extLst>
                </a:gridCol>
                <a:gridCol w="591760">
                  <a:extLst>
                    <a:ext uri="{9D8B030D-6E8A-4147-A177-3AD203B41FA5}">
                      <a16:colId xmlns:a16="http://schemas.microsoft.com/office/drawing/2014/main" val="2093433507"/>
                    </a:ext>
                  </a:extLst>
                </a:gridCol>
                <a:gridCol w="591760">
                  <a:extLst>
                    <a:ext uri="{9D8B030D-6E8A-4147-A177-3AD203B41FA5}">
                      <a16:colId xmlns:a16="http://schemas.microsoft.com/office/drawing/2014/main" val="799369049"/>
                    </a:ext>
                  </a:extLst>
                </a:gridCol>
                <a:gridCol w="1133673">
                  <a:extLst>
                    <a:ext uri="{9D8B030D-6E8A-4147-A177-3AD203B41FA5}">
                      <a16:colId xmlns:a16="http://schemas.microsoft.com/office/drawing/2014/main" val="1089977402"/>
                    </a:ext>
                  </a:extLst>
                </a:gridCol>
                <a:gridCol w="560941">
                  <a:extLst>
                    <a:ext uri="{9D8B030D-6E8A-4147-A177-3AD203B41FA5}">
                      <a16:colId xmlns:a16="http://schemas.microsoft.com/office/drawing/2014/main" val="981025574"/>
                    </a:ext>
                  </a:extLst>
                </a:gridCol>
                <a:gridCol w="890907">
                  <a:extLst>
                    <a:ext uri="{9D8B030D-6E8A-4147-A177-3AD203B41FA5}">
                      <a16:colId xmlns:a16="http://schemas.microsoft.com/office/drawing/2014/main" val="2204485976"/>
                    </a:ext>
                  </a:extLst>
                </a:gridCol>
                <a:gridCol w="808415">
                  <a:extLst>
                    <a:ext uri="{9D8B030D-6E8A-4147-A177-3AD203B41FA5}">
                      <a16:colId xmlns:a16="http://schemas.microsoft.com/office/drawing/2014/main" val="3315449122"/>
                    </a:ext>
                  </a:extLst>
                </a:gridCol>
                <a:gridCol w="1022893">
                  <a:extLst>
                    <a:ext uri="{9D8B030D-6E8A-4147-A177-3AD203B41FA5}">
                      <a16:colId xmlns:a16="http://schemas.microsoft.com/office/drawing/2014/main" val="2135657900"/>
                    </a:ext>
                  </a:extLst>
                </a:gridCol>
                <a:gridCol w="482930">
                  <a:extLst>
                    <a:ext uri="{9D8B030D-6E8A-4147-A177-3AD203B41FA5}">
                      <a16:colId xmlns:a16="http://schemas.microsoft.com/office/drawing/2014/main" val="3188888859"/>
                    </a:ext>
                  </a:extLst>
                </a:gridCol>
              </a:tblGrid>
              <a:tr h="382619">
                <a:tc>
                  <a:txBody>
                    <a:bodyPr/>
                    <a:lstStyle/>
                    <a:p>
                      <a:pPr algn="ctr" fontAlgn="t"/>
                      <a:r>
                        <a:rPr lang="ja-JP" altLang="en-US" sz="1050" u="none" strike="noStrike">
                          <a:effectLst/>
                        </a:rPr>
                        <a:t>年齢</a:t>
                      </a:r>
                      <a:endParaRPr lang="ja-JP" altLang="en-US" sz="1050" b="1" i="0" u="none" strike="noStrike">
                        <a:solidFill>
                          <a:srgbClr val="000000"/>
                        </a:solidFill>
                        <a:effectLst/>
                        <a:latin typeface="ＭＳ Ｐゴシック" panose="020B0600070205080204" pitchFamily="34" charset="-128"/>
                        <a:ea typeface="ＭＳ Ｐゴシック" panose="020B0600070205080204" pitchFamily="34" charset="-128"/>
                      </a:endParaRPr>
                    </a:p>
                  </a:txBody>
                  <a:tcPr marL="0" marR="0" marT="0" marB="0" anchor="ctr">
                    <a:solidFill>
                      <a:srgbClr val="F36C37"/>
                    </a:solidFill>
                  </a:tcPr>
                </a:tc>
                <a:tc>
                  <a:txBody>
                    <a:bodyPr/>
                    <a:lstStyle/>
                    <a:p>
                      <a:pPr algn="ctr" fontAlgn="t"/>
                      <a:r>
                        <a:rPr lang="ja-JP" altLang="en-US" sz="1050" u="none" strike="noStrike">
                          <a:effectLst/>
                        </a:rPr>
                        <a:t>仕事</a:t>
                      </a:r>
                      <a:endParaRPr lang="ja-JP" altLang="en-US" sz="1050" b="1" i="0" u="none" strike="noStrike">
                        <a:solidFill>
                          <a:srgbClr val="000000"/>
                        </a:solidFill>
                        <a:effectLst/>
                        <a:latin typeface="ＭＳ Ｐゴシック" panose="020B0600070205080204" pitchFamily="34" charset="-128"/>
                        <a:ea typeface="ＭＳ Ｐゴシック" panose="020B0600070205080204" pitchFamily="34" charset="-128"/>
                      </a:endParaRPr>
                    </a:p>
                  </a:txBody>
                  <a:tcPr marL="0" marR="0" marT="0" marB="0" anchor="ctr">
                    <a:solidFill>
                      <a:srgbClr val="F36C37"/>
                    </a:solidFill>
                  </a:tcPr>
                </a:tc>
                <a:tc>
                  <a:txBody>
                    <a:bodyPr/>
                    <a:lstStyle/>
                    <a:p>
                      <a:pPr algn="ctr" fontAlgn="t"/>
                      <a:r>
                        <a:rPr lang="ja-JP" altLang="en-US" sz="1050" u="none" strike="noStrike">
                          <a:effectLst/>
                        </a:rPr>
                        <a:t>結婚状況</a:t>
                      </a:r>
                      <a:endParaRPr lang="ja-JP" altLang="en-US" sz="1050" b="1" i="0" u="none" strike="noStrike">
                        <a:solidFill>
                          <a:srgbClr val="000000"/>
                        </a:solidFill>
                        <a:effectLst/>
                        <a:latin typeface="ＭＳ Ｐゴシック" panose="020B0600070205080204" pitchFamily="34" charset="-128"/>
                        <a:ea typeface="ＭＳ Ｐゴシック" panose="020B0600070205080204" pitchFamily="34" charset="-128"/>
                      </a:endParaRPr>
                    </a:p>
                  </a:txBody>
                  <a:tcPr marL="0" marR="0" marT="0" marB="0" anchor="ctr">
                    <a:solidFill>
                      <a:srgbClr val="F36C37"/>
                    </a:solidFill>
                  </a:tcPr>
                </a:tc>
                <a:tc>
                  <a:txBody>
                    <a:bodyPr/>
                    <a:lstStyle/>
                    <a:p>
                      <a:pPr algn="ctr" fontAlgn="t"/>
                      <a:r>
                        <a:rPr lang="ja-JP" altLang="en-US" sz="1050" u="none" strike="noStrike">
                          <a:effectLst/>
                        </a:rPr>
                        <a:t>最終学歴</a:t>
                      </a:r>
                      <a:endParaRPr lang="ja-JP" altLang="en-US" sz="1050" b="1" i="0" u="none" strike="noStrike">
                        <a:solidFill>
                          <a:srgbClr val="000000"/>
                        </a:solidFill>
                        <a:effectLst/>
                        <a:latin typeface="ＭＳ Ｐゴシック" panose="020B0600070205080204" pitchFamily="34" charset="-128"/>
                        <a:ea typeface="ＭＳ Ｐゴシック" panose="020B0600070205080204" pitchFamily="34" charset="-128"/>
                      </a:endParaRPr>
                    </a:p>
                  </a:txBody>
                  <a:tcPr marL="0" marR="0" marT="0" marB="0" anchor="ctr">
                    <a:solidFill>
                      <a:srgbClr val="F36C37"/>
                    </a:solidFill>
                  </a:tcPr>
                </a:tc>
                <a:tc>
                  <a:txBody>
                    <a:bodyPr/>
                    <a:lstStyle/>
                    <a:p>
                      <a:pPr algn="ctr" fontAlgn="t"/>
                      <a:r>
                        <a:rPr lang="ja-JP" altLang="en-US" sz="1050" u="none" strike="noStrike">
                          <a:effectLst/>
                        </a:rPr>
                        <a:t>債務不履行の有無</a:t>
                      </a:r>
                      <a:endParaRPr lang="ja-JP" altLang="en-US" sz="1050" b="1" i="0" u="none" strike="noStrike">
                        <a:solidFill>
                          <a:srgbClr val="000000"/>
                        </a:solidFill>
                        <a:effectLst/>
                        <a:latin typeface="ＭＳ Ｐゴシック" panose="020B0600070205080204" pitchFamily="34" charset="-128"/>
                        <a:ea typeface="ＭＳ Ｐゴシック" panose="020B0600070205080204" pitchFamily="34" charset="-128"/>
                      </a:endParaRPr>
                    </a:p>
                  </a:txBody>
                  <a:tcPr marL="0" marR="0" marT="0" marB="0" anchor="ctr">
                    <a:solidFill>
                      <a:srgbClr val="F36C37"/>
                    </a:solidFill>
                  </a:tcPr>
                </a:tc>
                <a:tc>
                  <a:txBody>
                    <a:bodyPr/>
                    <a:lstStyle/>
                    <a:p>
                      <a:pPr algn="ctr" fontAlgn="t"/>
                      <a:r>
                        <a:rPr lang="ja-JP" altLang="en-US" sz="1050" u="none" strike="noStrike">
                          <a:effectLst/>
                        </a:rPr>
                        <a:t>銀行残高</a:t>
                      </a:r>
                      <a:endParaRPr lang="ja-JP" altLang="en-US" sz="1050" b="1" i="0" u="none" strike="noStrike">
                        <a:solidFill>
                          <a:srgbClr val="000000"/>
                        </a:solidFill>
                        <a:effectLst/>
                        <a:latin typeface="ＭＳ Ｐゴシック" panose="020B0600070205080204" pitchFamily="34" charset="-128"/>
                        <a:ea typeface="ＭＳ Ｐゴシック" panose="020B0600070205080204" pitchFamily="34" charset="-128"/>
                      </a:endParaRPr>
                    </a:p>
                  </a:txBody>
                  <a:tcPr marL="0" marR="0" marT="0" marB="0" anchor="ctr">
                    <a:solidFill>
                      <a:srgbClr val="F36C37"/>
                    </a:solidFill>
                  </a:tcPr>
                </a:tc>
                <a:tc>
                  <a:txBody>
                    <a:bodyPr/>
                    <a:lstStyle/>
                    <a:p>
                      <a:pPr algn="ctr" fontAlgn="t"/>
                      <a:r>
                        <a:rPr lang="ja-JP" altLang="en-US" sz="1050" u="none" strike="noStrike">
                          <a:effectLst/>
                        </a:rPr>
                        <a:t>持ち家の有無</a:t>
                      </a:r>
                      <a:endParaRPr lang="ja-JP" altLang="en-US" sz="1050" b="1" i="0" u="none" strike="noStrike">
                        <a:solidFill>
                          <a:srgbClr val="000000"/>
                        </a:solidFill>
                        <a:effectLst/>
                        <a:latin typeface="ＭＳ Ｐゴシック" panose="020B0600070205080204" pitchFamily="34" charset="-128"/>
                        <a:ea typeface="ＭＳ Ｐゴシック" panose="020B0600070205080204" pitchFamily="34" charset="-128"/>
                      </a:endParaRPr>
                    </a:p>
                  </a:txBody>
                  <a:tcPr marL="0" marR="0" marT="0" marB="0" anchor="ctr">
                    <a:solidFill>
                      <a:srgbClr val="F36C37"/>
                    </a:solidFill>
                  </a:tcPr>
                </a:tc>
                <a:tc>
                  <a:txBody>
                    <a:bodyPr/>
                    <a:lstStyle/>
                    <a:p>
                      <a:pPr algn="ctr" fontAlgn="t"/>
                      <a:r>
                        <a:rPr lang="ja-JP" altLang="en-US" sz="1050" u="none" strike="noStrike">
                          <a:effectLst/>
                        </a:rPr>
                        <a:t>ローンの有無</a:t>
                      </a:r>
                      <a:endParaRPr lang="ja-JP" altLang="en-US" sz="1050" b="1" i="0" u="none" strike="noStrike">
                        <a:solidFill>
                          <a:srgbClr val="000000"/>
                        </a:solidFill>
                        <a:effectLst/>
                        <a:latin typeface="ＭＳ Ｐゴシック" panose="020B0600070205080204" pitchFamily="34" charset="-128"/>
                        <a:ea typeface="ＭＳ Ｐゴシック" panose="020B0600070205080204" pitchFamily="34" charset="-128"/>
                      </a:endParaRPr>
                    </a:p>
                  </a:txBody>
                  <a:tcPr marL="0" marR="0" marT="0" marB="0" anchor="ctr">
                    <a:solidFill>
                      <a:srgbClr val="F36C37"/>
                    </a:solidFill>
                  </a:tcPr>
                </a:tc>
                <a:tc>
                  <a:txBody>
                    <a:bodyPr/>
                    <a:lstStyle/>
                    <a:p>
                      <a:pPr algn="ctr" fontAlgn="t"/>
                      <a:r>
                        <a:rPr lang="ja-JP" altLang="en-US" sz="1050" u="none" strike="noStrike">
                          <a:effectLst/>
                        </a:rPr>
                        <a:t>連絡手段</a:t>
                      </a:r>
                      <a:endParaRPr lang="ja-JP" altLang="en-US" sz="1050" b="1" i="0" u="none" strike="noStrike">
                        <a:solidFill>
                          <a:srgbClr val="000000"/>
                        </a:solidFill>
                        <a:effectLst/>
                        <a:latin typeface="ＭＳ Ｐゴシック" panose="020B0600070205080204" pitchFamily="34" charset="-128"/>
                        <a:ea typeface="ＭＳ Ｐゴシック" panose="020B0600070205080204" pitchFamily="34" charset="-128"/>
                      </a:endParaRPr>
                    </a:p>
                  </a:txBody>
                  <a:tcPr marL="0" marR="0" marT="0" marB="0" anchor="ctr">
                    <a:solidFill>
                      <a:srgbClr val="F36C37"/>
                    </a:solidFill>
                  </a:tcPr>
                </a:tc>
                <a:tc>
                  <a:txBody>
                    <a:bodyPr/>
                    <a:lstStyle/>
                    <a:p>
                      <a:pPr algn="ctr" fontAlgn="t"/>
                      <a:r>
                        <a:rPr lang="ja-JP" altLang="en-US" sz="1050" b="1" i="0" u="none" strike="noStrike">
                          <a:solidFill>
                            <a:srgbClr val="000000"/>
                          </a:solidFill>
                          <a:effectLst/>
                          <a:latin typeface="ＭＳ Ｐゴシック" panose="020B0600070205080204" pitchFamily="34" charset="-128"/>
                          <a:ea typeface="ＭＳ Ｐゴシック" panose="020B0600070205080204" pitchFamily="34" charset="-128"/>
                        </a:rPr>
                        <a:t>・・・</a:t>
                      </a:r>
                    </a:p>
                  </a:txBody>
                  <a:tcPr marL="0" marR="0" marT="0" marB="0" anchor="ctr">
                    <a:solidFill>
                      <a:srgbClr val="F36C37"/>
                    </a:solidFill>
                  </a:tcPr>
                </a:tc>
                <a:extLst>
                  <a:ext uri="{0D108BD9-81ED-4DB2-BD59-A6C34878D82A}">
                    <a16:rowId xmlns:a16="http://schemas.microsoft.com/office/drawing/2014/main" val="470796032"/>
                  </a:ext>
                </a:extLst>
              </a:tr>
              <a:tr h="261826">
                <a:tc>
                  <a:txBody>
                    <a:bodyPr/>
                    <a:lstStyle/>
                    <a:p>
                      <a:pPr algn="ctr" fontAlgn="b"/>
                      <a:r>
                        <a:rPr lang="en-US" altLang="ja-JP" sz="1100" u="none" strike="noStrike" dirty="0">
                          <a:effectLst/>
                        </a:rPr>
                        <a:t>31</a:t>
                      </a:r>
                      <a:endParaRPr lang="en-US" altLang="ja-JP" sz="1100" b="0" i="0" u="none" strike="noStrike" dirty="0">
                        <a:solidFill>
                          <a:srgbClr val="000000"/>
                        </a:solidFill>
                        <a:effectLst/>
                        <a:latin typeface="ＭＳ Ｐゴシック" panose="020B0600070205080204" pitchFamily="34" charset="-128"/>
                        <a:ea typeface="ＭＳ Ｐゴシック" panose="020B0600070205080204" pitchFamily="34" charset="-128"/>
                      </a:endParaRPr>
                    </a:p>
                  </a:txBody>
                  <a:tcPr marL="0" marR="0" marT="0" marB="0" anchor="b"/>
                </a:tc>
                <a:tc>
                  <a:txBody>
                    <a:bodyPr/>
                    <a:lstStyle/>
                    <a:p>
                      <a:pPr algn="ctr" fontAlgn="b"/>
                      <a:r>
                        <a:rPr lang="ja-JP" altLang="en-US" sz="1100" u="none" strike="noStrike">
                          <a:effectLst/>
                        </a:rPr>
                        <a:t>失業者</a:t>
                      </a:r>
                      <a:endParaRPr lang="ja-JP" altLang="en-US" sz="1100" b="0" i="0" u="none" strike="noStrike">
                        <a:solidFill>
                          <a:srgbClr val="000000"/>
                        </a:solidFill>
                        <a:effectLst/>
                        <a:latin typeface="ＭＳ Ｐゴシック" panose="020B0600070205080204" pitchFamily="34" charset="-128"/>
                        <a:ea typeface="ＭＳ Ｐゴシック" panose="020B0600070205080204" pitchFamily="34" charset="-128"/>
                      </a:endParaRPr>
                    </a:p>
                  </a:txBody>
                  <a:tcPr marL="0" marR="0" marT="0" marB="0" anchor="b"/>
                </a:tc>
                <a:tc>
                  <a:txBody>
                    <a:bodyPr/>
                    <a:lstStyle/>
                    <a:p>
                      <a:pPr algn="ctr" fontAlgn="b"/>
                      <a:r>
                        <a:rPr lang="ja-JP" altLang="en-US" sz="1100" u="none" strike="noStrike">
                          <a:effectLst/>
                        </a:rPr>
                        <a:t>独身</a:t>
                      </a:r>
                      <a:endParaRPr lang="ja-JP" altLang="en-US" sz="1100" b="0" i="0" u="none" strike="noStrike">
                        <a:solidFill>
                          <a:srgbClr val="000000"/>
                        </a:solidFill>
                        <a:effectLst/>
                        <a:latin typeface="ＭＳ Ｐゴシック" panose="020B0600070205080204" pitchFamily="34" charset="-128"/>
                        <a:ea typeface="ＭＳ Ｐゴシック" panose="020B0600070205080204" pitchFamily="34" charset="-128"/>
                      </a:endParaRPr>
                    </a:p>
                  </a:txBody>
                  <a:tcPr marL="0" marR="0" marT="0" marB="0" anchor="b"/>
                </a:tc>
                <a:tc>
                  <a:txBody>
                    <a:bodyPr/>
                    <a:lstStyle/>
                    <a:p>
                      <a:pPr algn="ctr" fontAlgn="b"/>
                      <a:r>
                        <a:rPr lang="ja-JP" altLang="en-US" sz="1100" u="none" strike="noStrike">
                          <a:effectLst/>
                        </a:rPr>
                        <a:t>高等教育</a:t>
                      </a:r>
                      <a:endParaRPr lang="ja-JP" altLang="en-US" sz="1100" b="0" i="0" u="none" strike="noStrike">
                        <a:solidFill>
                          <a:srgbClr val="000000"/>
                        </a:solidFill>
                        <a:effectLst/>
                        <a:latin typeface="ＭＳ Ｐゴシック" panose="020B0600070205080204" pitchFamily="34" charset="-128"/>
                        <a:ea typeface="ＭＳ Ｐゴシック" panose="020B0600070205080204" pitchFamily="34" charset="-128"/>
                      </a:endParaRPr>
                    </a:p>
                  </a:txBody>
                  <a:tcPr marL="0" marR="0" marT="0" marB="0" anchor="b"/>
                </a:tc>
                <a:tc>
                  <a:txBody>
                    <a:bodyPr/>
                    <a:lstStyle/>
                    <a:p>
                      <a:pPr algn="ctr" fontAlgn="b"/>
                      <a:r>
                        <a:rPr lang="en-US" sz="1100" u="none" strike="noStrike">
                          <a:effectLst/>
                        </a:rPr>
                        <a:t>no</a:t>
                      </a:r>
                      <a:endParaRPr lang="en-US" sz="1100" b="0" i="0" u="none" strike="noStrike">
                        <a:solidFill>
                          <a:srgbClr val="000000"/>
                        </a:solidFill>
                        <a:effectLst/>
                        <a:latin typeface="ＭＳ Ｐゴシック" panose="020B0600070205080204" pitchFamily="34" charset="-128"/>
                        <a:ea typeface="ＭＳ Ｐゴシック" panose="020B0600070205080204" pitchFamily="34" charset="-128"/>
                      </a:endParaRPr>
                    </a:p>
                  </a:txBody>
                  <a:tcPr marL="0" marR="0" marT="0" marB="0" anchor="b"/>
                </a:tc>
                <a:tc>
                  <a:txBody>
                    <a:bodyPr/>
                    <a:lstStyle/>
                    <a:p>
                      <a:pPr algn="ctr" fontAlgn="b"/>
                      <a:r>
                        <a:rPr lang="en-US" altLang="ja-JP" sz="1100" u="none" strike="noStrike">
                          <a:effectLst/>
                        </a:rPr>
                        <a:t>302</a:t>
                      </a:r>
                      <a:endParaRPr lang="en-US" altLang="ja-JP" sz="1100" b="0" i="0" u="none" strike="noStrike">
                        <a:solidFill>
                          <a:srgbClr val="000000"/>
                        </a:solidFill>
                        <a:effectLst/>
                        <a:latin typeface="ＭＳ Ｐゴシック" panose="020B0600070205080204" pitchFamily="34" charset="-128"/>
                        <a:ea typeface="ＭＳ Ｐゴシック" panose="020B0600070205080204" pitchFamily="34" charset="-128"/>
                      </a:endParaRPr>
                    </a:p>
                  </a:txBody>
                  <a:tcPr marL="0" marR="0" marT="0" marB="0" anchor="b"/>
                </a:tc>
                <a:tc>
                  <a:txBody>
                    <a:bodyPr/>
                    <a:lstStyle/>
                    <a:p>
                      <a:pPr algn="ctr" fontAlgn="b"/>
                      <a:r>
                        <a:rPr lang="en-US" sz="1100" u="none" strike="noStrike">
                          <a:effectLst/>
                        </a:rPr>
                        <a:t>no</a:t>
                      </a:r>
                      <a:endParaRPr lang="en-US" sz="1100" b="0" i="0" u="none" strike="noStrike">
                        <a:solidFill>
                          <a:srgbClr val="000000"/>
                        </a:solidFill>
                        <a:effectLst/>
                        <a:latin typeface="ＭＳ Ｐゴシック" panose="020B0600070205080204" pitchFamily="34" charset="-128"/>
                        <a:ea typeface="ＭＳ Ｐゴシック" panose="020B0600070205080204" pitchFamily="34" charset="-128"/>
                      </a:endParaRPr>
                    </a:p>
                  </a:txBody>
                  <a:tcPr marL="0" marR="0" marT="0" marB="0" anchor="b"/>
                </a:tc>
                <a:tc>
                  <a:txBody>
                    <a:bodyPr/>
                    <a:lstStyle/>
                    <a:p>
                      <a:pPr algn="ctr" fontAlgn="b"/>
                      <a:r>
                        <a:rPr lang="en-US" sz="1100" u="none" strike="noStrike">
                          <a:effectLst/>
                        </a:rPr>
                        <a:t>no</a:t>
                      </a:r>
                      <a:endParaRPr lang="en-US" sz="1100" b="0" i="0" u="none" strike="noStrike">
                        <a:solidFill>
                          <a:srgbClr val="000000"/>
                        </a:solidFill>
                        <a:effectLst/>
                        <a:latin typeface="ＭＳ Ｐゴシック" panose="020B0600070205080204" pitchFamily="34" charset="-128"/>
                        <a:ea typeface="ＭＳ Ｐゴシック" panose="020B0600070205080204" pitchFamily="34" charset="-128"/>
                      </a:endParaRPr>
                    </a:p>
                  </a:txBody>
                  <a:tcPr marL="0" marR="0" marT="0" marB="0" anchor="b"/>
                </a:tc>
                <a:tc>
                  <a:txBody>
                    <a:bodyPr/>
                    <a:lstStyle/>
                    <a:p>
                      <a:pPr algn="ctr" fontAlgn="b"/>
                      <a:r>
                        <a:rPr lang="ja-JP" altLang="en-US" sz="1100" u="none" strike="noStrike">
                          <a:effectLst/>
                        </a:rPr>
                        <a:t>携帯電話</a:t>
                      </a:r>
                      <a:endParaRPr lang="ja-JP" altLang="en-US" sz="1100" b="0" i="0" u="none" strike="noStrike">
                        <a:solidFill>
                          <a:srgbClr val="000000"/>
                        </a:solidFill>
                        <a:effectLst/>
                        <a:latin typeface="ＭＳ Ｐゴシック" panose="020B0600070205080204" pitchFamily="34" charset="-128"/>
                        <a:ea typeface="ＭＳ Ｐゴシック" panose="020B0600070205080204" pitchFamily="34" charset="-128"/>
                      </a:endParaRPr>
                    </a:p>
                  </a:txBody>
                  <a:tcPr marL="0" marR="0" marT="0"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ja-JP" altLang="en-US" sz="1100" b="1" i="0" u="none" strike="noStrike">
                          <a:solidFill>
                            <a:srgbClr val="000000"/>
                          </a:solidFill>
                          <a:effectLst/>
                          <a:latin typeface="ＭＳ Ｐゴシック" panose="020B0600070205080204" pitchFamily="34" charset="-128"/>
                          <a:ea typeface="ＭＳ Ｐゴシック" panose="020B0600070205080204" pitchFamily="34" charset="-128"/>
                        </a:rPr>
                        <a:t>・・・</a:t>
                      </a:r>
                    </a:p>
                    <a:p>
                      <a:pPr algn="ctr" fontAlgn="b"/>
                      <a:endParaRPr lang="en-US" altLang="ja-JP" sz="1100" b="0" i="0" u="none" strike="noStrike" dirty="0">
                        <a:solidFill>
                          <a:srgbClr val="000000"/>
                        </a:solidFill>
                        <a:effectLst/>
                        <a:latin typeface="ＭＳ Ｐゴシック" panose="020B0600070205080204" pitchFamily="34" charset="-128"/>
                        <a:ea typeface="ＭＳ Ｐゴシック" panose="020B0600070205080204" pitchFamily="34" charset="-128"/>
                      </a:endParaRPr>
                    </a:p>
                  </a:txBody>
                  <a:tcPr marL="0" marR="0" marT="0" marB="0" anchor="b"/>
                </a:tc>
                <a:extLst>
                  <a:ext uri="{0D108BD9-81ED-4DB2-BD59-A6C34878D82A}">
                    <a16:rowId xmlns:a16="http://schemas.microsoft.com/office/drawing/2014/main" val="32481213"/>
                  </a:ext>
                </a:extLst>
              </a:tr>
              <a:tr h="382619">
                <a:tc>
                  <a:txBody>
                    <a:bodyPr/>
                    <a:lstStyle/>
                    <a:p>
                      <a:pPr algn="ctr" fontAlgn="b"/>
                      <a:r>
                        <a:rPr lang="en-US" altLang="ja-JP" sz="1100" u="none" strike="noStrike">
                          <a:effectLst/>
                        </a:rPr>
                        <a:t>28</a:t>
                      </a:r>
                      <a:endParaRPr lang="en-US" altLang="ja-JP" sz="1100" b="0" i="0" u="none" strike="noStrike">
                        <a:solidFill>
                          <a:srgbClr val="000000"/>
                        </a:solidFill>
                        <a:effectLst/>
                        <a:latin typeface="ＭＳ Ｐゴシック" panose="020B0600070205080204" pitchFamily="34" charset="-128"/>
                        <a:ea typeface="ＭＳ Ｐゴシック" panose="020B0600070205080204" pitchFamily="34" charset="-128"/>
                      </a:endParaRPr>
                    </a:p>
                  </a:txBody>
                  <a:tcPr marL="0" marR="0" marT="0" marB="0" anchor="b"/>
                </a:tc>
                <a:tc>
                  <a:txBody>
                    <a:bodyPr/>
                    <a:lstStyle/>
                    <a:p>
                      <a:pPr algn="ctr" fontAlgn="b"/>
                      <a:r>
                        <a:rPr lang="ja-JP" altLang="en-US" sz="1100" u="none" strike="noStrike">
                          <a:effectLst/>
                        </a:rPr>
                        <a:t>工場作業員</a:t>
                      </a:r>
                      <a:endParaRPr lang="ja-JP" altLang="en-US" sz="1100" b="0" i="0" u="none" strike="noStrike">
                        <a:solidFill>
                          <a:srgbClr val="000000"/>
                        </a:solidFill>
                        <a:effectLst/>
                        <a:latin typeface="ＭＳ Ｐゴシック" panose="020B0600070205080204" pitchFamily="34" charset="-128"/>
                        <a:ea typeface="ＭＳ Ｐゴシック" panose="020B0600070205080204" pitchFamily="34" charset="-128"/>
                      </a:endParaRPr>
                    </a:p>
                  </a:txBody>
                  <a:tcPr marL="0" marR="0" marT="0" marB="0" anchor="b"/>
                </a:tc>
                <a:tc>
                  <a:txBody>
                    <a:bodyPr/>
                    <a:lstStyle/>
                    <a:p>
                      <a:pPr algn="ctr" fontAlgn="b"/>
                      <a:r>
                        <a:rPr lang="ja-JP" altLang="en-US" sz="1100" u="none" strike="noStrike">
                          <a:effectLst/>
                        </a:rPr>
                        <a:t>独身</a:t>
                      </a:r>
                      <a:endParaRPr lang="ja-JP" altLang="en-US" sz="1100" b="0" i="0" u="none" strike="noStrike">
                        <a:solidFill>
                          <a:srgbClr val="000000"/>
                        </a:solidFill>
                        <a:effectLst/>
                        <a:latin typeface="ＭＳ Ｐゴシック" panose="020B0600070205080204" pitchFamily="34" charset="-128"/>
                        <a:ea typeface="ＭＳ Ｐゴシック" panose="020B0600070205080204" pitchFamily="34" charset="-128"/>
                      </a:endParaRPr>
                    </a:p>
                  </a:txBody>
                  <a:tcPr marL="0" marR="0" marT="0" marB="0" anchor="b"/>
                </a:tc>
                <a:tc>
                  <a:txBody>
                    <a:bodyPr/>
                    <a:lstStyle/>
                    <a:p>
                      <a:pPr algn="ctr" fontAlgn="b"/>
                      <a:r>
                        <a:rPr lang="ja-JP" altLang="en-US" sz="1100" u="none" strike="noStrike">
                          <a:effectLst/>
                        </a:rPr>
                        <a:t>初等教育</a:t>
                      </a:r>
                      <a:endParaRPr lang="ja-JP" altLang="en-US" sz="1100" b="0" i="0" u="none" strike="noStrike">
                        <a:solidFill>
                          <a:srgbClr val="000000"/>
                        </a:solidFill>
                        <a:effectLst/>
                        <a:latin typeface="ＭＳ Ｐゴシック" panose="020B0600070205080204" pitchFamily="34" charset="-128"/>
                        <a:ea typeface="ＭＳ Ｐゴシック" panose="020B0600070205080204" pitchFamily="34" charset="-128"/>
                      </a:endParaRPr>
                    </a:p>
                  </a:txBody>
                  <a:tcPr marL="0" marR="0" marT="0" marB="0" anchor="b"/>
                </a:tc>
                <a:tc>
                  <a:txBody>
                    <a:bodyPr/>
                    <a:lstStyle/>
                    <a:p>
                      <a:pPr algn="ctr" fontAlgn="b"/>
                      <a:r>
                        <a:rPr lang="en-US" sz="1100" u="none" strike="noStrike" dirty="0">
                          <a:effectLst/>
                        </a:rPr>
                        <a:t>no</a:t>
                      </a:r>
                      <a:endParaRPr lang="en-US" sz="1100" b="0" i="0" u="none" strike="noStrike" dirty="0">
                        <a:solidFill>
                          <a:srgbClr val="000000"/>
                        </a:solidFill>
                        <a:effectLst/>
                        <a:latin typeface="ＭＳ Ｐゴシック" panose="020B0600070205080204" pitchFamily="34" charset="-128"/>
                        <a:ea typeface="ＭＳ Ｐゴシック" panose="020B0600070205080204" pitchFamily="34" charset="-128"/>
                      </a:endParaRPr>
                    </a:p>
                  </a:txBody>
                  <a:tcPr marL="0" marR="0" marT="0" marB="0" anchor="b"/>
                </a:tc>
                <a:tc>
                  <a:txBody>
                    <a:bodyPr/>
                    <a:lstStyle/>
                    <a:p>
                      <a:pPr algn="ctr" fontAlgn="b"/>
                      <a:r>
                        <a:rPr lang="en-US" altLang="ja-JP" sz="1100" u="none" strike="noStrike" dirty="0">
                          <a:effectLst/>
                        </a:rPr>
                        <a:t>54</a:t>
                      </a:r>
                      <a:endParaRPr lang="en-US" altLang="ja-JP" sz="1100" b="0" i="0" u="none" strike="noStrike" dirty="0">
                        <a:solidFill>
                          <a:srgbClr val="000000"/>
                        </a:solidFill>
                        <a:effectLst/>
                        <a:latin typeface="ＭＳ Ｐゴシック" panose="020B0600070205080204" pitchFamily="34" charset="-128"/>
                        <a:ea typeface="ＭＳ Ｐゴシック" panose="020B0600070205080204" pitchFamily="34" charset="-128"/>
                      </a:endParaRPr>
                    </a:p>
                  </a:txBody>
                  <a:tcPr marL="0" marR="0" marT="0" marB="0" anchor="b"/>
                </a:tc>
                <a:tc>
                  <a:txBody>
                    <a:bodyPr/>
                    <a:lstStyle/>
                    <a:p>
                      <a:pPr algn="ctr" fontAlgn="b"/>
                      <a:r>
                        <a:rPr lang="en-US" sz="1100" u="none" strike="noStrike" dirty="0">
                          <a:effectLst/>
                        </a:rPr>
                        <a:t>yes</a:t>
                      </a:r>
                      <a:endParaRPr lang="en-US" sz="1100" b="0" i="0" u="none" strike="noStrike" dirty="0">
                        <a:solidFill>
                          <a:srgbClr val="000000"/>
                        </a:solidFill>
                        <a:effectLst/>
                        <a:latin typeface="ＭＳ Ｐゴシック" panose="020B0600070205080204" pitchFamily="34" charset="-128"/>
                        <a:ea typeface="ＭＳ Ｐゴシック" panose="020B0600070205080204" pitchFamily="34" charset="-128"/>
                      </a:endParaRPr>
                    </a:p>
                  </a:txBody>
                  <a:tcPr marL="0" marR="0" marT="0" marB="0" anchor="b"/>
                </a:tc>
                <a:tc>
                  <a:txBody>
                    <a:bodyPr/>
                    <a:lstStyle/>
                    <a:p>
                      <a:pPr algn="ctr" fontAlgn="b"/>
                      <a:r>
                        <a:rPr lang="en-US" sz="1100" u="none" strike="noStrike" dirty="0">
                          <a:effectLst/>
                        </a:rPr>
                        <a:t>no</a:t>
                      </a:r>
                      <a:endParaRPr lang="en-US" sz="1100" b="0" i="0" u="none" strike="noStrike" dirty="0">
                        <a:solidFill>
                          <a:srgbClr val="000000"/>
                        </a:solidFill>
                        <a:effectLst/>
                        <a:latin typeface="ＭＳ Ｐゴシック" panose="020B0600070205080204" pitchFamily="34" charset="-128"/>
                        <a:ea typeface="ＭＳ Ｐゴシック" panose="020B0600070205080204" pitchFamily="34" charset="-128"/>
                      </a:endParaRPr>
                    </a:p>
                  </a:txBody>
                  <a:tcPr marL="0" marR="0" marT="0" marB="0" anchor="b"/>
                </a:tc>
                <a:tc>
                  <a:txBody>
                    <a:bodyPr/>
                    <a:lstStyle/>
                    <a:p>
                      <a:pPr algn="ctr" fontAlgn="b"/>
                      <a:r>
                        <a:rPr lang="ja-JP" altLang="en-US" sz="1100" u="none" strike="noStrike">
                          <a:effectLst/>
                        </a:rPr>
                        <a:t>携帯電話</a:t>
                      </a:r>
                      <a:endParaRPr lang="ja-JP" altLang="en-US" sz="1100" b="0" i="0" u="none" strike="noStrike">
                        <a:solidFill>
                          <a:srgbClr val="000000"/>
                        </a:solidFill>
                        <a:effectLst/>
                        <a:latin typeface="ＭＳ Ｐゴシック" panose="020B0600070205080204" pitchFamily="34" charset="-128"/>
                        <a:ea typeface="ＭＳ Ｐゴシック" panose="020B0600070205080204" pitchFamily="34" charset="-128"/>
                      </a:endParaRPr>
                    </a:p>
                  </a:txBody>
                  <a:tcPr marL="0" marR="0" marT="0"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ja-JP" altLang="en-US" sz="1100" b="1" i="0" u="none" strike="noStrike">
                          <a:solidFill>
                            <a:srgbClr val="000000"/>
                          </a:solidFill>
                          <a:effectLst/>
                          <a:latin typeface="ＭＳ Ｐゴシック" panose="020B0600070205080204" pitchFamily="34" charset="-128"/>
                          <a:ea typeface="ＭＳ Ｐゴシック" panose="020B0600070205080204" pitchFamily="34" charset="-128"/>
                        </a:rPr>
                        <a:t>・・・</a:t>
                      </a:r>
                    </a:p>
                    <a:p>
                      <a:pPr algn="ctr" fontAlgn="b"/>
                      <a:endParaRPr lang="en-US" altLang="ja-JP" sz="1100" b="0" i="0" u="none" strike="noStrike" dirty="0">
                        <a:solidFill>
                          <a:srgbClr val="000000"/>
                        </a:solidFill>
                        <a:effectLst/>
                        <a:latin typeface="ＭＳ Ｐゴシック" panose="020B0600070205080204" pitchFamily="34" charset="-128"/>
                        <a:ea typeface="ＭＳ Ｐゴシック" panose="020B0600070205080204" pitchFamily="34" charset="-128"/>
                      </a:endParaRPr>
                    </a:p>
                  </a:txBody>
                  <a:tcPr marL="0" marR="0" marT="0" marB="0" anchor="b"/>
                </a:tc>
                <a:extLst>
                  <a:ext uri="{0D108BD9-81ED-4DB2-BD59-A6C34878D82A}">
                    <a16:rowId xmlns:a16="http://schemas.microsoft.com/office/drawing/2014/main" val="1388579154"/>
                  </a:ext>
                </a:extLst>
              </a:tr>
              <a:tr h="382619">
                <a:tc>
                  <a:txBody>
                    <a:bodyPr/>
                    <a:lstStyle/>
                    <a:p>
                      <a:pPr algn="ctr" fontAlgn="b"/>
                      <a:r>
                        <a:rPr lang="en-US" altLang="ja-JP" sz="1100" u="none" strike="noStrike">
                          <a:effectLst/>
                        </a:rPr>
                        <a:t>46</a:t>
                      </a:r>
                      <a:endParaRPr lang="en-US" altLang="ja-JP" sz="1100" b="0" i="0" u="none" strike="noStrike">
                        <a:solidFill>
                          <a:srgbClr val="000000"/>
                        </a:solidFill>
                        <a:effectLst/>
                        <a:latin typeface="ＭＳ Ｐゴシック" panose="020B0600070205080204" pitchFamily="34" charset="-128"/>
                        <a:ea typeface="ＭＳ Ｐゴシック" panose="020B0600070205080204" pitchFamily="34" charset="-128"/>
                      </a:endParaRPr>
                    </a:p>
                  </a:txBody>
                  <a:tcPr marL="0" marR="0" marT="0" marB="0" anchor="b"/>
                </a:tc>
                <a:tc>
                  <a:txBody>
                    <a:bodyPr/>
                    <a:lstStyle/>
                    <a:p>
                      <a:pPr algn="ctr" fontAlgn="b"/>
                      <a:r>
                        <a:rPr lang="ja-JP" altLang="en-US" sz="1100" u="none" strike="noStrike">
                          <a:effectLst/>
                        </a:rPr>
                        <a:t>マネージャー</a:t>
                      </a:r>
                      <a:endParaRPr lang="ja-JP" altLang="en-US" sz="1100" b="0" i="0" u="none" strike="noStrike">
                        <a:solidFill>
                          <a:srgbClr val="000000"/>
                        </a:solidFill>
                        <a:effectLst/>
                        <a:latin typeface="ＭＳ Ｐゴシック" panose="020B0600070205080204" pitchFamily="34" charset="-128"/>
                        <a:ea typeface="ＭＳ Ｐゴシック" panose="020B0600070205080204" pitchFamily="34" charset="-128"/>
                      </a:endParaRPr>
                    </a:p>
                  </a:txBody>
                  <a:tcPr marL="0" marR="0" marT="0" marB="0" anchor="b"/>
                </a:tc>
                <a:tc>
                  <a:txBody>
                    <a:bodyPr/>
                    <a:lstStyle/>
                    <a:p>
                      <a:pPr algn="ctr" fontAlgn="b"/>
                      <a:r>
                        <a:rPr lang="ja-JP" altLang="en-US" sz="1100" u="none" strike="noStrike">
                          <a:effectLst/>
                        </a:rPr>
                        <a:t>既婚</a:t>
                      </a:r>
                      <a:endParaRPr lang="ja-JP" altLang="en-US" sz="1100" b="0" i="0" u="none" strike="noStrike">
                        <a:solidFill>
                          <a:srgbClr val="000000"/>
                        </a:solidFill>
                        <a:effectLst/>
                        <a:latin typeface="ＭＳ Ｐゴシック" panose="020B0600070205080204" pitchFamily="34" charset="-128"/>
                        <a:ea typeface="ＭＳ Ｐゴシック" panose="020B0600070205080204" pitchFamily="34" charset="-128"/>
                      </a:endParaRPr>
                    </a:p>
                  </a:txBody>
                  <a:tcPr marL="0" marR="0" marT="0" marB="0" anchor="b"/>
                </a:tc>
                <a:tc>
                  <a:txBody>
                    <a:bodyPr/>
                    <a:lstStyle/>
                    <a:p>
                      <a:pPr algn="ctr" fontAlgn="b"/>
                      <a:r>
                        <a:rPr lang="ja-JP" altLang="en-US" sz="1100" u="none" strike="noStrike">
                          <a:effectLst/>
                        </a:rPr>
                        <a:t>高等教育</a:t>
                      </a:r>
                      <a:endParaRPr lang="ja-JP" altLang="en-US" sz="1100" b="0" i="0" u="none" strike="noStrike">
                        <a:solidFill>
                          <a:srgbClr val="000000"/>
                        </a:solidFill>
                        <a:effectLst/>
                        <a:latin typeface="ＭＳ Ｐゴシック" panose="020B0600070205080204" pitchFamily="34" charset="-128"/>
                        <a:ea typeface="ＭＳ Ｐゴシック" panose="020B0600070205080204" pitchFamily="34" charset="-128"/>
                      </a:endParaRPr>
                    </a:p>
                  </a:txBody>
                  <a:tcPr marL="0" marR="0" marT="0" marB="0" anchor="b"/>
                </a:tc>
                <a:tc>
                  <a:txBody>
                    <a:bodyPr/>
                    <a:lstStyle/>
                    <a:p>
                      <a:pPr algn="ctr" fontAlgn="b"/>
                      <a:r>
                        <a:rPr lang="en-US" sz="1100" u="none" strike="noStrike" dirty="0">
                          <a:effectLst/>
                        </a:rPr>
                        <a:t>no</a:t>
                      </a:r>
                      <a:endParaRPr lang="en-US" sz="1100" b="0" i="0" u="none" strike="noStrike" dirty="0">
                        <a:solidFill>
                          <a:srgbClr val="000000"/>
                        </a:solidFill>
                        <a:effectLst/>
                        <a:latin typeface="ＭＳ Ｐゴシック" panose="020B0600070205080204" pitchFamily="34" charset="-128"/>
                        <a:ea typeface="ＭＳ Ｐゴシック" panose="020B0600070205080204" pitchFamily="34" charset="-128"/>
                      </a:endParaRPr>
                    </a:p>
                  </a:txBody>
                  <a:tcPr marL="0" marR="0" marT="0" marB="0" anchor="b"/>
                </a:tc>
                <a:tc>
                  <a:txBody>
                    <a:bodyPr/>
                    <a:lstStyle/>
                    <a:p>
                      <a:pPr algn="ctr" fontAlgn="b"/>
                      <a:r>
                        <a:rPr lang="en-US" altLang="ja-JP" sz="1100" u="none" strike="noStrike">
                          <a:effectLst/>
                        </a:rPr>
                        <a:t>7331</a:t>
                      </a:r>
                      <a:endParaRPr lang="en-US" altLang="ja-JP" sz="1100" b="0" i="0" u="none" strike="noStrike">
                        <a:solidFill>
                          <a:srgbClr val="000000"/>
                        </a:solidFill>
                        <a:effectLst/>
                        <a:latin typeface="ＭＳ Ｐゴシック" panose="020B0600070205080204" pitchFamily="34" charset="-128"/>
                        <a:ea typeface="ＭＳ Ｐゴシック" panose="020B0600070205080204" pitchFamily="34" charset="-128"/>
                      </a:endParaRPr>
                    </a:p>
                  </a:txBody>
                  <a:tcPr marL="0" marR="0" marT="0" marB="0" anchor="b"/>
                </a:tc>
                <a:tc>
                  <a:txBody>
                    <a:bodyPr/>
                    <a:lstStyle/>
                    <a:p>
                      <a:pPr algn="ctr" fontAlgn="b"/>
                      <a:r>
                        <a:rPr lang="en-US" sz="1100" u="none" strike="noStrike">
                          <a:effectLst/>
                        </a:rPr>
                        <a:t>no</a:t>
                      </a:r>
                      <a:endParaRPr lang="en-US" sz="1100" b="0" i="0" u="none" strike="noStrike">
                        <a:solidFill>
                          <a:srgbClr val="000000"/>
                        </a:solidFill>
                        <a:effectLst/>
                        <a:latin typeface="ＭＳ Ｐゴシック" panose="020B0600070205080204" pitchFamily="34" charset="-128"/>
                        <a:ea typeface="ＭＳ Ｐゴシック" panose="020B0600070205080204" pitchFamily="34" charset="-128"/>
                      </a:endParaRPr>
                    </a:p>
                  </a:txBody>
                  <a:tcPr marL="0" marR="0" marT="0" marB="0" anchor="b"/>
                </a:tc>
                <a:tc>
                  <a:txBody>
                    <a:bodyPr/>
                    <a:lstStyle/>
                    <a:p>
                      <a:pPr algn="ctr" fontAlgn="b"/>
                      <a:r>
                        <a:rPr lang="en-US" sz="1100" u="none" strike="noStrike">
                          <a:effectLst/>
                        </a:rPr>
                        <a:t>no</a:t>
                      </a:r>
                      <a:endParaRPr lang="en-US" sz="1100" b="0" i="0" u="none" strike="noStrike">
                        <a:solidFill>
                          <a:srgbClr val="000000"/>
                        </a:solidFill>
                        <a:effectLst/>
                        <a:latin typeface="ＭＳ Ｐゴシック" panose="020B0600070205080204" pitchFamily="34" charset="-128"/>
                        <a:ea typeface="ＭＳ Ｐゴシック" panose="020B0600070205080204" pitchFamily="34" charset="-128"/>
                      </a:endParaRPr>
                    </a:p>
                  </a:txBody>
                  <a:tcPr marL="0" marR="0" marT="0" marB="0" anchor="b"/>
                </a:tc>
                <a:tc>
                  <a:txBody>
                    <a:bodyPr/>
                    <a:lstStyle/>
                    <a:p>
                      <a:pPr algn="ctr" fontAlgn="b"/>
                      <a:r>
                        <a:rPr lang="ja-JP" altLang="en-US" sz="1100" u="none" strike="noStrike">
                          <a:effectLst/>
                        </a:rPr>
                        <a:t>携帯電話</a:t>
                      </a:r>
                      <a:endParaRPr lang="ja-JP" altLang="en-US" sz="1100" b="0" i="0" u="none" strike="noStrike">
                        <a:solidFill>
                          <a:srgbClr val="000000"/>
                        </a:solidFill>
                        <a:effectLst/>
                        <a:latin typeface="ＭＳ Ｐゴシック" panose="020B0600070205080204" pitchFamily="34" charset="-128"/>
                        <a:ea typeface="ＭＳ Ｐゴシック" panose="020B0600070205080204" pitchFamily="34" charset="-128"/>
                      </a:endParaRPr>
                    </a:p>
                  </a:txBody>
                  <a:tcPr marL="0" marR="0" marT="0"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ja-JP" altLang="en-US" sz="1100" b="1" i="0" u="none" strike="noStrike">
                          <a:solidFill>
                            <a:srgbClr val="000000"/>
                          </a:solidFill>
                          <a:effectLst/>
                          <a:latin typeface="ＭＳ Ｐゴシック" panose="020B0600070205080204" pitchFamily="34" charset="-128"/>
                          <a:ea typeface="ＭＳ Ｐゴシック" panose="020B0600070205080204" pitchFamily="34" charset="-128"/>
                        </a:rPr>
                        <a:t>・・・</a:t>
                      </a:r>
                    </a:p>
                    <a:p>
                      <a:pPr algn="ctr" fontAlgn="b"/>
                      <a:endParaRPr lang="en-US" altLang="ja-JP" sz="1100" b="0" i="0" u="none" strike="noStrike" dirty="0">
                        <a:solidFill>
                          <a:srgbClr val="000000"/>
                        </a:solidFill>
                        <a:effectLst/>
                        <a:latin typeface="ＭＳ Ｐゴシック" panose="020B0600070205080204" pitchFamily="34" charset="-128"/>
                        <a:ea typeface="ＭＳ Ｐゴシック" panose="020B0600070205080204" pitchFamily="34" charset="-128"/>
                      </a:endParaRPr>
                    </a:p>
                  </a:txBody>
                  <a:tcPr marL="0" marR="0" marT="0" marB="0" anchor="b"/>
                </a:tc>
                <a:extLst>
                  <a:ext uri="{0D108BD9-81ED-4DB2-BD59-A6C34878D82A}">
                    <a16:rowId xmlns:a16="http://schemas.microsoft.com/office/drawing/2014/main" val="2480904246"/>
                  </a:ext>
                </a:extLst>
              </a:tr>
            </a:tbl>
          </a:graphicData>
        </a:graphic>
      </p:graphicFrame>
      <p:graphicFrame>
        <p:nvGraphicFramePr>
          <p:cNvPr id="7" name="表 6">
            <a:extLst>
              <a:ext uri="{FF2B5EF4-FFF2-40B4-BE49-F238E27FC236}">
                <a16:creationId xmlns:a16="http://schemas.microsoft.com/office/drawing/2014/main" id="{CA425CC8-7113-01C7-4CC4-BBD69058A230}"/>
              </a:ext>
            </a:extLst>
          </p:cNvPr>
          <p:cNvGraphicFramePr>
            <a:graphicFrameLocks noGrp="1"/>
          </p:cNvGraphicFramePr>
          <p:nvPr>
            <p:extLst>
              <p:ext uri="{D42A27DB-BD31-4B8C-83A1-F6EECF244321}">
                <p14:modId xmlns:p14="http://schemas.microsoft.com/office/powerpoint/2010/main" val="3344188271"/>
              </p:ext>
            </p:extLst>
          </p:nvPr>
        </p:nvGraphicFramePr>
        <p:xfrm>
          <a:off x="9771324" y="3034043"/>
          <a:ext cx="482930" cy="1409683"/>
        </p:xfrm>
        <a:graphic>
          <a:graphicData uri="http://schemas.openxmlformats.org/drawingml/2006/table">
            <a:tbl>
              <a:tblPr firstRow="1">
                <a:tableStyleId>{5C22544A-7EE6-4342-B048-85BDC9FD1C3A}</a:tableStyleId>
              </a:tblPr>
              <a:tblGrid>
                <a:gridCol w="482930">
                  <a:extLst>
                    <a:ext uri="{9D8B030D-6E8A-4147-A177-3AD203B41FA5}">
                      <a16:colId xmlns:a16="http://schemas.microsoft.com/office/drawing/2014/main" val="3188888859"/>
                    </a:ext>
                  </a:extLst>
                </a:gridCol>
              </a:tblGrid>
              <a:tr h="382619">
                <a:tc>
                  <a:txBody>
                    <a:bodyPr/>
                    <a:lstStyle/>
                    <a:p>
                      <a:pPr algn="ctr" fontAlgn="t"/>
                      <a:r>
                        <a:rPr lang="ja-JP" altLang="en-US" sz="1050" u="none" strike="noStrike">
                          <a:effectLst/>
                        </a:rPr>
                        <a:t>売上</a:t>
                      </a:r>
                      <a:endParaRPr lang="ja-JP" altLang="en-US" sz="1050" b="1" i="0" u="none" strike="noStrike">
                        <a:solidFill>
                          <a:srgbClr val="000000"/>
                        </a:solidFill>
                        <a:effectLst/>
                        <a:latin typeface="ＭＳ Ｐゴシック" panose="020B0600070205080204" pitchFamily="34" charset="-128"/>
                        <a:ea typeface="ＭＳ Ｐゴシック" panose="020B0600070205080204" pitchFamily="34" charset="-128"/>
                      </a:endParaRPr>
                    </a:p>
                  </a:txBody>
                  <a:tcPr marL="0" marR="0" marT="0" marB="0" anchor="ctr">
                    <a:solidFill>
                      <a:srgbClr val="F36C37"/>
                    </a:solidFill>
                  </a:tcPr>
                </a:tc>
                <a:extLst>
                  <a:ext uri="{0D108BD9-81ED-4DB2-BD59-A6C34878D82A}">
                    <a16:rowId xmlns:a16="http://schemas.microsoft.com/office/drawing/2014/main" val="470796032"/>
                  </a:ext>
                </a:extLst>
              </a:tr>
              <a:tr h="261826">
                <a:tc>
                  <a:txBody>
                    <a:bodyPr/>
                    <a:lstStyle/>
                    <a:p>
                      <a:pPr algn="ctr" fontAlgn="b"/>
                      <a:r>
                        <a:rPr lang="en-US" altLang="ja-JP" sz="1100" u="none" strike="noStrike" dirty="0">
                          <a:effectLst/>
                        </a:rPr>
                        <a:t>3.02</a:t>
                      </a:r>
                      <a:endParaRPr lang="en-US" altLang="ja-JP" sz="1100" b="0" i="0" u="none" strike="noStrike" dirty="0">
                        <a:solidFill>
                          <a:srgbClr val="000000"/>
                        </a:solidFill>
                        <a:effectLst/>
                        <a:latin typeface="ＭＳ Ｐゴシック" panose="020B0600070205080204" pitchFamily="34" charset="-128"/>
                        <a:ea typeface="ＭＳ Ｐゴシック" panose="020B0600070205080204" pitchFamily="34" charset="-128"/>
                      </a:endParaRPr>
                    </a:p>
                  </a:txBody>
                  <a:tcPr marL="0" marR="0" marT="0" marB="0" anchor="b"/>
                </a:tc>
                <a:extLst>
                  <a:ext uri="{0D108BD9-81ED-4DB2-BD59-A6C34878D82A}">
                    <a16:rowId xmlns:a16="http://schemas.microsoft.com/office/drawing/2014/main" val="32481213"/>
                  </a:ext>
                </a:extLst>
              </a:tr>
              <a:tr h="382619">
                <a:tc>
                  <a:txBody>
                    <a:bodyPr/>
                    <a:lstStyle/>
                    <a:p>
                      <a:pPr algn="ctr" fontAlgn="b"/>
                      <a:r>
                        <a:rPr lang="en-US" altLang="ja-JP" sz="1100" u="none" strike="noStrike" dirty="0">
                          <a:effectLst/>
                        </a:rPr>
                        <a:t>0.54</a:t>
                      </a:r>
                      <a:endParaRPr lang="en-US" altLang="ja-JP" sz="1100" b="0" i="0" u="none" strike="noStrike" dirty="0">
                        <a:solidFill>
                          <a:srgbClr val="000000"/>
                        </a:solidFill>
                        <a:effectLst/>
                        <a:latin typeface="ＭＳ Ｐゴシック" panose="020B0600070205080204" pitchFamily="34" charset="-128"/>
                        <a:ea typeface="ＭＳ Ｐゴシック" panose="020B0600070205080204" pitchFamily="34" charset="-128"/>
                      </a:endParaRPr>
                    </a:p>
                  </a:txBody>
                  <a:tcPr marL="0" marR="0" marT="0" marB="0" anchor="b"/>
                </a:tc>
                <a:extLst>
                  <a:ext uri="{0D108BD9-81ED-4DB2-BD59-A6C34878D82A}">
                    <a16:rowId xmlns:a16="http://schemas.microsoft.com/office/drawing/2014/main" val="1388579154"/>
                  </a:ext>
                </a:extLst>
              </a:tr>
              <a:tr h="382619">
                <a:tc>
                  <a:txBody>
                    <a:bodyPr/>
                    <a:lstStyle/>
                    <a:p>
                      <a:pPr algn="ctr" fontAlgn="b"/>
                      <a:r>
                        <a:rPr lang="en-US" altLang="ja-JP" sz="1100" u="none" strike="noStrike" dirty="0">
                          <a:effectLst/>
                        </a:rPr>
                        <a:t>73.31</a:t>
                      </a:r>
                      <a:endParaRPr lang="en-US" altLang="ja-JP" sz="1100" b="0" i="0" u="none" strike="noStrike" dirty="0">
                        <a:solidFill>
                          <a:srgbClr val="000000"/>
                        </a:solidFill>
                        <a:effectLst/>
                        <a:latin typeface="ＭＳ Ｐゴシック" panose="020B0600070205080204" pitchFamily="34" charset="-128"/>
                        <a:ea typeface="ＭＳ Ｐゴシック" panose="020B0600070205080204" pitchFamily="34" charset="-128"/>
                      </a:endParaRPr>
                    </a:p>
                  </a:txBody>
                  <a:tcPr marL="0" marR="0" marT="0" marB="0" anchor="b"/>
                </a:tc>
                <a:extLst>
                  <a:ext uri="{0D108BD9-81ED-4DB2-BD59-A6C34878D82A}">
                    <a16:rowId xmlns:a16="http://schemas.microsoft.com/office/drawing/2014/main" val="2480904246"/>
                  </a:ext>
                </a:extLst>
              </a:tr>
            </a:tbl>
          </a:graphicData>
        </a:graphic>
      </p:graphicFrame>
      <p:sp>
        <p:nvSpPr>
          <p:cNvPr id="8" name="テキスト ボックス 7">
            <a:extLst>
              <a:ext uri="{FF2B5EF4-FFF2-40B4-BE49-F238E27FC236}">
                <a16:creationId xmlns:a16="http://schemas.microsoft.com/office/drawing/2014/main" id="{19338E35-F011-B0C7-0D66-6071BF0F4357}"/>
              </a:ext>
            </a:extLst>
          </p:cNvPr>
          <p:cNvSpPr txBox="1"/>
          <p:nvPr/>
        </p:nvSpPr>
        <p:spPr>
          <a:xfrm>
            <a:off x="5246336" y="4942284"/>
            <a:ext cx="1005403" cy="338554"/>
          </a:xfrm>
          <a:prstGeom prst="rect">
            <a:avLst/>
          </a:prstGeom>
          <a:noFill/>
        </p:spPr>
        <p:txBody>
          <a:bodyPr wrap="none" rtlCol="0">
            <a:spAutoFit/>
          </a:bodyPr>
          <a:lstStyle/>
          <a:p>
            <a:pPr algn="ctr" defTabSz="914400" fontAlgn="base">
              <a:spcBef>
                <a:spcPct val="0"/>
              </a:spcBef>
              <a:spcAft>
                <a:spcPct val="0"/>
              </a:spcAft>
            </a:pPr>
            <a:r>
              <a:rPr kumimoji="1" lang="ja-JP" altLang="en-US" sz="1600" b="1">
                <a:solidFill>
                  <a:srgbClr val="F36C37"/>
                </a:solidFill>
                <a:latin typeface="+mn-ea"/>
              </a:rPr>
              <a:t>説明変数</a:t>
            </a:r>
            <a:endParaRPr kumimoji="1" lang="ja-JP" altLang="en-US" sz="1600" b="1" dirty="0">
              <a:solidFill>
                <a:srgbClr val="F36C37"/>
              </a:solidFill>
              <a:latin typeface="+mn-ea"/>
            </a:endParaRPr>
          </a:p>
        </p:txBody>
      </p:sp>
      <p:sp>
        <p:nvSpPr>
          <p:cNvPr id="9" name="テキスト ボックス 8">
            <a:extLst>
              <a:ext uri="{FF2B5EF4-FFF2-40B4-BE49-F238E27FC236}">
                <a16:creationId xmlns:a16="http://schemas.microsoft.com/office/drawing/2014/main" id="{01B89BBE-7520-5C3C-81C6-64454ABC2E6D}"/>
              </a:ext>
            </a:extLst>
          </p:cNvPr>
          <p:cNvSpPr txBox="1"/>
          <p:nvPr/>
        </p:nvSpPr>
        <p:spPr>
          <a:xfrm>
            <a:off x="9510087" y="4942284"/>
            <a:ext cx="1005403" cy="338554"/>
          </a:xfrm>
          <a:prstGeom prst="rect">
            <a:avLst/>
          </a:prstGeom>
          <a:noFill/>
        </p:spPr>
        <p:txBody>
          <a:bodyPr wrap="none" rtlCol="0">
            <a:spAutoFit/>
          </a:bodyPr>
          <a:lstStyle/>
          <a:p>
            <a:pPr algn="ctr" defTabSz="914400" fontAlgn="base">
              <a:spcBef>
                <a:spcPct val="0"/>
              </a:spcBef>
              <a:spcAft>
                <a:spcPct val="0"/>
              </a:spcAft>
            </a:pPr>
            <a:r>
              <a:rPr kumimoji="1" lang="ja-JP" altLang="en-US" sz="1600" b="1">
                <a:solidFill>
                  <a:srgbClr val="F36C37"/>
                </a:solidFill>
                <a:latin typeface="+mn-ea"/>
              </a:rPr>
              <a:t>目的変数</a:t>
            </a:r>
            <a:endParaRPr kumimoji="1" lang="ja-JP" altLang="en-US" sz="1600" b="1" dirty="0">
              <a:solidFill>
                <a:srgbClr val="F36C37"/>
              </a:solidFill>
              <a:latin typeface="+mn-ea"/>
            </a:endParaRPr>
          </a:p>
        </p:txBody>
      </p:sp>
      <p:sp>
        <p:nvSpPr>
          <p:cNvPr id="10" name="左中かっこ 9">
            <a:extLst>
              <a:ext uri="{FF2B5EF4-FFF2-40B4-BE49-F238E27FC236}">
                <a16:creationId xmlns:a16="http://schemas.microsoft.com/office/drawing/2014/main" id="{E6637E76-A95E-99B2-5BC3-D9EF03669538}"/>
              </a:ext>
            </a:extLst>
          </p:cNvPr>
          <p:cNvSpPr/>
          <p:nvPr/>
        </p:nvSpPr>
        <p:spPr>
          <a:xfrm rot="16200000">
            <a:off x="5589938" y="1205162"/>
            <a:ext cx="338553" cy="7049140"/>
          </a:xfrm>
          <a:prstGeom prst="leftBrace">
            <a:avLst/>
          </a:prstGeom>
          <a:ln w="47625">
            <a:solidFill>
              <a:srgbClr val="F36C37"/>
            </a:solidFill>
            <a:headEnd type="none" w="med" len="med"/>
            <a:tailEnd type="none" w="med" len="med"/>
          </a:ln>
        </p:spPr>
        <p:style>
          <a:lnRef idx="3">
            <a:schemeClr val="accent1"/>
          </a:lnRef>
          <a:fillRef idx="0">
            <a:schemeClr val="accent1"/>
          </a:fillRef>
          <a:effectRef idx="2">
            <a:schemeClr val="accent1"/>
          </a:effectRef>
          <a:fontRef idx="minor">
            <a:schemeClr val="tx1"/>
          </a:fontRef>
        </p:style>
        <p:txBody>
          <a:bodyPr rtlCol="0" anchor="ctr"/>
          <a:lstStyle/>
          <a:p>
            <a:pPr algn="ctr"/>
            <a:endParaRPr kumimoji="1" lang="ja-JP" altLang="en-US"/>
          </a:p>
        </p:txBody>
      </p:sp>
      <p:sp>
        <p:nvSpPr>
          <p:cNvPr id="11" name="左中かっこ 10">
            <a:extLst>
              <a:ext uri="{FF2B5EF4-FFF2-40B4-BE49-F238E27FC236}">
                <a16:creationId xmlns:a16="http://schemas.microsoft.com/office/drawing/2014/main" id="{0DF74C52-22B9-C6C2-0337-5EB5E1F99772}"/>
              </a:ext>
            </a:extLst>
          </p:cNvPr>
          <p:cNvSpPr/>
          <p:nvPr/>
        </p:nvSpPr>
        <p:spPr>
          <a:xfrm rot="16200000">
            <a:off x="9844122" y="4434342"/>
            <a:ext cx="338553" cy="481713"/>
          </a:xfrm>
          <a:prstGeom prst="leftBrace">
            <a:avLst/>
          </a:prstGeom>
          <a:ln w="47625">
            <a:solidFill>
              <a:srgbClr val="F36C37"/>
            </a:solidFill>
            <a:headEnd type="none" w="med" len="med"/>
            <a:tailEnd type="none" w="med" len="med"/>
          </a:ln>
        </p:spPr>
        <p:style>
          <a:lnRef idx="3">
            <a:schemeClr val="accent1"/>
          </a:lnRef>
          <a:fillRef idx="0">
            <a:schemeClr val="accent1"/>
          </a:fillRef>
          <a:effectRef idx="2">
            <a:schemeClr val="accent1"/>
          </a:effectRef>
          <a:fontRef idx="minor">
            <a:schemeClr val="tx1"/>
          </a:fontRef>
        </p:style>
        <p:txBody>
          <a:bodyPr rtlCol="0" anchor="ctr"/>
          <a:lstStyle/>
          <a:p>
            <a:pPr algn="ctr"/>
            <a:endParaRPr kumimoji="1" lang="ja-JP" altLang="en-US"/>
          </a:p>
        </p:txBody>
      </p:sp>
      <p:sp>
        <p:nvSpPr>
          <p:cNvPr id="12" name="正方形/長方形 11">
            <a:extLst>
              <a:ext uri="{FF2B5EF4-FFF2-40B4-BE49-F238E27FC236}">
                <a16:creationId xmlns:a16="http://schemas.microsoft.com/office/drawing/2014/main" id="{1C6110F5-F746-F252-9F17-84488AA4CB39}"/>
              </a:ext>
            </a:extLst>
          </p:cNvPr>
          <p:cNvSpPr/>
          <p:nvPr/>
        </p:nvSpPr>
        <p:spPr>
          <a:xfrm>
            <a:off x="1676510" y="2582018"/>
            <a:ext cx="8838980" cy="2993412"/>
          </a:xfrm>
          <a:prstGeom prst="rect">
            <a:avLst/>
          </a:prstGeom>
          <a:noFill/>
          <a:ln w="25400">
            <a:solidFill>
              <a:srgbClr val="F36C37"/>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2400" dirty="0">
              <a:latin typeface="BIZ UDPゴシック" panose="020B0400000000000000" pitchFamily="50" charset="-128"/>
              <a:ea typeface="BIZ UDPゴシック" panose="020B0400000000000000" pitchFamily="50" charset="-128"/>
            </a:endParaRPr>
          </a:p>
        </p:txBody>
      </p:sp>
      <p:sp>
        <p:nvSpPr>
          <p:cNvPr id="4" name="テキスト ボックス 3">
            <a:extLst>
              <a:ext uri="{FF2B5EF4-FFF2-40B4-BE49-F238E27FC236}">
                <a16:creationId xmlns:a16="http://schemas.microsoft.com/office/drawing/2014/main" id="{EBABD9FA-4517-2790-9E4E-88B63BB69EBB}"/>
              </a:ext>
            </a:extLst>
          </p:cNvPr>
          <p:cNvSpPr txBox="1"/>
          <p:nvPr/>
        </p:nvSpPr>
        <p:spPr>
          <a:xfrm>
            <a:off x="5362466" y="2281448"/>
            <a:ext cx="1467068" cy="400110"/>
          </a:xfrm>
          <a:prstGeom prst="rect">
            <a:avLst/>
          </a:prstGeom>
          <a:solidFill>
            <a:schemeClr val="bg1"/>
          </a:solidFill>
          <a:ln w="25400">
            <a:solidFill>
              <a:srgbClr val="F36C37"/>
            </a:solidFill>
          </a:ln>
        </p:spPr>
        <p:txBody>
          <a:bodyPr wrap="none" rtlCol="0">
            <a:spAutoFit/>
          </a:bodyPr>
          <a:lstStyle/>
          <a:p>
            <a:pPr algn="ctr" defTabSz="914400" fontAlgn="base">
              <a:spcBef>
                <a:spcPct val="0"/>
              </a:spcBef>
              <a:spcAft>
                <a:spcPct val="0"/>
              </a:spcAft>
            </a:pPr>
            <a:r>
              <a:rPr kumimoji="1" lang="ja-JP" altLang="en-US" sz="2000" b="1">
                <a:solidFill>
                  <a:srgbClr val="F36C37"/>
                </a:solidFill>
                <a:latin typeface="+mn-ea"/>
              </a:rPr>
              <a:t>売上の分析</a:t>
            </a:r>
            <a:endParaRPr kumimoji="1" lang="ja-JP" altLang="en-US" sz="2000" b="1" dirty="0">
              <a:solidFill>
                <a:srgbClr val="F36C37"/>
              </a:solidFill>
              <a:latin typeface="+mn-ea"/>
            </a:endParaRPr>
          </a:p>
        </p:txBody>
      </p:sp>
      <p:sp>
        <p:nvSpPr>
          <p:cNvPr id="13" name="テキスト ボックス 12">
            <a:extLst>
              <a:ext uri="{FF2B5EF4-FFF2-40B4-BE49-F238E27FC236}">
                <a16:creationId xmlns:a16="http://schemas.microsoft.com/office/drawing/2014/main" id="{7E88B873-4F54-2759-D43D-0A1F7524FF2B}"/>
              </a:ext>
            </a:extLst>
          </p:cNvPr>
          <p:cNvSpPr txBox="1"/>
          <p:nvPr/>
        </p:nvSpPr>
        <p:spPr>
          <a:xfrm>
            <a:off x="3174865" y="5297327"/>
            <a:ext cx="5495415" cy="338554"/>
          </a:xfrm>
          <a:prstGeom prst="rect">
            <a:avLst/>
          </a:prstGeom>
          <a:noFill/>
        </p:spPr>
        <p:txBody>
          <a:bodyPr wrap="none" rtlCol="0">
            <a:spAutoFit/>
          </a:bodyPr>
          <a:lstStyle/>
          <a:p>
            <a:pPr algn="ctr" defTabSz="914400" fontAlgn="base">
              <a:spcBef>
                <a:spcPct val="0"/>
              </a:spcBef>
              <a:spcAft>
                <a:spcPct val="0"/>
              </a:spcAft>
            </a:pPr>
            <a:r>
              <a:rPr kumimoji="1" lang="en-US" altLang="ja-JP" sz="1600" dirty="0">
                <a:solidFill>
                  <a:srgbClr val="000000"/>
                </a:solidFill>
                <a:latin typeface="+mn-ea"/>
              </a:rPr>
              <a:t>y = a1 × </a:t>
            </a:r>
            <a:r>
              <a:rPr kumimoji="1" lang="ja-JP" altLang="en-US" sz="1600">
                <a:solidFill>
                  <a:srgbClr val="000000"/>
                </a:solidFill>
                <a:latin typeface="+mn-ea"/>
              </a:rPr>
              <a:t>年齢</a:t>
            </a:r>
            <a:r>
              <a:rPr kumimoji="1" lang="en-US" altLang="ja-JP" sz="1600" dirty="0">
                <a:solidFill>
                  <a:srgbClr val="000000"/>
                </a:solidFill>
                <a:latin typeface="+mn-ea"/>
              </a:rPr>
              <a:t> + a2 × </a:t>
            </a:r>
            <a:r>
              <a:rPr kumimoji="1" lang="ja-JP" altLang="en-US" sz="1600">
                <a:solidFill>
                  <a:srgbClr val="000000"/>
                </a:solidFill>
                <a:latin typeface="+mn-ea"/>
              </a:rPr>
              <a:t>仕事</a:t>
            </a:r>
            <a:r>
              <a:rPr kumimoji="1" lang="en-US" altLang="ja-JP" sz="1600" dirty="0">
                <a:solidFill>
                  <a:srgbClr val="000000"/>
                </a:solidFill>
                <a:latin typeface="+mn-ea"/>
              </a:rPr>
              <a:t> + a3 ×</a:t>
            </a:r>
            <a:r>
              <a:rPr kumimoji="1" lang="ja-JP" altLang="en-US" sz="1600">
                <a:solidFill>
                  <a:srgbClr val="000000"/>
                </a:solidFill>
                <a:latin typeface="+mn-ea"/>
              </a:rPr>
              <a:t>結婚状況・・・</a:t>
            </a:r>
            <a:r>
              <a:rPr kumimoji="1" lang="en-US" altLang="ja-JP" sz="1600" dirty="0">
                <a:solidFill>
                  <a:srgbClr val="000000"/>
                </a:solidFill>
                <a:latin typeface="+mn-ea"/>
              </a:rPr>
              <a:t> + b</a:t>
            </a:r>
            <a:endParaRPr kumimoji="1" lang="ja-JP" altLang="en-US" sz="1600" dirty="0">
              <a:solidFill>
                <a:srgbClr val="000000"/>
              </a:solidFill>
              <a:latin typeface="+mn-ea"/>
            </a:endParaRPr>
          </a:p>
        </p:txBody>
      </p:sp>
      <p:sp>
        <p:nvSpPr>
          <p:cNvPr id="14" name="テキスト ボックス 13">
            <a:extLst>
              <a:ext uri="{FF2B5EF4-FFF2-40B4-BE49-F238E27FC236}">
                <a16:creationId xmlns:a16="http://schemas.microsoft.com/office/drawing/2014/main" id="{B7B931A2-ECF9-6F84-4909-5EF2C815C5C3}"/>
              </a:ext>
            </a:extLst>
          </p:cNvPr>
          <p:cNvSpPr txBox="1"/>
          <p:nvPr/>
        </p:nvSpPr>
        <p:spPr>
          <a:xfrm>
            <a:off x="3354702" y="5872575"/>
            <a:ext cx="5482591" cy="338554"/>
          </a:xfrm>
          <a:prstGeom prst="rect">
            <a:avLst/>
          </a:prstGeom>
          <a:noFill/>
        </p:spPr>
        <p:txBody>
          <a:bodyPr wrap="none" rtlCol="0">
            <a:spAutoFit/>
          </a:bodyPr>
          <a:lstStyle/>
          <a:p>
            <a:pPr algn="ctr" defTabSz="914400" fontAlgn="base">
              <a:spcBef>
                <a:spcPct val="0"/>
              </a:spcBef>
              <a:spcAft>
                <a:spcPct val="0"/>
              </a:spcAft>
            </a:pPr>
            <a:r>
              <a:rPr kumimoji="1" lang="en-US" altLang="ja-JP" sz="1600" b="1" dirty="0">
                <a:solidFill>
                  <a:srgbClr val="F36C37"/>
                </a:solidFill>
                <a:latin typeface="+mn-ea"/>
              </a:rPr>
              <a:t>Y (</a:t>
            </a:r>
            <a:r>
              <a:rPr kumimoji="1" lang="ja-JP" altLang="en-US" sz="1600" b="1">
                <a:solidFill>
                  <a:srgbClr val="F36C37"/>
                </a:solidFill>
                <a:latin typeface="+mn-ea"/>
              </a:rPr>
              <a:t>売上）に影響度の高い</a:t>
            </a:r>
            <a:r>
              <a:rPr kumimoji="1" lang="en-US" altLang="ja-JP" sz="1600" b="1" dirty="0">
                <a:solidFill>
                  <a:srgbClr val="F36C37"/>
                </a:solidFill>
                <a:latin typeface="+mn-ea"/>
              </a:rPr>
              <a:t> a (</a:t>
            </a:r>
            <a:r>
              <a:rPr kumimoji="1" lang="ja-JP" altLang="en-US" sz="1600" b="1">
                <a:solidFill>
                  <a:srgbClr val="F36C37"/>
                </a:solidFill>
                <a:latin typeface="+mn-ea"/>
              </a:rPr>
              <a:t>要因</a:t>
            </a:r>
            <a:r>
              <a:rPr kumimoji="1" lang="en-US" altLang="ja-JP" sz="1600" b="1" dirty="0">
                <a:solidFill>
                  <a:srgbClr val="F36C37"/>
                </a:solidFill>
                <a:latin typeface="+mn-ea"/>
              </a:rPr>
              <a:t>)</a:t>
            </a:r>
            <a:r>
              <a:rPr kumimoji="1" lang="ja-JP" altLang="en-US" sz="1600" b="1">
                <a:solidFill>
                  <a:srgbClr val="F36C37"/>
                </a:solidFill>
                <a:latin typeface="+mn-ea"/>
              </a:rPr>
              <a:t>を調べることが出来る</a:t>
            </a:r>
            <a:endParaRPr kumimoji="1" lang="ja-JP" altLang="en-US" sz="1600" b="1" dirty="0">
              <a:solidFill>
                <a:srgbClr val="F36C37"/>
              </a:solidFill>
              <a:latin typeface="+mn-ea"/>
            </a:endParaRPr>
          </a:p>
        </p:txBody>
      </p:sp>
      <p:sp>
        <p:nvSpPr>
          <p:cNvPr id="15" name="テキスト ボックス 14">
            <a:extLst>
              <a:ext uri="{FF2B5EF4-FFF2-40B4-BE49-F238E27FC236}">
                <a16:creationId xmlns:a16="http://schemas.microsoft.com/office/drawing/2014/main" id="{D0FBE374-0F51-6B13-FFE8-46BFFC52D515}"/>
              </a:ext>
            </a:extLst>
          </p:cNvPr>
          <p:cNvSpPr txBox="1"/>
          <p:nvPr/>
        </p:nvSpPr>
        <p:spPr>
          <a:xfrm>
            <a:off x="5362466" y="6184537"/>
            <a:ext cx="5519460" cy="338554"/>
          </a:xfrm>
          <a:prstGeom prst="rect">
            <a:avLst/>
          </a:prstGeom>
          <a:noFill/>
        </p:spPr>
        <p:txBody>
          <a:bodyPr wrap="none" rtlCol="0">
            <a:spAutoFit/>
          </a:bodyPr>
          <a:lstStyle/>
          <a:p>
            <a:pPr algn="ctr" defTabSz="914400" fontAlgn="base">
              <a:spcBef>
                <a:spcPct val="0"/>
              </a:spcBef>
              <a:spcAft>
                <a:spcPct val="0"/>
              </a:spcAft>
            </a:pPr>
            <a:r>
              <a:rPr kumimoji="1" lang="ja-JP" altLang="en-US" sz="1600">
                <a:solidFill>
                  <a:srgbClr val="5694D0"/>
                </a:solidFill>
                <a:latin typeface="+mn-ea"/>
              </a:rPr>
              <a:t>＊文字列→数値化が必要、入力変数も連続値のほうが◯</a:t>
            </a:r>
            <a:endParaRPr kumimoji="1" lang="ja-JP" altLang="en-US" sz="1600" dirty="0">
              <a:solidFill>
                <a:srgbClr val="5694D0"/>
              </a:solidFill>
              <a:latin typeface="+mn-ea"/>
            </a:endParaRPr>
          </a:p>
        </p:txBody>
      </p:sp>
    </p:spTree>
    <p:extLst>
      <p:ext uri="{BB962C8B-B14F-4D97-AF65-F5344CB8AC3E}">
        <p14:creationId xmlns:p14="http://schemas.microsoft.com/office/powerpoint/2010/main" val="669555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C9422C9-EA4D-494C-A9C4-51836C80107E}"/>
              </a:ext>
            </a:extLst>
          </p:cNvPr>
          <p:cNvSpPr>
            <a:spLocks noGrp="1"/>
          </p:cNvSpPr>
          <p:nvPr>
            <p:ph type="title"/>
          </p:nvPr>
        </p:nvSpPr>
        <p:spPr/>
        <p:txBody>
          <a:bodyPr/>
          <a:lstStyle/>
          <a:p>
            <a:r>
              <a:rPr kumimoji="1" lang="ja-JP" altLang="en-US" dirty="0"/>
              <a:t>本コースの位置づけと関連コース</a:t>
            </a:r>
          </a:p>
        </p:txBody>
      </p:sp>
      <p:sp>
        <p:nvSpPr>
          <p:cNvPr id="3" name="スライド番号プレースホルダー 2">
            <a:extLst>
              <a:ext uri="{FF2B5EF4-FFF2-40B4-BE49-F238E27FC236}">
                <a16:creationId xmlns:a16="http://schemas.microsoft.com/office/drawing/2014/main" id="{0D86B2BC-6FA2-4B34-B63C-AC6D88C5A80D}"/>
              </a:ext>
            </a:extLst>
          </p:cNvPr>
          <p:cNvSpPr>
            <a:spLocks noGrp="1"/>
          </p:cNvSpPr>
          <p:nvPr>
            <p:ph type="sldNum" sz="quarter" idx="10"/>
          </p:nvPr>
        </p:nvSpPr>
        <p:spPr/>
        <p:txBody>
          <a:bodyPr/>
          <a:lstStyle/>
          <a:p>
            <a:fld id="{5D750650-B10A-47BF-93C2-E1678438B37A}" type="slidenum">
              <a:rPr kumimoji="1" lang="ja-JP" altLang="en-US" smtClean="0"/>
              <a:pPr/>
              <a:t>6</a:t>
            </a:fld>
            <a:endParaRPr kumimoji="1" lang="ja-JP" altLang="en-US"/>
          </a:p>
        </p:txBody>
      </p:sp>
      <p:sp>
        <p:nvSpPr>
          <p:cNvPr id="76" name="フリーフォーム: 図形 75">
            <a:extLst>
              <a:ext uri="{FF2B5EF4-FFF2-40B4-BE49-F238E27FC236}">
                <a16:creationId xmlns:a16="http://schemas.microsoft.com/office/drawing/2014/main" id="{74DF0430-919D-4661-9B2F-7BCB17FA4D5E}"/>
              </a:ext>
            </a:extLst>
          </p:cNvPr>
          <p:cNvSpPr/>
          <p:nvPr/>
        </p:nvSpPr>
        <p:spPr bwMode="auto">
          <a:xfrm>
            <a:off x="926871" y="2675007"/>
            <a:ext cx="3875656" cy="676770"/>
          </a:xfrm>
          <a:custGeom>
            <a:avLst/>
            <a:gdLst>
              <a:gd name="connsiteX0" fmla="*/ 0 w 3875656"/>
              <a:gd name="connsiteY0" fmla="*/ 0 h 676770"/>
              <a:gd name="connsiteX1" fmla="*/ 3537271 w 3875656"/>
              <a:gd name="connsiteY1" fmla="*/ 0 h 676770"/>
              <a:gd name="connsiteX2" fmla="*/ 3875656 w 3875656"/>
              <a:gd name="connsiteY2" fmla="*/ 338385 h 676770"/>
              <a:gd name="connsiteX3" fmla="*/ 3875655 w 3875656"/>
              <a:gd name="connsiteY3" fmla="*/ 338385 h 676770"/>
              <a:gd name="connsiteX4" fmla="*/ 3537270 w 3875656"/>
              <a:gd name="connsiteY4" fmla="*/ 676770 h 676770"/>
              <a:gd name="connsiteX5" fmla="*/ 88244 w 3875656"/>
              <a:gd name="connsiteY5" fmla="*/ 676770 h 676770"/>
              <a:gd name="connsiteX6" fmla="*/ 0 w 3875656"/>
              <a:gd name="connsiteY6" fmla="*/ 0 h 676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75656" h="676770">
                <a:moveTo>
                  <a:pt x="0" y="0"/>
                </a:moveTo>
                <a:lnTo>
                  <a:pt x="3537271" y="0"/>
                </a:lnTo>
                <a:cubicBezTo>
                  <a:pt x="3724156" y="0"/>
                  <a:pt x="3875656" y="151500"/>
                  <a:pt x="3875656" y="338385"/>
                </a:cubicBezTo>
                <a:lnTo>
                  <a:pt x="3875655" y="338385"/>
                </a:lnTo>
                <a:cubicBezTo>
                  <a:pt x="3875655" y="525270"/>
                  <a:pt x="3724155" y="676770"/>
                  <a:pt x="3537270" y="676770"/>
                </a:cubicBezTo>
                <a:lnTo>
                  <a:pt x="88244" y="676770"/>
                </a:lnTo>
                <a:lnTo>
                  <a:pt x="0" y="0"/>
                </a:lnTo>
                <a:close/>
              </a:path>
            </a:pathLst>
          </a:custGeom>
          <a:gradFill>
            <a:gsLst>
              <a:gs pos="0">
                <a:srgbClr val="F47D4E"/>
              </a:gs>
              <a:gs pos="100000">
                <a:srgbClr val="F36C37"/>
              </a:gs>
            </a:gsLst>
            <a:lin ang="18900000" scaled="1"/>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360000" tIns="72000" rtlCol="0" anchor="ctr"/>
          <a:lstStyle/>
          <a:p>
            <a:pPr algn="ctr"/>
            <a:r>
              <a:rPr kumimoji="1" lang="en-US" altLang="ja-JP" sz="1600" b="1" spc="300" dirty="0">
                <a:effectLst>
                  <a:outerShdw blurRad="38100" dist="38100" dir="2700000" algn="tl">
                    <a:srgbClr val="000000">
                      <a:alpha val="43137"/>
                    </a:srgbClr>
                  </a:outerShdw>
                </a:effectLst>
              </a:rPr>
              <a:t>Python</a:t>
            </a:r>
            <a:r>
              <a:rPr kumimoji="1" lang="ja-JP" altLang="en-US" sz="1600" b="1" spc="300" dirty="0">
                <a:effectLst>
                  <a:outerShdw blurRad="38100" dist="38100" dir="2700000" algn="tl">
                    <a:srgbClr val="000000">
                      <a:alpha val="43137"/>
                    </a:srgbClr>
                  </a:outerShdw>
                </a:effectLst>
              </a:rPr>
              <a:t>プログラミング</a:t>
            </a:r>
            <a:r>
              <a:rPr kumimoji="1" lang="en-US" altLang="ja-JP" sz="2400" b="1" spc="300" dirty="0">
                <a:effectLst>
                  <a:outerShdw blurRad="38100" dist="38100" dir="2700000" algn="tl">
                    <a:srgbClr val="000000">
                      <a:alpha val="43137"/>
                    </a:srgbClr>
                  </a:outerShdw>
                </a:effectLst>
              </a:rPr>
              <a:t>1</a:t>
            </a:r>
            <a:endParaRPr kumimoji="1" lang="en-US" altLang="ja-JP" sz="1600" b="1" spc="300" dirty="0">
              <a:effectLst>
                <a:outerShdw blurRad="38100" dist="38100" dir="2700000" algn="tl">
                  <a:srgbClr val="000000">
                    <a:alpha val="43137"/>
                  </a:srgbClr>
                </a:outerShdw>
              </a:effectLst>
            </a:endParaRPr>
          </a:p>
          <a:p>
            <a:pPr algn="ctr"/>
            <a:r>
              <a:rPr kumimoji="1" lang="ja-JP" altLang="en-US" sz="1600" b="1" spc="300" dirty="0">
                <a:effectLst>
                  <a:outerShdw blurRad="38100" dist="38100" dir="2700000" algn="tl">
                    <a:srgbClr val="000000">
                      <a:alpha val="43137"/>
                    </a:srgbClr>
                  </a:outerShdw>
                </a:effectLst>
              </a:rPr>
              <a:t>基本文法編</a:t>
            </a:r>
            <a:endParaRPr kumimoji="1" lang="ja-JP" altLang="en-US" sz="2200" b="1" spc="300" dirty="0">
              <a:solidFill>
                <a:schemeClr val="lt1"/>
              </a:solidFill>
              <a:effectLst>
                <a:outerShdw blurRad="38100" dist="38100" dir="2700000" algn="tl">
                  <a:srgbClr val="000000">
                    <a:alpha val="43137"/>
                  </a:srgbClr>
                </a:outerShdw>
              </a:effectLst>
            </a:endParaRPr>
          </a:p>
        </p:txBody>
      </p:sp>
      <p:sp>
        <p:nvSpPr>
          <p:cNvPr id="77" name="フリーフォーム: 図形 76">
            <a:extLst>
              <a:ext uri="{FF2B5EF4-FFF2-40B4-BE49-F238E27FC236}">
                <a16:creationId xmlns:a16="http://schemas.microsoft.com/office/drawing/2014/main" id="{F8E69AC2-9E3B-48E9-A4DE-72C39D7FA801}"/>
              </a:ext>
            </a:extLst>
          </p:cNvPr>
          <p:cNvSpPr/>
          <p:nvPr/>
        </p:nvSpPr>
        <p:spPr bwMode="auto">
          <a:xfrm>
            <a:off x="1007331" y="3998838"/>
            <a:ext cx="3875656" cy="676770"/>
          </a:xfrm>
          <a:custGeom>
            <a:avLst/>
            <a:gdLst>
              <a:gd name="connsiteX0" fmla="*/ 0 w 3875656"/>
              <a:gd name="connsiteY0" fmla="*/ 0 h 676770"/>
              <a:gd name="connsiteX1" fmla="*/ 3537271 w 3875656"/>
              <a:gd name="connsiteY1" fmla="*/ 0 h 676770"/>
              <a:gd name="connsiteX2" fmla="*/ 3875656 w 3875656"/>
              <a:gd name="connsiteY2" fmla="*/ 338385 h 676770"/>
              <a:gd name="connsiteX3" fmla="*/ 3875655 w 3875656"/>
              <a:gd name="connsiteY3" fmla="*/ 338385 h 676770"/>
              <a:gd name="connsiteX4" fmla="*/ 3537270 w 3875656"/>
              <a:gd name="connsiteY4" fmla="*/ 676770 h 676770"/>
              <a:gd name="connsiteX5" fmla="*/ 88244 w 3875656"/>
              <a:gd name="connsiteY5" fmla="*/ 676770 h 676770"/>
              <a:gd name="connsiteX6" fmla="*/ 0 w 3875656"/>
              <a:gd name="connsiteY6" fmla="*/ 0 h 676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75656" h="676770">
                <a:moveTo>
                  <a:pt x="0" y="0"/>
                </a:moveTo>
                <a:lnTo>
                  <a:pt x="3537271" y="0"/>
                </a:lnTo>
                <a:cubicBezTo>
                  <a:pt x="3724156" y="0"/>
                  <a:pt x="3875656" y="151500"/>
                  <a:pt x="3875656" y="338385"/>
                </a:cubicBezTo>
                <a:lnTo>
                  <a:pt x="3875655" y="338385"/>
                </a:lnTo>
                <a:cubicBezTo>
                  <a:pt x="3875655" y="525270"/>
                  <a:pt x="3724155" y="676770"/>
                  <a:pt x="3537270" y="676770"/>
                </a:cubicBezTo>
                <a:lnTo>
                  <a:pt x="88244" y="676770"/>
                </a:lnTo>
                <a:lnTo>
                  <a:pt x="0" y="0"/>
                </a:lnTo>
                <a:close/>
              </a:path>
            </a:pathLst>
          </a:custGeom>
          <a:gradFill>
            <a:gsLst>
              <a:gs pos="0">
                <a:srgbClr val="70CFF5"/>
              </a:gs>
              <a:gs pos="100000">
                <a:srgbClr val="0FAEF0"/>
              </a:gs>
            </a:gsLst>
            <a:lin ang="18900000" scaled="1"/>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360000" tIns="72000"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en-US" altLang="ja-JP" sz="1600" b="1" i="0" u="none" strike="noStrike" kern="1200" cap="none" spc="300" normalizeH="0" baseline="0" noProof="0" dirty="0">
                <a:ln>
                  <a:noFill/>
                </a:ln>
                <a:solidFill>
                  <a:srgbClr val="FFFFFF"/>
                </a:solidFill>
                <a:effectLst>
                  <a:outerShdw blurRad="38100" dist="38100" dir="2700000" algn="tl">
                    <a:srgbClr val="000000">
                      <a:alpha val="43137"/>
                    </a:srgbClr>
                  </a:outerShdw>
                </a:effectLst>
                <a:uLnTx/>
                <a:uFillTx/>
                <a:latin typeface="Arial"/>
                <a:ea typeface="メイリオ"/>
                <a:cs typeface="+mn-cs"/>
              </a:rPr>
              <a:t>Python</a:t>
            </a:r>
            <a:r>
              <a:rPr kumimoji="1" lang="ja-JP" altLang="en-US" sz="1600" b="1" i="0" u="none" strike="noStrike" kern="1200" cap="none" spc="300" normalizeH="0" baseline="0" noProof="0" dirty="0">
                <a:ln>
                  <a:noFill/>
                </a:ln>
                <a:solidFill>
                  <a:srgbClr val="FFFFFF"/>
                </a:solidFill>
                <a:effectLst>
                  <a:outerShdw blurRad="38100" dist="38100" dir="2700000" algn="tl">
                    <a:srgbClr val="000000">
                      <a:alpha val="43137"/>
                    </a:srgbClr>
                  </a:outerShdw>
                </a:effectLst>
                <a:uLnTx/>
                <a:uFillTx/>
                <a:latin typeface="Arial"/>
                <a:ea typeface="メイリオ"/>
                <a:cs typeface="+mn-cs"/>
              </a:rPr>
              <a:t>プログラミング</a:t>
            </a:r>
            <a:r>
              <a:rPr kumimoji="1" lang="en-US" altLang="ja-JP" sz="2400" b="1" i="0" u="none" strike="noStrike" kern="1200" cap="none" spc="300" normalizeH="0" baseline="0" noProof="0" dirty="0">
                <a:ln>
                  <a:noFill/>
                </a:ln>
                <a:solidFill>
                  <a:srgbClr val="FFFFFF"/>
                </a:solidFill>
                <a:effectLst>
                  <a:outerShdw blurRad="38100" dist="38100" dir="2700000" algn="tl">
                    <a:srgbClr val="000000">
                      <a:alpha val="43137"/>
                    </a:srgbClr>
                  </a:outerShdw>
                </a:effectLst>
                <a:uLnTx/>
                <a:uFillTx/>
                <a:latin typeface="Arial"/>
                <a:ea typeface="メイリオ"/>
                <a:cs typeface="+mn-cs"/>
              </a:rPr>
              <a:t>2</a:t>
            </a:r>
            <a:endParaRPr kumimoji="1" lang="en-US" altLang="ja-JP" sz="1600" b="1" i="0" u="none" strike="noStrike" kern="1200" cap="none" spc="300" normalizeH="0" baseline="0" noProof="0" dirty="0">
              <a:ln>
                <a:noFill/>
              </a:ln>
              <a:solidFill>
                <a:srgbClr val="FFFFFF"/>
              </a:solidFill>
              <a:effectLst>
                <a:outerShdw blurRad="38100" dist="38100" dir="2700000" algn="tl">
                  <a:srgbClr val="000000">
                    <a:alpha val="43137"/>
                  </a:srgbClr>
                </a:outerShdw>
              </a:effectLst>
              <a:uLnTx/>
              <a:uFillTx/>
              <a:latin typeface="Arial"/>
              <a:ea typeface="メイリオ"/>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sz="1600" b="1" spc="300" dirty="0">
                <a:solidFill>
                  <a:srgbClr val="FFFFFF"/>
                </a:solidFill>
                <a:effectLst>
                  <a:outerShdw blurRad="38100" dist="38100" dir="2700000" algn="tl">
                    <a:srgbClr val="000000">
                      <a:alpha val="43137"/>
                    </a:srgbClr>
                  </a:outerShdw>
                </a:effectLst>
                <a:latin typeface="Arial"/>
                <a:ea typeface="メイリオ"/>
              </a:rPr>
              <a:t>オブジェクト指向編</a:t>
            </a:r>
            <a:endParaRPr kumimoji="1" lang="ja-JP" altLang="en-US" sz="2200" b="1" i="0" u="none" strike="noStrike" kern="1200" cap="none" spc="300" normalizeH="0" baseline="0" noProof="0" dirty="0">
              <a:ln>
                <a:noFill/>
              </a:ln>
              <a:solidFill>
                <a:srgbClr val="FFFFFF"/>
              </a:solidFill>
              <a:effectLst>
                <a:outerShdw blurRad="38100" dist="38100" dir="2700000" algn="tl">
                  <a:srgbClr val="000000">
                    <a:alpha val="43137"/>
                  </a:srgbClr>
                </a:outerShdw>
              </a:effectLst>
              <a:uLnTx/>
              <a:uFillTx/>
              <a:latin typeface="Arial"/>
              <a:ea typeface="メイリオ"/>
              <a:cs typeface="+mn-cs"/>
            </a:endParaRPr>
          </a:p>
        </p:txBody>
      </p:sp>
      <p:sp>
        <p:nvSpPr>
          <p:cNvPr id="78" name="フリーフォーム: 図形 77">
            <a:extLst>
              <a:ext uri="{FF2B5EF4-FFF2-40B4-BE49-F238E27FC236}">
                <a16:creationId xmlns:a16="http://schemas.microsoft.com/office/drawing/2014/main" id="{E13AC79A-4507-41F6-8956-2FFD64C92432}"/>
              </a:ext>
            </a:extLst>
          </p:cNvPr>
          <p:cNvSpPr/>
          <p:nvPr/>
        </p:nvSpPr>
        <p:spPr bwMode="auto">
          <a:xfrm>
            <a:off x="6884072" y="2684810"/>
            <a:ext cx="3875656" cy="676770"/>
          </a:xfrm>
          <a:custGeom>
            <a:avLst/>
            <a:gdLst>
              <a:gd name="connsiteX0" fmla="*/ 0 w 3875656"/>
              <a:gd name="connsiteY0" fmla="*/ 0 h 676770"/>
              <a:gd name="connsiteX1" fmla="*/ 3537271 w 3875656"/>
              <a:gd name="connsiteY1" fmla="*/ 0 h 676770"/>
              <a:gd name="connsiteX2" fmla="*/ 3875656 w 3875656"/>
              <a:gd name="connsiteY2" fmla="*/ 338385 h 676770"/>
              <a:gd name="connsiteX3" fmla="*/ 3875655 w 3875656"/>
              <a:gd name="connsiteY3" fmla="*/ 338385 h 676770"/>
              <a:gd name="connsiteX4" fmla="*/ 3537270 w 3875656"/>
              <a:gd name="connsiteY4" fmla="*/ 676770 h 676770"/>
              <a:gd name="connsiteX5" fmla="*/ 88244 w 3875656"/>
              <a:gd name="connsiteY5" fmla="*/ 676770 h 676770"/>
              <a:gd name="connsiteX6" fmla="*/ 0 w 3875656"/>
              <a:gd name="connsiteY6" fmla="*/ 0 h 676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75656" h="676770">
                <a:moveTo>
                  <a:pt x="0" y="0"/>
                </a:moveTo>
                <a:lnTo>
                  <a:pt x="3537271" y="0"/>
                </a:lnTo>
                <a:cubicBezTo>
                  <a:pt x="3724156" y="0"/>
                  <a:pt x="3875656" y="151500"/>
                  <a:pt x="3875656" y="338385"/>
                </a:cubicBezTo>
                <a:lnTo>
                  <a:pt x="3875655" y="338385"/>
                </a:lnTo>
                <a:cubicBezTo>
                  <a:pt x="3875655" y="525270"/>
                  <a:pt x="3724155" y="676770"/>
                  <a:pt x="3537270" y="676770"/>
                </a:cubicBezTo>
                <a:lnTo>
                  <a:pt x="88244" y="676770"/>
                </a:lnTo>
                <a:lnTo>
                  <a:pt x="0" y="0"/>
                </a:lnTo>
                <a:close/>
              </a:path>
            </a:pathLst>
          </a:custGeom>
          <a:gradFill>
            <a:gsLst>
              <a:gs pos="0">
                <a:srgbClr val="FEC22E"/>
              </a:gs>
              <a:gs pos="100000">
                <a:srgbClr val="FF9600"/>
              </a:gs>
            </a:gsLst>
            <a:lin ang="18900000" scaled="1"/>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360000" tIns="72000"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en-US" altLang="ja-JP" sz="1600" b="1" i="0" u="none" strike="noStrike" kern="1200" cap="none" spc="300" normalizeH="0" baseline="0" noProof="0" dirty="0">
                <a:ln>
                  <a:noFill/>
                </a:ln>
                <a:solidFill>
                  <a:srgbClr val="FFFFFF"/>
                </a:solidFill>
                <a:effectLst>
                  <a:outerShdw blurRad="38100" dist="38100" dir="2700000" algn="tl">
                    <a:srgbClr val="000000">
                      <a:alpha val="43137"/>
                    </a:srgbClr>
                  </a:outerShdw>
                </a:effectLst>
                <a:uLnTx/>
                <a:uFillTx/>
                <a:latin typeface="Arial"/>
                <a:ea typeface="メイリオ"/>
                <a:cs typeface="+mn-cs"/>
              </a:rPr>
              <a:t>Python</a:t>
            </a:r>
            <a:r>
              <a:rPr kumimoji="1" lang="ja-JP" altLang="en-US" sz="1600" b="1" i="0" u="none" strike="noStrike" kern="1200" cap="none" spc="300" normalizeH="0" baseline="0" noProof="0" dirty="0">
                <a:ln>
                  <a:noFill/>
                </a:ln>
                <a:solidFill>
                  <a:srgbClr val="FFFFFF"/>
                </a:solidFill>
                <a:effectLst>
                  <a:outerShdw blurRad="38100" dist="38100" dir="2700000" algn="tl">
                    <a:srgbClr val="000000">
                      <a:alpha val="43137"/>
                    </a:srgbClr>
                  </a:outerShdw>
                </a:effectLst>
                <a:uLnTx/>
                <a:uFillTx/>
                <a:latin typeface="Arial"/>
                <a:ea typeface="メイリオ"/>
                <a:cs typeface="+mn-cs"/>
              </a:rPr>
              <a:t>による</a:t>
            </a:r>
            <a:r>
              <a:rPr kumimoji="1" lang="ja-JP" altLang="en-US" sz="1600" b="1" spc="300" dirty="0">
                <a:solidFill>
                  <a:srgbClr val="FFFFFF"/>
                </a:solidFill>
                <a:effectLst>
                  <a:outerShdw blurRad="38100" dist="38100" dir="2700000" algn="tl">
                    <a:srgbClr val="000000">
                      <a:alpha val="43137"/>
                    </a:srgbClr>
                  </a:outerShdw>
                </a:effectLst>
                <a:latin typeface="Arial"/>
                <a:ea typeface="メイリオ"/>
              </a:rPr>
              <a:t>データ分析入門</a:t>
            </a:r>
            <a:endParaRPr kumimoji="1" lang="ja-JP" altLang="en-US" sz="2200" b="1" i="0" u="none" strike="noStrike" kern="1200" cap="none" spc="300" normalizeH="0" baseline="0" noProof="0" dirty="0">
              <a:ln>
                <a:noFill/>
              </a:ln>
              <a:solidFill>
                <a:srgbClr val="FFFFFF"/>
              </a:solidFill>
              <a:effectLst>
                <a:outerShdw blurRad="38100" dist="38100" dir="2700000" algn="tl">
                  <a:srgbClr val="000000">
                    <a:alpha val="43137"/>
                  </a:srgbClr>
                </a:outerShdw>
              </a:effectLst>
              <a:uLnTx/>
              <a:uFillTx/>
              <a:latin typeface="Arial"/>
              <a:ea typeface="メイリオ"/>
              <a:cs typeface="+mn-cs"/>
            </a:endParaRPr>
          </a:p>
        </p:txBody>
      </p:sp>
      <p:sp>
        <p:nvSpPr>
          <p:cNvPr id="79" name="フリーフォーム: 図形 78">
            <a:extLst>
              <a:ext uri="{FF2B5EF4-FFF2-40B4-BE49-F238E27FC236}">
                <a16:creationId xmlns:a16="http://schemas.microsoft.com/office/drawing/2014/main" id="{6132CD2C-3DB9-440E-979D-C57C283D6483}"/>
              </a:ext>
            </a:extLst>
          </p:cNvPr>
          <p:cNvSpPr/>
          <p:nvPr/>
        </p:nvSpPr>
        <p:spPr bwMode="auto">
          <a:xfrm>
            <a:off x="3856857" y="1405950"/>
            <a:ext cx="3875656" cy="676770"/>
          </a:xfrm>
          <a:custGeom>
            <a:avLst/>
            <a:gdLst>
              <a:gd name="connsiteX0" fmla="*/ 0 w 3875656"/>
              <a:gd name="connsiteY0" fmla="*/ 0 h 676770"/>
              <a:gd name="connsiteX1" fmla="*/ 3537271 w 3875656"/>
              <a:gd name="connsiteY1" fmla="*/ 0 h 676770"/>
              <a:gd name="connsiteX2" fmla="*/ 3875656 w 3875656"/>
              <a:gd name="connsiteY2" fmla="*/ 338385 h 676770"/>
              <a:gd name="connsiteX3" fmla="*/ 3875655 w 3875656"/>
              <a:gd name="connsiteY3" fmla="*/ 338385 h 676770"/>
              <a:gd name="connsiteX4" fmla="*/ 3537270 w 3875656"/>
              <a:gd name="connsiteY4" fmla="*/ 676770 h 676770"/>
              <a:gd name="connsiteX5" fmla="*/ 88244 w 3875656"/>
              <a:gd name="connsiteY5" fmla="*/ 676770 h 676770"/>
              <a:gd name="connsiteX6" fmla="*/ 0 w 3875656"/>
              <a:gd name="connsiteY6" fmla="*/ 0 h 676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75656" h="676770">
                <a:moveTo>
                  <a:pt x="0" y="0"/>
                </a:moveTo>
                <a:lnTo>
                  <a:pt x="3537271" y="0"/>
                </a:lnTo>
                <a:cubicBezTo>
                  <a:pt x="3724156" y="0"/>
                  <a:pt x="3875656" y="151500"/>
                  <a:pt x="3875656" y="338385"/>
                </a:cubicBezTo>
                <a:lnTo>
                  <a:pt x="3875655" y="338385"/>
                </a:lnTo>
                <a:cubicBezTo>
                  <a:pt x="3875655" y="525270"/>
                  <a:pt x="3724155" y="676770"/>
                  <a:pt x="3537270" y="676770"/>
                </a:cubicBezTo>
                <a:lnTo>
                  <a:pt x="88244" y="676770"/>
                </a:lnTo>
                <a:lnTo>
                  <a:pt x="0" y="0"/>
                </a:lnTo>
                <a:close/>
              </a:path>
            </a:pathLst>
          </a:custGeom>
          <a:gradFill>
            <a:gsLst>
              <a:gs pos="0">
                <a:srgbClr val="9994EF"/>
              </a:gs>
              <a:gs pos="100000">
                <a:srgbClr val="A74DF1"/>
              </a:gs>
            </a:gsLst>
            <a:lin ang="18900000" scaled="1"/>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360000" tIns="72000"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sz="1600" b="1" spc="300" dirty="0">
                <a:solidFill>
                  <a:srgbClr val="FFFFFF"/>
                </a:solidFill>
                <a:effectLst>
                  <a:outerShdw blurRad="38100" dist="38100" dir="2700000" algn="tl">
                    <a:srgbClr val="000000">
                      <a:alpha val="43137"/>
                    </a:srgbClr>
                  </a:outerShdw>
                </a:effectLst>
                <a:latin typeface="Arial"/>
                <a:ea typeface="メイリオ"/>
              </a:rPr>
              <a:t>マシンラーニング</a:t>
            </a:r>
            <a:endParaRPr kumimoji="1" lang="en-US" altLang="ja-JP" sz="1600" b="1" spc="300" dirty="0">
              <a:solidFill>
                <a:srgbClr val="FFFFFF"/>
              </a:solidFill>
              <a:effectLst>
                <a:outerShdw blurRad="38100" dist="38100" dir="2700000" algn="tl">
                  <a:srgbClr val="000000">
                    <a:alpha val="43137"/>
                  </a:srgbClr>
                </a:outerShdw>
              </a:effectLst>
              <a:latin typeface="Arial"/>
              <a:ea typeface="メイリオ"/>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sz="1600" b="1" spc="300" dirty="0">
                <a:solidFill>
                  <a:srgbClr val="FFFFFF"/>
                </a:solidFill>
                <a:effectLst>
                  <a:outerShdw blurRad="38100" dist="38100" dir="2700000" algn="tl">
                    <a:srgbClr val="000000">
                      <a:alpha val="43137"/>
                    </a:srgbClr>
                  </a:outerShdw>
                </a:effectLst>
                <a:latin typeface="Arial"/>
                <a:ea typeface="メイリオ"/>
              </a:rPr>
              <a:t>オーバービュー</a:t>
            </a:r>
            <a:endParaRPr kumimoji="1" lang="en-US" altLang="ja-JP" sz="1600" b="1" i="0" u="none" strike="noStrike" kern="1200" cap="none" spc="300" normalizeH="0" baseline="0" noProof="0" dirty="0">
              <a:ln>
                <a:noFill/>
              </a:ln>
              <a:solidFill>
                <a:srgbClr val="FFFFFF"/>
              </a:solidFill>
              <a:effectLst>
                <a:outerShdw blurRad="38100" dist="38100" dir="2700000" algn="tl">
                  <a:srgbClr val="000000">
                    <a:alpha val="43137"/>
                  </a:srgbClr>
                </a:outerShdw>
              </a:effectLst>
              <a:uLnTx/>
              <a:uFillTx/>
              <a:latin typeface="Arial"/>
              <a:ea typeface="メイリオ"/>
              <a:cs typeface="+mn-cs"/>
            </a:endParaRPr>
          </a:p>
        </p:txBody>
      </p:sp>
      <p:sp>
        <p:nvSpPr>
          <p:cNvPr id="80" name="フリーフォーム: 図形 79">
            <a:extLst>
              <a:ext uri="{FF2B5EF4-FFF2-40B4-BE49-F238E27FC236}">
                <a16:creationId xmlns:a16="http://schemas.microsoft.com/office/drawing/2014/main" id="{DB0C0B5E-5512-452F-9F0B-D2D911C8159E}"/>
              </a:ext>
            </a:extLst>
          </p:cNvPr>
          <p:cNvSpPr/>
          <p:nvPr/>
        </p:nvSpPr>
        <p:spPr bwMode="auto">
          <a:xfrm>
            <a:off x="6884071" y="3998838"/>
            <a:ext cx="4027309" cy="728176"/>
          </a:xfrm>
          <a:custGeom>
            <a:avLst/>
            <a:gdLst>
              <a:gd name="connsiteX0" fmla="*/ 0 w 3875656"/>
              <a:gd name="connsiteY0" fmla="*/ 0 h 676770"/>
              <a:gd name="connsiteX1" fmla="*/ 3537271 w 3875656"/>
              <a:gd name="connsiteY1" fmla="*/ 0 h 676770"/>
              <a:gd name="connsiteX2" fmla="*/ 3875656 w 3875656"/>
              <a:gd name="connsiteY2" fmla="*/ 338385 h 676770"/>
              <a:gd name="connsiteX3" fmla="*/ 3875655 w 3875656"/>
              <a:gd name="connsiteY3" fmla="*/ 338385 h 676770"/>
              <a:gd name="connsiteX4" fmla="*/ 3537270 w 3875656"/>
              <a:gd name="connsiteY4" fmla="*/ 676770 h 676770"/>
              <a:gd name="connsiteX5" fmla="*/ 88244 w 3875656"/>
              <a:gd name="connsiteY5" fmla="*/ 676770 h 676770"/>
              <a:gd name="connsiteX6" fmla="*/ 0 w 3875656"/>
              <a:gd name="connsiteY6" fmla="*/ 0 h 676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75656" h="676770">
                <a:moveTo>
                  <a:pt x="0" y="0"/>
                </a:moveTo>
                <a:lnTo>
                  <a:pt x="3537271" y="0"/>
                </a:lnTo>
                <a:cubicBezTo>
                  <a:pt x="3724156" y="0"/>
                  <a:pt x="3875656" y="151500"/>
                  <a:pt x="3875656" y="338385"/>
                </a:cubicBezTo>
                <a:lnTo>
                  <a:pt x="3875655" y="338385"/>
                </a:lnTo>
                <a:cubicBezTo>
                  <a:pt x="3875655" y="525270"/>
                  <a:pt x="3724155" y="676770"/>
                  <a:pt x="3537270" y="676770"/>
                </a:cubicBezTo>
                <a:lnTo>
                  <a:pt x="88244" y="676770"/>
                </a:lnTo>
                <a:lnTo>
                  <a:pt x="0" y="0"/>
                </a:lnTo>
                <a:close/>
              </a:path>
            </a:pathLst>
          </a:custGeom>
          <a:gradFill>
            <a:gsLst>
              <a:gs pos="0">
                <a:srgbClr val="58E2A6"/>
              </a:gs>
              <a:gs pos="100000">
                <a:srgbClr val="15BC9E"/>
              </a:gs>
            </a:gsLst>
            <a:lin ang="18900000" scaled="1"/>
          </a:gradFill>
          <a:ln w="57150">
            <a:solidFill>
              <a:srgbClr val="00879E"/>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360000" tIns="72000"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en-US" altLang="ja-JP" sz="1400" b="1" i="0" u="none" strike="noStrike" kern="1200" cap="none" spc="300" normalizeH="0" baseline="0" noProof="0" dirty="0">
                <a:ln>
                  <a:noFill/>
                </a:ln>
                <a:solidFill>
                  <a:srgbClr val="FFFFFF"/>
                </a:solidFill>
                <a:effectLst>
                  <a:outerShdw blurRad="38100" dist="38100" dir="2700000" algn="tl">
                    <a:srgbClr val="000000">
                      <a:alpha val="43137"/>
                    </a:srgbClr>
                  </a:outerShdw>
                </a:effectLst>
                <a:uLnTx/>
                <a:uFillTx/>
                <a:latin typeface="Arial"/>
                <a:ea typeface="メイリオ"/>
                <a:cs typeface="+mn-cs"/>
              </a:rPr>
              <a:t>Python</a:t>
            </a:r>
            <a:r>
              <a:rPr kumimoji="1" lang="ja-JP" altLang="en-US" sz="1400" b="1" spc="300" dirty="0">
                <a:solidFill>
                  <a:srgbClr val="FFFFFF"/>
                </a:solidFill>
                <a:effectLst>
                  <a:outerShdw blurRad="38100" dist="38100" dir="2700000" algn="tl">
                    <a:srgbClr val="000000">
                      <a:alpha val="43137"/>
                    </a:srgbClr>
                  </a:outerShdw>
                </a:effectLst>
                <a:latin typeface="Arial"/>
                <a:ea typeface="メイリオ"/>
              </a:rPr>
              <a:t>で学ぶ</a:t>
            </a:r>
            <a:br>
              <a:rPr kumimoji="1" lang="en-US" altLang="ja-JP" sz="1400" b="1" spc="300" dirty="0">
                <a:solidFill>
                  <a:srgbClr val="FFFFFF"/>
                </a:solidFill>
                <a:effectLst>
                  <a:outerShdw blurRad="38100" dist="38100" dir="2700000" algn="tl">
                    <a:srgbClr val="000000">
                      <a:alpha val="43137"/>
                    </a:srgbClr>
                  </a:outerShdw>
                </a:effectLst>
                <a:latin typeface="Arial"/>
                <a:ea typeface="メイリオ"/>
              </a:rPr>
            </a:br>
            <a:r>
              <a:rPr kumimoji="1" lang="ja-JP" altLang="en-US" sz="1400" b="1" spc="300" dirty="0">
                <a:solidFill>
                  <a:srgbClr val="FFFFFF"/>
                </a:solidFill>
                <a:effectLst>
                  <a:outerShdw blurRad="38100" dist="38100" dir="2700000" algn="tl">
                    <a:srgbClr val="000000">
                      <a:alpha val="43137"/>
                    </a:srgbClr>
                  </a:outerShdw>
                </a:effectLst>
                <a:latin typeface="Arial"/>
                <a:ea typeface="メイリオ"/>
              </a:rPr>
              <a:t>機械学習 </a:t>
            </a:r>
            <a:r>
              <a:rPr kumimoji="1" lang="en-US" altLang="ja-JP" sz="1400" b="1" spc="300" dirty="0">
                <a:solidFill>
                  <a:srgbClr val="FFFFFF"/>
                </a:solidFill>
                <a:effectLst>
                  <a:outerShdw blurRad="38100" dist="38100" dir="2700000" algn="tl">
                    <a:srgbClr val="000000">
                      <a:alpha val="43137"/>
                    </a:srgbClr>
                  </a:outerShdw>
                </a:effectLst>
                <a:latin typeface="Arial"/>
                <a:ea typeface="メイリオ"/>
              </a:rPr>
              <a:t>&amp; </a:t>
            </a:r>
            <a:r>
              <a:rPr kumimoji="1" lang="ja-JP" altLang="en-US" sz="1400" b="1" spc="300" dirty="0">
                <a:solidFill>
                  <a:srgbClr val="FFFFFF"/>
                </a:solidFill>
                <a:effectLst>
                  <a:outerShdw blurRad="38100" dist="38100" dir="2700000" algn="tl">
                    <a:srgbClr val="000000">
                      <a:alpha val="43137"/>
                    </a:srgbClr>
                  </a:outerShdw>
                </a:effectLst>
                <a:latin typeface="Arial"/>
                <a:ea typeface="メイリオ"/>
              </a:rPr>
              <a:t>ディープラーニング ハンズオン</a:t>
            </a:r>
            <a:endParaRPr kumimoji="1" lang="en-US" altLang="ja-JP" sz="1400" b="1" i="0" u="none" strike="noStrike" kern="1200" cap="none" spc="300" normalizeH="0" baseline="0" noProof="0" dirty="0">
              <a:ln>
                <a:noFill/>
              </a:ln>
              <a:solidFill>
                <a:srgbClr val="FFFFFF"/>
              </a:solidFill>
              <a:effectLst>
                <a:outerShdw blurRad="38100" dist="38100" dir="2700000" algn="tl">
                  <a:srgbClr val="000000">
                    <a:alpha val="43137"/>
                  </a:srgbClr>
                </a:outerShdw>
              </a:effectLst>
              <a:uLnTx/>
              <a:uFillTx/>
              <a:latin typeface="Arial"/>
              <a:ea typeface="メイリオ"/>
              <a:cs typeface="+mn-cs"/>
            </a:endParaRPr>
          </a:p>
        </p:txBody>
      </p:sp>
      <p:sp>
        <p:nvSpPr>
          <p:cNvPr id="4" name="テキスト ボックス 3">
            <a:extLst>
              <a:ext uri="{FF2B5EF4-FFF2-40B4-BE49-F238E27FC236}">
                <a16:creationId xmlns:a16="http://schemas.microsoft.com/office/drawing/2014/main" id="{A0444C02-DAE9-4C1B-BA4E-D67F9AB7B2C2}"/>
              </a:ext>
            </a:extLst>
          </p:cNvPr>
          <p:cNvSpPr txBox="1"/>
          <p:nvPr/>
        </p:nvSpPr>
        <p:spPr>
          <a:xfrm>
            <a:off x="2017135" y="5378916"/>
            <a:ext cx="7759816" cy="461665"/>
          </a:xfrm>
          <a:prstGeom prst="rect">
            <a:avLst/>
          </a:prstGeom>
          <a:noFill/>
        </p:spPr>
        <p:txBody>
          <a:bodyPr wrap="square" rtlCol="0">
            <a:spAutoFit/>
          </a:bodyPr>
          <a:lstStyle/>
          <a:p>
            <a:pPr algn="l" defTabSz="914400" fontAlgn="base">
              <a:spcBef>
                <a:spcPct val="0"/>
              </a:spcBef>
              <a:spcAft>
                <a:spcPct val="0"/>
              </a:spcAft>
            </a:pPr>
            <a:r>
              <a:rPr kumimoji="1" lang="en-US" altLang="ja-JP" sz="2400" dirty="0">
                <a:solidFill>
                  <a:schemeClr val="tx2">
                    <a:lumMod val="75000"/>
                    <a:lumOff val="25000"/>
                  </a:schemeClr>
                </a:solidFill>
                <a:latin typeface="+mn-ea"/>
              </a:rPr>
              <a:t>※ </a:t>
            </a:r>
            <a:r>
              <a:rPr kumimoji="1" lang="ja-JP" altLang="en-US" sz="2400" dirty="0">
                <a:solidFill>
                  <a:schemeClr val="tx2">
                    <a:lumMod val="75000"/>
                    <a:lumOff val="25000"/>
                  </a:schemeClr>
                </a:solidFill>
                <a:latin typeface="+mn-ea"/>
              </a:rPr>
              <a:t>本コースに必須なのは</a:t>
            </a:r>
            <a:r>
              <a:rPr kumimoji="1" lang="en-US" altLang="ja-JP" sz="2400" dirty="0">
                <a:solidFill>
                  <a:schemeClr val="tx2">
                    <a:lumMod val="75000"/>
                    <a:lumOff val="25000"/>
                  </a:schemeClr>
                </a:solidFill>
                <a:latin typeface="+mn-ea"/>
              </a:rPr>
              <a:t>Python</a:t>
            </a:r>
            <a:r>
              <a:rPr kumimoji="1" lang="ja-JP" altLang="en-US" sz="2400" dirty="0">
                <a:solidFill>
                  <a:schemeClr val="tx2">
                    <a:lumMod val="75000"/>
                    <a:lumOff val="25000"/>
                  </a:schemeClr>
                </a:solidFill>
                <a:latin typeface="+mn-ea"/>
              </a:rPr>
              <a:t>基本文法です。</a:t>
            </a:r>
            <a:endParaRPr kumimoji="1" lang="en-US" altLang="ja-JP" sz="2400" dirty="0">
              <a:solidFill>
                <a:schemeClr val="tx2">
                  <a:lumMod val="75000"/>
                  <a:lumOff val="25000"/>
                </a:schemeClr>
              </a:solidFill>
              <a:latin typeface="+mn-ea"/>
            </a:endParaRPr>
          </a:p>
        </p:txBody>
      </p:sp>
      <p:cxnSp>
        <p:nvCxnSpPr>
          <p:cNvPr id="6" name="直線矢印コネクタ 5">
            <a:extLst>
              <a:ext uri="{FF2B5EF4-FFF2-40B4-BE49-F238E27FC236}">
                <a16:creationId xmlns:a16="http://schemas.microsoft.com/office/drawing/2014/main" id="{52519088-904F-4FF8-BF41-793D7D6CD691}"/>
              </a:ext>
            </a:extLst>
          </p:cNvPr>
          <p:cNvCxnSpPr>
            <a:cxnSpLocks/>
          </p:cNvCxnSpPr>
          <p:nvPr/>
        </p:nvCxnSpPr>
        <p:spPr>
          <a:xfrm flipV="1">
            <a:off x="4969607" y="3023195"/>
            <a:ext cx="1854872" cy="10968"/>
          </a:xfrm>
          <a:prstGeom prst="straightConnector1">
            <a:avLst/>
          </a:prstGeom>
          <a:ln w="57150">
            <a:solidFill>
              <a:schemeClr val="tx2">
                <a:lumMod val="75000"/>
                <a:lumOff val="25000"/>
              </a:schemeClr>
            </a:solidFill>
            <a:headEnd type="none" w="med" len="med"/>
            <a:tailEnd type="triangle"/>
          </a:ln>
        </p:spPr>
        <p:style>
          <a:lnRef idx="3">
            <a:schemeClr val="accent1"/>
          </a:lnRef>
          <a:fillRef idx="0">
            <a:schemeClr val="accent1"/>
          </a:fillRef>
          <a:effectRef idx="2">
            <a:schemeClr val="accent1"/>
          </a:effectRef>
          <a:fontRef idx="minor">
            <a:schemeClr val="tx1"/>
          </a:fontRef>
        </p:style>
      </p:cxnSp>
      <p:cxnSp>
        <p:nvCxnSpPr>
          <p:cNvPr id="19" name="直線矢印コネクタ 18">
            <a:extLst>
              <a:ext uri="{FF2B5EF4-FFF2-40B4-BE49-F238E27FC236}">
                <a16:creationId xmlns:a16="http://schemas.microsoft.com/office/drawing/2014/main" id="{3B31F270-4BF5-41E0-9BE6-DEB6B9EB8535}"/>
              </a:ext>
            </a:extLst>
          </p:cNvPr>
          <p:cNvCxnSpPr>
            <a:cxnSpLocks/>
          </p:cNvCxnSpPr>
          <p:nvPr/>
        </p:nvCxnSpPr>
        <p:spPr>
          <a:xfrm>
            <a:off x="4969607" y="3177163"/>
            <a:ext cx="1834005" cy="1023430"/>
          </a:xfrm>
          <a:prstGeom prst="straightConnector1">
            <a:avLst/>
          </a:prstGeom>
          <a:ln w="57150">
            <a:solidFill>
              <a:srgbClr val="EB0046"/>
            </a:solidFill>
            <a:headEnd type="none" w="med" len="med"/>
            <a:tailEnd type="triangle"/>
          </a:ln>
        </p:spPr>
        <p:style>
          <a:lnRef idx="3">
            <a:schemeClr val="accent1"/>
          </a:lnRef>
          <a:fillRef idx="0">
            <a:schemeClr val="accent1"/>
          </a:fillRef>
          <a:effectRef idx="2">
            <a:schemeClr val="accent1"/>
          </a:effectRef>
          <a:fontRef idx="minor">
            <a:schemeClr val="tx1"/>
          </a:fontRef>
        </p:style>
      </p:cxnSp>
      <p:cxnSp>
        <p:nvCxnSpPr>
          <p:cNvPr id="25" name="直線矢印コネクタ 24">
            <a:extLst>
              <a:ext uri="{FF2B5EF4-FFF2-40B4-BE49-F238E27FC236}">
                <a16:creationId xmlns:a16="http://schemas.microsoft.com/office/drawing/2014/main" id="{A63DD831-548F-4E6A-BFDE-7758A09363C4}"/>
              </a:ext>
            </a:extLst>
          </p:cNvPr>
          <p:cNvCxnSpPr>
            <a:cxnSpLocks/>
          </p:cNvCxnSpPr>
          <p:nvPr/>
        </p:nvCxnSpPr>
        <p:spPr>
          <a:xfrm>
            <a:off x="8688488" y="3403126"/>
            <a:ext cx="0" cy="583500"/>
          </a:xfrm>
          <a:prstGeom prst="straightConnector1">
            <a:avLst/>
          </a:prstGeom>
          <a:ln w="57150">
            <a:solidFill>
              <a:schemeClr val="tx2">
                <a:lumMod val="75000"/>
                <a:lumOff val="25000"/>
              </a:schemeClr>
            </a:solidFill>
            <a:headEnd type="triangle" w="med" len="med"/>
            <a:tailEnd type="triangle" w="med" len="med"/>
          </a:ln>
        </p:spPr>
        <p:style>
          <a:lnRef idx="3">
            <a:schemeClr val="accent1"/>
          </a:lnRef>
          <a:fillRef idx="0">
            <a:schemeClr val="accent1"/>
          </a:fillRef>
          <a:effectRef idx="2">
            <a:schemeClr val="accent1"/>
          </a:effectRef>
          <a:fontRef idx="minor">
            <a:schemeClr val="tx1"/>
          </a:fontRef>
        </p:style>
      </p:cxnSp>
      <p:cxnSp>
        <p:nvCxnSpPr>
          <p:cNvPr id="28" name="直線矢印コネクタ 27">
            <a:extLst>
              <a:ext uri="{FF2B5EF4-FFF2-40B4-BE49-F238E27FC236}">
                <a16:creationId xmlns:a16="http://schemas.microsoft.com/office/drawing/2014/main" id="{3C70E358-AC43-4270-9AC8-2DAAA78F59D3}"/>
              </a:ext>
            </a:extLst>
          </p:cNvPr>
          <p:cNvCxnSpPr>
            <a:cxnSpLocks/>
          </p:cNvCxnSpPr>
          <p:nvPr/>
        </p:nvCxnSpPr>
        <p:spPr>
          <a:xfrm>
            <a:off x="2864699" y="3403126"/>
            <a:ext cx="0" cy="583500"/>
          </a:xfrm>
          <a:prstGeom prst="straightConnector1">
            <a:avLst/>
          </a:prstGeom>
          <a:ln w="57150">
            <a:solidFill>
              <a:schemeClr val="tx2">
                <a:lumMod val="75000"/>
                <a:lumOff val="25000"/>
              </a:schemeClr>
            </a:solidFill>
            <a:headEnd type="none" w="med" len="med"/>
            <a:tailEnd type="triangle" w="med" len="med"/>
          </a:ln>
        </p:spPr>
        <p:style>
          <a:lnRef idx="3">
            <a:schemeClr val="accent1"/>
          </a:lnRef>
          <a:fillRef idx="0">
            <a:schemeClr val="accent1"/>
          </a:fillRef>
          <a:effectRef idx="2">
            <a:schemeClr val="accent1"/>
          </a:effectRef>
          <a:fontRef idx="minor">
            <a:schemeClr val="tx1"/>
          </a:fontRef>
        </p:style>
      </p:cxnSp>
      <p:cxnSp>
        <p:nvCxnSpPr>
          <p:cNvPr id="29" name="直線矢印コネクタ 28">
            <a:extLst>
              <a:ext uri="{FF2B5EF4-FFF2-40B4-BE49-F238E27FC236}">
                <a16:creationId xmlns:a16="http://schemas.microsoft.com/office/drawing/2014/main" id="{74CDDD19-27FA-4797-861B-A05211018406}"/>
              </a:ext>
            </a:extLst>
          </p:cNvPr>
          <p:cNvCxnSpPr>
            <a:cxnSpLocks/>
          </p:cNvCxnSpPr>
          <p:nvPr/>
        </p:nvCxnSpPr>
        <p:spPr>
          <a:xfrm flipV="1">
            <a:off x="4998384" y="4361641"/>
            <a:ext cx="1854872" cy="10968"/>
          </a:xfrm>
          <a:prstGeom prst="straightConnector1">
            <a:avLst/>
          </a:prstGeom>
          <a:ln w="57150">
            <a:solidFill>
              <a:schemeClr val="tx2">
                <a:lumMod val="75000"/>
                <a:lumOff val="25000"/>
              </a:schemeClr>
            </a:solidFill>
            <a:headEnd type="triangle" w="med" len="med"/>
            <a:tailEnd type="triangle"/>
          </a:ln>
        </p:spPr>
        <p:style>
          <a:lnRef idx="3">
            <a:schemeClr val="accent1"/>
          </a:lnRef>
          <a:fillRef idx="0">
            <a:schemeClr val="accent1"/>
          </a:fillRef>
          <a:effectRef idx="2">
            <a:schemeClr val="accent1"/>
          </a:effectRef>
          <a:fontRef idx="minor">
            <a:schemeClr val="tx1"/>
          </a:fontRef>
        </p:style>
      </p:cxnSp>
      <p:cxnSp>
        <p:nvCxnSpPr>
          <p:cNvPr id="32" name="直線矢印コネクタ 31">
            <a:extLst>
              <a:ext uri="{FF2B5EF4-FFF2-40B4-BE49-F238E27FC236}">
                <a16:creationId xmlns:a16="http://schemas.microsoft.com/office/drawing/2014/main" id="{64762B47-FD87-4A51-985D-0985496CA071}"/>
              </a:ext>
            </a:extLst>
          </p:cNvPr>
          <p:cNvCxnSpPr>
            <a:cxnSpLocks/>
          </p:cNvCxnSpPr>
          <p:nvPr/>
        </p:nvCxnSpPr>
        <p:spPr>
          <a:xfrm flipV="1">
            <a:off x="4998384" y="3177163"/>
            <a:ext cx="1826095" cy="1041126"/>
          </a:xfrm>
          <a:prstGeom prst="straightConnector1">
            <a:avLst/>
          </a:prstGeom>
          <a:ln w="57150">
            <a:solidFill>
              <a:schemeClr val="tx2">
                <a:lumMod val="75000"/>
                <a:lumOff val="25000"/>
              </a:schemeClr>
            </a:solidFill>
            <a:headEnd type="triangle" w="med" len="med"/>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8377994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3EF107D-C7F9-8025-BB9A-38C66539A43F}"/>
              </a:ext>
            </a:extLst>
          </p:cNvPr>
          <p:cNvSpPr>
            <a:spLocks noGrp="1"/>
          </p:cNvSpPr>
          <p:nvPr>
            <p:ph type="title"/>
          </p:nvPr>
        </p:nvSpPr>
        <p:spPr/>
        <p:txBody>
          <a:bodyPr/>
          <a:lstStyle/>
          <a:p>
            <a:r>
              <a:rPr kumimoji="1" lang="ja-JP" altLang="en-US"/>
              <a:t>重回帰分析</a:t>
            </a:r>
          </a:p>
        </p:txBody>
      </p:sp>
      <p:sp>
        <p:nvSpPr>
          <p:cNvPr id="3" name="正方形/長方形 2">
            <a:extLst>
              <a:ext uri="{FF2B5EF4-FFF2-40B4-BE49-F238E27FC236}">
                <a16:creationId xmlns:a16="http://schemas.microsoft.com/office/drawing/2014/main" id="{BAF68723-677A-2AB0-3200-0618065143D0}"/>
              </a:ext>
            </a:extLst>
          </p:cNvPr>
          <p:cNvSpPr/>
          <p:nvPr/>
        </p:nvSpPr>
        <p:spPr bwMode="auto">
          <a:xfrm>
            <a:off x="1204209" y="985425"/>
            <a:ext cx="10168171" cy="1211356"/>
          </a:xfrm>
          <a:prstGeom prst="rect">
            <a:avLst/>
          </a:prstGeom>
          <a:solidFill>
            <a:srgbClr val="FFF4E1"/>
          </a:solidFill>
          <a:ln w="19050" algn="ctr">
            <a:noFill/>
            <a:prstDash val="dash"/>
            <a:round/>
            <a:headEnd/>
            <a:tailEnd/>
          </a:ln>
          <a:effectLst/>
        </p:spPr>
        <p:txBody>
          <a:bodyPr wrap="none" lIns="324000" tIns="144000" bIns="72000" rtlCol="0" anchor="ctr"/>
          <a:lstStyle/>
          <a:p>
            <a:pPr marL="0" lvl="2">
              <a:buClr>
                <a:srgbClr val="F36C37"/>
              </a:buClr>
            </a:pPr>
            <a:r>
              <a:rPr lang="ja-JP" altLang="en-US" sz="1600" b="1">
                <a:solidFill>
                  <a:schemeClr val="tx1">
                    <a:lumMod val="75000"/>
                    <a:lumOff val="25000"/>
                  </a:schemeClr>
                </a:solidFill>
                <a:latin typeface="+mn-ea"/>
              </a:rPr>
              <a:t>複数の変数を目的変数（結果）と複数の説明変数（原因）で考え、結果が二項（例：成功</a:t>
            </a:r>
            <a:r>
              <a:rPr lang="en-US" altLang="ja-JP" sz="1600" b="1" dirty="0">
                <a:solidFill>
                  <a:schemeClr val="tx1">
                    <a:lumMod val="75000"/>
                    <a:lumOff val="25000"/>
                  </a:schemeClr>
                </a:solidFill>
                <a:latin typeface="+mn-ea"/>
              </a:rPr>
              <a:t>/</a:t>
            </a:r>
            <a:r>
              <a:rPr lang="ja-JP" altLang="en-US" sz="1600" b="1">
                <a:solidFill>
                  <a:schemeClr val="tx1">
                    <a:lumMod val="75000"/>
                    <a:lumOff val="25000"/>
                  </a:schemeClr>
                </a:solidFill>
                <a:latin typeface="+mn-ea"/>
              </a:rPr>
              <a:t>失敗）となるよ</a:t>
            </a:r>
            <a:endParaRPr lang="en-US" altLang="ja-JP" sz="1600" b="1" dirty="0">
              <a:solidFill>
                <a:schemeClr val="tx1">
                  <a:lumMod val="75000"/>
                  <a:lumOff val="25000"/>
                </a:schemeClr>
              </a:solidFill>
              <a:latin typeface="+mn-ea"/>
            </a:endParaRPr>
          </a:p>
          <a:p>
            <a:pPr marL="0" lvl="2">
              <a:buClr>
                <a:srgbClr val="F36C37"/>
              </a:buClr>
            </a:pPr>
            <a:r>
              <a:rPr lang="ja-JP" altLang="en-US" sz="1600" b="1">
                <a:solidFill>
                  <a:schemeClr val="tx1">
                    <a:lumMod val="75000"/>
                    <a:lumOff val="25000"/>
                  </a:schemeClr>
                </a:solidFill>
                <a:latin typeface="+mn-ea"/>
              </a:rPr>
              <a:t>うに回帰分析を行います。これは、結果が特定のカテゴリに属する確率をモデル化します。</a:t>
            </a:r>
          </a:p>
          <a:p>
            <a:pPr marL="0" lvl="2">
              <a:buClr>
                <a:srgbClr val="F36C37"/>
              </a:buClr>
            </a:pPr>
            <a:endParaRPr lang="ja-JP" altLang="en-US" sz="1600" b="1">
              <a:solidFill>
                <a:schemeClr val="tx1">
                  <a:lumMod val="75000"/>
                  <a:lumOff val="25000"/>
                </a:schemeClr>
              </a:solidFill>
              <a:latin typeface="+mn-ea"/>
            </a:endParaRPr>
          </a:p>
          <a:p>
            <a:pPr marL="0" lvl="2">
              <a:buClr>
                <a:srgbClr val="F36C37"/>
              </a:buClr>
            </a:pPr>
            <a:r>
              <a:rPr lang="ja-JP" altLang="en-US" sz="1600" b="1">
                <a:solidFill>
                  <a:schemeClr val="tx1">
                    <a:lumMod val="75000"/>
                    <a:lumOff val="25000"/>
                  </a:schemeClr>
                </a:solidFill>
                <a:latin typeface="+mn-ea"/>
              </a:rPr>
              <a:t>例）ある顧客が商品を購入するか（結果）を、年齢、収入、過去の購入履歴などの変数で分析する</a:t>
            </a:r>
            <a:endParaRPr lang="en-US" altLang="ja-JP" sz="1600" b="1" dirty="0">
              <a:solidFill>
                <a:schemeClr val="tx1">
                  <a:lumMod val="75000"/>
                  <a:lumOff val="25000"/>
                </a:schemeClr>
              </a:solidFill>
              <a:latin typeface="+mn-ea"/>
            </a:endParaRPr>
          </a:p>
        </p:txBody>
      </p:sp>
      <p:graphicFrame>
        <p:nvGraphicFramePr>
          <p:cNvPr id="5" name="表 4">
            <a:extLst>
              <a:ext uri="{FF2B5EF4-FFF2-40B4-BE49-F238E27FC236}">
                <a16:creationId xmlns:a16="http://schemas.microsoft.com/office/drawing/2014/main" id="{66D82A04-1B60-2B37-95AD-DB2DE5091F67}"/>
              </a:ext>
            </a:extLst>
          </p:cNvPr>
          <p:cNvGraphicFramePr>
            <a:graphicFrameLocks noGrp="1"/>
          </p:cNvGraphicFramePr>
          <p:nvPr/>
        </p:nvGraphicFramePr>
        <p:xfrm>
          <a:off x="2234644" y="3034043"/>
          <a:ext cx="7049139" cy="1483137"/>
        </p:xfrm>
        <a:graphic>
          <a:graphicData uri="http://schemas.openxmlformats.org/drawingml/2006/table">
            <a:tbl>
              <a:tblPr firstRow="1">
                <a:tableStyleId>{5C22544A-7EE6-4342-B048-85BDC9FD1C3A}</a:tableStyleId>
              </a:tblPr>
              <a:tblGrid>
                <a:gridCol w="482930">
                  <a:extLst>
                    <a:ext uri="{9D8B030D-6E8A-4147-A177-3AD203B41FA5}">
                      <a16:colId xmlns:a16="http://schemas.microsoft.com/office/drawing/2014/main" val="3623906753"/>
                    </a:ext>
                  </a:extLst>
                </a:gridCol>
                <a:gridCol w="482930">
                  <a:extLst>
                    <a:ext uri="{9D8B030D-6E8A-4147-A177-3AD203B41FA5}">
                      <a16:colId xmlns:a16="http://schemas.microsoft.com/office/drawing/2014/main" val="963628842"/>
                    </a:ext>
                  </a:extLst>
                </a:gridCol>
                <a:gridCol w="591760">
                  <a:extLst>
                    <a:ext uri="{9D8B030D-6E8A-4147-A177-3AD203B41FA5}">
                      <a16:colId xmlns:a16="http://schemas.microsoft.com/office/drawing/2014/main" val="2093433507"/>
                    </a:ext>
                  </a:extLst>
                </a:gridCol>
                <a:gridCol w="591760">
                  <a:extLst>
                    <a:ext uri="{9D8B030D-6E8A-4147-A177-3AD203B41FA5}">
                      <a16:colId xmlns:a16="http://schemas.microsoft.com/office/drawing/2014/main" val="799369049"/>
                    </a:ext>
                  </a:extLst>
                </a:gridCol>
                <a:gridCol w="1133673">
                  <a:extLst>
                    <a:ext uri="{9D8B030D-6E8A-4147-A177-3AD203B41FA5}">
                      <a16:colId xmlns:a16="http://schemas.microsoft.com/office/drawing/2014/main" val="1089977402"/>
                    </a:ext>
                  </a:extLst>
                </a:gridCol>
                <a:gridCol w="560941">
                  <a:extLst>
                    <a:ext uri="{9D8B030D-6E8A-4147-A177-3AD203B41FA5}">
                      <a16:colId xmlns:a16="http://schemas.microsoft.com/office/drawing/2014/main" val="981025574"/>
                    </a:ext>
                  </a:extLst>
                </a:gridCol>
                <a:gridCol w="890907">
                  <a:extLst>
                    <a:ext uri="{9D8B030D-6E8A-4147-A177-3AD203B41FA5}">
                      <a16:colId xmlns:a16="http://schemas.microsoft.com/office/drawing/2014/main" val="2204485976"/>
                    </a:ext>
                  </a:extLst>
                </a:gridCol>
                <a:gridCol w="808415">
                  <a:extLst>
                    <a:ext uri="{9D8B030D-6E8A-4147-A177-3AD203B41FA5}">
                      <a16:colId xmlns:a16="http://schemas.microsoft.com/office/drawing/2014/main" val="3315449122"/>
                    </a:ext>
                  </a:extLst>
                </a:gridCol>
                <a:gridCol w="1022893">
                  <a:extLst>
                    <a:ext uri="{9D8B030D-6E8A-4147-A177-3AD203B41FA5}">
                      <a16:colId xmlns:a16="http://schemas.microsoft.com/office/drawing/2014/main" val="2135657900"/>
                    </a:ext>
                  </a:extLst>
                </a:gridCol>
                <a:gridCol w="482930">
                  <a:extLst>
                    <a:ext uri="{9D8B030D-6E8A-4147-A177-3AD203B41FA5}">
                      <a16:colId xmlns:a16="http://schemas.microsoft.com/office/drawing/2014/main" val="3188888859"/>
                    </a:ext>
                  </a:extLst>
                </a:gridCol>
              </a:tblGrid>
              <a:tr h="382619">
                <a:tc>
                  <a:txBody>
                    <a:bodyPr/>
                    <a:lstStyle/>
                    <a:p>
                      <a:pPr algn="ctr" fontAlgn="t"/>
                      <a:r>
                        <a:rPr lang="ja-JP" altLang="en-US" sz="1050" u="none" strike="noStrike">
                          <a:effectLst/>
                        </a:rPr>
                        <a:t>年齢</a:t>
                      </a:r>
                      <a:endParaRPr lang="ja-JP" altLang="en-US" sz="1050" b="1" i="0" u="none" strike="noStrike">
                        <a:solidFill>
                          <a:srgbClr val="000000"/>
                        </a:solidFill>
                        <a:effectLst/>
                        <a:latin typeface="ＭＳ Ｐゴシック" panose="020B0600070205080204" pitchFamily="34" charset="-128"/>
                        <a:ea typeface="ＭＳ Ｐゴシック" panose="020B0600070205080204" pitchFamily="34" charset="-128"/>
                      </a:endParaRPr>
                    </a:p>
                  </a:txBody>
                  <a:tcPr marL="0" marR="0" marT="0" marB="0" anchor="ctr">
                    <a:solidFill>
                      <a:srgbClr val="F36C37"/>
                    </a:solidFill>
                  </a:tcPr>
                </a:tc>
                <a:tc>
                  <a:txBody>
                    <a:bodyPr/>
                    <a:lstStyle/>
                    <a:p>
                      <a:pPr algn="ctr" fontAlgn="t"/>
                      <a:r>
                        <a:rPr lang="ja-JP" altLang="en-US" sz="1050" u="none" strike="noStrike">
                          <a:effectLst/>
                        </a:rPr>
                        <a:t>仕事</a:t>
                      </a:r>
                      <a:endParaRPr lang="ja-JP" altLang="en-US" sz="1050" b="1" i="0" u="none" strike="noStrike">
                        <a:solidFill>
                          <a:srgbClr val="000000"/>
                        </a:solidFill>
                        <a:effectLst/>
                        <a:latin typeface="ＭＳ Ｐゴシック" panose="020B0600070205080204" pitchFamily="34" charset="-128"/>
                        <a:ea typeface="ＭＳ Ｐゴシック" panose="020B0600070205080204" pitchFamily="34" charset="-128"/>
                      </a:endParaRPr>
                    </a:p>
                  </a:txBody>
                  <a:tcPr marL="0" marR="0" marT="0" marB="0" anchor="ctr">
                    <a:solidFill>
                      <a:srgbClr val="F36C37"/>
                    </a:solidFill>
                  </a:tcPr>
                </a:tc>
                <a:tc>
                  <a:txBody>
                    <a:bodyPr/>
                    <a:lstStyle/>
                    <a:p>
                      <a:pPr algn="ctr" fontAlgn="t"/>
                      <a:r>
                        <a:rPr lang="ja-JP" altLang="en-US" sz="1050" u="none" strike="noStrike">
                          <a:effectLst/>
                        </a:rPr>
                        <a:t>結婚状況</a:t>
                      </a:r>
                      <a:endParaRPr lang="ja-JP" altLang="en-US" sz="1050" b="1" i="0" u="none" strike="noStrike">
                        <a:solidFill>
                          <a:srgbClr val="000000"/>
                        </a:solidFill>
                        <a:effectLst/>
                        <a:latin typeface="ＭＳ Ｐゴシック" panose="020B0600070205080204" pitchFamily="34" charset="-128"/>
                        <a:ea typeface="ＭＳ Ｐゴシック" panose="020B0600070205080204" pitchFamily="34" charset="-128"/>
                      </a:endParaRPr>
                    </a:p>
                  </a:txBody>
                  <a:tcPr marL="0" marR="0" marT="0" marB="0" anchor="ctr">
                    <a:solidFill>
                      <a:srgbClr val="F36C37"/>
                    </a:solidFill>
                  </a:tcPr>
                </a:tc>
                <a:tc>
                  <a:txBody>
                    <a:bodyPr/>
                    <a:lstStyle/>
                    <a:p>
                      <a:pPr algn="ctr" fontAlgn="t"/>
                      <a:r>
                        <a:rPr lang="ja-JP" altLang="en-US" sz="1050" u="none" strike="noStrike">
                          <a:effectLst/>
                        </a:rPr>
                        <a:t>最終学歴</a:t>
                      </a:r>
                      <a:endParaRPr lang="ja-JP" altLang="en-US" sz="1050" b="1" i="0" u="none" strike="noStrike">
                        <a:solidFill>
                          <a:srgbClr val="000000"/>
                        </a:solidFill>
                        <a:effectLst/>
                        <a:latin typeface="ＭＳ Ｐゴシック" panose="020B0600070205080204" pitchFamily="34" charset="-128"/>
                        <a:ea typeface="ＭＳ Ｐゴシック" panose="020B0600070205080204" pitchFamily="34" charset="-128"/>
                      </a:endParaRPr>
                    </a:p>
                  </a:txBody>
                  <a:tcPr marL="0" marR="0" marT="0" marB="0" anchor="ctr">
                    <a:solidFill>
                      <a:srgbClr val="F36C37"/>
                    </a:solidFill>
                  </a:tcPr>
                </a:tc>
                <a:tc>
                  <a:txBody>
                    <a:bodyPr/>
                    <a:lstStyle/>
                    <a:p>
                      <a:pPr algn="ctr" fontAlgn="t"/>
                      <a:r>
                        <a:rPr lang="ja-JP" altLang="en-US" sz="1050" u="none" strike="noStrike">
                          <a:effectLst/>
                        </a:rPr>
                        <a:t>債務不履行の有無</a:t>
                      </a:r>
                      <a:endParaRPr lang="ja-JP" altLang="en-US" sz="1050" b="1" i="0" u="none" strike="noStrike">
                        <a:solidFill>
                          <a:srgbClr val="000000"/>
                        </a:solidFill>
                        <a:effectLst/>
                        <a:latin typeface="ＭＳ Ｐゴシック" panose="020B0600070205080204" pitchFamily="34" charset="-128"/>
                        <a:ea typeface="ＭＳ Ｐゴシック" panose="020B0600070205080204" pitchFamily="34" charset="-128"/>
                      </a:endParaRPr>
                    </a:p>
                  </a:txBody>
                  <a:tcPr marL="0" marR="0" marT="0" marB="0" anchor="ctr">
                    <a:solidFill>
                      <a:srgbClr val="F36C37"/>
                    </a:solidFill>
                  </a:tcPr>
                </a:tc>
                <a:tc>
                  <a:txBody>
                    <a:bodyPr/>
                    <a:lstStyle/>
                    <a:p>
                      <a:pPr algn="ctr" fontAlgn="t"/>
                      <a:r>
                        <a:rPr lang="ja-JP" altLang="en-US" sz="1050" u="none" strike="noStrike">
                          <a:effectLst/>
                        </a:rPr>
                        <a:t>銀行残高</a:t>
                      </a:r>
                      <a:endParaRPr lang="ja-JP" altLang="en-US" sz="1050" b="1" i="0" u="none" strike="noStrike">
                        <a:solidFill>
                          <a:srgbClr val="000000"/>
                        </a:solidFill>
                        <a:effectLst/>
                        <a:latin typeface="ＭＳ Ｐゴシック" panose="020B0600070205080204" pitchFamily="34" charset="-128"/>
                        <a:ea typeface="ＭＳ Ｐゴシック" panose="020B0600070205080204" pitchFamily="34" charset="-128"/>
                      </a:endParaRPr>
                    </a:p>
                  </a:txBody>
                  <a:tcPr marL="0" marR="0" marT="0" marB="0" anchor="ctr">
                    <a:solidFill>
                      <a:srgbClr val="F36C37"/>
                    </a:solidFill>
                  </a:tcPr>
                </a:tc>
                <a:tc>
                  <a:txBody>
                    <a:bodyPr/>
                    <a:lstStyle/>
                    <a:p>
                      <a:pPr algn="ctr" fontAlgn="t"/>
                      <a:r>
                        <a:rPr lang="ja-JP" altLang="en-US" sz="1050" u="none" strike="noStrike">
                          <a:effectLst/>
                        </a:rPr>
                        <a:t>持ち家の有無</a:t>
                      </a:r>
                      <a:endParaRPr lang="ja-JP" altLang="en-US" sz="1050" b="1" i="0" u="none" strike="noStrike">
                        <a:solidFill>
                          <a:srgbClr val="000000"/>
                        </a:solidFill>
                        <a:effectLst/>
                        <a:latin typeface="ＭＳ Ｐゴシック" panose="020B0600070205080204" pitchFamily="34" charset="-128"/>
                        <a:ea typeface="ＭＳ Ｐゴシック" panose="020B0600070205080204" pitchFamily="34" charset="-128"/>
                      </a:endParaRPr>
                    </a:p>
                  </a:txBody>
                  <a:tcPr marL="0" marR="0" marT="0" marB="0" anchor="ctr">
                    <a:solidFill>
                      <a:srgbClr val="F36C37"/>
                    </a:solidFill>
                  </a:tcPr>
                </a:tc>
                <a:tc>
                  <a:txBody>
                    <a:bodyPr/>
                    <a:lstStyle/>
                    <a:p>
                      <a:pPr algn="ctr" fontAlgn="t"/>
                      <a:r>
                        <a:rPr lang="ja-JP" altLang="en-US" sz="1050" u="none" strike="noStrike">
                          <a:effectLst/>
                        </a:rPr>
                        <a:t>ローンの有無</a:t>
                      </a:r>
                      <a:endParaRPr lang="ja-JP" altLang="en-US" sz="1050" b="1" i="0" u="none" strike="noStrike">
                        <a:solidFill>
                          <a:srgbClr val="000000"/>
                        </a:solidFill>
                        <a:effectLst/>
                        <a:latin typeface="ＭＳ Ｐゴシック" panose="020B0600070205080204" pitchFamily="34" charset="-128"/>
                        <a:ea typeface="ＭＳ Ｐゴシック" panose="020B0600070205080204" pitchFamily="34" charset="-128"/>
                      </a:endParaRPr>
                    </a:p>
                  </a:txBody>
                  <a:tcPr marL="0" marR="0" marT="0" marB="0" anchor="ctr">
                    <a:solidFill>
                      <a:srgbClr val="F36C37"/>
                    </a:solidFill>
                  </a:tcPr>
                </a:tc>
                <a:tc>
                  <a:txBody>
                    <a:bodyPr/>
                    <a:lstStyle/>
                    <a:p>
                      <a:pPr algn="ctr" fontAlgn="t"/>
                      <a:r>
                        <a:rPr lang="ja-JP" altLang="en-US" sz="1050" u="none" strike="noStrike">
                          <a:effectLst/>
                        </a:rPr>
                        <a:t>連絡手段</a:t>
                      </a:r>
                      <a:endParaRPr lang="ja-JP" altLang="en-US" sz="1050" b="1" i="0" u="none" strike="noStrike">
                        <a:solidFill>
                          <a:srgbClr val="000000"/>
                        </a:solidFill>
                        <a:effectLst/>
                        <a:latin typeface="ＭＳ Ｐゴシック" panose="020B0600070205080204" pitchFamily="34" charset="-128"/>
                        <a:ea typeface="ＭＳ Ｐゴシック" panose="020B0600070205080204" pitchFamily="34" charset="-128"/>
                      </a:endParaRPr>
                    </a:p>
                  </a:txBody>
                  <a:tcPr marL="0" marR="0" marT="0" marB="0" anchor="ctr">
                    <a:solidFill>
                      <a:srgbClr val="F36C37"/>
                    </a:solidFill>
                  </a:tcPr>
                </a:tc>
                <a:tc>
                  <a:txBody>
                    <a:bodyPr/>
                    <a:lstStyle/>
                    <a:p>
                      <a:pPr algn="ctr" fontAlgn="t"/>
                      <a:r>
                        <a:rPr lang="ja-JP" altLang="en-US" sz="1050" b="1" i="0" u="none" strike="noStrike">
                          <a:solidFill>
                            <a:srgbClr val="000000"/>
                          </a:solidFill>
                          <a:effectLst/>
                          <a:latin typeface="ＭＳ Ｐゴシック" panose="020B0600070205080204" pitchFamily="34" charset="-128"/>
                          <a:ea typeface="ＭＳ Ｐゴシック" panose="020B0600070205080204" pitchFamily="34" charset="-128"/>
                        </a:rPr>
                        <a:t>・・・</a:t>
                      </a:r>
                    </a:p>
                  </a:txBody>
                  <a:tcPr marL="0" marR="0" marT="0" marB="0" anchor="ctr">
                    <a:solidFill>
                      <a:srgbClr val="F36C37"/>
                    </a:solidFill>
                  </a:tcPr>
                </a:tc>
                <a:extLst>
                  <a:ext uri="{0D108BD9-81ED-4DB2-BD59-A6C34878D82A}">
                    <a16:rowId xmlns:a16="http://schemas.microsoft.com/office/drawing/2014/main" val="470796032"/>
                  </a:ext>
                </a:extLst>
              </a:tr>
              <a:tr h="261826">
                <a:tc>
                  <a:txBody>
                    <a:bodyPr/>
                    <a:lstStyle/>
                    <a:p>
                      <a:pPr algn="ctr" fontAlgn="b"/>
                      <a:r>
                        <a:rPr lang="en-US" altLang="ja-JP" sz="1100" u="none" strike="noStrike" dirty="0">
                          <a:effectLst/>
                        </a:rPr>
                        <a:t>31</a:t>
                      </a:r>
                      <a:endParaRPr lang="en-US" altLang="ja-JP" sz="1100" b="0" i="0" u="none" strike="noStrike" dirty="0">
                        <a:solidFill>
                          <a:srgbClr val="000000"/>
                        </a:solidFill>
                        <a:effectLst/>
                        <a:latin typeface="ＭＳ Ｐゴシック" panose="020B0600070205080204" pitchFamily="34" charset="-128"/>
                        <a:ea typeface="ＭＳ Ｐゴシック" panose="020B0600070205080204" pitchFamily="34" charset="-128"/>
                      </a:endParaRPr>
                    </a:p>
                  </a:txBody>
                  <a:tcPr marL="0" marR="0" marT="0" marB="0" anchor="b"/>
                </a:tc>
                <a:tc>
                  <a:txBody>
                    <a:bodyPr/>
                    <a:lstStyle/>
                    <a:p>
                      <a:pPr algn="ctr" fontAlgn="b"/>
                      <a:r>
                        <a:rPr lang="ja-JP" altLang="en-US" sz="1100" u="none" strike="noStrike">
                          <a:effectLst/>
                        </a:rPr>
                        <a:t>失業者</a:t>
                      </a:r>
                      <a:endParaRPr lang="ja-JP" altLang="en-US" sz="1100" b="0" i="0" u="none" strike="noStrike">
                        <a:solidFill>
                          <a:srgbClr val="000000"/>
                        </a:solidFill>
                        <a:effectLst/>
                        <a:latin typeface="ＭＳ Ｐゴシック" panose="020B0600070205080204" pitchFamily="34" charset="-128"/>
                        <a:ea typeface="ＭＳ Ｐゴシック" panose="020B0600070205080204" pitchFamily="34" charset="-128"/>
                      </a:endParaRPr>
                    </a:p>
                  </a:txBody>
                  <a:tcPr marL="0" marR="0" marT="0" marB="0" anchor="b"/>
                </a:tc>
                <a:tc>
                  <a:txBody>
                    <a:bodyPr/>
                    <a:lstStyle/>
                    <a:p>
                      <a:pPr algn="ctr" fontAlgn="b"/>
                      <a:r>
                        <a:rPr lang="ja-JP" altLang="en-US" sz="1100" u="none" strike="noStrike">
                          <a:effectLst/>
                        </a:rPr>
                        <a:t>独身</a:t>
                      </a:r>
                      <a:endParaRPr lang="ja-JP" altLang="en-US" sz="1100" b="0" i="0" u="none" strike="noStrike">
                        <a:solidFill>
                          <a:srgbClr val="000000"/>
                        </a:solidFill>
                        <a:effectLst/>
                        <a:latin typeface="ＭＳ Ｐゴシック" panose="020B0600070205080204" pitchFamily="34" charset="-128"/>
                        <a:ea typeface="ＭＳ Ｐゴシック" panose="020B0600070205080204" pitchFamily="34" charset="-128"/>
                      </a:endParaRPr>
                    </a:p>
                  </a:txBody>
                  <a:tcPr marL="0" marR="0" marT="0" marB="0" anchor="b"/>
                </a:tc>
                <a:tc>
                  <a:txBody>
                    <a:bodyPr/>
                    <a:lstStyle/>
                    <a:p>
                      <a:pPr algn="ctr" fontAlgn="b"/>
                      <a:r>
                        <a:rPr lang="ja-JP" altLang="en-US" sz="1100" u="none" strike="noStrike">
                          <a:effectLst/>
                        </a:rPr>
                        <a:t>高等教育</a:t>
                      </a:r>
                      <a:endParaRPr lang="ja-JP" altLang="en-US" sz="1100" b="0" i="0" u="none" strike="noStrike">
                        <a:solidFill>
                          <a:srgbClr val="000000"/>
                        </a:solidFill>
                        <a:effectLst/>
                        <a:latin typeface="ＭＳ Ｐゴシック" panose="020B0600070205080204" pitchFamily="34" charset="-128"/>
                        <a:ea typeface="ＭＳ Ｐゴシック" panose="020B0600070205080204" pitchFamily="34" charset="-128"/>
                      </a:endParaRPr>
                    </a:p>
                  </a:txBody>
                  <a:tcPr marL="0" marR="0" marT="0" marB="0" anchor="b"/>
                </a:tc>
                <a:tc>
                  <a:txBody>
                    <a:bodyPr/>
                    <a:lstStyle/>
                    <a:p>
                      <a:pPr algn="ctr" fontAlgn="b"/>
                      <a:r>
                        <a:rPr lang="en-US" sz="1100" u="none" strike="noStrike">
                          <a:effectLst/>
                        </a:rPr>
                        <a:t>no</a:t>
                      </a:r>
                      <a:endParaRPr lang="en-US" sz="1100" b="0" i="0" u="none" strike="noStrike">
                        <a:solidFill>
                          <a:srgbClr val="000000"/>
                        </a:solidFill>
                        <a:effectLst/>
                        <a:latin typeface="ＭＳ Ｐゴシック" panose="020B0600070205080204" pitchFamily="34" charset="-128"/>
                        <a:ea typeface="ＭＳ Ｐゴシック" panose="020B0600070205080204" pitchFamily="34" charset="-128"/>
                      </a:endParaRPr>
                    </a:p>
                  </a:txBody>
                  <a:tcPr marL="0" marR="0" marT="0" marB="0" anchor="b"/>
                </a:tc>
                <a:tc>
                  <a:txBody>
                    <a:bodyPr/>
                    <a:lstStyle/>
                    <a:p>
                      <a:pPr algn="ctr" fontAlgn="b"/>
                      <a:r>
                        <a:rPr lang="en-US" altLang="ja-JP" sz="1100" u="none" strike="noStrike">
                          <a:effectLst/>
                        </a:rPr>
                        <a:t>302</a:t>
                      </a:r>
                      <a:endParaRPr lang="en-US" altLang="ja-JP" sz="1100" b="0" i="0" u="none" strike="noStrike">
                        <a:solidFill>
                          <a:srgbClr val="000000"/>
                        </a:solidFill>
                        <a:effectLst/>
                        <a:latin typeface="ＭＳ Ｐゴシック" panose="020B0600070205080204" pitchFamily="34" charset="-128"/>
                        <a:ea typeface="ＭＳ Ｐゴシック" panose="020B0600070205080204" pitchFamily="34" charset="-128"/>
                      </a:endParaRPr>
                    </a:p>
                  </a:txBody>
                  <a:tcPr marL="0" marR="0" marT="0" marB="0" anchor="b"/>
                </a:tc>
                <a:tc>
                  <a:txBody>
                    <a:bodyPr/>
                    <a:lstStyle/>
                    <a:p>
                      <a:pPr algn="ctr" fontAlgn="b"/>
                      <a:r>
                        <a:rPr lang="en-US" sz="1100" u="none" strike="noStrike">
                          <a:effectLst/>
                        </a:rPr>
                        <a:t>no</a:t>
                      </a:r>
                      <a:endParaRPr lang="en-US" sz="1100" b="0" i="0" u="none" strike="noStrike">
                        <a:solidFill>
                          <a:srgbClr val="000000"/>
                        </a:solidFill>
                        <a:effectLst/>
                        <a:latin typeface="ＭＳ Ｐゴシック" panose="020B0600070205080204" pitchFamily="34" charset="-128"/>
                        <a:ea typeface="ＭＳ Ｐゴシック" panose="020B0600070205080204" pitchFamily="34" charset="-128"/>
                      </a:endParaRPr>
                    </a:p>
                  </a:txBody>
                  <a:tcPr marL="0" marR="0" marT="0" marB="0" anchor="b"/>
                </a:tc>
                <a:tc>
                  <a:txBody>
                    <a:bodyPr/>
                    <a:lstStyle/>
                    <a:p>
                      <a:pPr algn="ctr" fontAlgn="b"/>
                      <a:r>
                        <a:rPr lang="en-US" sz="1100" u="none" strike="noStrike">
                          <a:effectLst/>
                        </a:rPr>
                        <a:t>no</a:t>
                      </a:r>
                      <a:endParaRPr lang="en-US" sz="1100" b="0" i="0" u="none" strike="noStrike">
                        <a:solidFill>
                          <a:srgbClr val="000000"/>
                        </a:solidFill>
                        <a:effectLst/>
                        <a:latin typeface="ＭＳ Ｐゴシック" panose="020B0600070205080204" pitchFamily="34" charset="-128"/>
                        <a:ea typeface="ＭＳ Ｐゴシック" panose="020B0600070205080204" pitchFamily="34" charset="-128"/>
                      </a:endParaRPr>
                    </a:p>
                  </a:txBody>
                  <a:tcPr marL="0" marR="0" marT="0" marB="0" anchor="b"/>
                </a:tc>
                <a:tc>
                  <a:txBody>
                    <a:bodyPr/>
                    <a:lstStyle/>
                    <a:p>
                      <a:pPr algn="ctr" fontAlgn="b"/>
                      <a:r>
                        <a:rPr lang="ja-JP" altLang="en-US" sz="1100" u="none" strike="noStrike">
                          <a:effectLst/>
                        </a:rPr>
                        <a:t>携帯電話</a:t>
                      </a:r>
                      <a:endParaRPr lang="ja-JP" altLang="en-US" sz="1100" b="0" i="0" u="none" strike="noStrike">
                        <a:solidFill>
                          <a:srgbClr val="000000"/>
                        </a:solidFill>
                        <a:effectLst/>
                        <a:latin typeface="ＭＳ Ｐゴシック" panose="020B0600070205080204" pitchFamily="34" charset="-128"/>
                        <a:ea typeface="ＭＳ Ｐゴシック" panose="020B0600070205080204" pitchFamily="34" charset="-128"/>
                      </a:endParaRPr>
                    </a:p>
                  </a:txBody>
                  <a:tcPr marL="0" marR="0" marT="0"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ja-JP" altLang="en-US" sz="1100" b="1" i="0" u="none" strike="noStrike">
                          <a:solidFill>
                            <a:srgbClr val="000000"/>
                          </a:solidFill>
                          <a:effectLst/>
                          <a:latin typeface="ＭＳ Ｐゴシック" panose="020B0600070205080204" pitchFamily="34" charset="-128"/>
                          <a:ea typeface="ＭＳ Ｐゴシック" panose="020B0600070205080204" pitchFamily="34" charset="-128"/>
                        </a:rPr>
                        <a:t>・・・</a:t>
                      </a:r>
                    </a:p>
                    <a:p>
                      <a:pPr algn="ctr" fontAlgn="b"/>
                      <a:endParaRPr lang="en-US" altLang="ja-JP" sz="1100" b="0" i="0" u="none" strike="noStrike" dirty="0">
                        <a:solidFill>
                          <a:srgbClr val="000000"/>
                        </a:solidFill>
                        <a:effectLst/>
                        <a:latin typeface="ＭＳ Ｐゴシック" panose="020B0600070205080204" pitchFamily="34" charset="-128"/>
                        <a:ea typeface="ＭＳ Ｐゴシック" panose="020B0600070205080204" pitchFamily="34" charset="-128"/>
                      </a:endParaRPr>
                    </a:p>
                  </a:txBody>
                  <a:tcPr marL="0" marR="0" marT="0" marB="0" anchor="b"/>
                </a:tc>
                <a:extLst>
                  <a:ext uri="{0D108BD9-81ED-4DB2-BD59-A6C34878D82A}">
                    <a16:rowId xmlns:a16="http://schemas.microsoft.com/office/drawing/2014/main" val="32481213"/>
                  </a:ext>
                </a:extLst>
              </a:tr>
              <a:tr h="382619">
                <a:tc>
                  <a:txBody>
                    <a:bodyPr/>
                    <a:lstStyle/>
                    <a:p>
                      <a:pPr algn="ctr" fontAlgn="b"/>
                      <a:r>
                        <a:rPr lang="en-US" altLang="ja-JP" sz="1100" u="none" strike="noStrike">
                          <a:effectLst/>
                        </a:rPr>
                        <a:t>28</a:t>
                      </a:r>
                      <a:endParaRPr lang="en-US" altLang="ja-JP" sz="1100" b="0" i="0" u="none" strike="noStrike">
                        <a:solidFill>
                          <a:srgbClr val="000000"/>
                        </a:solidFill>
                        <a:effectLst/>
                        <a:latin typeface="ＭＳ Ｐゴシック" panose="020B0600070205080204" pitchFamily="34" charset="-128"/>
                        <a:ea typeface="ＭＳ Ｐゴシック" panose="020B0600070205080204" pitchFamily="34" charset="-128"/>
                      </a:endParaRPr>
                    </a:p>
                  </a:txBody>
                  <a:tcPr marL="0" marR="0" marT="0" marB="0" anchor="b"/>
                </a:tc>
                <a:tc>
                  <a:txBody>
                    <a:bodyPr/>
                    <a:lstStyle/>
                    <a:p>
                      <a:pPr algn="ctr" fontAlgn="b"/>
                      <a:r>
                        <a:rPr lang="ja-JP" altLang="en-US" sz="1100" u="none" strike="noStrike">
                          <a:effectLst/>
                        </a:rPr>
                        <a:t>工場作業員</a:t>
                      </a:r>
                      <a:endParaRPr lang="ja-JP" altLang="en-US" sz="1100" b="0" i="0" u="none" strike="noStrike">
                        <a:solidFill>
                          <a:srgbClr val="000000"/>
                        </a:solidFill>
                        <a:effectLst/>
                        <a:latin typeface="ＭＳ Ｐゴシック" panose="020B0600070205080204" pitchFamily="34" charset="-128"/>
                        <a:ea typeface="ＭＳ Ｐゴシック" panose="020B0600070205080204" pitchFamily="34" charset="-128"/>
                      </a:endParaRPr>
                    </a:p>
                  </a:txBody>
                  <a:tcPr marL="0" marR="0" marT="0" marB="0" anchor="b"/>
                </a:tc>
                <a:tc>
                  <a:txBody>
                    <a:bodyPr/>
                    <a:lstStyle/>
                    <a:p>
                      <a:pPr algn="ctr" fontAlgn="b"/>
                      <a:r>
                        <a:rPr lang="ja-JP" altLang="en-US" sz="1100" u="none" strike="noStrike">
                          <a:effectLst/>
                        </a:rPr>
                        <a:t>独身</a:t>
                      </a:r>
                      <a:endParaRPr lang="ja-JP" altLang="en-US" sz="1100" b="0" i="0" u="none" strike="noStrike">
                        <a:solidFill>
                          <a:srgbClr val="000000"/>
                        </a:solidFill>
                        <a:effectLst/>
                        <a:latin typeface="ＭＳ Ｐゴシック" panose="020B0600070205080204" pitchFamily="34" charset="-128"/>
                        <a:ea typeface="ＭＳ Ｐゴシック" panose="020B0600070205080204" pitchFamily="34" charset="-128"/>
                      </a:endParaRPr>
                    </a:p>
                  </a:txBody>
                  <a:tcPr marL="0" marR="0" marT="0" marB="0" anchor="b"/>
                </a:tc>
                <a:tc>
                  <a:txBody>
                    <a:bodyPr/>
                    <a:lstStyle/>
                    <a:p>
                      <a:pPr algn="ctr" fontAlgn="b"/>
                      <a:r>
                        <a:rPr lang="ja-JP" altLang="en-US" sz="1100" u="none" strike="noStrike">
                          <a:effectLst/>
                        </a:rPr>
                        <a:t>初等教育</a:t>
                      </a:r>
                      <a:endParaRPr lang="ja-JP" altLang="en-US" sz="1100" b="0" i="0" u="none" strike="noStrike">
                        <a:solidFill>
                          <a:srgbClr val="000000"/>
                        </a:solidFill>
                        <a:effectLst/>
                        <a:latin typeface="ＭＳ Ｐゴシック" panose="020B0600070205080204" pitchFamily="34" charset="-128"/>
                        <a:ea typeface="ＭＳ Ｐゴシック" panose="020B0600070205080204" pitchFamily="34" charset="-128"/>
                      </a:endParaRPr>
                    </a:p>
                  </a:txBody>
                  <a:tcPr marL="0" marR="0" marT="0" marB="0" anchor="b"/>
                </a:tc>
                <a:tc>
                  <a:txBody>
                    <a:bodyPr/>
                    <a:lstStyle/>
                    <a:p>
                      <a:pPr algn="ctr" fontAlgn="b"/>
                      <a:r>
                        <a:rPr lang="en-US" sz="1100" u="none" strike="noStrike" dirty="0">
                          <a:effectLst/>
                        </a:rPr>
                        <a:t>no</a:t>
                      </a:r>
                      <a:endParaRPr lang="en-US" sz="1100" b="0" i="0" u="none" strike="noStrike" dirty="0">
                        <a:solidFill>
                          <a:srgbClr val="000000"/>
                        </a:solidFill>
                        <a:effectLst/>
                        <a:latin typeface="ＭＳ Ｐゴシック" panose="020B0600070205080204" pitchFamily="34" charset="-128"/>
                        <a:ea typeface="ＭＳ Ｐゴシック" panose="020B0600070205080204" pitchFamily="34" charset="-128"/>
                      </a:endParaRPr>
                    </a:p>
                  </a:txBody>
                  <a:tcPr marL="0" marR="0" marT="0" marB="0" anchor="b"/>
                </a:tc>
                <a:tc>
                  <a:txBody>
                    <a:bodyPr/>
                    <a:lstStyle/>
                    <a:p>
                      <a:pPr algn="ctr" fontAlgn="b"/>
                      <a:r>
                        <a:rPr lang="en-US" altLang="ja-JP" sz="1100" u="none" strike="noStrike" dirty="0">
                          <a:effectLst/>
                        </a:rPr>
                        <a:t>54</a:t>
                      </a:r>
                      <a:endParaRPr lang="en-US" altLang="ja-JP" sz="1100" b="0" i="0" u="none" strike="noStrike" dirty="0">
                        <a:solidFill>
                          <a:srgbClr val="000000"/>
                        </a:solidFill>
                        <a:effectLst/>
                        <a:latin typeface="ＭＳ Ｐゴシック" panose="020B0600070205080204" pitchFamily="34" charset="-128"/>
                        <a:ea typeface="ＭＳ Ｐゴシック" panose="020B0600070205080204" pitchFamily="34" charset="-128"/>
                      </a:endParaRPr>
                    </a:p>
                  </a:txBody>
                  <a:tcPr marL="0" marR="0" marT="0" marB="0" anchor="b"/>
                </a:tc>
                <a:tc>
                  <a:txBody>
                    <a:bodyPr/>
                    <a:lstStyle/>
                    <a:p>
                      <a:pPr algn="ctr" fontAlgn="b"/>
                      <a:r>
                        <a:rPr lang="en-US" sz="1100" u="none" strike="noStrike" dirty="0">
                          <a:effectLst/>
                        </a:rPr>
                        <a:t>yes</a:t>
                      </a:r>
                      <a:endParaRPr lang="en-US" sz="1100" b="0" i="0" u="none" strike="noStrike" dirty="0">
                        <a:solidFill>
                          <a:srgbClr val="000000"/>
                        </a:solidFill>
                        <a:effectLst/>
                        <a:latin typeface="ＭＳ Ｐゴシック" panose="020B0600070205080204" pitchFamily="34" charset="-128"/>
                        <a:ea typeface="ＭＳ Ｐゴシック" panose="020B0600070205080204" pitchFamily="34" charset="-128"/>
                      </a:endParaRPr>
                    </a:p>
                  </a:txBody>
                  <a:tcPr marL="0" marR="0" marT="0" marB="0" anchor="b"/>
                </a:tc>
                <a:tc>
                  <a:txBody>
                    <a:bodyPr/>
                    <a:lstStyle/>
                    <a:p>
                      <a:pPr algn="ctr" fontAlgn="b"/>
                      <a:r>
                        <a:rPr lang="en-US" sz="1100" u="none" strike="noStrike" dirty="0">
                          <a:effectLst/>
                        </a:rPr>
                        <a:t>no</a:t>
                      </a:r>
                      <a:endParaRPr lang="en-US" sz="1100" b="0" i="0" u="none" strike="noStrike" dirty="0">
                        <a:solidFill>
                          <a:srgbClr val="000000"/>
                        </a:solidFill>
                        <a:effectLst/>
                        <a:latin typeface="ＭＳ Ｐゴシック" panose="020B0600070205080204" pitchFamily="34" charset="-128"/>
                        <a:ea typeface="ＭＳ Ｐゴシック" panose="020B0600070205080204" pitchFamily="34" charset="-128"/>
                      </a:endParaRPr>
                    </a:p>
                  </a:txBody>
                  <a:tcPr marL="0" marR="0" marT="0" marB="0" anchor="b"/>
                </a:tc>
                <a:tc>
                  <a:txBody>
                    <a:bodyPr/>
                    <a:lstStyle/>
                    <a:p>
                      <a:pPr algn="ctr" fontAlgn="b"/>
                      <a:r>
                        <a:rPr lang="ja-JP" altLang="en-US" sz="1100" u="none" strike="noStrike">
                          <a:effectLst/>
                        </a:rPr>
                        <a:t>携帯電話</a:t>
                      </a:r>
                      <a:endParaRPr lang="ja-JP" altLang="en-US" sz="1100" b="0" i="0" u="none" strike="noStrike">
                        <a:solidFill>
                          <a:srgbClr val="000000"/>
                        </a:solidFill>
                        <a:effectLst/>
                        <a:latin typeface="ＭＳ Ｐゴシック" panose="020B0600070205080204" pitchFamily="34" charset="-128"/>
                        <a:ea typeface="ＭＳ Ｐゴシック" panose="020B0600070205080204" pitchFamily="34" charset="-128"/>
                      </a:endParaRPr>
                    </a:p>
                  </a:txBody>
                  <a:tcPr marL="0" marR="0" marT="0"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ja-JP" altLang="en-US" sz="1100" b="1" i="0" u="none" strike="noStrike">
                          <a:solidFill>
                            <a:srgbClr val="000000"/>
                          </a:solidFill>
                          <a:effectLst/>
                          <a:latin typeface="ＭＳ Ｐゴシック" panose="020B0600070205080204" pitchFamily="34" charset="-128"/>
                          <a:ea typeface="ＭＳ Ｐゴシック" panose="020B0600070205080204" pitchFamily="34" charset="-128"/>
                        </a:rPr>
                        <a:t>・・・</a:t>
                      </a:r>
                    </a:p>
                    <a:p>
                      <a:pPr algn="ctr" fontAlgn="b"/>
                      <a:endParaRPr lang="en-US" altLang="ja-JP" sz="1100" b="0" i="0" u="none" strike="noStrike" dirty="0">
                        <a:solidFill>
                          <a:srgbClr val="000000"/>
                        </a:solidFill>
                        <a:effectLst/>
                        <a:latin typeface="ＭＳ Ｐゴシック" panose="020B0600070205080204" pitchFamily="34" charset="-128"/>
                        <a:ea typeface="ＭＳ Ｐゴシック" panose="020B0600070205080204" pitchFamily="34" charset="-128"/>
                      </a:endParaRPr>
                    </a:p>
                  </a:txBody>
                  <a:tcPr marL="0" marR="0" marT="0" marB="0" anchor="b"/>
                </a:tc>
                <a:extLst>
                  <a:ext uri="{0D108BD9-81ED-4DB2-BD59-A6C34878D82A}">
                    <a16:rowId xmlns:a16="http://schemas.microsoft.com/office/drawing/2014/main" val="1388579154"/>
                  </a:ext>
                </a:extLst>
              </a:tr>
              <a:tr h="382619">
                <a:tc>
                  <a:txBody>
                    <a:bodyPr/>
                    <a:lstStyle/>
                    <a:p>
                      <a:pPr algn="ctr" fontAlgn="b"/>
                      <a:r>
                        <a:rPr lang="en-US" altLang="ja-JP" sz="1100" u="none" strike="noStrike">
                          <a:effectLst/>
                        </a:rPr>
                        <a:t>46</a:t>
                      </a:r>
                      <a:endParaRPr lang="en-US" altLang="ja-JP" sz="1100" b="0" i="0" u="none" strike="noStrike">
                        <a:solidFill>
                          <a:srgbClr val="000000"/>
                        </a:solidFill>
                        <a:effectLst/>
                        <a:latin typeface="ＭＳ Ｐゴシック" panose="020B0600070205080204" pitchFamily="34" charset="-128"/>
                        <a:ea typeface="ＭＳ Ｐゴシック" panose="020B0600070205080204" pitchFamily="34" charset="-128"/>
                      </a:endParaRPr>
                    </a:p>
                  </a:txBody>
                  <a:tcPr marL="0" marR="0" marT="0" marB="0" anchor="b"/>
                </a:tc>
                <a:tc>
                  <a:txBody>
                    <a:bodyPr/>
                    <a:lstStyle/>
                    <a:p>
                      <a:pPr algn="ctr" fontAlgn="b"/>
                      <a:r>
                        <a:rPr lang="ja-JP" altLang="en-US" sz="1100" u="none" strike="noStrike">
                          <a:effectLst/>
                        </a:rPr>
                        <a:t>マネージャー</a:t>
                      </a:r>
                      <a:endParaRPr lang="ja-JP" altLang="en-US" sz="1100" b="0" i="0" u="none" strike="noStrike">
                        <a:solidFill>
                          <a:srgbClr val="000000"/>
                        </a:solidFill>
                        <a:effectLst/>
                        <a:latin typeface="ＭＳ Ｐゴシック" panose="020B0600070205080204" pitchFamily="34" charset="-128"/>
                        <a:ea typeface="ＭＳ Ｐゴシック" panose="020B0600070205080204" pitchFamily="34" charset="-128"/>
                      </a:endParaRPr>
                    </a:p>
                  </a:txBody>
                  <a:tcPr marL="0" marR="0" marT="0" marB="0" anchor="b"/>
                </a:tc>
                <a:tc>
                  <a:txBody>
                    <a:bodyPr/>
                    <a:lstStyle/>
                    <a:p>
                      <a:pPr algn="ctr" fontAlgn="b"/>
                      <a:r>
                        <a:rPr lang="ja-JP" altLang="en-US" sz="1100" u="none" strike="noStrike">
                          <a:effectLst/>
                        </a:rPr>
                        <a:t>既婚</a:t>
                      </a:r>
                      <a:endParaRPr lang="ja-JP" altLang="en-US" sz="1100" b="0" i="0" u="none" strike="noStrike">
                        <a:solidFill>
                          <a:srgbClr val="000000"/>
                        </a:solidFill>
                        <a:effectLst/>
                        <a:latin typeface="ＭＳ Ｐゴシック" panose="020B0600070205080204" pitchFamily="34" charset="-128"/>
                        <a:ea typeface="ＭＳ Ｐゴシック" panose="020B0600070205080204" pitchFamily="34" charset="-128"/>
                      </a:endParaRPr>
                    </a:p>
                  </a:txBody>
                  <a:tcPr marL="0" marR="0" marT="0" marB="0" anchor="b"/>
                </a:tc>
                <a:tc>
                  <a:txBody>
                    <a:bodyPr/>
                    <a:lstStyle/>
                    <a:p>
                      <a:pPr algn="ctr" fontAlgn="b"/>
                      <a:r>
                        <a:rPr lang="ja-JP" altLang="en-US" sz="1100" u="none" strike="noStrike">
                          <a:effectLst/>
                        </a:rPr>
                        <a:t>高等教育</a:t>
                      </a:r>
                      <a:endParaRPr lang="ja-JP" altLang="en-US" sz="1100" b="0" i="0" u="none" strike="noStrike">
                        <a:solidFill>
                          <a:srgbClr val="000000"/>
                        </a:solidFill>
                        <a:effectLst/>
                        <a:latin typeface="ＭＳ Ｐゴシック" panose="020B0600070205080204" pitchFamily="34" charset="-128"/>
                        <a:ea typeface="ＭＳ Ｐゴシック" panose="020B0600070205080204" pitchFamily="34" charset="-128"/>
                      </a:endParaRPr>
                    </a:p>
                  </a:txBody>
                  <a:tcPr marL="0" marR="0" marT="0" marB="0" anchor="b"/>
                </a:tc>
                <a:tc>
                  <a:txBody>
                    <a:bodyPr/>
                    <a:lstStyle/>
                    <a:p>
                      <a:pPr algn="ctr" fontAlgn="b"/>
                      <a:r>
                        <a:rPr lang="en-US" sz="1100" u="none" strike="noStrike" dirty="0">
                          <a:effectLst/>
                        </a:rPr>
                        <a:t>no</a:t>
                      </a:r>
                      <a:endParaRPr lang="en-US" sz="1100" b="0" i="0" u="none" strike="noStrike" dirty="0">
                        <a:solidFill>
                          <a:srgbClr val="000000"/>
                        </a:solidFill>
                        <a:effectLst/>
                        <a:latin typeface="ＭＳ Ｐゴシック" panose="020B0600070205080204" pitchFamily="34" charset="-128"/>
                        <a:ea typeface="ＭＳ Ｐゴシック" panose="020B0600070205080204" pitchFamily="34" charset="-128"/>
                      </a:endParaRPr>
                    </a:p>
                  </a:txBody>
                  <a:tcPr marL="0" marR="0" marT="0" marB="0" anchor="b"/>
                </a:tc>
                <a:tc>
                  <a:txBody>
                    <a:bodyPr/>
                    <a:lstStyle/>
                    <a:p>
                      <a:pPr algn="ctr" fontAlgn="b"/>
                      <a:r>
                        <a:rPr lang="en-US" altLang="ja-JP" sz="1100" u="none" strike="noStrike">
                          <a:effectLst/>
                        </a:rPr>
                        <a:t>7331</a:t>
                      </a:r>
                      <a:endParaRPr lang="en-US" altLang="ja-JP" sz="1100" b="0" i="0" u="none" strike="noStrike">
                        <a:solidFill>
                          <a:srgbClr val="000000"/>
                        </a:solidFill>
                        <a:effectLst/>
                        <a:latin typeface="ＭＳ Ｐゴシック" panose="020B0600070205080204" pitchFamily="34" charset="-128"/>
                        <a:ea typeface="ＭＳ Ｐゴシック" panose="020B0600070205080204" pitchFamily="34" charset="-128"/>
                      </a:endParaRPr>
                    </a:p>
                  </a:txBody>
                  <a:tcPr marL="0" marR="0" marT="0" marB="0" anchor="b"/>
                </a:tc>
                <a:tc>
                  <a:txBody>
                    <a:bodyPr/>
                    <a:lstStyle/>
                    <a:p>
                      <a:pPr algn="ctr" fontAlgn="b"/>
                      <a:r>
                        <a:rPr lang="en-US" sz="1100" u="none" strike="noStrike">
                          <a:effectLst/>
                        </a:rPr>
                        <a:t>no</a:t>
                      </a:r>
                      <a:endParaRPr lang="en-US" sz="1100" b="0" i="0" u="none" strike="noStrike">
                        <a:solidFill>
                          <a:srgbClr val="000000"/>
                        </a:solidFill>
                        <a:effectLst/>
                        <a:latin typeface="ＭＳ Ｐゴシック" panose="020B0600070205080204" pitchFamily="34" charset="-128"/>
                        <a:ea typeface="ＭＳ Ｐゴシック" panose="020B0600070205080204" pitchFamily="34" charset="-128"/>
                      </a:endParaRPr>
                    </a:p>
                  </a:txBody>
                  <a:tcPr marL="0" marR="0" marT="0" marB="0" anchor="b"/>
                </a:tc>
                <a:tc>
                  <a:txBody>
                    <a:bodyPr/>
                    <a:lstStyle/>
                    <a:p>
                      <a:pPr algn="ctr" fontAlgn="b"/>
                      <a:r>
                        <a:rPr lang="en-US" sz="1100" u="none" strike="noStrike">
                          <a:effectLst/>
                        </a:rPr>
                        <a:t>no</a:t>
                      </a:r>
                      <a:endParaRPr lang="en-US" sz="1100" b="0" i="0" u="none" strike="noStrike">
                        <a:solidFill>
                          <a:srgbClr val="000000"/>
                        </a:solidFill>
                        <a:effectLst/>
                        <a:latin typeface="ＭＳ Ｐゴシック" panose="020B0600070205080204" pitchFamily="34" charset="-128"/>
                        <a:ea typeface="ＭＳ Ｐゴシック" panose="020B0600070205080204" pitchFamily="34" charset="-128"/>
                      </a:endParaRPr>
                    </a:p>
                  </a:txBody>
                  <a:tcPr marL="0" marR="0" marT="0" marB="0" anchor="b"/>
                </a:tc>
                <a:tc>
                  <a:txBody>
                    <a:bodyPr/>
                    <a:lstStyle/>
                    <a:p>
                      <a:pPr algn="ctr" fontAlgn="b"/>
                      <a:r>
                        <a:rPr lang="ja-JP" altLang="en-US" sz="1100" u="none" strike="noStrike">
                          <a:effectLst/>
                        </a:rPr>
                        <a:t>携帯電話</a:t>
                      </a:r>
                      <a:endParaRPr lang="ja-JP" altLang="en-US" sz="1100" b="0" i="0" u="none" strike="noStrike">
                        <a:solidFill>
                          <a:srgbClr val="000000"/>
                        </a:solidFill>
                        <a:effectLst/>
                        <a:latin typeface="ＭＳ Ｐゴシック" panose="020B0600070205080204" pitchFamily="34" charset="-128"/>
                        <a:ea typeface="ＭＳ Ｐゴシック" panose="020B0600070205080204" pitchFamily="34" charset="-128"/>
                      </a:endParaRPr>
                    </a:p>
                  </a:txBody>
                  <a:tcPr marL="0" marR="0" marT="0"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ja-JP" altLang="en-US" sz="1100" b="1" i="0" u="none" strike="noStrike">
                          <a:solidFill>
                            <a:srgbClr val="000000"/>
                          </a:solidFill>
                          <a:effectLst/>
                          <a:latin typeface="ＭＳ Ｐゴシック" panose="020B0600070205080204" pitchFamily="34" charset="-128"/>
                          <a:ea typeface="ＭＳ Ｐゴシック" panose="020B0600070205080204" pitchFamily="34" charset="-128"/>
                        </a:rPr>
                        <a:t>・・・</a:t>
                      </a:r>
                    </a:p>
                    <a:p>
                      <a:pPr algn="ctr" fontAlgn="b"/>
                      <a:endParaRPr lang="en-US" altLang="ja-JP" sz="1100" b="0" i="0" u="none" strike="noStrike" dirty="0">
                        <a:solidFill>
                          <a:srgbClr val="000000"/>
                        </a:solidFill>
                        <a:effectLst/>
                        <a:latin typeface="ＭＳ Ｐゴシック" panose="020B0600070205080204" pitchFamily="34" charset="-128"/>
                        <a:ea typeface="ＭＳ Ｐゴシック" panose="020B0600070205080204" pitchFamily="34" charset="-128"/>
                      </a:endParaRPr>
                    </a:p>
                  </a:txBody>
                  <a:tcPr marL="0" marR="0" marT="0" marB="0" anchor="b"/>
                </a:tc>
                <a:extLst>
                  <a:ext uri="{0D108BD9-81ED-4DB2-BD59-A6C34878D82A}">
                    <a16:rowId xmlns:a16="http://schemas.microsoft.com/office/drawing/2014/main" val="2480904246"/>
                  </a:ext>
                </a:extLst>
              </a:tr>
            </a:tbl>
          </a:graphicData>
        </a:graphic>
      </p:graphicFrame>
      <p:graphicFrame>
        <p:nvGraphicFramePr>
          <p:cNvPr id="7" name="表 6">
            <a:extLst>
              <a:ext uri="{FF2B5EF4-FFF2-40B4-BE49-F238E27FC236}">
                <a16:creationId xmlns:a16="http://schemas.microsoft.com/office/drawing/2014/main" id="{CA425CC8-7113-01C7-4CC4-BBD69058A230}"/>
              </a:ext>
            </a:extLst>
          </p:cNvPr>
          <p:cNvGraphicFramePr>
            <a:graphicFrameLocks noGrp="1"/>
          </p:cNvGraphicFramePr>
          <p:nvPr>
            <p:extLst>
              <p:ext uri="{D42A27DB-BD31-4B8C-83A1-F6EECF244321}">
                <p14:modId xmlns:p14="http://schemas.microsoft.com/office/powerpoint/2010/main" val="2007233113"/>
              </p:ext>
            </p:extLst>
          </p:nvPr>
        </p:nvGraphicFramePr>
        <p:xfrm>
          <a:off x="9771324" y="3034043"/>
          <a:ext cx="482930" cy="1409683"/>
        </p:xfrm>
        <a:graphic>
          <a:graphicData uri="http://schemas.openxmlformats.org/drawingml/2006/table">
            <a:tbl>
              <a:tblPr firstRow="1">
                <a:tableStyleId>{5C22544A-7EE6-4342-B048-85BDC9FD1C3A}</a:tableStyleId>
              </a:tblPr>
              <a:tblGrid>
                <a:gridCol w="482930">
                  <a:extLst>
                    <a:ext uri="{9D8B030D-6E8A-4147-A177-3AD203B41FA5}">
                      <a16:colId xmlns:a16="http://schemas.microsoft.com/office/drawing/2014/main" val="3188888859"/>
                    </a:ext>
                  </a:extLst>
                </a:gridCol>
              </a:tblGrid>
              <a:tr h="382619">
                <a:tc>
                  <a:txBody>
                    <a:bodyPr/>
                    <a:lstStyle/>
                    <a:p>
                      <a:pPr algn="ctr" fontAlgn="t"/>
                      <a:r>
                        <a:rPr lang="ja-JP" altLang="en-US" sz="1050" b="1" i="0" u="none" strike="noStrike">
                          <a:solidFill>
                            <a:schemeClr val="bg1"/>
                          </a:solidFill>
                          <a:effectLst/>
                          <a:latin typeface="ＭＳ Ｐゴシック" panose="020B0600070205080204" pitchFamily="34" charset="-128"/>
                          <a:ea typeface="ＭＳ Ｐゴシック" panose="020B0600070205080204" pitchFamily="34" charset="-128"/>
                        </a:rPr>
                        <a:t>成約</a:t>
                      </a:r>
                    </a:p>
                  </a:txBody>
                  <a:tcPr marL="0" marR="0" marT="0" marB="0" anchor="ctr">
                    <a:solidFill>
                      <a:srgbClr val="F36C37"/>
                    </a:solidFill>
                  </a:tcPr>
                </a:tc>
                <a:extLst>
                  <a:ext uri="{0D108BD9-81ED-4DB2-BD59-A6C34878D82A}">
                    <a16:rowId xmlns:a16="http://schemas.microsoft.com/office/drawing/2014/main" val="470796032"/>
                  </a:ext>
                </a:extLst>
              </a:tr>
              <a:tr h="261826">
                <a:tc>
                  <a:txBody>
                    <a:bodyPr/>
                    <a:lstStyle/>
                    <a:p>
                      <a:pPr algn="ctr" fontAlgn="b"/>
                      <a:r>
                        <a:rPr lang="en-US" altLang="ja-JP" sz="1100" b="0" i="0" u="none" strike="noStrike" dirty="0">
                          <a:solidFill>
                            <a:srgbClr val="000000"/>
                          </a:solidFill>
                          <a:effectLst/>
                          <a:latin typeface="ＭＳ Ｐゴシック" panose="020B0600070205080204" pitchFamily="34" charset="-128"/>
                          <a:ea typeface="ＭＳ Ｐゴシック" panose="020B0600070205080204" pitchFamily="34" charset="-128"/>
                        </a:rPr>
                        <a:t>0</a:t>
                      </a:r>
                    </a:p>
                  </a:txBody>
                  <a:tcPr marL="0" marR="0" marT="0" marB="0" anchor="b"/>
                </a:tc>
                <a:extLst>
                  <a:ext uri="{0D108BD9-81ED-4DB2-BD59-A6C34878D82A}">
                    <a16:rowId xmlns:a16="http://schemas.microsoft.com/office/drawing/2014/main" val="32481213"/>
                  </a:ext>
                </a:extLst>
              </a:tr>
              <a:tr h="382619">
                <a:tc>
                  <a:txBody>
                    <a:bodyPr/>
                    <a:lstStyle/>
                    <a:p>
                      <a:pPr algn="ctr" fontAlgn="b"/>
                      <a:r>
                        <a:rPr lang="en-US" altLang="ja-JP" sz="1100" u="none" strike="noStrike" dirty="0">
                          <a:effectLst/>
                        </a:rPr>
                        <a:t>1</a:t>
                      </a:r>
                      <a:endParaRPr lang="en-US" altLang="ja-JP" sz="1100" b="0" i="0" u="none" strike="noStrike" dirty="0">
                        <a:solidFill>
                          <a:srgbClr val="000000"/>
                        </a:solidFill>
                        <a:effectLst/>
                        <a:latin typeface="ＭＳ Ｐゴシック" panose="020B0600070205080204" pitchFamily="34" charset="-128"/>
                        <a:ea typeface="ＭＳ Ｐゴシック" panose="020B0600070205080204" pitchFamily="34" charset="-128"/>
                      </a:endParaRPr>
                    </a:p>
                  </a:txBody>
                  <a:tcPr marL="0" marR="0" marT="0" marB="0" anchor="b"/>
                </a:tc>
                <a:extLst>
                  <a:ext uri="{0D108BD9-81ED-4DB2-BD59-A6C34878D82A}">
                    <a16:rowId xmlns:a16="http://schemas.microsoft.com/office/drawing/2014/main" val="1388579154"/>
                  </a:ext>
                </a:extLst>
              </a:tr>
              <a:tr h="382619">
                <a:tc>
                  <a:txBody>
                    <a:bodyPr/>
                    <a:lstStyle/>
                    <a:p>
                      <a:pPr algn="ctr" fontAlgn="b"/>
                      <a:r>
                        <a:rPr lang="en-US" altLang="ja-JP" sz="1100" u="none" strike="noStrike" dirty="0">
                          <a:effectLst/>
                        </a:rPr>
                        <a:t>1</a:t>
                      </a:r>
                      <a:endParaRPr lang="en-US" altLang="ja-JP" sz="1100" b="0" i="0" u="none" strike="noStrike" dirty="0">
                        <a:solidFill>
                          <a:srgbClr val="000000"/>
                        </a:solidFill>
                        <a:effectLst/>
                        <a:latin typeface="ＭＳ Ｐゴシック" panose="020B0600070205080204" pitchFamily="34" charset="-128"/>
                        <a:ea typeface="ＭＳ Ｐゴシック" panose="020B0600070205080204" pitchFamily="34" charset="-128"/>
                      </a:endParaRPr>
                    </a:p>
                  </a:txBody>
                  <a:tcPr marL="0" marR="0" marT="0" marB="0" anchor="b"/>
                </a:tc>
                <a:extLst>
                  <a:ext uri="{0D108BD9-81ED-4DB2-BD59-A6C34878D82A}">
                    <a16:rowId xmlns:a16="http://schemas.microsoft.com/office/drawing/2014/main" val="2480904246"/>
                  </a:ext>
                </a:extLst>
              </a:tr>
            </a:tbl>
          </a:graphicData>
        </a:graphic>
      </p:graphicFrame>
      <p:sp>
        <p:nvSpPr>
          <p:cNvPr id="8" name="テキスト ボックス 7">
            <a:extLst>
              <a:ext uri="{FF2B5EF4-FFF2-40B4-BE49-F238E27FC236}">
                <a16:creationId xmlns:a16="http://schemas.microsoft.com/office/drawing/2014/main" id="{19338E35-F011-B0C7-0D66-6071BF0F4357}"/>
              </a:ext>
            </a:extLst>
          </p:cNvPr>
          <p:cNvSpPr txBox="1"/>
          <p:nvPr/>
        </p:nvSpPr>
        <p:spPr>
          <a:xfrm>
            <a:off x="5246336" y="4942284"/>
            <a:ext cx="1005403" cy="338554"/>
          </a:xfrm>
          <a:prstGeom prst="rect">
            <a:avLst/>
          </a:prstGeom>
          <a:noFill/>
        </p:spPr>
        <p:txBody>
          <a:bodyPr wrap="none" rtlCol="0">
            <a:spAutoFit/>
          </a:bodyPr>
          <a:lstStyle/>
          <a:p>
            <a:pPr algn="ctr" defTabSz="914400" fontAlgn="base">
              <a:spcBef>
                <a:spcPct val="0"/>
              </a:spcBef>
              <a:spcAft>
                <a:spcPct val="0"/>
              </a:spcAft>
            </a:pPr>
            <a:r>
              <a:rPr kumimoji="1" lang="ja-JP" altLang="en-US" sz="1600" b="1">
                <a:solidFill>
                  <a:srgbClr val="F36C37"/>
                </a:solidFill>
                <a:latin typeface="+mn-ea"/>
              </a:rPr>
              <a:t>説明変数</a:t>
            </a:r>
            <a:endParaRPr kumimoji="1" lang="ja-JP" altLang="en-US" sz="1600" b="1" dirty="0">
              <a:solidFill>
                <a:srgbClr val="F36C37"/>
              </a:solidFill>
              <a:latin typeface="+mn-ea"/>
            </a:endParaRPr>
          </a:p>
        </p:txBody>
      </p:sp>
      <p:sp>
        <p:nvSpPr>
          <p:cNvPr id="9" name="テキスト ボックス 8">
            <a:extLst>
              <a:ext uri="{FF2B5EF4-FFF2-40B4-BE49-F238E27FC236}">
                <a16:creationId xmlns:a16="http://schemas.microsoft.com/office/drawing/2014/main" id="{01B89BBE-7520-5C3C-81C6-64454ABC2E6D}"/>
              </a:ext>
            </a:extLst>
          </p:cNvPr>
          <p:cNvSpPr txBox="1"/>
          <p:nvPr/>
        </p:nvSpPr>
        <p:spPr>
          <a:xfrm>
            <a:off x="9510087" y="4942284"/>
            <a:ext cx="1005403" cy="338554"/>
          </a:xfrm>
          <a:prstGeom prst="rect">
            <a:avLst/>
          </a:prstGeom>
          <a:noFill/>
        </p:spPr>
        <p:txBody>
          <a:bodyPr wrap="none" rtlCol="0">
            <a:spAutoFit/>
          </a:bodyPr>
          <a:lstStyle/>
          <a:p>
            <a:pPr algn="ctr" defTabSz="914400" fontAlgn="base">
              <a:spcBef>
                <a:spcPct val="0"/>
              </a:spcBef>
              <a:spcAft>
                <a:spcPct val="0"/>
              </a:spcAft>
            </a:pPr>
            <a:r>
              <a:rPr kumimoji="1" lang="ja-JP" altLang="en-US" sz="1600" b="1">
                <a:solidFill>
                  <a:srgbClr val="F36C37"/>
                </a:solidFill>
                <a:latin typeface="+mn-ea"/>
              </a:rPr>
              <a:t>目的変数</a:t>
            </a:r>
            <a:endParaRPr kumimoji="1" lang="ja-JP" altLang="en-US" sz="1600" b="1" dirty="0">
              <a:solidFill>
                <a:srgbClr val="F36C37"/>
              </a:solidFill>
              <a:latin typeface="+mn-ea"/>
            </a:endParaRPr>
          </a:p>
        </p:txBody>
      </p:sp>
      <p:sp>
        <p:nvSpPr>
          <p:cNvPr id="10" name="左中かっこ 9">
            <a:extLst>
              <a:ext uri="{FF2B5EF4-FFF2-40B4-BE49-F238E27FC236}">
                <a16:creationId xmlns:a16="http://schemas.microsoft.com/office/drawing/2014/main" id="{E6637E76-A95E-99B2-5BC3-D9EF03669538}"/>
              </a:ext>
            </a:extLst>
          </p:cNvPr>
          <p:cNvSpPr/>
          <p:nvPr/>
        </p:nvSpPr>
        <p:spPr>
          <a:xfrm rot="16200000">
            <a:off x="5589938" y="1205162"/>
            <a:ext cx="338553" cy="7049140"/>
          </a:xfrm>
          <a:prstGeom prst="leftBrace">
            <a:avLst/>
          </a:prstGeom>
          <a:ln w="47625">
            <a:solidFill>
              <a:srgbClr val="F36C37"/>
            </a:solidFill>
            <a:headEnd type="none" w="med" len="med"/>
            <a:tailEnd type="none" w="med" len="med"/>
          </a:ln>
        </p:spPr>
        <p:style>
          <a:lnRef idx="3">
            <a:schemeClr val="accent1"/>
          </a:lnRef>
          <a:fillRef idx="0">
            <a:schemeClr val="accent1"/>
          </a:fillRef>
          <a:effectRef idx="2">
            <a:schemeClr val="accent1"/>
          </a:effectRef>
          <a:fontRef idx="minor">
            <a:schemeClr val="tx1"/>
          </a:fontRef>
        </p:style>
        <p:txBody>
          <a:bodyPr rtlCol="0" anchor="ctr"/>
          <a:lstStyle/>
          <a:p>
            <a:pPr algn="ctr"/>
            <a:endParaRPr kumimoji="1" lang="ja-JP" altLang="en-US"/>
          </a:p>
        </p:txBody>
      </p:sp>
      <p:sp>
        <p:nvSpPr>
          <p:cNvPr id="11" name="左中かっこ 10">
            <a:extLst>
              <a:ext uri="{FF2B5EF4-FFF2-40B4-BE49-F238E27FC236}">
                <a16:creationId xmlns:a16="http://schemas.microsoft.com/office/drawing/2014/main" id="{0DF74C52-22B9-C6C2-0337-5EB5E1F99772}"/>
              </a:ext>
            </a:extLst>
          </p:cNvPr>
          <p:cNvSpPr/>
          <p:nvPr/>
        </p:nvSpPr>
        <p:spPr>
          <a:xfrm rot="16200000">
            <a:off x="9844122" y="4434342"/>
            <a:ext cx="338553" cy="481713"/>
          </a:xfrm>
          <a:prstGeom prst="leftBrace">
            <a:avLst/>
          </a:prstGeom>
          <a:ln w="47625">
            <a:solidFill>
              <a:srgbClr val="F36C37"/>
            </a:solidFill>
            <a:headEnd type="none" w="med" len="med"/>
            <a:tailEnd type="none" w="med" len="med"/>
          </a:ln>
        </p:spPr>
        <p:style>
          <a:lnRef idx="3">
            <a:schemeClr val="accent1"/>
          </a:lnRef>
          <a:fillRef idx="0">
            <a:schemeClr val="accent1"/>
          </a:fillRef>
          <a:effectRef idx="2">
            <a:schemeClr val="accent1"/>
          </a:effectRef>
          <a:fontRef idx="minor">
            <a:schemeClr val="tx1"/>
          </a:fontRef>
        </p:style>
        <p:txBody>
          <a:bodyPr rtlCol="0" anchor="ctr"/>
          <a:lstStyle/>
          <a:p>
            <a:pPr algn="ctr"/>
            <a:endParaRPr kumimoji="1" lang="ja-JP" altLang="en-US"/>
          </a:p>
        </p:txBody>
      </p:sp>
      <p:sp>
        <p:nvSpPr>
          <p:cNvPr id="12" name="正方形/長方形 11">
            <a:extLst>
              <a:ext uri="{FF2B5EF4-FFF2-40B4-BE49-F238E27FC236}">
                <a16:creationId xmlns:a16="http://schemas.microsoft.com/office/drawing/2014/main" id="{1C6110F5-F746-F252-9F17-84488AA4CB39}"/>
              </a:ext>
            </a:extLst>
          </p:cNvPr>
          <p:cNvSpPr/>
          <p:nvPr/>
        </p:nvSpPr>
        <p:spPr>
          <a:xfrm>
            <a:off x="1676510" y="2582018"/>
            <a:ext cx="8838980" cy="2993412"/>
          </a:xfrm>
          <a:prstGeom prst="rect">
            <a:avLst/>
          </a:prstGeom>
          <a:noFill/>
          <a:ln w="25400">
            <a:solidFill>
              <a:srgbClr val="F36C37"/>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2400" dirty="0">
              <a:latin typeface="BIZ UDPゴシック" panose="020B0400000000000000" pitchFamily="50" charset="-128"/>
              <a:ea typeface="BIZ UDPゴシック" panose="020B0400000000000000" pitchFamily="50" charset="-128"/>
            </a:endParaRPr>
          </a:p>
        </p:txBody>
      </p:sp>
      <p:sp>
        <p:nvSpPr>
          <p:cNvPr id="4" name="テキスト ボックス 3">
            <a:extLst>
              <a:ext uri="{FF2B5EF4-FFF2-40B4-BE49-F238E27FC236}">
                <a16:creationId xmlns:a16="http://schemas.microsoft.com/office/drawing/2014/main" id="{EBABD9FA-4517-2790-9E4E-88B63BB69EBB}"/>
              </a:ext>
            </a:extLst>
          </p:cNvPr>
          <p:cNvSpPr txBox="1"/>
          <p:nvPr/>
        </p:nvSpPr>
        <p:spPr>
          <a:xfrm>
            <a:off x="4977746" y="2281448"/>
            <a:ext cx="2236510" cy="400110"/>
          </a:xfrm>
          <a:prstGeom prst="rect">
            <a:avLst/>
          </a:prstGeom>
          <a:solidFill>
            <a:schemeClr val="bg1"/>
          </a:solidFill>
          <a:ln w="25400">
            <a:solidFill>
              <a:srgbClr val="F36C37"/>
            </a:solidFill>
          </a:ln>
        </p:spPr>
        <p:txBody>
          <a:bodyPr wrap="none" rtlCol="0">
            <a:spAutoFit/>
          </a:bodyPr>
          <a:lstStyle/>
          <a:p>
            <a:pPr algn="ctr" defTabSz="914400" fontAlgn="base">
              <a:spcBef>
                <a:spcPct val="0"/>
              </a:spcBef>
              <a:spcAft>
                <a:spcPct val="0"/>
              </a:spcAft>
            </a:pPr>
            <a:r>
              <a:rPr kumimoji="1" lang="ja-JP" altLang="en-US" sz="2000" b="1">
                <a:solidFill>
                  <a:srgbClr val="F36C37"/>
                </a:solidFill>
                <a:latin typeface="+mn-ea"/>
              </a:rPr>
              <a:t>成約の有無の分析</a:t>
            </a:r>
            <a:endParaRPr kumimoji="1" lang="ja-JP" altLang="en-US" sz="2000" b="1" dirty="0">
              <a:solidFill>
                <a:srgbClr val="F36C37"/>
              </a:solidFill>
              <a:latin typeface="+mn-ea"/>
            </a:endParaRPr>
          </a:p>
        </p:txBody>
      </p:sp>
      <p:sp>
        <p:nvSpPr>
          <p:cNvPr id="13" name="テキスト ボックス 12">
            <a:extLst>
              <a:ext uri="{FF2B5EF4-FFF2-40B4-BE49-F238E27FC236}">
                <a16:creationId xmlns:a16="http://schemas.microsoft.com/office/drawing/2014/main" id="{7E88B873-4F54-2759-D43D-0A1F7524FF2B}"/>
              </a:ext>
            </a:extLst>
          </p:cNvPr>
          <p:cNvSpPr txBox="1"/>
          <p:nvPr/>
        </p:nvSpPr>
        <p:spPr>
          <a:xfrm>
            <a:off x="3174865" y="5297327"/>
            <a:ext cx="5495415" cy="338554"/>
          </a:xfrm>
          <a:prstGeom prst="rect">
            <a:avLst/>
          </a:prstGeom>
          <a:noFill/>
        </p:spPr>
        <p:txBody>
          <a:bodyPr wrap="none" rtlCol="0">
            <a:spAutoFit/>
          </a:bodyPr>
          <a:lstStyle/>
          <a:p>
            <a:pPr algn="ctr" defTabSz="914400" fontAlgn="base">
              <a:spcBef>
                <a:spcPct val="0"/>
              </a:spcBef>
              <a:spcAft>
                <a:spcPct val="0"/>
              </a:spcAft>
            </a:pPr>
            <a:r>
              <a:rPr kumimoji="1" lang="en-US" altLang="ja-JP" sz="1600" dirty="0">
                <a:solidFill>
                  <a:srgbClr val="000000"/>
                </a:solidFill>
                <a:latin typeface="+mn-ea"/>
              </a:rPr>
              <a:t>y = a1 × </a:t>
            </a:r>
            <a:r>
              <a:rPr kumimoji="1" lang="ja-JP" altLang="en-US" sz="1600">
                <a:solidFill>
                  <a:srgbClr val="000000"/>
                </a:solidFill>
                <a:latin typeface="+mn-ea"/>
              </a:rPr>
              <a:t>年齢</a:t>
            </a:r>
            <a:r>
              <a:rPr kumimoji="1" lang="en-US" altLang="ja-JP" sz="1600" dirty="0">
                <a:solidFill>
                  <a:srgbClr val="000000"/>
                </a:solidFill>
                <a:latin typeface="+mn-ea"/>
              </a:rPr>
              <a:t> + a2 × </a:t>
            </a:r>
            <a:r>
              <a:rPr kumimoji="1" lang="ja-JP" altLang="en-US" sz="1600">
                <a:solidFill>
                  <a:srgbClr val="000000"/>
                </a:solidFill>
                <a:latin typeface="+mn-ea"/>
              </a:rPr>
              <a:t>仕事</a:t>
            </a:r>
            <a:r>
              <a:rPr kumimoji="1" lang="en-US" altLang="ja-JP" sz="1600" dirty="0">
                <a:solidFill>
                  <a:srgbClr val="000000"/>
                </a:solidFill>
                <a:latin typeface="+mn-ea"/>
              </a:rPr>
              <a:t> + a3 ×</a:t>
            </a:r>
            <a:r>
              <a:rPr kumimoji="1" lang="ja-JP" altLang="en-US" sz="1600">
                <a:solidFill>
                  <a:srgbClr val="000000"/>
                </a:solidFill>
                <a:latin typeface="+mn-ea"/>
              </a:rPr>
              <a:t>結婚状況・・・</a:t>
            </a:r>
            <a:r>
              <a:rPr kumimoji="1" lang="en-US" altLang="ja-JP" sz="1600" dirty="0">
                <a:solidFill>
                  <a:srgbClr val="000000"/>
                </a:solidFill>
                <a:latin typeface="+mn-ea"/>
              </a:rPr>
              <a:t> + b</a:t>
            </a:r>
            <a:endParaRPr kumimoji="1" lang="ja-JP" altLang="en-US" sz="1600" dirty="0">
              <a:solidFill>
                <a:srgbClr val="000000"/>
              </a:solidFill>
              <a:latin typeface="+mn-ea"/>
            </a:endParaRPr>
          </a:p>
        </p:txBody>
      </p:sp>
      <p:sp>
        <p:nvSpPr>
          <p:cNvPr id="14" name="テキスト ボックス 13">
            <a:extLst>
              <a:ext uri="{FF2B5EF4-FFF2-40B4-BE49-F238E27FC236}">
                <a16:creationId xmlns:a16="http://schemas.microsoft.com/office/drawing/2014/main" id="{B7B931A2-ECF9-6F84-4909-5EF2C815C5C3}"/>
              </a:ext>
            </a:extLst>
          </p:cNvPr>
          <p:cNvSpPr txBox="1"/>
          <p:nvPr/>
        </p:nvSpPr>
        <p:spPr>
          <a:xfrm>
            <a:off x="3354702" y="5872575"/>
            <a:ext cx="5482591" cy="338554"/>
          </a:xfrm>
          <a:prstGeom prst="rect">
            <a:avLst/>
          </a:prstGeom>
          <a:noFill/>
        </p:spPr>
        <p:txBody>
          <a:bodyPr wrap="none" rtlCol="0">
            <a:spAutoFit/>
          </a:bodyPr>
          <a:lstStyle/>
          <a:p>
            <a:pPr algn="ctr" defTabSz="914400" fontAlgn="base">
              <a:spcBef>
                <a:spcPct val="0"/>
              </a:spcBef>
              <a:spcAft>
                <a:spcPct val="0"/>
              </a:spcAft>
            </a:pPr>
            <a:r>
              <a:rPr kumimoji="1" lang="en-US" altLang="ja-JP" sz="1600" b="1" dirty="0">
                <a:solidFill>
                  <a:srgbClr val="F36C37"/>
                </a:solidFill>
                <a:latin typeface="+mn-ea"/>
              </a:rPr>
              <a:t>Y (</a:t>
            </a:r>
            <a:r>
              <a:rPr kumimoji="1" lang="ja-JP" altLang="en-US" sz="1600" b="1">
                <a:solidFill>
                  <a:srgbClr val="F36C37"/>
                </a:solidFill>
                <a:latin typeface="+mn-ea"/>
              </a:rPr>
              <a:t>売上）に影響度の高い</a:t>
            </a:r>
            <a:r>
              <a:rPr kumimoji="1" lang="en-US" altLang="ja-JP" sz="1600" b="1" dirty="0">
                <a:solidFill>
                  <a:srgbClr val="F36C37"/>
                </a:solidFill>
                <a:latin typeface="+mn-ea"/>
              </a:rPr>
              <a:t> a (</a:t>
            </a:r>
            <a:r>
              <a:rPr kumimoji="1" lang="ja-JP" altLang="en-US" sz="1600" b="1">
                <a:solidFill>
                  <a:srgbClr val="F36C37"/>
                </a:solidFill>
                <a:latin typeface="+mn-ea"/>
              </a:rPr>
              <a:t>要因</a:t>
            </a:r>
            <a:r>
              <a:rPr kumimoji="1" lang="en-US" altLang="ja-JP" sz="1600" b="1" dirty="0">
                <a:solidFill>
                  <a:srgbClr val="F36C37"/>
                </a:solidFill>
                <a:latin typeface="+mn-ea"/>
              </a:rPr>
              <a:t>)</a:t>
            </a:r>
            <a:r>
              <a:rPr kumimoji="1" lang="ja-JP" altLang="en-US" sz="1600" b="1">
                <a:solidFill>
                  <a:srgbClr val="F36C37"/>
                </a:solidFill>
                <a:latin typeface="+mn-ea"/>
              </a:rPr>
              <a:t>を調べることが出来る</a:t>
            </a:r>
            <a:endParaRPr kumimoji="1" lang="ja-JP" altLang="en-US" sz="1600" b="1" dirty="0">
              <a:solidFill>
                <a:srgbClr val="F36C37"/>
              </a:solidFill>
              <a:latin typeface="+mn-ea"/>
            </a:endParaRPr>
          </a:p>
        </p:txBody>
      </p:sp>
      <p:sp>
        <p:nvSpPr>
          <p:cNvPr id="15" name="テキスト ボックス 14">
            <a:extLst>
              <a:ext uri="{FF2B5EF4-FFF2-40B4-BE49-F238E27FC236}">
                <a16:creationId xmlns:a16="http://schemas.microsoft.com/office/drawing/2014/main" id="{D0FBE374-0F51-6B13-FFE8-46BFFC52D515}"/>
              </a:ext>
            </a:extLst>
          </p:cNvPr>
          <p:cNvSpPr txBox="1"/>
          <p:nvPr/>
        </p:nvSpPr>
        <p:spPr>
          <a:xfrm>
            <a:off x="5362466" y="6184537"/>
            <a:ext cx="5519460" cy="338554"/>
          </a:xfrm>
          <a:prstGeom prst="rect">
            <a:avLst/>
          </a:prstGeom>
          <a:noFill/>
        </p:spPr>
        <p:txBody>
          <a:bodyPr wrap="none" rtlCol="0">
            <a:spAutoFit/>
          </a:bodyPr>
          <a:lstStyle/>
          <a:p>
            <a:pPr algn="ctr" defTabSz="914400" fontAlgn="base">
              <a:spcBef>
                <a:spcPct val="0"/>
              </a:spcBef>
              <a:spcAft>
                <a:spcPct val="0"/>
              </a:spcAft>
            </a:pPr>
            <a:r>
              <a:rPr kumimoji="1" lang="ja-JP" altLang="en-US" sz="1600">
                <a:solidFill>
                  <a:srgbClr val="5694D0"/>
                </a:solidFill>
                <a:latin typeface="+mn-ea"/>
              </a:rPr>
              <a:t>＊文字列→数値化が必要、入力変数も連続値のほうが◯</a:t>
            </a:r>
            <a:endParaRPr kumimoji="1" lang="ja-JP" altLang="en-US" sz="1600" dirty="0">
              <a:solidFill>
                <a:srgbClr val="5694D0"/>
              </a:solidFill>
              <a:latin typeface="+mn-ea"/>
            </a:endParaRPr>
          </a:p>
        </p:txBody>
      </p:sp>
    </p:spTree>
    <p:extLst>
      <p:ext uri="{BB962C8B-B14F-4D97-AF65-F5344CB8AC3E}">
        <p14:creationId xmlns:p14="http://schemas.microsoft.com/office/powerpoint/2010/main" val="355048048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4B526E6-E0DB-2507-21FC-9C372489CA97}"/>
              </a:ext>
            </a:extLst>
          </p:cNvPr>
          <p:cNvSpPr>
            <a:spLocks noGrp="1"/>
          </p:cNvSpPr>
          <p:nvPr>
            <p:ph type="title"/>
          </p:nvPr>
        </p:nvSpPr>
        <p:spPr/>
        <p:txBody>
          <a:bodyPr/>
          <a:lstStyle/>
          <a:p>
            <a:r>
              <a:rPr kumimoji="1" lang="en-US" altLang="ja-JP" dirty="0"/>
              <a:t>Excel</a:t>
            </a:r>
            <a:r>
              <a:rPr kumimoji="1" lang="ja-JP" altLang="en-US"/>
              <a:t>での重回帰分析の注意事項</a:t>
            </a:r>
          </a:p>
        </p:txBody>
      </p:sp>
      <p:sp>
        <p:nvSpPr>
          <p:cNvPr id="3" name="スライド番号プレースホルダー 2">
            <a:extLst>
              <a:ext uri="{FF2B5EF4-FFF2-40B4-BE49-F238E27FC236}">
                <a16:creationId xmlns:a16="http://schemas.microsoft.com/office/drawing/2014/main" id="{F0CADA91-0749-A4A7-70EB-2113492DCA81}"/>
              </a:ext>
            </a:extLst>
          </p:cNvPr>
          <p:cNvSpPr>
            <a:spLocks noGrp="1"/>
          </p:cNvSpPr>
          <p:nvPr>
            <p:ph type="sldNum" sz="quarter" idx="10"/>
          </p:nvPr>
        </p:nvSpPr>
        <p:spPr/>
        <p:txBody>
          <a:bodyPr/>
          <a:lstStyle/>
          <a:p>
            <a:fld id="{5D750650-B10A-47BF-93C2-E1678438B37A}" type="slidenum">
              <a:rPr lang="en-US" altLang="ja-JP" smtClean="0"/>
              <a:pPr/>
              <a:t>61</a:t>
            </a:fld>
            <a:endParaRPr lang="en-US" altLang="ja-JP" dirty="0"/>
          </a:p>
        </p:txBody>
      </p:sp>
      <p:sp>
        <p:nvSpPr>
          <p:cNvPr id="7" name="正方形/長方形 6">
            <a:extLst>
              <a:ext uri="{FF2B5EF4-FFF2-40B4-BE49-F238E27FC236}">
                <a16:creationId xmlns:a16="http://schemas.microsoft.com/office/drawing/2014/main" id="{6EA4C9C1-A5FB-C234-395B-C301E694ABD2}"/>
              </a:ext>
            </a:extLst>
          </p:cNvPr>
          <p:cNvSpPr/>
          <p:nvPr/>
        </p:nvSpPr>
        <p:spPr>
          <a:xfrm>
            <a:off x="1564819" y="1479855"/>
            <a:ext cx="9062357" cy="1110343"/>
          </a:xfrm>
          <a:prstGeom prst="rect">
            <a:avLst/>
          </a:prstGeom>
          <a:solidFill>
            <a:srgbClr val="F36C3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2400" b="1">
                <a:latin typeface="+mn-ea"/>
              </a:rPr>
              <a:t>入力変数の列数には条件がある（最大</a:t>
            </a:r>
            <a:r>
              <a:rPr kumimoji="1" lang="en-US" altLang="ja-JP" sz="2400" b="1" dirty="0">
                <a:latin typeface="+mn-ea"/>
              </a:rPr>
              <a:t>16 </a:t>
            </a:r>
            <a:r>
              <a:rPr kumimoji="1" lang="ja-JP" altLang="en-US" sz="2400" b="1">
                <a:latin typeface="+mn-ea"/>
              </a:rPr>
              <a:t>列</a:t>
            </a:r>
            <a:r>
              <a:rPr kumimoji="1" lang="en-US" altLang="ja-JP" sz="2400" b="1" dirty="0">
                <a:latin typeface="+mn-ea"/>
              </a:rPr>
              <a:t>)</a:t>
            </a:r>
            <a:endParaRPr kumimoji="1" lang="ja-JP" altLang="en-US" sz="2400" b="1" dirty="0">
              <a:latin typeface="+mn-ea"/>
            </a:endParaRPr>
          </a:p>
        </p:txBody>
      </p:sp>
      <p:sp>
        <p:nvSpPr>
          <p:cNvPr id="8" name="正方形/長方形 7">
            <a:extLst>
              <a:ext uri="{FF2B5EF4-FFF2-40B4-BE49-F238E27FC236}">
                <a16:creationId xmlns:a16="http://schemas.microsoft.com/office/drawing/2014/main" id="{F5E9A890-9873-F1AE-F701-C293078AFCCC}"/>
              </a:ext>
            </a:extLst>
          </p:cNvPr>
          <p:cNvSpPr/>
          <p:nvPr/>
        </p:nvSpPr>
        <p:spPr>
          <a:xfrm>
            <a:off x="1574542" y="3101826"/>
            <a:ext cx="9062357" cy="1110343"/>
          </a:xfrm>
          <a:prstGeom prst="rect">
            <a:avLst/>
          </a:prstGeom>
          <a:solidFill>
            <a:srgbClr val="F36C3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2400" b="1">
                <a:latin typeface="+mn-ea"/>
              </a:rPr>
              <a:t>必ず数値化する</a:t>
            </a:r>
            <a:endParaRPr kumimoji="1" lang="ja-JP" altLang="en-US" sz="2400" b="1" dirty="0">
              <a:latin typeface="+mn-ea"/>
            </a:endParaRPr>
          </a:p>
        </p:txBody>
      </p:sp>
      <p:sp>
        <p:nvSpPr>
          <p:cNvPr id="9" name="正方形/長方形 8">
            <a:extLst>
              <a:ext uri="{FF2B5EF4-FFF2-40B4-BE49-F238E27FC236}">
                <a16:creationId xmlns:a16="http://schemas.microsoft.com/office/drawing/2014/main" id="{8D33C818-9C6C-A2D8-1E63-993A3D2AD244}"/>
              </a:ext>
            </a:extLst>
          </p:cNvPr>
          <p:cNvSpPr/>
          <p:nvPr/>
        </p:nvSpPr>
        <p:spPr>
          <a:xfrm>
            <a:off x="1564818" y="4723798"/>
            <a:ext cx="9062357" cy="1110343"/>
          </a:xfrm>
          <a:prstGeom prst="rect">
            <a:avLst/>
          </a:prstGeom>
          <a:solidFill>
            <a:srgbClr val="F36C3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2400" b="1">
                <a:latin typeface="+mn-ea"/>
              </a:rPr>
              <a:t>データから余白を削除する</a:t>
            </a:r>
            <a:endParaRPr kumimoji="1" lang="ja-JP" altLang="en-US" sz="2400" b="1" dirty="0">
              <a:latin typeface="+mn-ea"/>
            </a:endParaRPr>
          </a:p>
        </p:txBody>
      </p:sp>
    </p:spTree>
    <p:extLst>
      <p:ext uri="{BB962C8B-B14F-4D97-AF65-F5344CB8AC3E}">
        <p14:creationId xmlns:p14="http://schemas.microsoft.com/office/powerpoint/2010/main" val="7356183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3EF107D-C7F9-8025-BB9A-38C66539A43F}"/>
              </a:ext>
            </a:extLst>
          </p:cNvPr>
          <p:cNvSpPr>
            <a:spLocks noGrp="1"/>
          </p:cNvSpPr>
          <p:nvPr>
            <p:ph type="title"/>
          </p:nvPr>
        </p:nvSpPr>
        <p:spPr/>
        <p:txBody>
          <a:bodyPr/>
          <a:lstStyle/>
          <a:p>
            <a:r>
              <a:rPr kumimoji="1" lang="ja-JP" altLang="en-US"/>
              <a:t>ロジスティック回帰</a:t>
            </a:r>
          </a:p>
        </p:txBody>
      </p:sp>
      <p:sp>
        <p:nvSpPr>
          <p:cNvPr id="3" name="正方形/長方形 2">
            <a:extLst>
              <a:ext uri="{FF2B5EF4-FFF2-40B4-BE49-F238E27FC236}">
                <a16:creationId xmlns:a16="http://schemas.microsoft.com/office/drawing/2014/main" id="{BAF68723-677A-2AB0-3200-0618065143D0}"/>
              </a:ext>
            </a:extLst>
          </p:cNvPr>
          <p:cNvSpPr/>
          <p:nvPr/>
        </p:nvSpPr>
        <p:spPr bwMode="auto">
          <a:xfrm>
            <a:off x="1204209" y="985425"/>
            <a:ext cx="10168171" cy="1211356"/>
          </a:xfrm>
          <a:prstGeom prst="rect">
            <a:avLst/>
          </a:prstGeom>
          <a:solidFill>
            <a:srgbClr val="FFF4E1"/>
          </a:solidFill>
          <a:ln w="19050" algn="ctr">
            <a:noFill/>
            <a:prstDash val="dash"/>
            <a:round/>
            <a:headEnd/>
            <a:tailEnd/>
          </a:ln>
          <a:effectLst/>
        </p:spPr>
        <p:txBody>
          <a:bodyPr wrap="none" lIns="324000" tIns="144000" bIns="72000" rtlCol="0" anchor="ctr"/>
          <a:lstStyle/>
          <a:p>
            <a:pPr marL="0" lvl="2">
              <a:buClr>
                <a:srgbClr val="F36C37"/>
              </a:buClr>
            </a:pPr>
            <a:r>
              <a:rPr lang="ja-JP" altLang="en-US" sz="1600" b="1">
                <a:solidFill>
                  <a:schemeClr val="tx1">
                    <a:lumMod val="75000"/>
                    <a:lumOff val="25000"/>
                  </a:schemeClr>
                </a:solidFill>
                <a:latin typeface="+mn-ea"/>
              </a:rPr>
              <a:t>複数の変数を目的変数（結果）と複数の説明変数（原因）で考え、結果が二項（例：成功</a:t>
            </a:r>
            <a:r>
              <a:rPr lang="en-US" altLang="ja-JP" sz="1600" b="1" dirty="0">
                <a:solidFill>
                  <a:schemeClr val="tx1">
                    <a:lumMod val="75000"/>
                    <a:lumOff val="25000"/>
                  </a:schemeClr>
                </a:solidFill>
                <a:latin typeface="+mn-ea"/>
              </a:rPr>
              <a:t>/</a:t>
            </a:r>
            <a:r>
              <a:rPr lang="ja-JP" altLang="en-US" sz="1600" b="1">
                <a:solidFill>
                  <a:schemeClr val="tx1">
                    <a:lumMod val="75000"/>
                    <a:lumOff val="25000"/>
                  </a:schemeClr>
                </a:solidFill>
                <a:latin typeface="+mn-ea"/>
              </a:rPr>
              <a:t>失敗）となるよ</a:t>
            </a:r>
            <a:endParaRPr lang="en-US" altLang="ja-JP" sz="1600" b="1" dirty="0">
              <a:solidFill>
                <a:schemeClr val="tx1">
                  <a:lumMod val="75000"/>
                  <a:lumOff val="25000"/>
                </a:schemeClr>
              </a:solidFill>
              <a:latin typeface="+mn-ea"/>
            </a:endParaRPr>
          </a:p>
          <a:p>
            <a:pPr marL="0" lvl="2">
              <a:buClr>
                <a:srgbClr val="F36C37"/>
              </a:buClr>
            </a:pPr>
            <a:r>
              <a:rPr lang="ja-JP" altLang="en-US" sz="1600" b="1">
                <a:solidFill>
                  <a:schemeClr val="tx1">
                    <a:lumMod val="75000"/>
                    <a:lumOff val="25000"/>
                  </a:schemeClr>
                </a:solidFill>
                <a:latin typeface="+mn-ea"/>
              </a:rPr>
              <a:t>うに回帰分析を行います。これは、結果が特定のカテゴリに属する確率をモデル化します。</a:t>
            </a:r>
          </a:p>
          <a:p>
            <a:pPr marL="0" lvl="2">
              <a:buClr>
                <a:srgbClr val="F36C37"/>
              </a:buClr>
            </a:pPr>
            <a:endParaRPr lang="ja-JP" altLang="en-US" sz="1600" b="1">
              <a:solidFill>
                <a:schemeClr val="tx1">
                  <a:lumMod val="75000"/>
                  <a:lumOff val="25000"/>
                </a:schemeClr>
              </a:solidFill>
              <a:latin typeface="+mn-ea"/>
            </a:endParaRPr>
          </a:p>
          <a:p>
            <a:pPr marL="0" lvl="2">
              <a:buClr>
                <a:srgbClr val="F36C37"/>
              </a:buClr>
            </a:pPr>
            <a:r>
              <a:rPr lang="ja-JP" altLang="en-US" sz="1600" b="1">
                <a:solidFill>
                  <a:schemeClr val="tx1">
                    <a:lumMod val="75000"/>
                    <a:lumOff val="25000"/>
                  </a:schemeClr>
                </a:solidFill>
                <a:latin typeface="+mn-ea"/>
              </a:rPr>
              <a:t>例）ある顧客が商品を購入するか（結果）を、年齢、収入、過去の購入履歴などの変数で分析する</a:t>
            </a:r>
            <a:endParaRPr lang="en-US" altLang="ja-JP" sz="1600" b="1" dirty="0">
              <a:solidFill>
                <a:schemeClr val="tx1">
                  <a:lumMod val="75000"/>
                  <a:lumOff val="25000"/>
                </a:schemeClr>
              </a:solidFill>
              <a:latin typeface="+mn-ea"/>
            </a:endParaRPr>
          </a:p>
        </p:txBody>
      </p:sp>
      <p:graphicFrame>
        <p:nvGraphicFramePr>
          <p:cNvPr id="5" name="表 4">
            <a:extLst>
              <a:ext uri="{FF2B5EF4-FFF2-40B4-BE49-F238E27FC236}">
                <a16:creationId xmlns:a16="http://schemas.microsoft.com/office/drawing/2014/main" id="{66D82A04-1B60-2B37-95AD-DB2DE5091F67}"/>
              </a:ext>
            </a:extLst>
          </p:cNvPr>
          <p:cNvGraphicFramePr>
            <a:graphicFrameLocks noGrp="1"/>
          </p:cNvGraphicFramePr>
          <p:nvPr>
            <p:extLst>
              <p:ext uri="{D42A27DB-BD31-4B8C-83A1-F6EECF244321}">
                <p14:modId xmlns:p14="http://schemas.microsoft.com/office/powerpoint/2010/main" val="2842787723"/>
              </p:ext>
            </p:extLst>
          </p:nvPr>
        </p:nvGraphicFramePr>
        <p:xfrm>
          <a:off x="2234644" y="3034043"/>
          <a:ext cx="7049139" cy="1483137"/>
        </p:xfrm>
        <a:graphic>
          <a:graphicData uri="http://schemas.openxmlformats.org/drawingml/2006/table">
            <a:tbl>
              <a:tblPr firstRow="1">
                <a:tableStyleId>{5C22544A-7EE6-4342-B048-85BDC9FD1C3A}</a:tableStyleId>
              </a:tblPr>
              <a:tblGrid>
                <a:gridCol w="482930">
                  <a:extLst>
                    <a:ext uri="{9D8B030D-6E8A-4147-A177-3AD203B41FA5}">
                      <a16:colId xmlns:a16="http://schemas.microsoft.com/office/drawing/2014/main" val="3623906753"/>
                    </a:ext>
                  </a:extLst>
                </a:gridCol>
                <a:gridCol w="482930">
                  <a:extLst>
                    <a:ext uri="{9D8B030D-6E8A-4147-A177-3AD203B41FA5}">
                      <a16:colId xmlns:a16="http://schemas.microsoft.com/office/drawing/2014/main" val="963628842"/>
                    </a:ext>
                  </a:extLst>
                </a:gridCol>
                <a:gridCol w="591760">
                  <a:extLst>
                    <a:ext uri="{9D8B030D-6E8A-4147-A177-3AD203B41FA5}">
                      <a16:colId xmlns:a16="http://schemas.microsoft.com/office/drawing/2014/main" val="2093433507"/>
                    </a:ext>
                  </a:extLst>
                </a:gridCol>
                <a:gridCol w="591760">
                  <a:extLst>
                    <a:ext uri="{9D8B030D-6E8A-4147-A177-3AD203B41FA5}">
                      <a16:colId xmlns:a16="http://schemas.microsoft.com/office/drawing/2014/main" val="799369049"/>
                    </a:ext>
                  </a:extLst>
                </a:gridCol>
                <a:gridCol w="1133673">
                  <a:extLst>
                    <a:ext uri="{9D8B030D-6E8A-4147-A177-3AD203B41FA5}">
                      <a16:colId xmlns:a16="http://schemas.microsoft.com/office/drawing/2014/main" val="1089977402"/>
                    </a:ext>
                  </a:extLst>
                </a:gridCol>
                <a:gridCol w="560941">
                  <a:extLst>
                    <a:ext uri="{9D8B030D-6E8A-4147-A177-3AD203B41FA5}">
                      <a16:colId xmlns:a16="http://schemas.microsoft.com/office/drawing/2014/main" val="981025574"/>
                    </a:ext>
                  </a:extLst>
                </a:gridCol>
                <a:gridCol w="890907">
                  <a:extLst>
                    <a:ext uri="{9D8B030D-6E8A-4147-A177-3AD203B41FA5}">
                      <a16:colId xmlns:a16="http://schemas.microsoft.com/office/drawing/2014/main" val="2204485976"/>
                    </a:ext>
                  </a:extLst>
                </a:gridCol>
                <a:gridCol w="808415">
                  <a:extLst>
                    <a:ext uri="{9D8B030D-6E8A-4147-A177-3AD203B41FA5}">
                      <a16:colId xmlns:a16="http://schemas.microsoft.com/office/drawing/2014/main" val="3315449122"/>
                    </a:ext>
                  </a:extLst>
                </a:gridCol>
                <a:gridCol w="1022893">
                  <a:extLst>
                    <a:ext uri="{9D8B030D-6E8A-4147-A177-3AD203B41FA5}">
                      <a16:colId xmlns:a16="http://schemas.microsoft.com/office/drawing/2014/main" val="2135657900"/>
                    </a:ext>
                  </a:extLst>
                </a:gridCol>
                <a:gridCol w="482930">
                  <a:extLst>
                    <a:ext uri="{9D8B030D-6E8A-4147-A177-3AD203B41FA5}">
                      <a16:colId xmlns:a16="http://schemas.microsoft.com/office/drawing/2014/main" val="3188888859"/>
                    </a:ext>
                  </a:extLst>
                </a:gridCol>
              </a:tblGrid>
              <a:tr h="382619">
                <a:tc>
                  <a:txBody>
                    <a:bodyPr/>
                    <a:lstStyle/>
                    <a:p>
                      <a:pPr algn="ctr" fontAlgn="t"/>
                      <a:r>
                        <a:rPr lang="ja-JP" altLang="en-US" sz="1050" u="none" strike="noStrike">
                          <a:effectLst/>
                        </a:rPr>
                        <a:t>年齢</a:t>
                      </a:r>
                      <a:endParaRPr lang="ja-JP" altLang="en-US" sz="1050" b="1" i="0" u="none" strike="noStrike">
                        <a:solidFill>
                          <a:srgbClr val="000000"/>
                        </a:solidFill>
                        <a:effectLst/>
                        <a:latin typeface="ＭＳ Ｐゴシック" panose="020B0600070205080204" pitchFamily="34" charset="-128"/>
                        <a:ea typeface="ＭＳ Ｐゴシック" panose="020B0600070205080204" pitchFamily="34" charset="-128"/>
                      </a:endParaRPr>
                    </a:p>
                  </a:txBody>
                  <a:tcPr marL="0" marR="0" marT="0" marB="0" anchor="ctr">
                    <a:solidFill>
                      <a:srgbClr val="F36C37"/>
                    </a:solidFill>
                  </a:tcPr>
                </a:tc>
                <a:tc>
                  <a:txBody>
                    <a:bodyPr/>
                    <a:lstStyle/>
                    <a:p>
                      <a:pPr algn="ctr" fontAlgn="t"/>
                      <a:r>
                        <a:rPr lang="ja-JP" altLang="en-US" sz="1050" u="none" strike="noStrike">
                          <a:effectLst/>
                        </a:rPr>
                        <a:t>仕事</a:t>
                      </a:r>
                      <a:endParaRPr lang="ja-JP" altLang="en-US" sz="1050" b="1" i="0" u="none" strike="noStrike">
                        <a:solidFill>
                          <a:srgbClr val="000000"/>
                        </a:solidFill>
                        <a:effectLst/>
                        <a:latin typeface="ＭＳ Ｐゴシック" panose="020B0600070205080204" pitchFamily="34" charset="-128"/>
                        <a:ea typeface="ＭＳ Ｐゴシック" panose="020B0600070205080204" pitchFamily="34" charset="-128"/>
                      </a:endParaRPr>
                    </a:p>
                  </a:txBody>
                  <a:tcPr marL="0" marR="0" marT="0" marB="0" anchor="ctr">
                    <a:solidFill>
                      <a:srgbClr val="F36C37"/>
                    </a:solidFill>
                  </a:tcPr>
                </a:tc>
                <a:tc>
                  <a:txBody>
                    <a:bodyPr/>
                    <a:lstStyle/>
                    <a:p>
                      <a:pPr algn="ctr" fontAlgn="t"/>
                      <a:r>
                        <a:rPr lang="ja-JP" altLang="en-US" sz="1050" u="none" strike="noStrike">
                          <a:effectLst/>
                        </a:rPr>
                        <a:t>結婚状況</a:t>
                      </a:r>
                      <a:endParaRPr lang="ja-JP" altLang="en-US" sz="1050" b="1" i="0" u="none" strike="noStrike">
                        <a:solidFill>
                          <a:srgbClr val="000000"/>
                        </a:solidFill>
                        <a:effectLst/>
                        <a:latin typeface="ＭＳ Ｐゴシック" panose="020B0600070205080204" pitchFamily="34" charset="-128"/>
                        <a:ea typeface="ＭＳ Ｐゴシック" panose="020B0600070205080204" pitchFamily="34" charset="-128"/>
                      </a:endParaRPr>
                    </a:p>
                  </a:txBody>
                  <a:tcPr marL="0" marR="0" marT="0" marB="0" anchor="ctr">
                    <a:solidFill>
                      <a:srgbClr val="F36C37"/>
                    </a:solidFill>
                  </a:tcPr>
                </a:tc>
                <a:tc>
                  <a:txBody>
                    <a:bodyPr/>
                    <a:lstStyle/>
                    <a:p>
                      <a:pPr algn="ctr" fontAlgn="t"/>
                      <a:r>
                        <a:rPr lang="ja-JP" altLang="en-US" sz="1050" u="none" strike="noStrike">
                          <a:effectLst/>
                        </a:rPr>
                        <a:t>最終学歴</a:t>
                      </a:r>
                      <a:endParaRPr lang="ja-JP" altLang="en-US" sz="1050" b="1" i="0" u="none" strike="noStrike">
                        <a:solidFill>
                          <a:srgbClr val="000000"/>
                        </a:solidFill>
                        <a:effectLst/>
                        <a:latin typeface="ＭＳ Ｐゴシック" panose="020B0600070205080204" pitchFamily="34" charset="-128"/>
                        <a:ea typeface="ＭＳ Ｐゴシック" panose="020B0600070205080204" pitchFamily="34" charset="-128"/>
                      </a:endParaRPr>
                    </a:p>
                  </a:txBody>
                  <a:tcPr marL="0" marR="0" marT="0" marB="0" anchor="ctr">
                    <a:solidFill>
                      <a:srgbClr val="F36C37"/>
                    </a:solidFill>
                  </a:tcPr>
                </a:tc>
                <a:tc>
                  <a:txBody>
                    <a:bodyPr/>
                    <a:lstStyle/>
                    <a:p>
                      <a:pPr algn="ctr" fontAlgn="t"/>
                      <a:r>
                        <a:rPr lang="ja-JP" altLang="en-US" sz="1050" u="none" strike="noStrike">
                          <a:effectLst/>
                        </a:rPr>
                        <a:t>債務不履行の有無</a:t>
                      </a:r>
                      <a:endParaRPr lang="ja-JP" altLang="en-US" sz="1050" b="1" i="0" u="none" strike="noStrike">
                        <a:solidFill>
                          <a:srgbClr val="000000"/>
                        </a:solidFill>
                        <a:effectLst/>
                        <a:latin typeface="ＭＳ Ｐゴシック" panose="020B0600070205080204" pitchFamily="34" charset="-128"/>
                        <a:ea typeface="ＭＳ Ｐゴシック" panose="020B0600070205080204" pitchFamily="34" charset="-128"/>
                      </a:endParaRPr>
                    </a:p>
                  </a:txBody>
                  <a:tcPr marL="0" marR="0" marT="0" marB="0" anchor="ctr">
                    <a:solidFill>
                      <a:srgbClr val="F36C37"/>
                    </a:solidFill>
                  </a:tcPr>
                </a:tc>
                <a:tc>
                  <a:txBody>
                    <a:bodyPr/>
                    <a:lstStyle/>
                    <a:p>
                      <a:pPr algn="ctr" fontAlgn="t"/>
                      <a:r>
                        <a:rPr lang="ja-JP" altLang="en-US" sz="1050" u="none" strike="noStrike">
                          <a:effectLst/>
                        </a:rPr>
                        <a:t>銀行残高</a:t>
                      </a:r>
                      <a:endParaRPr lang="ja-JP" altLang="en-US" sz="1050" b="1" i="0" u="none" strike="noStrike">
                        <a:solidFill>
                          <a:srgbClr val="000000"/>
                        </a:solidFill>
                        <a:effectLst/>
                        <a:latin typeface="ＭＳ Ｐゴシック" panose="020B0600070205080204" pitchFamily="34" charset="-128"/>
                        <a:ea typeface="ＭＳ Ｐゴシック" panose="020B0600070205080204" pitchFamily="34" charset="-128"/>
                      </a:endParaRPr>
                    </a:p>
                  </a:txBody>
                  <a:tcPr marL="0" marR="0" marT="0" marB="0" anchor="ctr">
                    <a:solidFill>
                      <a:srgbClr val="F36C37"/>
                    </a:solidFill>
                  </a:tcPr>
                </a:tc>
                <a:tc>
                  <a:txBody>
                    <a:bodyPr/>
                    <a:lstStyle/>
                    <a:p>
                      <a:pPr algn="ctr" fontAlgn="t"/>
                      <a:r>
                        <a:rPr lang="ja-JP" altLang="en-US" sz="1050" u="none" strike="noStrike">
                          <a:effectLst/>
                        </a:rPr>
                        <a:t>持ち家の有無</a:t>
                      </a:r>
                      <a:endParaRPr lang="ja-JP" altLang="en-US" sz="1050" b="1" i="0" u="none" strike="noStrike">
                        <a:solidFill>
                          <a:srgbClr val="000000"/>
                        </a:solidFill>
                        <a:effectLst/>
                        <a:latin typeface="ＭＳ Ｐゴシック" panose="020B0600070205080204" pitchFamily="34" charset="-128"/>
                        <a:ea typeface="ＭＳ Ｐゴシック" panose="020B0600070205080204" pitchFamily="34" charset="-128"/>
                      </a:endParaRPr>
                    </a:p>
                  </a:txBody>
                  <a:tcPr marL="0" marR="0" marT="0" marB="0" anchor="ctr">
                    <a:solidFill>
                      <a:srgbClr val="F36C37"/>
                    </a:solidFill>
                  </a:tcPr>
                </a:tc>
                <a:tc>
                  <a:txBody>
                    <a:bodyPr/>
                    <a:lstStyle/>
                    <a:p>
                      <a:pPr algn="ctr" fontAlgn="t"/>
                      <a:r>
                        <a:rPr lang="ja-JP" altLang="en-US" sz="1050" u="none" strike="noStrike">
                          <a:effectLst/>
                        </a:rPr>
                        <a:t>ローンの有無</a:t>
                      </a:r>
                      <a:endParaRPr lang="ja-JP" altLang="en-US" sz="1050" b="1" i="0" u="none" strike="noStrike">
                        <a:solidFill>
                          <a:srgbClr val="000000"/>
                        </a:solidFill>
                        <a:effectLst/>
                        <a:latin typeface="ＭＳ Ｐゴシック" panose="020B0600070205080204" pitchFamily="34" charset="-128"/>
                        <a:ea typeface="ＭＳ Ｐゴシック" panose="020B0600070205080204" pitchFamily="34" charset="-128"/>
                      </a:endParaRPr>
                    </a:p>
                  </a:txBody>
                  <a:tcPr marL="0" marR="0" marT="0" marB="0" anchor="ctr">
                    <a:solidFill>
                      <a:srgbClr val="F36C37"/>
                    </a:solidFill>
                  </a:tcPr>
                </a:tc>
                <a:tc>
                  <a:txBody>
                    <a:bodyPr/>
                    <a:lstStyle/>
                    <a:p>
                      <a:pPr algn="ctr" fontAlgn="t"/>
                      <a:r>
                        <a:rPr lang="ja-JP" altLang="en-US" sz="1050" u="none" strike="noStrike">
                          <a:effectLst/>
                        </a:rPr>
                        <a:t>連絡手段</a:t>
                      </a:r>
                      <a:endParaRPr lang="ja-JP" altLang="en-US" sz="1050" b="1" i="0" u="none" strike="noStrike">
                        <a:solidFill>
                          <a:srgbClr val="000000"/>
                        </a:solidFill>
                        <a:effectLst/>
                        <a:latin typeface="ＭＳ Ｐゴシック" panose="020B0600070205080204" pitchFamily="34" charset="-128"/>
                        <a:ea typeface="ＭＳ Ｐゴシック" panose="020B0600070205080204" pitchFamily="34" charset="-128"/>
                      </a:endParaRPr>
                    </a:p>
                  </a:txBody>
                  <a:tcPr marL="0" marR="0" marT="0" marB="0" anchor="ctr">
                    <a:solidFill>
                      <a:srgbClr val="F36C37"/>
                    </a:solidFill>
                  </a:tcPr>
                </a:tc>
                <a:tc>
                  <a:txBody>
                    <a:bodyPr/>
                    <a:lstStyle/>
                    <a:p>
                      <a:pPr algn="ctr" fontAlgn="t"/>
                      <a:r>
                        <a:rPr lang="ja-JP" altLang="en-US" sz="1050" b="1" i="0" u="none" strike="noStrike">
                          <a:solidFill>
                            <a:srgbClr val="000000"/>
                          </a:solidFill>
                          <a:effectLst/>
                          <a:latin typeface="ＭＳ Ｐゴシック" panose="020B0600070205080204" pitchFamily="34" charset="-128"/>
                          <a:ea typeface="ＭＳ Ｐゴシック" panose="020B0600070205080204" pitchFamily="34" charset="-128"/>
                        </a:rPr>
                        <a:t>・・・</a:t>
                      </a:r>
                    </a:p>
                  </a:txBody>
                  <a:tcPr marL="0" marR="0" marT="0" marB="0" anchor="ctr">
                    <a:solidFill>
                      <a:srgbClr val="F36C37"/>
                    </a:solidFill>
                  </a:tcPr>
                </a:tc>
                <a:extLst>
                  <a:ext uri="{0D108BD9-81ED-4DB2-BD59-A6C34878D82A}">
                    <a16:rowId xmlns:a16="http://schemas.microsoft.com/office/drawing/2014/main" val="470796032"/>
                  </a:ext>
                </a:extLst>
              </a:tr>
              <a:tr h="261826">
                <a:tc>
                  <a:txBody>
                    <a:bodyPr/>
                    <a:lstStyle/>
                    <a:p>
                      <a:pPr algn="ctr" fontAlgn="b"/>
                      <a:r>
                        <a:rPr lang="en-US" altLang="ja-JP" sz="1100" u="none" strike="noStrike" dirty="0">
                          <a:effectLst/>
                        </a:rPr>
                        <a:t>31</a:t>
                      </a:r>
                      <a:endParaRPr lang="en-US" altLang="ja-JP" sz="1100" b="0" i="0" u="none" strike="noStrike" dirty="0">
                        <a:solidFill>
                          <a:srgbClr val="000000"/>
                        </a:solidFill>
                        <a:effectLst/>
                        <a:latin typeface="ＭＳ Ｐゴシック" panose="020B0600070205080204" pitchFamily="34" charset="-128"/>
                        <a:ea typeface="ＭＳ Ｐゴシック" panose="020B0600070205080204" pitchFamily="34" charset="-128"/>
                      </a:endParaRPr>
                    </a:p>
                  </a:txBody>
                  <a:tcPr marL="0" marR="0" marT="0" marB="0" anchor="ctr"/>
                </a:tc>
                <a:tc>
                  <a:txBody>
                    <a:bodyPr/>
                    <a:lstStyle/>
                    <a:p>
                      <a:pPr algn="ctr" fontAlgn="b"/>
                      <a:r>
                        <a:rPr lang="ja-JP" altLang="en-US" sz="1100" u="none" strike="noStrike">
                          <a:effectLst/>
                        </a:rPr>
                        <a:t>失業者</a:t>
                      </a:r>
                      <a:endParaRPr lang="ja-JP" altLang="en-US" sz="1100" b="0" i="0" u="none" strike="noStrike">
                        <a:solidFill>
                          <a:srgbClr val="000000"/>
                        </a:solidFill>
                        <a:effectLst/>
                        <a:latin typeface="ＭＳ Ｐゴシック" panose="020B0600070205080204" pitchFamily="34" charset="-128"/>
                        <a:ea typeface="ＭＳ Ｐゴシック" panose="020B0600070205080204" pitchFamily="34" charset="-128"/>
                      </a:endParaRPr>
                    </a:p>
                  </a:txBody>
                  <a:tcPr marL="0" marR="0" marT="0" marB="0" anchor="ctr"/>
                </a:tc>
                <a:tc>
                  <a:txBody>
                    <a:bodyPr/>
                    <a:lstStyle/>
                    <a:p>
                      <a:pPr algn="ctr" fontAlgn="b"/>
                      <a:r>
                        <a:rPr lang="ja-JP" altLang="en-US" sz="1100" u="none" strike="noStrike">
                          <a:effectLst/>
                        </a:rPr>
                        <a:t>独身</a:t>
                      </a:r>
                      <a:endParaRPr lang="ja-JP" altLang="en-US" sz="1100" b="0" i="0" u="none" strike="noStrike">
                        <a:solidFill>
                          <a:srgbClr val="000000"/>
                        </a:solidFill>
                        <a:effectLst/>
                        <a:latin typeface="ＭＳ Ｐゴシック" panose="020B0600070205080204" pitchFamily="34" charset="-128"/>
                        <a:ea typeface="ＭＳ Ｐゴシック" panose="020B0600070205080204" pitchFamily="34" charset="-128"/>
                      </a:endParaRPr>
                    </a:p>
                  </a:txBody>
                  <a:tcPr marL="0" marR="0" marT="0" marB="0" anchor="ctr"/>
                </a:tc>
                <a:tc>
                  <a:txBody>
                    <a:bodyPr/>
                    <a:lstStyle/>
                    <a:p>
                      <a:pPr algn="ctr" fontAlgn="b"/>
                      <a:r>
                        <a:rPr lang="ja-JP" altLang="en-US" sz="1100" u="none" strike="noStrike">
                          <a:effectLst/>
                        </a:rPr>
                        <a:t>高等教育</a:t>
                      </a:r>
                      <a:endParaRPr lang="ja-JP" altLang="en-US" sz="1100" b="0" i="0" u="none" strike="noStrike">
                        <a:solidFill>
                          <a:srgbClr val="000000"/>
                        </a:solidFill>
                        <a:effectLst/>
                        <a:latin typeface="ＭＳ Ｐゴシック" panose="020B0600070205080204" pitchFamily="34" charset="-128"/>
                        <a:ea typeface="ＭＳ Ｐゴシック" panose="020B0600070205080204" pitchFamily="34" charset="-128"/>
                      </a:endParaRPr>
                    </a:p>
                  </a:txBody>
                  <a:tcPr marL="0" marR="0" marT="0" marB="0" anchor="ctr"/>
                </a:tc>
                <a:tc>
                  <a:txBody>
                    <a:bodyPr/>
                    <a:lstStyle/>
                    <a:p>
                      <a:pPr algn="ctr" fontAlgn="b"/>
                      <a:r>
                        <a:rPr lang="en-US" sz="1100" u="none" strike="noStrike">
                          <a:effectLst/>
                        </a:rPr>
                        <a:t>no</a:t>
                      </a:r>
                      <a:endParaRPr lang="en-US" sz="1100" b="0" i="0" u="none" strike="noStrike">
                        <a:solidFill>
                          <a:srgbClr val="000000"/>
                        </a:solidFill>
                        <a:effectLst/>
                        <a:latin typeface="ＭＳ Ｐゴシック" panose="020B0600070205080204" pitchFamily="34" charset="-128"/>
                        <a:ea typeface="ＭＳ Ｐゴシック" panose="020B0600070205080204" pitchFamily="34" charset="-128"/>
                      </a:endParaRPr>
                    </a:p>
                  </a:txBody>
                  <a:tcPr marL="0" marR="0" marT="0" marB="0" anchor="ctr"/>
                </a:tc>
                <a:tc>
                  <a:txBody>
                    <a:bodyPr/>
                    <a:lstStyle/>
                    <a:p>
                      <a:pPr algn="ctr" fontAlgn="b"/>
                      <a:r>
                        <a:rPr lang="en-US" altLang="ja-JP" sz="1100" u="none" strike="noStrike">
                          <a:effectLst/>
                        </a:rPr>
                        <a:t>302</a:t>
                      </a:r>
                      <a:endParaRPr lang="en-US" altLang="ja-JP" sz="1100" b="0" i="0" u="none" strike="noStrike">
                        <a:solidFill>
                          <a:srgbClr val="000000"/>
                        </a:solidFill>
                        <a:effectLst/>
                        <a:latin typeface="ＭＳ Ｐゴシック" panose="020B0600070205080204" pitchFamily="34" charset="-128"/>
                        <a:ea typeface="ＭＳ Ｐゴシック" panose="020B0600070205080204" pitchFamily="34" charset="-128"/>
                      </a:endParaRPr>
                    </a:p>
                  </a:txBody>
                  <a:tcPr marL="0" marR="0" marT="0" marB="0" anchor="ctr"/>
                </a:tc>
                <a:tc>
                  <a:txBody>
                    <a:bodyPr/>
                    <a:lstStyle/>
                    <a:p>
                      <a:pPr algn="ctr" fontAlgn="b"/>
                      <a:r>
                        <a:rPr lang="en-US" sz="1100" u="none" strike="noStrike">
                          <a:effectLst/>
                        </a:rPr>
                        <a:t>no</a:t>
                      </a:r>
                      <a:endParaRPr lang="en-US" sz="1100" b="0" i="0" u="none" strike="noStrike">
                        <a:solidFill>
                          <a:srgbClr val="000000"/>
                        </a:solidFill>
                        <a:effectLst/>
                        <a:latin typeface="ＭＳ Ｐゴシック" panose="020B0600070205080204" pitchFamily="34" charset="-128"/>
                        <a:ea typeface="ＭＳ Ｐゴシック" panose="020B0600070205080204" pitchFamily="34" charset="-128"/>
                      </a:endParaRPr>
                    </a:p>
                  </a:txBody>
                  <a:tcPr marL="0" marR="0" marT="0" marB="0" anchor="ctr"/>
                </a:tc>
                <a:tc>
                  <a:txBody>
                    <a:bodyPr/>
                    <a:lstStyle/>
                    <a:p>
                      <a:pPr algn="ctr" fontAlgn="b"/>
                      <a:r>
                        <a:rPr lang="en-US" sz="1100" u="none" strike="noStrike">
                          <a:effectLst/>
                        </a:rPr>
                        <a:t>no</a:t>
                      </a:r>
                      <a:endParaRPr lang="en-US" sz="1100" b="0" i="0" u="none" strike="noStrike">
                        <a:solidFill>
                          <a:srgbClr val="000000"/>
                        </a:solidFill>
                        <a:effectLst/>
                        <a:latin typeface="ＭＳ Ｐゴシック" panose="020B0600070205080204" pitchFamily="34" charset="-128"/>
                        <a:ea typeface="ＭＳ Ｐゴシック" panose="020B0600070205080204" pitchFamily="34" charset="-128"/>
                      </a:endParaRPr>
                    </a:p>
                  </a:txBody>
                  <a:tcPr marL="0" marR="0" marT="0" marB="0" anchor="ctr"/>
                </a:tc>
                <a:tc>
                  <a:txBody>
                    <a:bodyPr/>
                    <a:lstStyle/>
                    <a:p>
                      <a:pPr algn="ctr" fontAlgn="b"/>
                      <a:r>
                        <a:rPr lang="ja-JP" altLang="en-US" sz="1100" u="none" strike="noStrike">
                          <a:effectLst/>
                        </a:rPr>
                        <a:t>携帯電話</a:t>
                      </a:r>
                      <a:endParaRPr lang="ja-JP" altLang="en-US" sz="1100" b="0" i="0" u="none" strike="noStrike">
                        <a:solidFill>
                          <a:srgbClr val="000000"/>
                        </a:solidFill>
                        <a:effectLst/>
                        <a:latin typeface="ＭＳ Ｐゴシック" panose="020B0600070205080204" pitchFamily="34" charset="-128"/>
                        <a:ea typeface="ＭＳ Ｐゴシック" panose="020B0600070205080204" pitchFamily="34" charset="-128"/>
                      </a:endParaRPr>
                    </a:p>
                  </a:txBody>
                  <a:tcPr marL="0" marR="0" marT="0" marB="0" anchor="ct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ja-JP" altLang="en-US" sz="1100" b="1" i="0" u="none" strike="noStrike">
                          <a:solidFill>
                            <a:srgbClr val="000000"/>
                          </a:solidFill>
                          <a:effectLst/>
                          <a:latin typeface="ＭＳ Ｐゴシック" panose="020B0600070205080204" pitchFamily="34" charset="-128"/>
                          <a:ea typeface="ＭＳ Ｐゴシック" panose="020B0600070205080204" pitchFamily="34" charset="-128"/>
                        </a:rPr>
                        <a:t>・・・</a:t>
                      </a:r>
                    </a:p>
                    <a:p>
                      <a:pPr algn="ctr" fontAlgn="b"/>
                      <a:endParaRPr lang="en-US" altLang="ja-JP" sz="1100" b="0" i="0" u="none" strike="noStrike" dirty="0">
                        <a:solidFill>
                          <a:srgbClr val="000000"/>
                        </a:solidFill>
                        <a:effectLst/>
                        <a:latin typeface="ＭＳ Ｐゴシック" panose="020B0600070205080204" pitchFamily="34" charset="-128"/>
                        <a:ea typeface="ＭＳ Ｐゴシック" panose="020B0600070205080204" pitchFamily="34" charset="-128"/>
                      </a:endParaRPr>
                    </a:p>
                  </a:txBody>
                  <a:tcPr marL="0" marR="0" marT="0" marB="0" anchor="b"/>
                </a:tc>
                <a:extLst>
                  <a:ext uri="{0D108BD9-81ED-4DB2-BD59-A6C34878D82A}">
                    <a16:rowId xmlns:a16="http://schemas.microsoft.com/office/drawing/2014/main" val="32481213"/>
                  </a:ext>
                </a:extLst>
              </a:tr>
              <a:tr h="382619">
                <a:tc>
                  <a:txBody>
                    <a:bodyPr/>
                    <a:lstStyle/>
                    <a:p>
                      <a:pPr algn="ctr" fontAlgn="b"/>
                      <a:r>
                        <a:rPr lang="en-US" altLang="ja-JP" sz="1100" u="none" strike="noStrike">
                          <a:effectLst/>
                        </a:rPr>
                        <a:t>28</a:t>
                      </a:r>
                      <a:endParaRPr lang="en-US" altLang="ja-JP" sz="1100" b="0" i="0" u="none" strike="noStrike">
                        <a:solidFill>
                          <a:srgbClr val="000000"/>
                        </a:solidFill>
                        <a:effectLst/>
                        <a:latin typeface="ＭＳ Ｐゴシック" panose="020B0600070205080204" pitchFamily="34" charset="-128"/>
                        <a:ea typeface="ＭＳ Ｐゴシック" panose="020B0600070205080204" pitchFamily="34" charset="-128"/>
                      </a:endParaRPr>
                    </a:p>
                  </a:txBody>
                  <a:tcPr marL="0" marR="0" marT="0" marB="0" anchor="ctr"/>
                </a:tc>
                <a:tc>
                  <a:txBody>
                    <a:bodyPr/>
                    <a:lstStyle/>
                    <a:p>
                      <a:pPr algn="ctr" fontAlgn="b"/>
                      <a:r>
                        <a:rPr lang="ja-JP" altLang="en-US" sz="1100" u="none" strike="noStrike">
                          <a:effectLst/>
                        </a:rPr>
                        <a:t>工場作業員</a:t>
                      </a:r>
                      <a:endParaRPr lang="ja-JP" altLang="en-US" sz="1100" b="0" i="0" u="none" strike="noStrike">
                        <a:solidFill>
                          <a:srgbClr val="000000"/>
                        </a:solidFill>
                        <a:effectLst/>
                        <a:latin typeface="ＭＳ Ｐゴシック" panose="020B0600070205080204" pitchFamily="34" charset="-128"/>
                        <a:ea typeface="ＭＳ Ｐゴシック" panose="020B0600070205080204" pitchFamily="34" charset="-128"/>
                      </a:endParaRPr>
                    </a:p>
                  </a:txBody>
                  <a:tcPr marL="0" marR="0" marT="0" marB="0" anchor="ctr"/>
                </a:tc>
                <a:tc>
                  <a:txBody>
                    <a:bodyPr/>
                    <a:lstStyle/>
                    <a:p>
                      <a:pPr algn="ctr" fontAlgn="b"/>
                      <a:r>
                        <a:rPr lang="ja-JP" altLang="en-US" sz="1100" u="none" strike="noStrike">
                          <a:effectLst/>
                        </a:rPr>
                        <a:t>独身</a:t>
                      </a:r>
                      <a:endParaRPr lang="ja-JP" altLang="en-US" sz="1100" b="0" i="0" u="none" strike="noStrike">
                        <a:solidFill>
                          <a:srgbClr val="000000"/>
                        </a:solidFill>
                        <a:effectLst/>
                        <a:latin typeface="ＭＳ Ｐゴシック" panose="020B0600070205080204" pitchFamily="34" charset="-128"/>
                        <a:ea typeface="ＭＳ Ｐゴシック" panose="020B0600070205080204" pitchFamily="34" charset="-128"/>
                      </a:endParaRPr>
                    </a:p>
                  </a:txBody>
                  <a:tcPr marL="0" marR="0" marT="0" marB="0" anchor="ctr"/>
                </a:tc>
                <a:tc>
                  <a:txBody>
                    <a:bodyPr/>
                    <a:lstStyle/>
                    <a:p>
                      <a:pPr algn="ctr" fontAlgn="b"/>
                      <a:r>
                        <a:rPr lang="ja-JP" altLang="en-US" sz="1100" u="none" strike="noStrike">
                          <a:effectLst/>
                        </a:rPr>
                        <a:t>初等教育</a:t>
                      </a:r>
                      <a:endParaRPr lang="ja-JP" altLang="en-US" sz="1100" b="0" i="0" u="none" strike="noStrike">
                        <a:solidFill>
                          <a:srgbClr val="000000"/>
                        </a:solidFill>
                        <a:effectLst/>
                        <a:latin typeface="ＭＳ Ｐゴシック" panose="020B0600070205080204" pitchFamily="34" charset="-128"/>
                        <a:ea typeface="ＭＳ Ｐゴシック" panose="020B0600070205080204" pitchFamily="34" charset="-128"/>
                      </a:endParaRPr>
                    </a:p>
                  </a:txBody>
                  <a:tcPr marL="0" marR="0" marT="0" marB="0" anchor="ctr"/>
                </a:tc>
                <a:tc>
                  <a:txBody>
                    <a:bodyPr/>
                    <a:lstStyle/>
                    <a:p>
                      <a:pPr algn="ctr" fontAlgn="b"/>
                      <a:r>
                        <a:rPr lang="en-US" sz="1100" u="none" strike="noStrike" dirty="0">
                          <a:effectLst/>
                        </a:rPr>
                        <a:t>no</a:t>
                      </a:r>
                      <a:endParaRPr lang="en-US" sz="1100" b="0" i="0" u="none" strike="noStrike" dirty="0">
                        <a:solidFill>
                          <a:srgbClr val="000000"/>
                        </a:solidFill>
                        <a:effectLst/>
                        <a:latin typeface="ＭＳ Ｐゴシック" panose="020B0600070205080204" pitchFamily="34" charset="-128"/>
                        <a:ea typeface="ＭＳ Ｐゴシック" panose="020B0600070205080204" pitchFamily="34" charset="-128"/>
                      </a:endParaRPr>
                    </a:p>
                  </a:txBody>
                  <a:tcPr marL="0" marR="0" marT="0" marB="0" anchor="ctr"/>
                </a:tc>
                <a:tc>
                  <a:txBody>
                    <a:bodyPr/>
                    <a:lstStyle/>
                    <a:p>
                      <a:pPr algn="ctr" fontAlgn="b"/>
                      <a:r>
                        <a:rPr lang="en-US" altLang="ja-JP" sz="1100" u="none" strike="noStrike" dirty="0">
                          <a:effectLst/>
                        </a:rPr>
                        <a:t>54</a:t>
                      </a:r>
                      <a:endParaRPr lang="en-US" altLang="ja-JP" sz="1100" b="0" i="0" u="none" strike="noStrike" dirty="0">
                        <a:solidFill>
                          <a:srgbClr val="000000"/>
                        </a:solidFill>
                        <a:effectLst/>
                        <a:latin typeface="ＭＳ Ｐゴシック" panose="020B0600070205080204" pitchFamily="34" charset="-128"/>
                        <a:ea typeface="ＭＳ Ｐゴシック" panose="020B0600070205080204" pitchFamily="34" charset="-128"/>
                      </a:endParaRPr>
                    </a:p>
                  </a:txBody>
                  <a:tcPr marL="0" marR="0" marT="0" marB="0" anchor="ctr"/>
                </a:tc>
                <a:tc>
                  <a:txBody>
                    <a:bodyPr/>
                    <a:lstStyle/>
                    <a:p>
                      <a:pPr algn="ctr" fontAlgn="b"/>
                      <a:r>
                        <a:rPr lang="en-US" sz="1100" u="none" strike="noStrike" dirty="0">
                          <a:effectLst/>
                        </a:rPr>
                        <a:t>yes</a:t>
                      </a:r>
                      <a:endParaRPr lang="en-US" sz="1100" b="0" i="0" u="none" strike="noStrike" dirty="0">
                        <a:solidFill>
                          <a:srgbClr val="000000"/>
                        </a:solidFill>
                        <a:effectLst/>
                        <a:latin typeface="ＭＳ Ｐゴシック" panose="020B0600070205080204" pitchFamily="34" charset="-128"/>
                        <a:ea typeface="ＭＳ Ｐゴシック" panose="020B0600070205080204" pitchFamily="34" charset="-128"/>
                      </a:endParaRPr>
                    </a:p>
                  </a:txBody>
                  <a:tcPr marL="0" marR="0" marT="0" marB="0" anchor="ctr"/>
                </a:tc>
                <a:tc>
                  <a:txBody>
                    <a:bodyPr/>
                    <a:lstStyle/>
                    <a:p>
                      <a:pPr algn="ctr" fontAlgn="b"/>
                      <a:r>
                        <a:rPr lang="en-US" sz="1100" u="none" strike="noStrike" dirty="0">
                          <a:effectLst/>
                        </a:rPr>
                        <a:t>no</a:t>
                      </a:r>
                      <a:endParaRPr lang="en-US" sz="1100" b="0" i="0" u="none" strike="noStrike" dirty="0">
                        <a:solidFill>
                          <a:srgbClr val="000000"/>
                        </a:solidFill>
                        <a:effectLst/>
                        <a:latin typeface="ＭＳ Ｐゴシック" panose="020B0600070205080204" pitchFamily="34" charset="-128"/>
                        <a:ea typeface="ＭＳ Ｐゴシック" panose="020B0600070205080204" pitchFamily="34" charset="-128"/>
                      </a:endParaRPr>
                    </a:p>
                  </a:txBody>
                  <a:tcPr marL="0" marR="0" marT="0" marB="0" anchor="ctr"/>
                </a:tc>
                <a:tc>
                  <a:txBody>
                    <a:bodyPr/>
                    <a:lstStyle/>
                    <a:p>
                      <a:pPr algn="ctr" fontAlgn="b"/>
                      <a:r>
                        <a:rPr lang="ja-JP" altLang="en-US" sz="1100" u="none" strike="noStrike">
                          <a:effectLst/>
                        </a:rPr>
                        <a:t>携帯電話</a:t>
                      </a:r>
                      <a:endParaRPr lang="ja-JP" altLang="en-US" sz="1100" b="0" i="0" u="none" strike="noStrike">
                        <a:solidFill>
                          <a:srgbClr val="000000"/>
                        </a:solidFill>
                        <a:effectLst/>
                        <a:latin typeface="ＭＳ Ｐゴシック" panose="020B0600070205080204" pitchFamily="34" charset="-128"/>
                        <a:ea typeface="ＭＳ Ｐゴシック" panose="020B0600070205080204" pitchFamily="34" charset="-128"/>
                      </a:endParaRPr>
                    </a:p>
                  </a:txBody>
                  <a:tcPr marL="0" marR="0" marT="0" marB="0" anchor="ct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ja-JP" altLang="en-US" sz="1100" b="1" i="0" u="none" strike="noStrike">
                          <a:solidFill>
                            <a:srgbClr val="000000"/>
                          </a:solidFill>
                          <a:effectLst/>
                          <a:latin typeface="ＭＳ Ｐゴシック" panose="020B0600070205080204" pitchFamily="34" charset="-128"/>
                          <a:ea typeface="ＭＳ Ｐゴシック" panose="020B0600070205080204" pitchFamily="34" charset="-128"/>
                        </a:rPr>
                        <a:t>・・・</a:t>
                      </a:r>
                    </a:p>
                    <a:p>
                      <a:pPr algn="ctr" fontAlgn="b"/>
                      <a:endParaRPr lang="en-US" altLang="ja-JP" sz="1100" b="0" i="0" u="none" strike="noStrike" dirty="0">
                        <a:solidFill>
                          <a:srgbClr val="000000"/>
                        </a:solidFill>
                        <a:effectLst/>
                        <a:latin typeface="ＭＳ Ｐゴシック" panose="020B0600070205080204" pitchFamily="34" charset="-128"/>
                        <a:ea typeface="ＭＳ Ｐゴシック" panose="020B0600070205080204" pitchFamily="34" charset="-128"/>
                      </a:endParaRPr>
                    </a:p>
                  </a:txBody>
                  <a:tcPr marL="0" marR="0" marT="0" marB="0" anchor="b"/>
                </a:tc>
                <a:extLst>
                  <a:ext uri="{0D108BD9-81ED-4DB2-BD59-A6C34878D82A}">
                    <a16:rowId xmlns:a16="http://schemas.microsoft.com/office/drawing/2014/main" val="1388579154"/>
                  </a:ext>
                </a:extLst>
              </a:tr>
              <a:tr h="382619">
                <a:tc>
                  <a:txBody>
                    <a:bodyPr/>
                    <a:lstStyle/>
                    <a:p>
                      <a:pPr algn="ctr" fontAlgn="b"/>
                      <a:r>
                        <a:rPr lang="en-US" altLang="ja-JP" sz="1100" u="none" strike="noStrike">
                          <a:effectLst/>
                        </a:rPr>
                        <a:t>46</a:t>
                      </a:r>
                      <a:endParaRPr lang="en-US" altLang="ja-JP" sz="1100" b="0" i="0" u="none" strike="noStrike">
                        <a:solidFill>
                          <a:srgbClr val="000000"/>
                        </a:solidFill>
                        <a:effectLst/>
                        <a:latin typeface="ＭＳ Ｐゴシック" panose="020B0600070205080204" pitchFamily="34" charset="-128"/>
                        <a:ea typeface="ＭＳ Ｐゴシック" panose="020B0600070205080204" pitchFamily="34" charset="-128"/>
                      </a:endParaRPr>
                    </a:p>
                  </a:txBody>
                  <a:tcPr marL="0" marR="0" marT="0" marB="0" anchor="ctr"/>
                </a:tc>
                <a:tc>
                  <a:txBody>
                    <a:bodyPr/>
                    <a:lstStyle/>
                    <a:p>
                      <a:pPr algn="ctr" fontAlgn="b"/>
                      <a:r>
                        <a:rPr lang="ja-JP" altLang="en-US" sz="1100" u="none" strike="noStrike">
                          <a:effectLst/>
                        </a:rPr>
                        <a:t>マネージャー</a:t>
                      </a:r>
                      <a:endParaRPr lang="ja-JP" altLang="en-US" sz="1100" b="0" i="0" u="none" strike="noStrike">
                        <a:solidFill>
                          <a:srgbClr val="000000"/>
                        </a:solidFill>
                        <a:effectLst/>
                        <a:latin typeface="ＭＳ Ｐゴシック" panose="020B0600070205080204" pitchFamily="34" charset="-128"/>
                        <a:ea typeface="ＭＳ Ｐゴシック" panose="020B0600070205080204" pitchFamily="34" charset="-128"/>
                      </a:endParaRPr>
                    </a:p>
                  </a:txBody>
                  <a:tcPr marL="0" marR="0" marT="0" marB="0" anchor="ctr"/>
                </a:tc>
                <a:tc>
                  <a:txBody>
                    <a:bodyPr/>
                    <a:lstStyle/>
                    <a:p>
                      <a:pPr algn="ctr" fontAlgn="b"/>
                      <a:r>
                        <a:rPr lang="ja-JP" altLang="en-US" sz="1100" u="none" strike="noStrike">
                          <a:effectLst/>
                        </a:rPr>
                        <a:t>既婚</a:t>
                      </a:r>
                      <a:endParaRPr lang="ja-JP" altLang="en-US" sz="1100" b="0" i="0" u="none" strike="noStrike">
                        <a:solidFill>
                          <a:srgbClr val="000000"/>
                        </a:solidFill>
                        <a:effectLst/>
                        <a:latin typeface="ＭＳ Ｐゴシック" panose="020B0600070205080204" pitchFamily="34" charset="-128"/>
                        <a:ea typeface="ＭＳ Ｐゴシック" panose="020B0600070205080204" pitchFamily="34" charset="-128"/>
                      </a:endParaRPr>
                    </a:p>
                  </a:txBody>
                  <a:tcPr marL="0" marR="0" marT="0" marB="0" anchor="ctr"/>
                </a:tc>
                <a:tc>
                  <a:txBody>
                    <a:bodyPr/>
                    <a:lstStyle/>
                    <a:p>
                      <a:pPr algn="ctr" fontAlgn="b"/>
                      <a:r>
                        <a:rPr lang="ja-JP" altLang="en-US" sz="1100" u="none" strike="noStrike">
                          <a:effectLst/>
                        </a:rPr>
                        <a:t>高等教育</a:t>
                      </a:r>
                      <a:endParaRPr lang="ja-JP" altLang="en-US" sz="1100" b="0" i="0" u="none" strike="noStrike">
                        <a:solidFill>
                          <a:srgbClr val="000000"/>
                        </a:solidFill>
                        <a:effectLst/>
                        <a:latin typeface="ＭＳ Ｐゴシック" panose="020B0600070205080204" pitchFamily="34" charset="-128"/>
                        <a:ea typeface="ＭＳ Ｐゴシック" panose="020B0600070205080204" pitchFamily="34" charset="-128"/>
                      </a:endParaRPr>
                    </a:p>
                  </a:txBody>
                  <a:tcPr marL="0" marR="0" marT="0" marB="0" anchor="ctr"/>
                </a:tc>
                <a:tc>
                  <a:txBody>
                    <a:bodyPr/>
                    <a:lstStyle/>
                    <a:p>
                      <a:pPr algn="ctr" fontAlgn="b"/>
                      <a:r>
                        <a:rPr lang="en-US" sz="1100" u="none" strike="noStrike" dirty="0">
                          <a:effectLst/>
                        </a:rPr>
                        <a:t>no</a:t>
                      </a:r>
                      <a:endParaRPr lang="en-US" sz="1100" b="0" i="0" u="none" strike="noStrike" dirty="0">
                        <a:solidFill>
                          <a:srgbClr val="000000"/>
                        </a:solidFill>
                        <a:effectLst/>
                        <a:latin typeface="ＭＳ Ｐゴシック" panose="020B0600070205080204" pitchFamily="34" charset="-128"/>
                        <a:ea typeface="ＭＳ Ｐゴシック" panose="020B0600070205080204" pitchFamily="34" charset="-128"/>
                      </a:endParaRPr>
                    </a:p>
                  </a:txBody>
                  <a:tcPr marL="0" marR="0" marT="0" marB="0" anchor="ctr"/>
                </a:tc>
                <a:tc>
                  <a:txBody>
                    <a:bodyPr/>
                    <a:lstStyle/>
                    <a:p>
                      <a:pPr algn="ctr" fontAlgn="b"/>
                      <a:r>
                        <a:rPr lang="en-US" altLang="ja-JP" sz="1100" u="none" strike="noStrike">
                          <a:effectLst/>
                        </a:rPr>
                        <a:t>7331</a:t>
                      </a:r>
                      <a:endParaRPr lang="en-US" altLang="ja-JP" sz="1100" b="0" i="0" u="none" strike="noStrike">
                        <a:solidFill>
                          <a:srgbClr val="000000"/>
                        </a:solidFill>
                        <a:effectLst/>
                        <a:latin typeface="ＭＳ Ｐゴシック" panose="020B0600070205080204" pitchFamily="34" charset="-128"/>
                        <a:ea typeface="ＭＳ Ｐゴシック" panose="020B0600070205080204" pitchFamily="34" charset="-128"/>
                      </a:endParaRPr>
                    </a:p>
                  </a:txBody>
                  <a:tcPr marL="0" marR="0" marT="0" marB="0" anchor="ctr"/>
                </a:tc>
                <a:tc>
                  <a:txBody>
                    <a:bodyPr/>
                    <a:lstStyle/>
                    <a:p>
                      <a:pPr algn="ctr" fontAlgn="b"/>
                      <a:r>
                        <a:rPr lang="en-US" sz="1100" u="none" strike="noStrike">
                          <a:effectLst/>
                        </a:rPr>
                        <a:t>no</a:t>
                      </a:r>
                      <a:endParaRPr lang="en-US" sz="1100" b="0" i="0" u="none" strike="noStrike">
                        <a:solidFill>
                          <a:srgbClr val="000000"/>
                        </a:solidFill>
                        <a:effectLst/>
                        <a:latin typeface="ＭＳ Ｐゴシック" panose="020B0600070205080204" pitchFamily="34" charset="-128"/>
                        <a:ea typeface="ＭＳ Ｐゴシック" panose="020B0600070205080204" pitchFamily="34" charset="-128"/>
                      </a:endParaRPr>
                    </a:p>
                  </a:txBody>
                  <a:tcPr marL="0" marR="0" marT="0" marB="0" anchor="ctr"/>
                </a:tc>
                <a:tc>
                  <a:txBody>
                    <a:bodyPr/>
                    <a:lstStyle/>
                    <a:p>
                      <a:pPr algn="ctr" fontAlgn="b"/>
                      <a:r>
                        <a:rPr lang="en-US" sz="1100" u="none" strike="noStrike" dirty="0">
                          <a:effectLst/>
                        </a:rPr>
                        <a:t>no</a:t>
                      </a:r>
                      <a:endParaRPr lang="en-US" sz="1100" b="0" i="0" u="none" strike="noStrike" dirty="0">
                        <a:solidFill>
                          <a:srgbClr val="000000"/>
                        </a:solidFill>
                        <a:effectLst/>
                        <a:latin typeface="ＭＳ Ｐゴシック" panose="020B0600070205080204" pitchFamily="34" charset="-128"/>
                        <a:ea typeface="ＭＳ Ｐゴシック" panose="020B0600070205080204" pitchFamily="34" charset="-128"/>
                      </a:endParaRPr>
                    </a:p>
                  </a:txBody>
                  <a:tcPr marL="0" marR="0" marT="0" marB="0" anchor="ctr"/>
                </a:tc>
                <a:tc>
                  <a:txBody>
                    <a:bodyPr/>
                    <a:lstStyle/>
                    <a:p>
                      <a:pPr algn="ctr" fontAlgn="b"/>
                      <a:r>
                        <a:rPr lang="ja-JP" altLang="en-US" sz="1100" u="none" strike="noStrike">
                          <a:effectLst/>
                        </a:rPr>
                        <a:t>携帯電話</a:t>
                      </a:r>
                      <a:endParaRPr lang="ja-JP" altLang="en-US" sz="1100" b="0" i="0" u="none" strike="noStrike">
                        <a:solidFill>
                          <a:srgbClr val="000000"/>
                        </a:solidFill>
                        <a:effectLst/>
                        <a:latin typeface="ＭＳ Ｐゴシック" panose="020B0600070205080204" pitchFamily="34" charset="-128"/>
                        <a:ea typeface="ＭＳ Ｐゴシック" panose="020B0600070205080204" pitchFamily="34" charset="-128"/>
                      </a:endParaRPr>
                    </a:p>
                  </a:txBody>
                  <a:tcPr marL="0" marR="0" marT="0" marB="0" anchor="ct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ja-JP" altLang="en-US" sz="1100" b="1" i="0" u="none" strike="noStrike">
                          <a:solidFill>
                            <a:srgbClr val="000000"/>
                          </a:solidFill>
                          <a:effectLst/>
                          <a:latin typeface="ＭＳ Ｐゴシック" panose="020B0600070205080204" pitchFamily="34" charset="-128"/>
                          <a:ea typeface="ＭＳ Ｐゴシック" panose="020B0600070205080204" pitchFamily="34" charset="-128"/>
                        </a:rPr>
                        <a:t>・・・</a:t>
                      </a:r>
                    </a:p>
                    <a:p>
                      <a:pPr algn="ctr" fontAlgn="b"/>
                      <a:endParaRPr lang="en-US" altLang="ja-JP" sz="1100" b="0" i="0" u="none" strike="noStrike" dirty="0">
                        <a:solidFill>
                          <a:srgbClr val="000000"/>
                        </a:solidFill>
                        <a:effectLst/>
                        <a:latin typeface="ＭＳ Ｐゴシック" panose="020B0600070205080204" pitchFamily="34" charset="-128"/>
                        <a:ea typeface="ＭＳ Ｐゴシック" panose="020B0600070205080204" pitchFamily="34" charset="-128"/>
                      </a:endParaRPr>
                    </a:p>
                  </a:txBody>
                  <a:tcPr marL="0" marR="0" marT="0" marB="0" anchor="b"/>
                </a:tc>
                <a:extLst>
                  <a:ext uri="{0D108BD9-81ED-4DB2-BD59-A6C34878D82A}">
                    <a16:rowId xmlns:a16="http://schemas.microsoft.com/office/drawing/2014/main" val="2480904246"/>
                  </a:ext>
                </a:extLst>
              </a:tr>
            </a:tbl>
          </a:graphicData>
        </a:graphic>
      </p:graphicFrame>
      <p:graphicFrame>
        <p:nvGraphicFramePr>
          <p:cNvPr id="7" name="表 6">
            <a:extLst>
              <a:ext uri="{FF2B5EF4-FFF2-40B4-BE49-F238E27FC236}">
                <a16:creationId xmlns:a16="http://schemas.microsoft.com/office/drawing/2014/main" id="{CA425CC8-7113-01C7-4CC4-BBD69058A230}"/>
              </a:ext>
            </a:extLst>
          </p:cNvPr>
          <p:cNvGraphicFramePr>
            <a:graphicFrameLocks noGrp="1"/>
          </p:cNvGraphicFramePr>
          <p:nvPr/>
        </p:nvGraphicFramePr>
        <p:xfrm>
          <a:off x="9771324" y="3034043"/>
          <a:ext cx="482930" cy="1409683"/>
        </p:xfrm>
        <a:graphic>
          <a:graphicData uri="http://schemas.openxmlformats.org/drawingml/2006/table">
            <a:tbl>
              <a:tblPr firstRow="1">
                <a:tableStyleId>{5C22544A-7EE6-4342-B048-85BDC9FD1C3A}</a:tableStyleId>
              </a:tblPr>
              <a:tblGrid>
                <a:gridCol w="482930">
                  <a:extLst>
                    <a:ext uri="{9D8B030D-6E8A-4147-A177-3AD203B41FA5}">
                      <a16:colId xmlns:a16="http://schemas.microsoft.com/office/drawing/2014/main" val="3188888859"/>
                    </a:ext>
                  </a:extLst>
                </a:gridCol>
              </a:tblGrid>
              <a:tr h="382619">
                <a:tc>
                  <a:txBody>
                    <a:bodyPr/>
                    <a:lstStyle/>
                    <a:p>
                      <a:pPr algn="ctr" fontAlgn="t"/>
                      <a:r>
                        <a:rPr lang="ja-JP" altLang="en-US" sz="1050" b="1" i="0" u="none" strike="noStrike">
                          <a:solidFill>
                            <a:schemeClr val="bg1"/>
                          </a:solidFill>
                          <a:effectLst/>
                          <a:latin typeface="ＭＳ Ｐゴシック" panose="020B0600070205080204" pitchFamily="34" charset="-128"/>
                          <a:ea typeface="ＭＳ Ｐゴシック" panose="020B0600070205080204" pitchFamily="34" charset="-128"/>
                        </a:rPr>
                        <a:t>成約</a:t>
                      </a:r>
                    </a:p>
                  </a:txBody>
                  <a:tcPr marL="0" marR="0" marT="0" marB="0" anchor="ctr">
                    <a:solidFill>
                      <a:srgbClr val="F36C37"/>
                    </a:solidFill>
                  </a:tcPr>
                </a:tc>
                <a:extLst>
                  <a:ext uri="{0D108BD9-81ED-4DB2-BD59-A6C34878D82A}">
                    <a16:rowId xmlns:a16="http://schemas.microsoft.com/office/drawing/2014/main" val="470796032"/>
                  </a:ext>
                </a:extLst>
              </a:tr>
              <a:tr h="261826">
                <a:tc>
                  <a:txBody>
                    <a:bodyPr/>
                    <a:lstStyle/>
                    <a:p>
                      <a:pPr algn="ctr" fontAlgn="b"/>
                      <a:r>
                        <a:rPr lang="en-US" altLang="ja-JP" sz="1100" b="0" i="0" u="none" strike="noStrike" dirty="0">
                          <a:solidFill>
                            <a:srgbClr val="000000"/>
                          </a:solidFill>
                          <a:effectLst/>
                          <a:latin typeface="ＭＳ Ｐゴシック" panose="020B0600070205080204" pitchFamily="34" charset="-128"/>
                          <a:ea typeface="ＭＳ Ｐゴシック" panose="020B0600070205080204" pitchFamily="34" charset="-128"/>
                        </a:rPr>
                        <a:t>0</a:t>
                      </a:r>
                    </a:p>
                  </a:txBody>
                  <a:tcPr marL="0" marR="0" marT="0" marB="0" anchor="b"/>
                </a:tc>
                <a:extLst>
                  <a:ext uri="{0D108BD9-81ED-4DB2-BD59-A6C34878D82A}">
                    <a16:rowId xmlns:a16="http://schemas.microsoft.com/office/drawing/2014/main" val="32481213"/>
                  </a:ext>
                </a:extLst>
              </a:tr>
              <a:tr h="382619">
                <a:tc>
                  <a:txBody>
                    <a:bodyPr/>
                    <a:lstStyle/>
                    <a:p>
                      <a:pPr algn="ctr" fontAlgn="b"/>
                      <a:r>
                        <a:rPr lang="en-US" altLang="ja-JP" sz="1100" u="none" strike="noStrike" dirty="0">
                          <a:effectLst/>
                        </a:rPr>
                        <a:t>1</a:t>
                      </a:r>
                      <a:endParaRPr lang="en-US" altLang="ja-JP" sz="1100" b="0" i="0" u="none" strike="noStrike" dirty="0">
                        <a:solidFill>
                          <a:srgbClr val="000000"/>
                        </a:solidFill>
                        <a:effectLst/>
                        <a:latin typeface="ＭＳ Ｐゴシック" panose="020B0600070205080204" pitchFamily="34" charset="-128"/>
                        <a:ea typeface="ＭＳ Ｐゴシック" panose="020B0600070205080204" pitchFamily="34" charset="-128"/>
                      </a:endParaRPr>
                    </a:p>
                  </a:txBody>
                  <a:tcPr marL="0" marR="0" marT="0" marB="0" anchor="b"/>
                </a:tc>
                <a:extLst>
                  <a:ext uri="{0D108BD9-81ED-4DB2-BD59-A6C34878D82A}">
                    <a16:rowId xmlns:a16="http://schemas.microsoft.com/office/drawing/2014/main" val="1388579154"/>
                  </a:ext>
                </a:extLst>
              </a:tr>
              <a:tr h="382619">
                <a:tc>
                  <a:txBody>
                    <a:bodyPr/>
                    <a:lstStyle/>
                    <a:p>
                      <a:pPr algn="ctr" fontAlgn="b"/>
                      <a:r>
                        <a:rPr lang="en-US" altLang="ja-JP" sz="1100" u="none" strike="noStrike" dirty="0">
                          <a:effectLst/>
                        </a:rPr>
                        <a:t>1</a:t>
                      </a:r>
                      <a:endParaRPr lang="en-US" altLang="ja-JP" sz="1100" b="0" i="0" u="none" strike="noStrike" dirty="0">
                        <a:solidFill>
                          <a:srgbClr val="000000"/>
                        </a:solidFill>
                        <a:effectLst/>
                        <a:latin typeface="ＭＳ Ｐゴシック" panose="020B0600070205080204" pitchFamily="34" charset="-128"/>
                        <a:ea typeface="ＭＳ Ｐゴシック" panose="020B0600070205080204" pitchFamily="34" charset="-128"/>
                      </a:endParaRPr>
                    </a:p>
                  </a:txBody>
                  <a:tcPr marL="0" marR="0" marT="0" marB="0" anchor="b"/>
                </a:tc>
                <a:extLst>
                  <a:ext uri="{0D108BD9-81ED-4DB2-BD59-A6C34878D82A}">
                    <a16:rowId xmlns:a16="http://schemas.microsoft.com/office/drawing/2014/main" val="2480904246"/>
                  </a:ext>
                </a:extLst>
              </a:tr>
            </a:tbl>
          </a:graphicData>
        </a:graphic>
      </p:graphicFrame>
      <p:sp>
        <p:nvSpPr>
          <p:cNvPr id="9" name="テキスト ボックス 8">
            <a:extLst>
              <a:ext uri="{FF2B5EF4-FFF2-40B4-BE49-F238E27FC236}">
                <a16:creationId xmlns:a16="http://schemas.microsoft.com/office/drawing/2014/main" id="{01B89BBE-7520-5C3C-81C6-64454ABC2E6D}"/>
              </a:ext>
            </a:extLst>
          </p:cNvPr>
          <p:cNvSpPr txBox="1"/>
          <p:nvPr/>
        </p:nvSpPr>
        <p:spPr>
          <a:xfrm>
            <a:off x="9510087" y="4942284"/>
            <a:ext cx="1005403" cy="338554"/>
          </a:xfrm>
          <a:prstGeom prst="rect">
            <a:avLst/>
          </a:prstGeom>
          <a:noFill/>
        </p:spPr>
        <p:txBody>
          <a:bodyPr wrap="none" rtlCol="0">
            <a:spAutoFit/>
          </a:bodyPr>
          <a:lstStyle/>
          <a:p>
            <a:pPr algn="ctr" defTabSz="914400" fontAlgn="base">
              <a:spcBef>
                <a:spcPct val="0"/>
              </a:spcBef>
              <a:spcAft>
                <a:spcPct val="0"/>
              </a:spcAft>
            </a:pPr>
            <a:r>
              <a:rPr kumimoji="1" lang="ja-JP" altLang="en-US" sz="1600" b="1">
                <a:solidFill>
                  <a:srgbClr val="F36C37"/>
                </a:solidFill>
                <a:latin typeface="+mn-ea"/>
              </a:rPr>
              <a:t>目的変数</a:t>
            </a:r>
            <a:endParaRPr kumimoji="1" lang="ja-JP" altLang="en-US" sz="1600" b="1" dirty="0">
              <a:solidFill>
                <a:srgbClr val="F36C37"/>
              </a:solidFill>
              <a:latin typeface="+mn-ea"/>
            </a:endParaRPr>
          </a:p>
        </p:txBody>
      </p:sp>
      <p:sp>
        <p:nvSpPr>
          <p:cNvPr id="11" name="左中かっこ 10">
            <a:extLst>
              <a:ext uri="{FF2B5EF4-FFF2-40B4-BE49-F238E27FC236}">
                <a16:creationId xmlns:a16="http://schemas.microsoft.com/office/drawing/2014/main" id="{0DF74C52-22B9-C6C2-0337-5EB5E1F99772}"/>
              </a:ext>
            </a:extLst>
          </p:cNvPr>
          <p:cNvSpPr/>
          <p:nvPr/>
        </p:nvSpPr>
        <p:spPr>
          <a:xfrm rot="16200000">
            <a:off x="9844122" y="4434342"/>
            <a:ext cx="338553" cy="481713"/>
          </a:xfrm>
          <a:prstGeom prst="leftBrace">
            <a:avLst/>
          </a:prstGeom>
          <a:ln w="47625">
            <a:solidFill>
              <a:srgbClr val="F36C37"/>
            </a:solidFill>
            <a:headEnd type="none" w="med" len="med"/>
            <a:tailEnd type="none" w="med" len="med"/>
          </a:ln>
        </p:spPr>
        <p:style>
          <a:lnRef idx="3">
            <a:schemeClr val="accent1"/>
          </a:lnRef>
          <a:fillRef idx="0">
            <a:schemeClr val="accent1"/>
          </a:fillRef>
          <a:effectRef idx="2">
            <a:schemeClr val="accent1"/>
          </a:effectRef>
          <a:fontRef idx="minor">
            <a:schemeClr val="tx1"/>
          </a:fontRef>
        </p:style>
        <p:txBody>
          <a:bodyPr rtlCol="0" anchor="ctr"/>
          <a:lstStyle/>
          <a:p>
            <a:pPr algn="ctr"/>
            <a:endParaRPr kumimoji="1" lang="ja-JP" altLang="en-US"/>
          </a:p>
        </p:txBody>
      </p:sp>
      <p:sp>
        <p:nvSpPr>
          <p:cNvPr id="12" name="正方形/長方形 11">
            <a:extLst>
              <a:ext uri="{FF2B5EF4-FFF2-40B4-BE49-F238E27FC236}">
                <a16:creationId xmlns:a16="http://schemas.microsoft.com/office/drawing/2014/main" id="{1C6110F5-F746-F252-9F17-84488AA4CB39}"/>
              </a:ext>
            </a:extLst>
          </p:cNvPr>
          <p:cNvSpPr/>
          <p:nvPr/>
        </p:nvSpPr>
        <p:spPr>
          <a:xfrm>
            <a:off x="1676510" y="2582017"/>
            <a:ext cx="8838980" cy="3290557"/>
          </a:xfrm>
          <a:prstGeom prst="rect">
            <a:avLst/>
          </a:prstGeom>
          <a:noFill/>
          <a:ln w="25400">
            <a:solidFill>
              <a:srgbClr val="F36C37"/>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2400" dirty="0">
              <a:latin typeface="BIZ UDPゴシック" panose="020B0400000000000000" pitchFamily="50" charset="-128"/>
              <a:ea typeface="BIZ UDPゴシック" panose="020B0400000000000000" pitchFamily="50" charset="-128"/>
            </a:endParaRPr>
          </a:p>
        </p:txBody>
      </p:sp>
      <p:sp>
        <p:nvSpPr>
          <p:cNvPr id="4" name="テキスト ボックス 3">
            <a:extLst>
              <a:ext uri="{FF2B5EF4-FFF2-40B4-BE49-F238E27FC236}">
                <a16:creationId xmlns:a16="http://schemas.microsoft.com/office/drawing/2014/main" id="{EBABD9FA-4517-2790-9E4E-88B63BB69EBB}"/>
              </a:ext>
            </a:extLst>
          </p:cNvPr>
          <p:cNvSpPr txBox="1"/>
          <p:nvPr/>
        </p:nvSpPr>
        <p:spPr>
          <a:xfrm>
            <a:off x="4977746" y="2281448"/>
            <a:ext cx="2236510" cy="400110"/>
          </a:xfrm>
          <a:prstGeom prst="rect">
            <a:avLst/>
          </a:prstGeom>
          <a:solidFill>
            <a:schemeClr val="bg1"/>
          </a:solidFill>
          <a:ln w="25400">
            <a:solidFill>
              <a:srgbClr val="F36C37"/>
            </a:solidFill>
          </a:ln>
        </p:spPr>
        <p:txBody>
          <a:bodyPr wrap="none" rtlCol="0">
            <a:spAutoFit/>
          </a:bodyPr>
          <a:lstStyle/>
          <a:p>
            <a:pPr algn="ctr" defTabSz="914400" fontAlgn="base">
              <a:spcBef>
                <a:spcPct val="0"/>
              </a:spcBef>
              <a:spcAft>
                <a:spcPct val="0"/>
              </a:spcAft>
            </a:pPr>
            <a:r>
              <a:rPr kumimoji="1" lang="ja-JP" altLang="en-US" sz="2000" b="1">
                <a:solidFill>
                  <a:srgbClr val="F36C37"/>
                </a:solidFill>
                <a:latin typeface="+mn-ea"/>
              </a:rPr>
              <a:t>成約の有無の分析</a:t>
            </a:r>
            <a:endParaRPr kumimoji="1" lang="ja-JP" altLang="en-US" sz="2000" b="1" dirty="0">
              <a:solidFill>
                <a:srgbClr val="F36C37"/>
              </a:solidFill>
              <a:latin typeface="+mn-ea"/>
            </a:endParaRPr>
          </a:p>
        </p:txBody>
      </p:sp>
      <p:sp>
        <p:nvSpPr>
          <p:cNvPr id="14" name="テキスト ボックス 13">
            <a:extLst>
              <a:ext uri="{FF2B5EF4-FFF2-40B4-BE49-F238E27FC236}">
                <a16:creationId xmlns:a16="http://schemas.microsoft.com/office/drawing/2014/main" id="{B7B931A2-ECF9-6F84-4909-5EF2C815C5C3}"/>
              </a:ext>
            </a:extLst>
          </p:cNvPr>
          <p:cNvSpPr txBox="1"/>
          <p:nvPr/>
        </p:nvSpPr>
        <p:spPr>
          <a:xfrm>
            <a:off x="2212570" y="5872575"/>
            <a:ext cx="7766871" cy="338554"/>
          </a:xfrm>
          <a:prstGeom prst="rect">
            <a:avLst/>
          </a:prstGeom>
          <a:noFill/>
        </p:spPr>
        <p:txBody>
          <a:bodyPr wrap="none" rtlCol="0">
            <a:spAutoFit/>
          </a:bodyPr>
          <a:lstStyle/>
          <a:p>
            <a:pPr algn="ctr" defTabSz="914400" fontAlgn="base">
              <a:spcBef>
                <a:spcPct val="0"/>
              </a:spcBef>
              <a:spcAft>
                <a:spcPct val="0"/>
              </a:spcAft>
            </a:pPr>
            <a:r>
              <a:rPr kumimoji="1" lang="ja-JP" altLang="en-US" sz="1600" b="1">
                <a:solidFill>
                  <a:srgbClr val="F36C37"/>
                </a:solidFill>
                <a:latin typeface="+mn-ea"/>
              </a:rPr>
              <a:t>成約をするかしないかのような分類タスクにおける</a:t>
            </a:r>
            <a:r>
              <a:rPr kumimoji="1" lang="en-US" altLang="ja-JP" sz="1600" b="1" dirty="0">
                <a:solidFill>
                  <a:srgbClr val="F36C37"/>
                </a:solidFill>
                <a:latin typeface="+mn-ea"/>
              </a:rPr>
              <a:t> a (</a:t>
            </a:r>
            <a:r>
              <a:rPr kumimoji="1" lang="ja-JP" altLang="en-US" sz="1600" b="1">
                <a:solidFill>
                  <a:srgbClr val="F36C37"/>
                </a:solidFill>
                <a:latin typeface="+mn-ea"/>
              </a:rPr>
              <a:t>要因</a:t>
            </a:r>
            <a:r>
              <a:rPr kumimoji="1" lang="en-US" altLang="ja-JP" sz="1600" b="1" dirty="0">
                <a:solidFill>
                  <a:srgbClr val="F36C37"/>
                </a:solidFill>
                <a:latin typeface="+mn-ea"/>
              </a:rPr>
              <a:t>)</a:t>
            </a:r>
            <a:r>
              <a:rPr kumimoji="1" lang="ja-JP" altLang="en-US" sz="1600" b="1">
                <a:solidFill>
                  <a:srgbClr val="F36C37"/>
                </a:solidFill>
                <a:latin typeface="+mn-ea"/>
              </a:rPr>
              <a:t>を調べることが出来る</a:t>
            </a:r>
            <a:endParaRPr kumimoji="1" lang="ja-JP" altLang="en-US" sz="1600" b="1" dirty="0">
              <a:solidFill>
                <a:srgbClr val="F36C37"/>
              </a:solidFill>
              <a:latin typeface="+mn-ea"/>
            </a:endParaRPr>
          </a:p>
        </p:txBody>
      </p:sp>
      <p:sp>
        <p:nvSpPr>
          <p:cNvPr id="15" name="テキスト ボックス 14">
            <a:extLst>
              <a:ext uri="{FF2B5EF4-FFF2-40B4-BE49-F238E27FC236}">
                <a16:creationId xmlns:a16="http://schemas.microsoft.com/office/drawing/2014/main" id="{D0FBE374-0F51-6B13-FFE8-46BFFC52D515}"/>
              </a:ext>
            </a:extLst>
          </p:cNvPr>
          <p:cNvSpPr txBox="1"/>
          <p:nvPr/>
        </p:nvSpPr>
        <p:spPr>
          <a:xfrm>
            <a:off x="6915876" y="6191779"/>
            <a:ext cx="4187172" cy="338554"/>
          </a:xfrm>
          <a:prstGeom prst="rect">
            <a:avLst/>
          </a:prstGeom>
          <a:noFill/>
        </p:spPr>
        <p:txBody>
          <a:bodyPr wrap="none" rtlCol="0">
            <a:spAutoFit/>
          </a:bodyPr>
          <a:lstStyle/>
          <a:p>
            <a:pPr algn="ctr" defTabSz="914400" fontAlgn="base">
              <a:spcBef>
                <a:spcPct val="0"/>
              </a:spcBef>
              <a:spcAft>
                <a:spcPct val="0"/>
              </a:spcAft>
            </a:pPr>
            <a:r>
              <a:rPr kumimoji="1" lang="ja-JP" altLang="en-US" sz="1600">
                <a:solidFill>
                  <a:srgbClr val="5694D0"/>
                </a:solidFill>
                <a:latin typeface="+mn-ea"/>
              </a:rPr>
              <a:t>＊文字列→数値化が必要・</a:t>
            </a:r>
            <a:r>
              <a:rPr kumimoji="1" lang="en-US" altLang="ja-JP" sz="1600" dirty="0">
                <a:solidFill>
                  <a:srgbClr val="5694D0"/>
                </a:solidFill>
                <a:latin typeface="+mn-ea"/>
              </a:rPr>
              <a:t>Excel</a:t>
            </a:r>
            <a:r>
              <a:rPr kumimoji="1" lang="ja-JP" altLang="en-US" sz="1600">
                <a:solidFill>
                  <a:srgbClr val="5694D0"/>
                </a:solidFill>
                <a:latin typeface="+mn-ea"/>
              </a:rPr>
              <a:t>に搭載なし</a:t>
            </a:r>
            <a:endParaRPr kumimoji="1" lang="en-US" altLang="ja-JP" sz="1600" dirty="0">
              <a:solidFill>
                <a:srgbClr val="5694D0"/>
              </a:solidFill>
              <a:latin typeface="+mn-ea"/>
            </a:endParaRPr>
          </a:p>
        </p:txBody>
      </p:sp>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0404FE54-5856-510E-AA76-F3CE10CE4741}"/>
                  </a:ext>
                </a:extLst>
              </p:cNvPr>
              <p:cNvSpPr txBox="1"/>
              <p:nvPr/>
            </p:nvSpPr>
            <p:spPr>
              <a:xfrm>
                <a:off x="3798028" y="4969206"/>
                <a:ext cx="4980531" cy="551561"/>
              </a:xfrm>
              <a:prstGeom prst="rect">
                <a:avLst/>
              </a:prstGeom>
              <a:noFill/>
            </p:spPr>
            <p:txBody>
              <a:bodyPr wrap="none" lIns="0" tIns="0" rIns="0" bIns="0" rtlCol="0">
                <a:spAutoFit/>
              </a:bodyPr>
              <a:lstStyle/>
              <a:p>
                <a:pPr algn="ctr" defTabSz="914400" fontAlgn="base">
                  <a:spcBef>
                    <a:spcPct val="0"/>
                  </a:spcBef>
                  <a:spcAft>
                    <a:spcPct val="0"/>
                  </a:spcAft>
                </a:pPr>
                <a14:m>
                  <m:oMathPara xmlns:m="http://schemas.openxmlformats.org/officeDocument/2006/math">
                    <m:oMathParaPr>
                      <m:jc m:val="centerGroup"/>
                    </m:oMathParaPr>
                    <m:oMath xmlns:m="http://schemas.openxmlformats.org/officeDocument/2006/math">
                      <m:f>
                        <m:fPr>
                          <m:ctrlPr>
                            <a:rPr kumimoji="1" lang="en-US" altLang="ja-JP" sz="1600" i="1" smtClean="0">
                              <a:solidFill>
                                <a:srgbClr val="F36C37"/>
                              </a:solidFill>
                              <a:latin typeface="Cambria Math" panose="02040503050406030204" pitchFamily="18" charset="0"/>
                            </a:rPr>
                          </m:ctrlPr>
                        </m:fPr>
                        <m:num>
                          <m:r>
                            <a:rPr kumimoji="1" lang="ja-JP" altLang="en-US" sz="1600" i="1">
                              <a:solidFill>
                                <a:srgbClr val="F36C37"/>
                              </a:solidFill>
                              <a:latin typeface="Cambria Math" panose="02040503050406030204" pitchFamily="18" charset="0"/>
                            </a:rPr>
                            <m:t>１</m:t>
                          </m:r>
                        </m:num>
                        <m:den>
                          <m:r>
                            <m:rPr>
                              <m:nor/>
                            </m:rPr>
                            <a:rPr lang="en-US" altLang="ja-JP">
                              <a:solidFill>
                                <a:srgbClr val="F36C37"/>
                              </a:solidFill>
                            </a:rPr>
                            <m:t>1+</m:t>
                          </m:r>
                          <m:r>
                            <m:rPr>
                              <m:nor/>
                            </m:rPr>
                            <a:rPr lang="en-US" altLang="ja-JP" i="1">
                              <a:solidFill>
                                <a:srgbClr val="F36C37"/>
                              </a:solidFill>
                            </a:rPr>
                            <m:t>e</m:t>
                          </m:r>
                          <m:r>
                            <m:rPr>
                              <m:nor/>
                            </m:rPr>
                            <a:rPr lang="en-US" altLang="ja-JP">
                              <a:solidFill>
                                <a:srgbClr val="F36C37"/>
                              </a:solidFill>
                            </a:rPr>
                            <m:t>−(</m:t>
                          </m:r>
                          <m:r>
                            <m:rPr>
                              <m:nor/>
                            </m:rPr>
                            <a:rPr lang="en-US" altLang="ja-JP" i="1">
                              <a:solidFill>
                                <a:srgbClr val="F36C37"/>
                              </a:solidFill>
                            </a:rPr>
                            <m:t>a</m:t>
                          </m:r>
                          <m:r>
                            <m:rPr>
                              <m:nor/>
                            </m:rPr>
                            <a:rPr lang="en-US" altLang="ja-JP">
                              <a:solidFill>
                                <a:srgbClr val="F36C37"/>
                              </a:solidFill>
                            </a:rPr>
                            <m:t>1×</m:t>
                          </m:r>
                          <m:r>
                            <m:rPr>
                              <m:nor/>
                            </m:rPr>
                            <a:rPr lang="ja-JP" altLang="en-US">
                              <a:solidFill>
                                <a:srgbClr val="F36C37"/>
                              </a:solidFill>
                            </a:rPr>
                            <m:t>年齢</m:t>
                          </m:r>
                          <m:r>
                            <m:rPr>
                              <m:nor/>
                            </m:rPr>
                            <a:rPr lang="en-US" altLang="ja-JP">
                              <a:solidFill>
                                <a:srgbClr val="F36C37"/>
                              </a:solidFill>
                            </a:rPr>
                            <m:t>+</m:t>
                          </m:r>
                          <m:r>
                            <m:rPr>
                              <m:nor/>
                            </m:rPr>
                            <a:rPr lang="en-US" altLang="ja-JP" i="1">
                              <a:solidFill>
                                <a:srgbClr val="F36C37"/>
                              </a:solidFill>
                            </a:rPr>
                            <m:t>a</m:t>
                          </m:r>
                          <m:r>
                            <m:rPr>
                              <m:nor/>
                            </m:rPr>
                            <a:rPr lang="en-US" altLang="ja-JP">
                              <a:solidFill>
                                <a:srgbClr val="F36C37"/>
                              </a:solidFill>
                            </a:rPr>
                            <m:t>2×</m:t>
                          </m:r>
                          <m:r>
                            <m:rPr>
                              <m:nor/>
                            </m:rPr>
                            <a:rPr lang="ja-JP" altLang="en-US">
                              <a:solidFill>
                                <a:srgbClr val="F36C37"/>
                              </a:solidFill>
                            </a:rPr>
                            <m:t>収入</m:t>
                          </m:r>
                          <m:r>
                            <m:rPr>
                              <m:nor/>
                            </m:rPr>
                            <a:rPr lang="en-US" altLang="ja-JP">
                              <a:solidFill>
                                <a:srgbClr val="F36C37"/>
                              </a:solidFill>
                            </a:rPr>
                            <m:t>+</m:t>
                          </m:r>
                          <m:r>
                            <m:rPr>
                              <m:nor/>
                            </m:rPr>
                            <a:rPr lang="en-US" altLang="ja-JP" i="1">
                              <a:solidFill>
                                <a:srgbClr val="F36C37"/>
                              </a:solidFill>
                            </a:rPr>
                            <m:t>a</m:t>
                          </m:r>
                          <m:r>
                            <m:rPr>
                              <m:nor/>
                            </m:rPr>
                            <a:rPr lang="en-US" altLang="ja-JP">
                              <a:solidFill>
                                <a:srgbClr val="F36C37"/>
                              </a:solidFill>
                            </a:rPr>
                            <m:t>3×</m:t>
                          </m:r>
                          <m:r>
                            <m:rPr>
                              <m:nor/>
                            </m:rPr>
                            <a:rPr lang="ja-JP" altLang="en-US">
                              <a:solidFill>
                                <a:srgbClr val="F36C37"/>
                              </a:solidFill>
                            </a:rPr>
                            <m:t>購入履歴</m:t>
                          </m:r>
                          <m:r>
                            <m:rPr>
                              <m:nor/>
                            </m:rPr>
                            <a:rPr lang="en-US" altLang="ja-JP">
                              <a:solidFill>
                                <a:srgbClr val="F36C37"/>
                              </a:solidFill>
                            </a:rPr>
                            <m:t>+⋯+</m:t>
                          </m:r>
                          <m:r>
                            <m:rPr>
                              <m:nor/>
                            </m:rPr>
                            <a:rPr lang="en-US" altLang="ja-JP" i="1">
                              <a:solidFill>
                                <a:srgbClr val="F36C37"/>
                              </a:solidFill>
                            </a:rPr>
                            <m:t>b</m:t>
                          </m:r>
                          <m:r>
                            <m:rPr>
                              <m:nor/>
                            </m:rPr>
                            <a:rPr lang="en-US" altLang="ja-JP">
                              <a:solidFill>
                                <a:srgbClr val="F36C37"/>
                              </a:solidFill>
                            </a:rPr>
                            <m:t>) </m:t>
                          </m:r>
                        </m:den>
                      </m:f>
                    </m:oMath>
                  </m:oMathPara>
                </a14:m>
                <a:endParaRPr kumimoji="1" lang="ja-JP" altLang="en-US" sz="1600" dirty="0">
                  <a:solidFill>
                    <a:srgbClr val="F36C37"/>
                  </a:solidFill>
                  <a:latin typeface="+mn-ea"/>
                </a:endParaRPr>
              </a:p>
            </p:txBody>
          </p:sp>
        </mc:Choice>
        <mc:Fallback xmlns="">
          <p:sp>
            <p:nvSpPr>
              <p:cNvPr id="17" name="テキスト ボックス 16">
                <a:extLst>
                  <a:ext uri="{FF2B5EF4-FFF2-40B4-BE49-F238E27FC236}">
                    <a16:creationId xmlns:a16="http://schemas.microsoft.com/office/drawing/2014/main" id="{0404FE54-5856-510E-AA76-F3CE10CE4741}"/>
                  </a:ext>
                </a:extLst>
              </p:cNvPr>
              <p:cNvSpPr txBox="1">
                <a:spLocks noRot="1" noChangeAspect="1" noMove="1" noResize="1" noEditPoints="1" noAdjustHandles="1" noChangeArrowheads="1" noChangeShapeType="1" noTextEdit="1"/>
              </p:cNvSpPr>
              <p:nvPr/>
            </p:nvSpPr>
            <p:spPr>
              <a:xfrm>
                <a:off x="3798028" y="4969206"/>
                <a:ext cx="4980531" cy="551561"/>
              </a:xfrm>
              <a:prstGeom prst="rect">
                <a:avLst/>
              </a:prstGeom>
              <a:blipFill>
                <a:blip r:embed="rId2"/>
                <a:stretch>
                  <a:fillRect t="-4545" b="-20455"/>
                </a:stretch>
              </a:blipFill>
            </p:spPr>
            <p:txBody>
              <a:bodyPr/>
              <a:lstStyle/>
              <a:p>
                <a:r>
                  <a:rPr lang="ja-JP" altLang="en-US">
                    <a:noFill/>
                  </a:rPr>
                  <a:t> </a:t>
                </a:r>
              </a:p>
            </p:txBody>
          </p:sp>
        </mc:Fallback>
      </mc:AlternateContent>
      <p:sp>
        <p:nvSpPr>
          <p:cNvPr id="18" name="テキスト ボックス 17">
            <a:extLst>
              <a:ext uri="{FF2B5EF4-FFF2-40B4-BE49-F238E27FC236}">
                <a16:creationId xmlns:a16="http://schemas.microsoft.com/office/drawing/2014/main" id="{EB669509-0B50-EB06-8E26-F1B936E6FD92}"/>
              </a:ext>
            </a:extLst>
          </p:cNvPr>
          <p:cNvSpPr txBox="1"/>
          <p:nvPr/>
        </p:nvSpPr>
        <p:spPr>
          <a:xfrm>
            <a:off x="2697963" y="5140220"/>
            <a:ext cx="1210588" cy="338554"/>
          </a:xfrm>
          <a:prstGeom prst="rect">
            <a:avLst/>
          </a:prstGeom>
          <a:noFill/>
        </p:spPr>
        <p:txBody>
          <a:bodyPr wrap="none" rtlCol="0">
            <a:spAutoFit/>
          </a:bodyPr>
          <a:lstStyle/>
          <a:p>
            <a:pPr algn="ctr" defTabSz="914400" fontAlgn="base">
              <a:spcBef>
                <a:spcPct val="0"/>
              </a:spcBef>
              <a:spcAft>
                <a:spcPct val="0"/>
              </a:spcAft>
            </a:pPr>
            <a:r>
              <a:rPr kumimoji="1" lang="ja-JP" altLang="en-US" sz="1600">
                <a:solidFill>
                  <a:srgbClr val="F36C37"/>
                </a:solidFill>
                <a:latin typeface="+mn-ea"/>
              </a:rPr>
              <a:t>成約確率＝</a:t>
            </a:r>
            <a:endParaRPr kumimoji="1" lang="ja-JP" altLang="en-US" sz="1600" dirty="0">
              <a:solidFill>
                <a:srgbClr val="F36C37"/>
              </a:solidFill>
              <a:latin typeface="+mn-ea"/>
            </a:endParaRPr>
          </a:p>
        </p:txBody>
      </p:sp>
    </p:spTree>
    <p:extLst>
      <p:ext uri="{BB962C8B-B14F-4D97-AF65-F5344CB8AC3E}">
        <p14:creationId xmlns:p14="http://schemas.microsoft.com/office/powerpoint/2010/main" val="51397216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97F0E43-A2F5-C3BF-A945-4C9DE428BF07}"/>
              </a:ext>
            </a:extLst>
          </p:cNvPr>
          <p:cNvSpPr>
            <a:spLocks noGrp="1"/>
          </p:cNvSpPr>
          <p:nvPr>
            <p:ph type="title"/>
          </p:nvPr>
        </p:nvSpPr>
        <p:spPr/>
        <p:txBody>
          <a:bodyPr/>
          <a:lstStyle/>
          <a:p>
            <a:r>
              <a:rPr kumimoji="1" lang="ja-JP" altLang="en-US"/>
              <a:t>重回帰分析・ロジスティク回帰の結果</a:t>
            </a:r>
          </a:p>
        </p:txBody>
      </p:sp>
      <p:sp>
        <p:nvSpPr>
          <p:cNvPr id="3" name="スライド番号プレースホルダー 2">
            <a:extLst>
              <a:ext uri="{FF2B5EF4-FFF2-40B4-BE49-F238E27FC236}">
                <a16:creationId xmlns:a16="http://schemas.microsoft.com/office/drawing/2014/main" id="{2A5851EC-6FD9-A781-A507-4A0BFDAA3FC9}"/>
              </a:ext>
            </a:extLst>
          </p:cNvPr>
          <p:cNvSpPr>
            <a:spLocks noGrp="1"/>
          </p:cNvSpPr>
          <p:nvPr>
            <p:ph type="sldNum" sz="quarter" idx="10"/>
          </p:nvPr>
        </p:nvSpPr>
        <p:spPr/>
        <p:txBody>
          <a:bodyPr/>
          <a:lstStyle/>
          <a:p>
            <a:fld id="{5D750650-B10A-47BF-93C2-E1678438B37A}" type="slidenum">
              <a:rPr lang="en-US" altLang="ja-JP" smtClean="0"/>
              <a:pPr/>
              <a:t>63</a:t>
            </a:fld>
            <a:endParaRPr lang="en-US" altLang="ja-JP" dirty="0"/>
          </a:p>
        </p:txBody>
      </p:sp>
      <p:pic>
        <p:nvPicPr>
          <p:cNvPr id="5" name="図 4" descr="グラフィカル ユーザー インターフェイス, アプリケーション, テーブル, Excel&#10;&#10;自動的に生成された説明">
            <a:extLst>
              <a:ext uri="{FF2B5EF4-FFF2-40B4-BE49-F238E27FC236}">
                <a16:creationId xmlns:a16="http://schemas.microsoft.com/office/drawing/2014/main" id="{5EF7CBBE-B08B-A7F8-B028-9F9E14B5C7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8287" y="1500544"/>
            <a:ext cx="3580039" cy="1928456"/>
          </a:xfrm>
          <a:prstGeom prst="rect">
            <a:avLst/>
          </a:prstGeom>
        </p:spPr>
      </p:pic>
      <p:sp>
        <p:nvSpPr>
          <p:cNvPr id="6" name="テキスト ボックス 5">
            <a:extLst>
              <a:ext uri="{FF2B5EF4-FFF2-40B4-BE49-F238E27FC236}">
                <a16:creationId xmlns:a16="http://schemas.microsoft.com/office/drawing/2014/main" id="{54980002-9892-3CBE-78C1-0EA14BEF36F5}"/>
              </a:ext>
            </a:extLst>
          </p:cNvPr>
          <p:cNvSpPr txBox="1"/>
          <p:nvPr/>
        </p:nvSpPr>
        <p:spPr>
          <a:xfrm>
            <a:off x="4278036" y="2520978"/>
            <a:ext cx="5551521" cy="369332"/>
          </a:xfrm>
          <a:prstGeom prst="rect">
            <a:avLst/>
          </a:prstGeom>
          <a:noFill/>
        </p:spPr>
        <p:txBody>
          <a:bodyPr wrap="none" rtlCol="0">
            <a:spAutoFit/>
          </a:bodyPr>
          <a:lstStyle/>
          <a:p>
            <a:pPr marL="285750" indent="-285750" algn="ctr" defTabSz="914400" fontAlgn="base">
              <a:spcBef>
                <a:spcPct val="0"/>
              </a:spcBef>
              <a:spcAft>
                <a:spcPct val="0"/>
              </a:spcAft>
              <a:buFont typeface="Wingdings" pitchFamily="2" charset="2"/>
              <a:buChar char="ü"/>
            </a:pPr>
            <a:r>
              <a:rPr kumimoji="1" lang="ja-JP" altLang="en-US" b="1">
                <a:solidFill>
                  <a:srgbClr val="F36C37"/>
                </a:solidFill>
                <a:latin typeface="+mn-ea"/>
              </a:rPr>
              <a:t>売上には銀行残高が大きく関わることがわかった</a:t>
            </a:r>
            <a:endParaRPr kumimoji="1" lang="ja-JP" altLang="en-US" b="1" dirty="0">
              <a:solidFill>
                <a:srgbClr val="F36C37"/>
              </a:solidFill>
              <a:latin typeface="+mn-ea"/>
            </a:endParaRPr>
          </a:p>
        </p:txBody>
      </p:sp>
      <p:pic>
        <p:nvPicPr>
          <p:cNvPr id="8" name="図 7" descr="テーブル, Excel&#10;&#10;自動的に生成された説明">
            <a:extLst>
              <a:ext uri="{FF2B5EF4-FFF2-40B4-BE49-F238E27FC236}">
                <a16:creationId xmlns:a16="http://schemas.microsoft.com/office/drawing/2014/main" id="{A302204A-B455-CB75-4D28-9869AD489D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8287" y="4080761"/>
            <a:ext cx="3580039" cy="1535448"/>
          </a:xfrm>
          <a:prstGeom prst="rect">
            <a:avLst/>
          </a:prstGeom>
        </p:spPr>
      </p:pic>
      <p:sp>
        <p:nvSpPr>
          <p:cNvPr id="9" name="テキスト ボックス 8">
            <a:extLst>
              <a:ext uri="{FF2B5EF4-FFF2-40B4-BE49-F238E27FC236}">
                <a16:creationId xmlns:a16="http://schemas.microsoft.com/office/drawing/2014/main" id="{10C6D27E-B464-15FE-D11B-BD454A8E61C1}"/>
              </a:ext>
            </a:extLst>
          </p:cNvPr>
          <p:cNvSpPr txBox="1"/>
          <p:nvPr/>
        </p:nvSpPr>
        <p:spPr>
          <a:xfrm>
            <a:off x="4278036" y="4562506"/>
            <a:ext cx="7859844" cy="923330"/>
          </a:xfrm>
          <a:prstGeom prst="rect">
            <a:avLst/>
          </a:prstGeom>
          <a:noFill/>
        </p:spPr>
        <p:txBody>
          <a:bodyPr wrap="none" rtlCol="0">
            <a:spAutoFit/>
          </a:bodyPr>
          <a:lstStyle/>
          <a:p>
            <a:pPr marL="285750" indent="-285750" defTabSz="914400" fontAlgn="base">
              <a:spcBef>
                <a:spcPct val="0"/>
              </a:spcBef>
              <a:spcAft>
                <a:spcPct val="0"/>
              </a:spcAft>
              <a:buFont typeface="Wingdings" pitchFamily="2" charset="2"/>
              <a:buChar char="ü"/>
            </a:pPr>
            <a:r>
              <a:rPr kumimoji="1" lang="ja-JP" altLang="en-US" b="1">
                <a:solidFill>
                  <a:srgbClr val="F36C37"/>
                </a:solidFill>
                <a:latin typeface="+mn-ea"/>
              </a:rPr>
              <a:t>預金口座の制約の有無にはローンの有無と持ち家の有無</a:t>
            </a:r>
            <a:endParaRPr kumimoji="1" lang="en-US" altLang="ja-JP" b="1" dirty="0">
              <a:solidFill>
                <a:srgbClr val="F36C37"/>
              </a:solidFill>
              <a:latin typeface="+mn-ea"/>
            </a:endParaRPr>
          </a:p>
          <a:p>
            <a:pPr defTabSz="914400" fontAlgn="base">
              <a:spcBef>
                <a:spcPct val="0"/>
              </a:spcBef>
              <a:spcAft>
                <a:spcPct val="0"/>
              </a:spcAft>
            </a:pPr>
            <a:r>
              <a:rPr kumimoji="1" lang="ja-JP" altLang="en-US" b="1">
                <a:solidFill>
                  <a:srgbClr val="F36C37"/>
                </a:solidFill>
                <a:latin typeface="+mn-ea"/>
              </a:rPr>
              <a:t>　　の関わりがあることがわかった</a:t>
            </a:r>
            <a:endParaRPr kumimoji="1" lang="en-US" altLang="ja-JP" b="1" dirty="0">
              <a:solidFill>
                <a:srgbClr val="F36C37"/>
              </a:solidFill>
              <a:latin typeface="+mn-ea"/>
            </a:endParaRPr>
          </a:p>
          <a:p>
            <a:pPr marL="285750" indent="-285750" defTabSz="914400" fontAlgn="base">
              <a:spcBef>
                <a:spcPct val="0"/>
              </a:spcBef>
              <a:spcAft>
                <a:spcPct val="0"/>
              </a:spcAft>
              <a:buFont typeface="Wingdings" pitchFamily="2" charset="2"/>
              <a:buChar char="ü"/>
            </a:pPr>
            <a:r>
              <a:rPr kumimoji="1" lang="ja-JP" altLang="en-US" b="1">
                <a:solidFill>
                  <a:srgbClr val="F36C37"/>
                </a:solidFill>
                <a:latin typeface="+mn-ea"/>
              </a:rPr>
              <a:t>登録されている顧客への連絡手段も成約に関わりがあることがわかった</a:t>
            </a:r>
            <a:endParaRPr kumimoji="1" lang="ja-JP" altLang="en-US" b="1" dirty="0">
              <a:solidFill>
                <a:srgbClr val="F36C37"/>
              </a:solidFill>
              <a:latin typeface="+mn-ea"/>
            </a:endParaRPr>
          </a:p>
        </p:txBody>
      </p:sp>
    </p:spTree>
    <p:extLst>
      <p:ext uri="{BB962C8B-B14F-4D97-AF65-F5344CB8AC3E}">
        <p14:creationId xmlns:p14="http://schemas.microsoft.com/office/powerpoint/2010/main" val="374633140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59" name="Google Shape;59;p11"/>
          <p:cNvSpPr txBox="1">
            <a:spLocks noGrp="1"/>
          </p:cNvSpPr>
          <p:nvPr>
            <p:ph type="body" idx="4294967295"/>
          </p:nvPr>
        </p:nvSpPr>
        <p:spPr>
          <a:xfrm>
            <a:off x="671513" y="2370295"/>
            <a:ext cx="11520487" cy="2117409"/>
          </a:xfrm>
          <a:prstGeom prst="rect">
            <a:avLst/>
          </a:prstGeom>
          <a:noFill/>
          <a:ln>
            <a:noFill/>
          </a:ln>
        </p:spPr>
        <p:txBody>
          <a:bodyPr spcFirstLastPara="1" vert="horz" wrap="square" lIns="91425" tIns="45700" rIns="91425" bIns="45700" rtlCol="0" anchor="t" anchorCtr="0">
            <a:noAutofit/>
          </a:bodyPr>
          <a:lstStyle/>
          <a:p>
            <a:pPr>
              <a:spcBef>
                <a:spcPts val="0"/>
              </a:spcBef>
              <a:buFont typeface="Wingdings" pitchFamily="2" charset="2"/>
              <a:buChar char="ü"/>
            </a:pPr>
            <a:r>
              <a:rPr lang="ja-JP" altLang="en-US">
                <a:solidFill>
                  <a:srgbClr val="F36C37"/>
                </a:solidFill>
              </a:rPr>
              <a:t>データ収集</a:t>
            </a:r>
            <a:endParaRPr lang="en-US" altLang="ja-JP" dirty="0">
              <a:solidFill>
                <a:srgbClr val="F36C37"/>
              </a:solidFill>
            </a:endParaRPr>
          </a:p>
          <a:p>
            <a:pPr>
              <a:spcBef>
                <a:spcPts val="0"/>
              </a:spcBef>
              <a:buFont typeface="Wingdings" pitchFamily="2" charset="2"/>
              <a:buChar char="ü"/>
            </a:pPr>
            <a:r>
              <a:rPr lang="ja-JP" altLang="en-US">
                <a:solidFill>
                  <a:srgbClr val="F36C37"/>
                </a:solidFill>
              </a:rPr>
              <a:t>データの最適化</a:t>
            </a:r>
            <a:endParaRPr lang="en-US" altLang="ja-JP" dirty="0">
              <a:solidFill>
                <a:srgbClr val="F36C37"/>
              </a:solidFill>
            </a:endParaRPr>
          </a:p>
          <a:p>
            <a:pPr>
              <a:spcBef>
                <a:spcPts val="0"/>
              </a:spcBef>
              <a:buFont typeface="Wingdings" pitchFamily="2" charset="2"/>
              <a:buChar char="ü"/>
            </a:pPr>
            <a:r>
              <a:rPr lang="ja-JP" altLang="en-US">
                <a:solidFill>
                  <a:srgbClr val="F36C37"/>
                </a:solidFill>
              </a:rPr>
              <a:t>データの理解</a:t>
            </a:r>
            <a:endParaRPr lang="en-US" altLang="ja-JP" dirty="0">
              <a:solidFill>
                <a:srgbClr val="F36C37"/>
              </a:solidFill>
            </a:endParaRPr>
          </a:p>
          <a:p>
            <a:pPr>
              <a:spcBef>
                <a:spcPts val="0"/>
              </a:spcBef>
              <a:buFont typeface="Wingdings" pitchFamily="2" charset="2"/>
              <a:buChar char="ü"/>
            </a:pPr>
            <a:r>
              <a:rPr lang="ja-JP" altLang="en-US">
                <a:solidFill>
                  <a:srgbClr val="F36C37"/>
                </a:solidFill>
              </a:rPr>
              <a:t>データの加工</a:t>
            </a:r>
            <a:endParaRPr lang="en-US" altLang="ja-JP" dirty="0">
              <a:solidFill>
                <a:srgbClr val="F36C37"/>
              </a:solidFill>
            </a:endParaRPr>
          </a:p>
        </p:txBody>
      </p:sp>
      <p:sp>
        <p:nvSpPr>
          <p:cNvPr id="2" name="タイトル 1">
            <a:extLst>
              <a:ext uri="{FF2B5EF4-FFF2-40B4-BE49-F238E27FC236}">
                <a16:creationId xmlns:a16="http://schemas.microsoft.com/office/drawing/2014/main" id="{33A50074-F553-6701-A2E7-7F4B9794049E}"/>
              </a:ext>
            </a:extLst>
          </p:cNvPr>
          <p:cNvSpPr txBox="1">
            <a:spLocks/>
          </p:cNvSpPr>
          <p:nvPr/>
        </p:nvSpPr>
        <p:spPr bwMode="auto">
          <a:xfrm>
            <a:off x="666515" y="851958"/>
            <a:ext cx="10570054" cy="4826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2800" b="1" kern="1200" baseline="0">
                <a:solidFill>
                  <a:schemeClr val="tx1">
                    <a:lumMod val="75000"/>
                    <a:lumOff val="25000"/>
                  </a:schemeClr>
                </a:solidFill>
                <a:latin typeface="メイリオ" panose="020B0604030504040204" pitchFamily="50" charset="-128"/>
                <a:ea typeface="メイリオ" panose="020B0604030504040204" pitchFamily="50" charset="-128"/>
                <a:cs typeface="+mj-cs"/>
              </a:defRPr>
            </a:lvl1pPr>
          </a:lstStyle>
          <a:p>
            <a:r>
              <a:rPr lang="ja-JP" altLang="en-US" sz="3600" spc="150">
                <a:solidFill>
                  <a:srgbClr val="F36C37"/>
                </a:solidFill>
              </a:rPr>
              <a:t>第</a:t>
            </a:r>
            <a:r>
              <a:rPr lang="ja-JP" altLang="en-US" sz="6000" spc="150">
                <a:solidFill>
                  <a:srgbClr val="F36C37"/>
                </a:solidFill>
              </a:rPr>
              <a:t>５</a:t>
            </a:r>
            <a:r>
              <a:rPr lang="ja-JP" altLang="en-US" sz="3600" spc="150">
                <a:solidFill>
                  <a:srgbClr val="F36C37"/>
                </a:solidFill>
              </a:rPr>
              <a:t>章　実習</a:t>
            </a:r>
            <a:endParaRPr lang="ja-JP" altLang="en-US" sz="3600" spc="150" dirty="0">
              <a:solidFill>
                <a:srgbClr val="F36C37"/>
              </a:solidFill>
            </a:endParaRPr>
          </a:p>
        </p:txBody>
      </p:sp>
      <p:sp>
        <p:nvSpPr>
          <p:cNvPr id="3" name="四角形: 角を丸くする 8">
            <a:extLst>
              <a:ext uri="{FF2B5EF4-FFF2-40B4-BE49-F238E27FC236}">
                <a16:creationId xmlns:a16="http://schemas.microsoft.com/office/drawing/2014/main" id="{844D4A92-B35E-F50B-F591-4CC956F191B6}"/>
              </a:ext>
            </a:extLst>
          </p:cNvPr>
          <p:cNvSpPr/>
          <p:nvPr/>
        </p:nvSpPr>
        <p:spPr bwMode="auto">
          <a:xfrm>
            <a:off x="735085" y="1751579"/>
            <a:ext cx="2208068" cy="358390"/>
          </a:xfrm>
          <a:prstGeom prst="roundRect">
            <a:avLst>
              <a:gd name="adj" fmla="val 50000"/>
            </a:avLst>
          </a:prstGeom>
          <a:solidFill>
            <a:srgbClr val="F36C37"/>
          </a:solidFill>
          <a:ln w="19050" algn="ctr">
            <a:noFill/>
            <a:prstDash val="dash"/>
            <a:round/>
            <a:headEnd/>
            <a:tailEnd/>
          </a:ln>
          <a:effectLst/>
        </p:spPr>
        <p:txBody>
          <a:bodyPr wrap="none" lIns="108000" tIns="108000" rtlCol="0" anchor="ctr"/>
          <a:lstStyle/>
          <a:p>
            <a:pPr algn="ctr"/>
            <a:r>
              <a:rPr kumimoji="1" lang="ja-JP" altLang="en-US" b="1" spc="300" dirty="0">
                <a:solidFill>
                  <a:schemeClr val="bg1"/>
                </a:solidFill>
                <a:latin typeface="+mn-ea"/>
              </a:rPr>
              <a:t>章の目次</a:t>
            </a:r>
          </a:p>
        </p:txBody>
      </p:sp>
    </p:spTree>
    <p:extLst>
      <p:ext uri="{BB962C8B-B14F-4D97-AF65-F5344CB8AC3E}">
        <p14:creationId xmlns:p14="http://schemas.microsoft.com/office/powerpoint/2010/main" val="58933454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3EF107D-C7F9-8025-BB9A-38C66539A43F}"/>
              </a:ext>
            </a:extLst>
          </p:cNvPr>
          <p:cNvSpPr>
            <a:spLocks noGrp="1"/>
          </p:cNvSpPr>
          <p:nvPr>
            <p:ph type="title"/>
          </p:nvPr>
        </p:nvSpPr>
        <p:spPr/>
        <p:txBody>
          <a:bodyPr/>
          <a:lstStyle/>
          <a:p>
            <a:r>
              <a:rPr lang="ja-JP" altLang="en-US"/>
              <a:t>２サイクル目</a:t>
            </a:r>
            <a:endParaRPr kumimoji="1" lang="ja-JP" altLang="en-US"/>
          </a:p>
        </p:txBody>
      </p:sp>
      <p:sp>
        <p:nvSpPr>
          <p:cNvPr id="4" name="テキスト ボックス 3">
            <a:extLst>
              <a:ext uri="{FF2B5EF4-FFF2-40B4-BE49-F238E27FC236}">
                <a16:creationId xmlns:a16="http://schemas.microsoft.com/office/drawing/2014/main" id="{E05182B1-FC5E-9218-76C9-2F3CB76E75F5}"/>
              </a:ext>
            </a:extLst>
          </p:cNvPr>
          <p:cNvSpPr txBox="1"/>
          <p:nvPr/>
        </p:nvSpPr>
        <p:spPr>
          <a:xfrm>
            <a:off x="10114" y="3071269"/>
            <a:ext cx="6013185" cy="1077218"/>
          </a:xfrm>
          <a:prstGeom prst="rect">
            <a:avLst/>
          </a:prstGeom>
          <a:noFill/>
        </p:spPr>
        <p:txBody>
          <a:bodyPr wrap="square" rtlCol="0">
            <a:spAutoFit/>
          </a:bodyPr>
          <a:lstStyle/>
          <a:p>
            <a:pPr marL="742950" lvl="1" indent="-285750" defTabSz="914400" fontAlgn="base">
              <a:spcBef>
                <a:spcPct val="0"/>
              </a:spcBef>
              <a:spcAft>
                <a:spcPct val="0"/>
              </a:spcAft>
              <a:buFont typeface="Wingdings" pitchFamily="2" charset="2"/>
              <a:buChar char="ü"/>
            </a:pPr>
            <a:r>
              <a:rPr kumimoji="1" lang="ja-JP" altLang="en-US" sz="1600">
                <a:solidFill>
                  <a:srgbClr val="5694D0"/>
                </a:solidFill>
                <a:latin typeface="+mn-ea"/>
              </a:rPr>
              <a:t>データの分布を確認し、属性を理解する</a:t>
            </a:r>
            <a:endParaRPr kumimoji="1" lang="en-US" altLang="ja-JP" sz="1600" dirty="0">
              <a:solidFill>
                <a:srgbClr val="5694D0"/>
              </a:solidFill>
              <a:latin typeface="+mn-ea"/>
            </a:endParaRPr>
          </a:p>
          <a:p>
            <a:pPr marL="742950" lvl="1" indent="-285750" defTabSz="914400" fontAlgn="base">
              <a:spcBef>
                <a:spcPct val="0"/>
              </a:spcBef>
              <a:spcAft>
                <a:spcPct val="0"/>
              </a:spcAft>
              <a:buFont typeface="Wingdings" pitchFamily="2" charset="2"/>
              <a:buChar char="ü"/>
            </a:pPr>
            <a:r>
              <a:rPr kumimoji="1" lang="ja-JP" altLang="en-US" sz="1600">
                <a:solidFill>
                  <a:srgbClr val="5694D0"/>
                </a:solidFill>
                <a:latin typeface="+mn-ea"/>
              </a:rPr>
              <a:t>データ全体からの傾向を割り出す</a:t>
            </a:r>
            <a:endParaRPr kumimoji="1" lang="en-US" altLang="ja-JP" sz="1600" dirty="0">
              <a:solidFill>
                <a:srgbClr val="5694D0"/>
              </a:solidFill>
              <a:latin typeface="+mn-ea"/>
            </a:endParaRPr>
          </a:p>
          <a:p>
            <a:pPr marL="1200150" lvl="2" indent="-285750" defTabSz="914400" fontAlgn="base">
              <a:spcBef>
                <a:spcPct val="0"/>
              </a:spcBef>
              <a:spcAft>
                <a:spcPct val="0"/>
              </a:spcAft>
              <a:buFont typeface="Wingdings" pitchFamily="2" charset="2"/>
              <a:buChar char="ü"/>
            </a:pPr>
            <a:r>
              <a:rPr kumimoji="1" lang="en-US" altLang="ja-JP" sz="1600" dirty="0">
                <a:solidFill>
                  <a:srgbClr val="5694D0"/>
                </a:solidFill>
                <a:latin typeface="+mn-ea"/>
              </a:rPr>
              <a:t>T </a:t>
            </a:r>
            <a:r>
              <a:rPr kumimoji="1" lang="ja-JP" altLang="en-US" sz="1600">
                <a:solidFill>
                  <a:srgbClr val="5694D0"/>
                </a:solidFill>
                <a:latin typeface="+mn-ea"/>
              </a:rPr>
              <a:t>検定・</a:t>
            </a:r>
            <a:r>
              <a:rPr kumimoji="1" lang="en-US" altLang="ja-JP" sz="1600" dirty="0" err="1">
                <a:solidFill>
                  <a:srgbClr val="5694D0"/>
                </a:solidFill>
                <a:latin typeface="+mn-ea"/>
              </a:rPr>
              <a:t>χ</a:t>
            </a:r>
            <a:r>
              <a:rPr kumimoji="1" lang="ja-JP" altLang="en-US" sz="1600">
                <a:solidFill>
                  <a:srgbClr val="5694D0"/>
                </a:solidFill>
                <a:latin typeface="+mn-ea"/>
              </a:rPr>
              <a:t>二乗検定を使用した統計仮説検定</a:t>
            </a:r>
            <a:endParaRPr kumimoji="1" lang="en-US" altLang="ja-JP" sz="1600" dirty="0">
              <a:solidFill>
                <a:srgbClr val="5694D0"/>
              </a:solidFill>
              <a:latin typeface="+mn-ea"/>
            </a:endParaRPr>
          </a:p>
          <a:p>
            <a:pPr marL="1200150" lvl="2" indent="-285750" defTabSz="914400" fontAlgn="base">
              <a:spcBef>
                <a:spcPct val="0"/>
              </a:spcBef>
              <a:spcAft>
                <a:spcPct val="0"/>
              </a:spcAft>
              <a:buFont typeface="Wingdings" pitchFamily="2" charset="2"/>
              <a:buChar char="ü"/>
            </a:pPr>
            <a:r>
              <a:rPr kumimoji="1" lang="ja-JP" altLang="en-US" sz="1600">
                <a:solidFill>
                  <a:srgbClr val="5694D0"/>
                </a:solidFill>
                <a:latin typeface="+mn-ea"/>
              </a:rPr>
              <a:t>相関分析・重回帰分析を使用したデータ分析</a:t>
            </a:r>
            <a:endParaRPr kumimoji="1" lang="ja-JP" altLang="en-US" sz="1600" dirty="0">
              <a:solidFill>
                <a:srgbClr val="5694D0"/>
              </a:solidFill>
              <a:latin typeface="+mn-ea"/>
            </a:endParaRPr>
          </a:p>
        </p:txBody>
      </p:sp>
      <p:sp>
        <p:nvSpPr>
          <p:cNvPr id="5" name="正方形/長方形 4">
            <a:extLst>
              <a:ext uri="{FF2B5EF4-FFF2-40B4-BE49-F238E27FC236}">
                <a16:creationId xmlns:a16="http://schemas.microsoft.com/office/drawing/2014/main" id="{B4A91BF0-EFFC-BEEE-3381-D0ABE6B8E6F1}"/>
              </a:ext>
            </a:extLst>
          </p:cNvPr>
          <p:cNvSpPr/>
          <p:nvPr/>
        </p:nvSpPr>
        <p:spPr>
          <a:xfrm>
            <a:off x="368287" y="2386349"/>
            <a:ext cx="5287646" cy="2282632"/>
          </a:xfrm>
          <a:prstGeom prst="rect">
            <a:avLst/>
          </a:prstGeom>
          <a:noFill/>
          <a:ln w="25400">
            <a:solidFill>
              <a:srgbClr val="5694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tx1"/>
              </a:solidFill>
              <a:latin typeface="BIZ UDPゴシック" panose="020B0400000000000000" pitchFamily="50" charset="-128"/>
              <a:ea typeface="BIZ UDPゴシック" panose="020B0400000000000000" pitchFamily="50" charset="-128"/>
            </a:endParaRPr>
          </a:p>
        </p:txBody>
      </p:sp>
      <p:sp>
        <p:nvSpPr>
          <p:cNvPr id="3" name="テキスト ボックス 2">
            <a:extLst>
              <a:ext uri="{FF2B5EF4-FFF2-40B4-BE49-F238E27FC236}">
                <a16:creationId xmlns:a16="http://schemas.microsoft.com/office/drawing/2014/main" id="{BA4683CF-168C-2116-FABA-C7DA76486308}"/>
              </a:ext>
            </a:extLst>
          </p:cNvPr>
          <p:cNvSpPr txBox="1"/>
          <p:nvPr/>
        </p:nvSpPr>
        <p:spPr>
          <a:xfrm>
            <a:off x="1109595" y="2063183"/>
            <a:ext cx="3805028" cy="646331"/>
          </a:xfrm>
          <a:prstGeom prst="rect">
            <a:avLst/>
          </a:prstGeom>
          <a:solidFill>
            <a:schemeClr val="bg1"/>
          </a:solidFill>
          <a:ln w="25400">
            <a:solidFill>
              <a:srgbClr val="5694D0"/>
            </a:solidFill>
          </a:ln>
        </p:spPr>
        <p:txBody>
          <a:bodyPr wrap="square" rtlCol="0">
            <a:spAutoFit/>
          </a:bodyPr>
          <a:lstStyle/>
          <a:p>
            <a:pPr algn="ctr" defTabSz="914400" fontAlgn="base">
              <a:spcBef>
                <a:spcPct val="0"/>
              </a:spcBef>
              <a:spcAft>
                <a:spcPct val="0"/>
              </a:spcAft>
            </a:pPr>
            <a:r>
              <a:rPr kumimoji="1" lang="ja-JP" altLang="en-US">
                <a:solidFill>
                  <a:srgbClr val="5694D0"/>
                </a:solidFill>
                <a:latin typeface="+mn-ea"/>
              </a:rPr>
              <a:t>１サイクル目：</a:t>
            </a:r>
            <a:endParaRPr kumimoji="1" lang="en-US" altLang="ja-JP" dirty="0">
              <a:solidFill>
                <a:srgbClr val="5694D0"/>
              </a:solidFill>
              <a:latin typeface="+mn-ea"/>
            </a:endParaRPr>
          </a:p>
          <a:p>
            <a:pPr algn="ctr" defTabSz="914400" fontAlgn="base">
              <a:spcBef>
                <a:spcPct val="0"/>
              </a:spcBef>
              <a:spcAft>
                <a:spcPct val="0"/>
              </a:spcAft>
            </a:pPr>
            <a:r>
              <a:rPr kumimoji="1" lang="ja-JP" altLang="en-US" b="1">
                <a:solidFill>
                  <a:srgbClr val="5694D0"/>
                </a:solidFill>
                <a:latin typeface="+mn-ea"/>
              </a:rPr>
              <a:t>データの全体像を把握をする</a:t>
            </a:r>
            <a:endParaRPr kumimoji="1" lang="en-US" altLang="ja-JP" b="1" dirty="0">
              <a:solidFill>
                <a:srgbClr val="5694D0"/>
              </a:solidFill>
              <a:latin typeface="+mn-ea"/>
            </a:endParaRPr>
          </a:p>
        </p:txBody>
      </p:sp>
      <p:sp>
        <p:nvSpPr>
          <p:cNvPr id="9" name="テキスト ボックス 8">
            <a:extLst>
              <a:ext uri="{FF2B5EF4-FFF2-40B4-BE49-F238E27FC236}">
                <a16:creationId xmlns:a16="http://schemas.microsoft.com/office/drawing/2014/main" id="{C9A0204F-AA0E-BD4D-A860-32771BE8156E}"/>
              </a:ext>
            </a:extLst>
          </p:cNvPr>
          <p:cNvSpPr txBox="1"/>
          <p:nvPr/>
        </p:nvSpPr>
        <p:spPr>
          <a:xfrm>
            <a:off x="6381472" y="3112166"/>
            <a:ext cx="5367363" cy="830997"/>
          </a:xfrm>
          <a:prstGeom prst="rect">
            <a:avLst/>
          </a:prstGeom>
          <a:noFill/>
        </p:spPr>
        <p:txBody>
          <a:bodyPr wrap="square" rtlCol="0">
            <a:spAutoFit/>
          </a:bodyPr>
          <a:lstStyle/>
          <a:p>
            <a:pPr marL="742950" lvl="1" indent="-285750" defTabSz="914400" fontAlgn="base">
              <a:spcBef>
                <a:spcPct val="0"/>
              </a:spcBef>
              <a:spcAft>
                <a:spcPct val="0"/>
              </a:spcAft>
              <a:buFont typeface="Wingdings" pitchFamily="2" charset="2"/>
              <a:buChar char="ü"/>
            </a:pPr>
            <a:r>
              <a:rPr kumimoji="1" lang="en-US" altLang="ja-JP" sz="1600" dirty="0">
                <a:solidFill>
                  <a:srgbClr val="F36C37"/>
                </a:solidFill>
                <a:latin typeface="+mn-ea"/>
              </a:rPr>
              <a:t>1 </a:t>
            </a:r>
            <a:r>
              <a:rPr kumimoji="1" lang="ja-JP" altLang="en-US" sz="1600">
                <a:solidFill>
                  <a:srgbClr val="F36C37"/>
                </a:solidFill>
                <a:latin typeface="+mn-ea"/>
              </a:rPr>
              <a:t>サイクル目の結果を元に対象を絞り込み分析</a:t>
            </a:r>
            <a:endParaRPr kumimoji="1" lang="en-US" altLang="ja-JP" sz="1600" dirty="0">
              <a:solidFill>
                <a:srgbClr val="F36C37"/>
              </a:solidFill>
              <a:latin typeface="+mn-ea"/>
            </a:endParaRPr>
          </a:p>
          <a:p>
            <a:pPr marL="1200150" lvl="2" indent="-285750" defTabSz="914400" fontAlgn="base">
              <a:spcBef>
                <a:spcPct val="0"/>
              </a:spcBef>
              <a:spcAft>
                <a:spcPct val="0"/>
              </a:spcAft>
              <a:buFont typeface="Wingdings" pitchFamily="2" charset="2"/>
              <a:buChar char="ü"/>
            </a:pPr>
            <a:r>
              <a:rPr kumimoji="1" lang="ja-JP" altLang="en-US" sz="1600">
                <a:solidFill>
                  <a:srgbClr val="F36C37"/>
                </a:solidFill>
                <a:latin typeface="+mn-ea"/>
              </a:rPr>
              <a:t>年齢・職業など</a:t>
            </a:r>
            <a:endParaRPr kumimoji="1" lang="en-US" altLang="ja-JP" sz="1600" dirty="0">
              <a:solidFill>
                <a:srgbClr val="F36C37"/>
              </a:solidFill>
              <a:latin typeface="+mn-ea"/>
            </a:endParaRPr>
          </a:p>
          <a:p>
            <a:pPr marL="742950" lvl="1" indent="-285750" defTabSz="914400" fontAlgn="base">
              <a:spcBef>
                <a:spcPct val="0"/>
              </a:spcBef>
              <a:spcAft>
                <a:spcPct val="0"/>
              </a:spcAft>
              <a:buFont typeface="Wingdings" pitchFamily="2" charset="2"/>
              <a:buChar char="ü"/>
            </a:pPr>
            <a:r>
              <a:rPr kumimoji="1" lang="ja-JP" altLang="en-US" sz="1600">
                <a:solidFill>
                  <a:srgbClr val="F36C37"/>
                </a:solidFill>
                <a:latin typeface="+mn-ea"/>
              </a:rPr>
              <a:t>分析結果から施策を考える</a:t>
            </a:r>
            <a:endParaRPr kumimoji="1" lang="ja-JP" altLang="en-US" sz="1600" dirty="0">
              <a:solidFill>
                <a:srgbClr val="F36C37"/>
              </a:solidFill>
              <a:latin typeface="+mn-ea"/>
            </a:endParaRPr>
          </a:p>
        </p:txBody>
      </p:sp>
      <p:sp>
        <p:nvSpPr>
          <p:cNvPr id="10" name="正方形/長方形 9">
            <a:extLst>
              <a:ext uri="{FF2B5EF4-FFF2-40B4-BE49-F238E27FC236}">
                <a16:creationId xmlns:a16="http://schemas.microsoft.com/office/drawing/2014/main" id="{B2741AA7-B095-B51D-83A7-0B7BFF5EC416}"/>
              </a:ext>
            </a:extLst>
          </p:cNvPr>
          <p:cNvSpPr/>
          <p:nvPr/>
        </p:nvSpPr>
        <p:spPr>
          <a:xfrm>
            <a:off x="6536069" y="2386349"/>
            <a:ext cx="5367363" cy="2282632"/>
          </a:xfrm>
          <a:prstGeom prst="rect">
            <a:avLst/>
          </a:prstGeom>
          <a:noFill/>
          <a:ln w="25400">
            <a:solidFill>
              <a:srgbClr val="F36C37"/>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2400" dirty="0">
              <a:latin typeface="BIZ UDPゴシック" panose="020B0400000000000000" pitchFamily="50" charset="-128"/>
              <a:ea typeface="BIZ UDPゴシック" panose="020B0400000000000000" pitchFamily="50" charset="-128"/>
            </a:endParaRPr>
          </a:p>
        </p:txBody>
      </p:sp>
      <p:sp>
        <p:nvSpPr>
          <p:cNvPr id="11" name="テキスト ボックス 10">
            <a:extLst>
              <a:ext uri="{FF2B5EF4-FFF2-40B4-BE49-F238E27FC236}">
                <a16:creationId xmlns:a16="http://schemas.microsoft.com/office/drawing/2014/main" id="{15590EC2-CA18-DB01-9116-07ABCD523E39}"/>
              </a:ext>
            </a:extLst>
          </p:cNvPr>
          <p:cNvSpPr txBox="1"/>
          <p:nvPr/>
        </p:nvSpPr>
        <p:spPr>
          <a:xfrm>
            <a:off x="7299730" y="2020218"/>
            <a:ext cx="3862393" cy="646331"/>
          </a:xfrm>
          <a:prstGeom prst="rect">
            <a:avLst/>
          </a:prstGeom>
          <a:solidFill>
            <a:schemeClr val="bg1"/>
          </a:solidFill>
          <a:ln w="25400">
            <a:solidFill>
              <a:srgbClr val="F36C37"/>
            </a:solidFill>
          </a:ln>
        </p:spPr>
        <p:txBody>
          <a:bodyPr wrap="square" rtlCol="0">
            <a:spAutoFit/>
          </a:bodyPr>
          <a:lstStyle/>
          <a:p>
            <a:pPr algn="ctr" defTabSz="914400" fontAlgn="base">
              <a:spcBef>
                <a:spcPct val="0"/>
              </a:spcBef>
              <a:spcAft>
                <a:spcPct val="0"/>
              </a:spcAft>
            </a:pPr>
            <a:r>
              <a:rPr kumimoji="1" lang="en-US" altLang="ja-JP" dirty="0">
                <a:solidFill>
                  <a:srgbClr val="F36C37"/>
                </a:solidFill>
                <a:latin typeface="+mn-ea"/>
              </a:rPr>
              <a:t>2 </a:t>
            </a:r>
            <a:r>
              <a:rPr kumimoji="1" lang="ja-JP" altLang="en-US">
                <a:solidFill>
                  <a:srgbClr val="F36C37"/>
                </a:solidFill>
                <a:latin typeface="+mn-ea"/>
              </a:rPr>
              <a:t>サイクル目：</a:t>
            </a:r>
            <a:endParaRPr kumimoji="1" lang="en-US" altLang="ja-JP" dirty="0">
              <a:solidFill>
                <a:srgbClr val="F36C37"/>
              </a:solidFill>
              <a:latin typeface="+mn-ea"/>
            </a:endParaRPr>
          </a:p>
          <a:p>
            <a:pPr algn="ctr" defTabSz="914400" fontAlgn="base">
              <a:spcBef>
                <a:spcPct val="0"/>
              </a:spcBef>
              <a:spcAft>
                <a:spcPct val="0"/>
              </a:spcAft>
            </a:pPr>
            <a:r>
              <a:rPr kumimoji="1" lang="ja-JP" altLang="en-US" b="1">
                <a:solidFill>
                  <a:srgbClr val="F36C37"/>
                </a:solidFill>
                <a:latin typeface="+mn-ea"/>
              </a:rPr>
              <a:t>絞り込み・施策生成</a:t>
            </a:r>
            <a:endParaRPr kumimoji="1" lang="en-US" altLang="ja-JP" b="1" dirty="0">
              <a:solidFill>
                <a:srgbClr val="F36C37"/>
              </a:solidFill>
              <a:latin typeface="+mn-ea"/>
            </a:endParaRPr>
          </a:p>
        </p:txBody>
      </p:sp>
    </p:spTree>
    <p:extLst>
      <p:ext uri="{BB962C8B-B14F-4D97-AF65-F5344CB8AC3E}">
        <p14:creationId xmlns:p14="http://schemas.microsoft.com/office/powerpoint/2010/main" val="368428709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3EF107D-C7F9-8025-BB9A-38C66539A43F}"/>
              </a:ext>
            </a:extLst>
          </p:cNvPr>
          <p:cNvSpPr>
            <a:spLocks noGrp="1"/>
          </p:cNvSpPr>
          <p:nvPr>
            <p:ph type="title"/>
          </p:nvPr>
        </p:nvSpPr>
        <p:spPr/>
        <p:txBody>
          <a:bodyPr/>
          <a:lstStyle/>
          <a:p>
            <a:r>
              <a:rPr kumimoji="1" lang="ja-JP" altLang="en-US"/>
              <a:t>結論</a:t>
            </a:r>
          </a:p>
        </p:txBody>
      </p:sp>
    </p:spTree>
    <p:extLst>
      <p:ext uri="{BB962C8B-B14F-4D97-AF65-F5344CB8AC3E}">
        <p14:creationId xmlns:p14="http://schemas.microsoft.com/office/powerpoint/2010/main" val="197843558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59" name="Google Shape;59;p11"/>
          <p:cNvSpPr txBox="1">
            <a:spLocks noGrp="1"/>
          </p:cNvSpPr>
          <p:nvPr>
            <p:ph type="body" idx="4294967295"/>
          </p:nvPr>
        </p:nvSpPr>
        <p:spPr>
          <a:xfrm>
            <a:off x="671513" y="2370295"/>
            <a:ext cx="11520487" cy="2117409"/>
          </a:xfrm>
          <a:prstGeom prst="rect">
            <a:avLst/>
          </a:prstGeom>
          <a:noFill/>
          <a:ln>
            <a:noFill/>
          </a:ln>
        </p:spPr>
        <p:txBody>
          <a:bodyPr spcFirstLastPara="1" vert="horz" wrap="square" lIns="91425" tIns="45700" rIns="91425" bIns="45700" rtlCol="0" anchor="t" anchorCtr="0">
            <a:noAutofit/>
          </a:bodyPr>
          <a:lstStyle/>
          <a:p>
            <a:pPr>
              <a:spcBef>
                <a:spcPts val="0"/>
              </a:spcBef>
              <a:buFont typeface="Wingdings" pitchFamily="2" charset="2"/>
              <a:buChar char="ü"/>
            </a:pPr>
            <a:r>
              <a:rPr lang="ja-JP" altLang="en-US">
                <a:solidFill>
                  <a:srgbClr val="F36C37"/>
                </a:solidFill>
              </a:rPr>
              <a:t>結果の考察</a:t>
            </a:r>
            <a:endParaRPr lang="en-US" altLang="ja-JP" dirty="0">
              <a:solidFill>
                <a:srgbClr val="F36C37"/>
              </a:solidFill>
            </a:endParaRPr>
          </a:p>
          <a:p>
            <a:pPr>
              <a:spcBef>
                <a:spcPts val="0"/>
              </a:spcBef>
              <a:buFont typeface="Wingdings" pitchFamily="2" charset="2"/>
              <a:buChar char="ü"/>
            </a:pPr>
            <a:r>
              <a:rPr lang="ja-JP" altLang="en-US">
                <a:solidFill>
                  <a:srgbClr val="F36C37"/>
                </a:solidFill>
              </a:rPr>
              <a:t>結果の共有・可視化（</a:t>
            </a:r>
            <a:r>
              <a:rPr lang="en-US" altLang="ja-JP" dirty="0">
                <a:solidFill>
                  <a:srgbClr val="F36C37"/>
                </a:solidFill>
              </a:rPr>
              <a:t>Power BI</a:t>
            </a:r>
            <a:r>
              <a:rPr lang="ja-JP" altLang="en-US">
                <a:solidFill>
                  <a:srgbClr val="F36C37"/>
                </a:solidFill>
              </a:rPr>
              <a:t>）</a:t>
            </a:r>
            <a:endParaRPr lang="en-US" altLang="ja-JP" dirty="0">
              <a:solidFill>
                <a:srgbClr val="F36C37"/>
              </a:solidFill>
            </a:endParaRPr>
          </a:p>
        </p:txBody>
      </p:sp>
      <p:sp>
        <p:nvSpPr>
          <p:cNvPr id="2" name="タイトル 1">
            <a:extLst>
              <a:ext uri="{FF2B5EF4-FFF2-40B4-BE49-F238E27FC236}">
                <a16:creationId xmlns:a16="http://schemas.microsoft.com/office/drawing/2014/main" id="{33A50074-F553-6701-A2E7-7F4B9794049E}"/>
              </a:ext>
            </a:extLst>
          </p:cNvPr>
          <p:cNvSpPr txBox="1">
            <a:spLocks/>
          </p:cNvSpPr>
          <p:nvPr/>
        </p:nvSpPr>
        <p:spPr bwMode="auto">
          <a:xfrm>
            <a:off x="666515" y="851958"/>
            <a:ext cx="10570054" cy="4826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2800" b="1" kern="1200" baseline="0">
                <a:solidFill>
                  <a:schemeClr val="tx1">
                    <a:lumMod val="75000"/>
                    <a:lumOff val="25000"/>
                  </a:schemeClr>
                </a:solidFill>
                <a:latin typeface="メイリオ" panose="020B0604030504040204" pitchFamily="50" charset="-128"/>
                <a:ea typeface="メイリオ" panose="020B0604030504040204" pitchFamily="50" charset="-128"/>
                <a:cs typeface="+mj-cs"/>
              </a:defRPr>
            </a:lvl1pPr>
          </a:lstStyle>
          <a:p>
            <a:r>
              <a:rPr lang="ja-JP" altLang="en-US" sz="3600" spc="150">
                <a:solidFill>
                  <a:srgbClr val="F36C37"/>
                </a:solidFill>
              </a:rPr>
              <a:t>第</a:t>
            </a:r>
            <a:r>
              <a:rPr lang="ja-JP" altLang="en-US" sz="6000" spc="150">
                <a:solidFill>
                  <a:srgbClr val="F36C37"/>
                </a:solidFill>
              </a:rPr>
              <a:t>６</a:t>
            </a:r>
            <a:r>
              <a:rPr lang="ja-JP" altLang="en-US" sz="3600" spc="150">
                <a:solidFill>
                  <a:srgbClr val="F36C37"/>
                </a:solidFill>
              </a:rPr>
              <a:t>章　</a:t>
            </a:r>
            <a:r>
              <a:rPr lang="en-US" altLang="ja-JP" sz="3600" spc="150" dirty="0">
                <a:solidFill>
                  <a:srgbClr val="F36C37"/>
                </a:solidFill>
              </a:rPr>
              <a:t>C </a:t>
            </a:r>
            <a:r>
              <a:rPr lang="ja-JP" altLang="en-US" sz="3600" spc="150">
                <a:solidFill>
                  <a:srgbClr val="F36C37"/>
                </a:solidFill>
              </a:rPr>
              <a:t>分析結果の考察</a:t>
            </a:r>
            <a:endParaRPr lang="ja-JP" altLang="en-US" sz="3600" spc="150" dirty="0">
              <a:solidFill>
                <a:srgbClr val="F36C37"/>
              </a:solidFill>
            </a:endParaRPr>
          </a:p>
        </p:txBody>
      </p:sp>
      <p:sp>
        <p:nvSpPr>
          <p:cNvPr id="3" name="四角形: 角を丸くする 8">
            <a:extLst>
              <a:ext uri="{FF2B5EF4-FFF2-40B4-BE49-F238E27FC236}">
                <a16:creationId xmlns:a16="http://schemas.microsoft.com/office/drawing/2014/main" id="{844D4A92-B35E-F50B-F591-4CC956F191B6}"/>
              </a:ext>
            </a:extLst>
          </p:cNvPr>
          <p:cNvSpPr/>
          <p:nvPr/>
        </p:nvSpPr>
        <p:spPr bwMode="auto">
          <a:xfrm>
            <a:off x="735085" y="1751579"/>
            <a:ext cx="2208068" cy="358390"/>
          </a:xfrm>
          <a:prstGeom prst="roundRect">
            <a:avLst>
              <a:gd name="adj" fmla="val 50000"/>
            </a:avLst>
          </a:prstGeom>
          <a:solidFill>
            <a:srgbClr val="F36C37"/>
          </a:solidFill>
          <a:ln w="19050" algn="ctr">
            <a:noFill/>
            <a:prstDash val="dash"/>
            <a:round/>
            <a:headEnd/>
            <a:tailEnd/>
          </a:ln>
          <a:effectLst/>
        </p:spPr>
        <p:txBody>
          <a:bodyPr wrap="none" lIns="108000" tIns="108000" rtlCol="0" anchor="ctr"/>
          <a:lstStyle/>
          <a:p>
            <a:pPr algn="ctr"/>
            <a:r>
              <a:rPr kumimoji="1" lang="ja-JP" altLang="en-US" b="1" spc="300" dirty="0">
                <a:solidFill>
                  <a:schemeClr val="bg1"/>
                </a:solidFill>
                <a:latin typeface="+mn-ea"/>
              </a:rPr>
              <a:t>章の目次</a:t>
            </a:r>
          </a:p>
        </p:txBody>
      </p:sp>
    </p:spTree>
    <p:extLst>
      <p:ext uri="{BB962C8B-B14F-4D97-AF65-F5344CB8AC3E}">
        <p14:creationId xmlns:p14="http://schemas.microsoft.com/office/powerpoint/2010/main" val="336061466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3EF107D-C7F9-8025-BB9A-38C66539A43F}"/>
              </a:ext>
            </a:extLst>
          </p:cNvPr>
          <p:cNvSpPr>
            <a:spLocks noGrp="1"/>
          </p:cNvSpPr>
          <p:nvPr>
            <p:ph type="title"/>
          </p:nvPr>
        </p:nvSpPr>
        <p:spPr/>
        <p:txBody>
          <a:bodyPr/>
          <a:lstStyle/>
          <a:p>
            <a:r>
              <a:rPr lang="en-US" altLang="ja-JP" dirty="0" err="1"/>
              <a:t>PowerBI</a:t>
            </a:r>
            <a:endParaRPr kumimoji="1" lang="ja-JP" altLang="en-US"/>
          </a:p>
        </p:txBody>
      </p:sp>
      <p:pic>
        <p:nvPicPr>
          <p:cNvPr id="10" name="図 9" descr="ダイアグラム&#10;&#10;自動的に生成された説明">
            <a:extLst>
              <a:ext uri="{FF2B5EF4-FFF2-40B4-BE49-F238E27FC236}">
                <a16:creationId xmlns:a16="http://schemas.microsoft.com/office/drawing/2014/main" id="{09EEA8EA-AA04-B03D-0DDC-4B4B67E496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2646" y="1241065"/>
            <a:ext cx="9706708" cy="3938283"/>
          </a:xfrm>
          <a:prstGeom prst="rect">
            <a:avLst/>
          </a:prstGeom>
        </p:spPr>
      </p:pic>
      <p:sp>
        <p:nvSpPr>
          <p:cNvPr id="11" name="テキスト ボックス 10">
            <a:extLst>
              <a:ext uri="{FF2B5EF4-FFF2-40B4-BE49-F238E27FC236}">
                <a16:creationId xmlns:a16="http://schemas.microsoft.com/office/drawing/2014/main" id="{04719B8F-FE00-367C-E21E-2AC6DB7DA970}"/>
              </a:ext>
            </a:extLst>
          </p:cNvPr>
          <p:cNvSpPr txBox="1"/>
          <p:nvPr/>
        </p:nvSpPr>
        <p:spPr>
          <a:xfrm>
            <a:off x="9241834" y="5179348"/>
            <a:ext cx="1707520" cy="338554"/>
          </a:xfrm>
          <a:prstGeom prst="rect">
            <a:avLst/>
          </a:prstGeom>
          <a:noFill/>
        </p:spPr>
        <p:txBody>
          <a:bodyPr wrap="none" rtlCol="0">
            <a:spAutoFit/>
          </a:bodyPr>
          <a:lstStyle/>
          <a:p>
            <a:pPr algn="ctr" defTabSz="914400" fontAlgn="base">
              <a:spcBef>
                <a:spcPct val="0"/>
              </a:spcBef>
              <a:spcAft>
                <a:spcPct val="0"/>
              </a:spcAft>
            </a:pPr>
            <a:r>
              <a:rPr kumimoji="1" lang="ja-JP" altLang="en-US" sz="1600">
                <a:solidFill>
                  <a:srgbClr val="000000"/>
                </a:solidFill>
                <a:latin typeface="+mn-ea"/>
              </a:rPr>
              <a:t>出典：</a:t>
            </a:r>
            <a:r>
              <a:rPr kumimoji="1" lang="en-US" altLang="ja-JP" sz="1600" dirty="0" err="1">
                <a:solidFill>
                  <a:srgbClr val="000000"/>
                </a:solidFill>
                <a:latin typeface="+mn-ea"/>
              </a:rPr>
              <a:t>Micorsoft</a:t>
            </a:r>
            <a:endParaRPr kumimoji="1" lang="ja-JP" altLang="en-US" sz="1600" dirty="0">
              <a:solidFill>
                <a:srgbClr val="000000"/>
              </a:solidFill>
              <a:latin typeface="+mn-ea"/>
            </a:endParaRPr>
          </a:p>
        </p:txBody>
      </p:sp>
      <p:sp>
        <p:nvSpPr>
          <p:cNvPr id="12" name="テキスト ボックス 11">
            <a:extLst>
              <a:ext uri="{FF2B5EF4-FFF2-40B4-BE49-F238E27FC236}">
                <a16:creationId xmlns:a16="http://schemas.microsoft.com/office/drawing/2014/main" id="{6D707F01-E542-883B-AD71-589007F62F31}"/>
              </a:ext>
            </a:extLst>
          </p:cNvPr>
          <p:cNvSpPr txBox="1"/>
          <p:nvPr/>
        </p:nvSpPr>
        <p:spPr>
          <a:xfrm>
            <a:off x="2654993" y="5616935"/>
            <a:ext cx="6882012" cy="400110"/>
          </a:xfrm>
          <a:prstGeom prst="rect">
            <a:avLst/>
          </a:prstGeom>
          <a:noFill/>
        </p:spPr>
        <p:txBody>
          <a:bodyPr wrap="none" rtlCol="0">
            <a:spAutoFit/>
          </a:bodyPr>
          <a:lstStyle/>
          <a:p>
            <a:pPr algn="ctr" defTabSz="914400" fontAlgn="base">
              <a:spcBef>
                <a:spcPct val="0"/>
              </a:spcBef>
              <a:spcAft>
                <a:spcPct val="0"/>
              </a:spcAft>
            </a:pPr>
            <a:r>
              <a:rPr kumimoji="1" lang="ja-JP" altLang="en-US" sz="2000" b="1">
                <a:solidFill>
                  <a:srgbClr val="F36C37"/>
                </a:solidFill>
                <a:latin typeface="+mn-ea"/>
              </a:rPr>
              <a:t>データの可視化・分析・共有等を実施する</a:t>
            </a:r>
            <a:r>
              <a:rPr kumimoji="1" lang="en-US" altLang="ja-JP" sz="2000" b="1" dirty="0">
                <a:solidFill>
                  <a:srgbClr val="F36C37"/>
                </a:solidFill>
                <a:latin typeface="+mn-ea"/>
              </a:rPr>
              <a:t> SaaS </a:t>
            </a:r>
            <a:r>
              <a:rPr kumimoji="1" lang="ja-JP" altLang="en-US" sz="2000" b="1">
                <a:solidFill>
                  <a:srgbClr val="F36C37"/>
                </a:solidFill>
                <a:latin typeface="+mn-ea"/>
              </a:rPr>
              <a:t>サービス</a:t>
            </a:r>
            <a:endParaRPr kumimoji="1" lang="ja-JP" altLang="en-US" sz="2000" b="1" dirty="0">
              <a:solidFill>
                <a:srgbClr val="F36C37"/>
              </a:solidFill>
              <a:latin typeface="+mn-ea"/>
            </a:endParaRPr>
          </a:p>
        </p:txBody>
      </p:sp>
    </p:spTree>
    <p:extLst>
      <p:ext uri="{BB962C8B-B14F-4D97-AF65-F5344CB8AC3E}">
        <p14:creationId xmlns:p14="http://schemas.microsoft.com/office/powerpoint/2010/main" val="128723500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3EF107D-C7F9-8025-BB9A-38C66539A43F}"/>
              </a:ext>
            </a:extLst>
          </p:cNvPr>
          <p:cNvSpPr>
            <a:spLocks noGrp="1"/>
          </p:cNvSpPr>
          <p:nvPr>
            <p:ph type="title"/>
          </p:nvPr>
        </p:nvSpPr>
        <p:spPr/>
        <p:txBody>
          <a:bodyPr/>
          <a:lstStyle/>
          <a:p>
            <a:r>
              <a:rPr lang="en-US" altLang="ja-JP" dirty="0" err="1"/>
              <a:t>PowerBI</a:t>
            </a:r>
            <a:r>
              <a:rPr lang="en-US" altLang="ja-JP" dirty="0"/>
              <a:t> </a:t>
            </a:r>
            <a:r>
              <a:rPr lang="ja-JP" altLang="en-US"/>
              <a:t>出来ること</a:t>
            </a:r>
            <a:endParaRPr kumimoji="1" lang="ja-JP" altLang="en-US"/>
          </a:p>
        </p:txBody>
      </p:sp>
      <p:pic>
        <p:nvPicPr>
          <p:cNvPr id="3" name="図 2">
            <a:extLst>
              <a:ext uri="{FF2B5EF4-FFF2-40B4-BE49-F238E27FC236}">
                <a16:creationId xmlns:a16="http://schemas.microsoft.com/office/drawing/2014/main" id="{9EA5D680-71A7-BD6D-24CD-9601A34A1BA1}"/>
              </a:ext>
            </a:extLst>
          </p:cNvPr>
          <p:cNvPicPr>
            <a:picLocks noChangeAspect="1"/>
          </p:cNvPicPr>
          <p:nvPr/>
        </p:nvPicPr>
        <p:blipFill>
          <a:blip r:embed="rId2"/>
          <a:stretch>
            <a:fillRect/>
          </a:stretch>
        </p:blipFill>
        <p:spPr>
          <a:xfrm>
            <a:off x="4374612" y="2568954"/>
            <a:ext cx="3051043" cy="1900317"/>
          </a:xfrm>
          <a:prstGeom prst="rect">
            <a:avLst/>
          </a:prstGeom>
        </p:spPr>
      </p:pic>
      <p:pic>
        <p:nvPicPr>
          <p:cNvPr id="4" name="図 3">
            <a:extLst>
              <a:ext uri="{FF2B5EF4-FFF2-40B4-BE49-F238E27FC236}">
                <a16:creationId xmlns:a16="http://schemas.microsoft.com/office/drawing/2014/main" id="{F13AB21B-78C6-48A1-DD99-EE3467E7D3D5}"/>
              </a:ext>
            </a:extLst>
          </p:cNvPr>
          <p:cNvPicPr>
            <a:picLocks noChangeAspect="1"/>
          </p:cNvPicPr>
          <p:nvPr/>
        </p:nvPicPr>
        <p:blipFill>
          <a:blip r:embed="rId3"/>
          <a:stretch>
            <a:fillRect/>
          </a:stretch>
        </p:blipFill>
        <p:spPr>
          <a:xfrm>
            <a:off x="8511512" y="2423950"/>
            <a:ext cx="3051043" cy="1926974"/>
          </a:xfrm>
          <a:prstGeom prst="rect">
            <a:avLst/>
          </a:prstGeom>
        </p:spPr>
      </p:pic>
      <p:sp>
        <p:nvSpPr>
          <p:cNvPr id="5" name="AutoShape 2">
            <a:extLst>
              <a:ext uri="{FF2B5EF4-FFF2-40B4-BE49-F238E27FC236}">
                <a16:creationId xmlns:a16="http://schemas.microsoft.com/office/drawing/2014/main" id="{A8191F26-4244-A69C-83C8-305180C63B40}"/>
              </a:ext>
            </a:extLst>
          </p:cNvPr>
          <p:cNvSpPr>
            <a:spLocks noChangeAspect="1" noChangeArrowheads="1"/>
          </p:cNvSpPr>
          <p:nvPr/>
        </p:nvSpPr>
        <p:spPr bwMode="auto">
          <a:xfrm>
            <a:off x="5747736" y="3151909"/>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pic>
        <p:nvPicPr>
          <p:cNvPr id="6" name="図 5">
            <a:extLst>
              <a:ext uri="{FF2B5EF4-FFF2-40B4-BE49-F238E27FC236}">
                <a16:creationId xmlns:a16="http://schemas.microsoft.com/office/drawing/2014/main" id="{57A1229C-21E5-7596-336F-03F8D4726750}"/>
              </a:ext>
            </a:extLst>
          </p:cNvPr>
          <p:cNvPicPr>
            <a:picLocks noChangeAspect="1"/>
          </p:cNvPicPr>
          <p:nvPr/>
        </p:nvPicPr>
        <p:blipFill>
          <a:blip r:embed="rId4"/>
          <a:stretch>
            <a:fillRect/>
          </a:stretch>
        </p:blipFill>
        <p:spPr>
          <a:xfrm>
            <a:off x="563203" y="2685658"/>
            <a:ext cx="2914206" cy="1542101"/>
          </a:xfrm>
          <a:prstGeom prst="rect">
            <a:avLst/>
          </a:prstGeom>
        </p:spPr>
      </p:pic>
      <p:sp>
        <p:nvSpPr>
          <p:cNvPr id="10" name="テキスト ボックス 9">
            <a:extLst>
              <a:ext uri="{FF2B5EF4-FFF2-40B4-BE49-F238E27FC236}">
                <a16:creationId xmlns:a16="http://schemas.microsoft.com/office/drawing/2014/main" id="{6DC48B66-2678-44DF-DAE5-AAC592668C7D}"/>
              </a:ext>
            </a:extLst>
          </p:cNvPr>
          <p:cNvSpPr txBox="1"/>
          <p:nvPr/>
        </p:nvSpPr>
        <p:spPr>
          <a:xfrm>
            <a:off x="428357" y="4503814"/>
            <a:ext cx="3312192" cy="738664"/>
          </a:xfrm>
          <a:prstGeom prst="rect">
            <a:avLst/>
          </a:prstGeom>
          <a:noFill/>
        </p:spPr>
        <p:txBody>
          <a:bodyPr wrap="square" rtlCol="0">
            <a:spAutoFit/>
          </a:bodyPr>
          <a:lstStyle/>
          <a:p>
            <a:pPr algn="ctr" defTabSz="914400" fontAlgn="base">
              <a:spcBef>
                <a:spcPct val="0"/>
              </a:spcBef>
              <a:spcAft>
                <a:spcPct val="0"/>
              </a:spcAft>
            </a:pPr>
            <a:r>
              <a:rPr kumimoji="1" lang="en-US" altLang="ja-JP" sz="1400" dirty="0">
                <a:solidFill>
                  <a:srgbClr val="000000"/>
                </a:solidFill>
                <a:latin typeface="+mn-ea"/>
              </a:rPr>
              <a:t>Excel </a:t>
            </a:r>
            <a:r>
              <a:rPr kumimoji="1" lang="ja-JP" altLang="en-US" sz="1400">
                <a:solidFill>
                  <a:srgbClr val="000000"/>
                </a:solidFill>
                <a:latin typeface="+mn-ea"/>
              </a:rPr>
              <a:t>などと同じ用にデータの可視化が可能</a:t>
            </a:r>
            <a:endParaRPr kumimoji="1" lang="en-US" altLang="ja-JP" sz="1400" dirty="0">
              <a:solidFill>
                <a:srgbClr val="000000"/>
              </a:solidFill>
              <a:latin typeface="+mn-ea"/>
            </a:endParaRPr>
          </a:p>
          <a:p>
            <a:pPr algn="ctr" defTabSz="914400" fontAlgn="base">
              <a:spcBef>
                <a:spcPct val="0"/>
              </a:spcBef>
              <a:spcAft>
                <a:spcPct val="0"/>
              </a:spcAft>
            </a:pPr>
            <a:r>
              <a:rPr kumimoji="1" lang="ja-JP" altLang="en-US" sz="1400">
                <a:solidFill>
                  <a:srgbClr val="000000"/>
                </a:solidFill>
                <a:latin typeface="+mn-ea"/>
              </a:rPr>
              <a:t>可視化のパターンも</a:t>
            </a:r>
            <a:r>
              <a:rPr kumimoji="1" lang="en-US" altLang="ja-JP" sz="1400" dirty="0">
                <a:solidFill>
                  <a:srgbClr val="000000"/>
                </a:solidFill>
                <a:latin typeface="+mn-ea"/>
              </a:rPr>
              <a:t>Excel</a:t>
            </a:r>
            <a:r>
              <a:rPr kumimoji="1" lang="ja-JP" altLang="en-US" sz="1400">
                <a:solidFill>
                  <a:srgbClr val="000000"/>
                </a:solidFill>
                <a:latin typeface="+mn-ea"/>
              </a:rPr>
              <a:t>より多</a:t>
            </a:r>
            <a:endParaRPr kumimoji="1" lang="ja-JP" altLang="en-US" sz="1400" dirty="0">
              <a:solidFill>
                <a:srgbClr val="000000"/>
              </a:solidFill>
              <a:latin typeface="+mn-ea"/>
            </a:endParaRPr>
          </a:p>
        </p:txBody>
      </p:sp>
      <p:sp>
        <p:nvSpPr>
          <p:cNvPr id="11" name="テキスト ボックス 10">
            <a:extLst>
              <a:ext uri="{FF2B5EF4-FFF2-40B4-BE49-F238E27FC236}">
                <a16:creationId xmlns:a16="http://schemas.microsoft.com/office/drawing/2014/main" id="{3B022E24-F31B-0247-9B26-7BBE9DCE42A9}"/>
              </a:ext>
            </a:extLst>
          </p:cNvPr>
          <p:cNvSpPr txBox="1"/>
          <p:nvPr/>
        </p:nvSpPr>
        <p:spPr>
          <a:xfrm>
            <a:off x="4639327" y="4503814"/>
            <a:ext cx="2826415" cy="738664"/>
          </a:xfrm>
          <a:prstGeom prst="rect">
            <a:avLst/>
          </a:prstGeom>
          <a:noFill/>
        </p:spPr>
        <p:txBody>
          <a:bodyPr wrap="none" rtlCol="0">
            <a:spAutoFit/>
          </a:bodyPr>
          <a:lstStyle/>
          <a:p>
            <a:pPr algn="ctr" defTabSz="914400" fontAlgn="base">
              <a:spcBef>
                <a:spcPct val="0"/>
              </a:spcBef>
              <a:spcAft>
                <a:spcPct val="0"/>
              </a:spcAft>
            </a:pPr>
            <a:r>
              <a:rPr kumimoji="1" lang="ja-JP" altLang="en-US" sz="1400">
                <a:solidFill>
                  <a:srgbClr val="000000"/>
                </a:solidFill>
                <a:latin typeface="+mn-ea"/>
              </a:rPr>
              <a:t>重回帰分析や特徴分析など</a:t>
            </a:r>
            <a:endParaRPr kumimoji="1" lang="en-US" altLang="ja-JP" sz="1400" dirty="0">
              <a:solidFill>
                <a:srgbClr val="000000"/>
              </a:solidFill>
              <a:latin typeface="+mn-ea"/>
            </a:endParaRPr>
          </a:p>
          <a:p>
            <a:pPr algn="ctr" defTabSz="914400" fontAlgn="base">
              <a:spcBef>
                <a:spcPct val="0"/>
              </a:spcBef>
              <a:spcAft>
                <a:spcPct val="0"/>
              </a:spcAft>
            </a:pPr>
            <a:r>
              <a:rPr kumimoji="1" lang="ja-JP" altLang="en-US" sz="1400">
                <a:solidFill>
                  <a:srgbClr val="000000"/>
                </a:solidFill>
                <a:latin typeface="+mn-ea"/>
              </a:rPr>
              <a:t>データ分析が可能</a:t>
            </a:r>
            <a:endParaRPr kumimoji="1" lang="en-US" altLang="ja-JP" sz="1400" dirty="0">
              <a:solidFill>
                <a:srgbClr val="000000"/>
              </a:solidFill>
              <a:latin typeface="+mn-ea"/>
            </a:endParaRPr>
          </a:p>
          <a:p>
            <a:pPr algn="ctr" defTabSz="914400" fontAlgn="base">
              <a:spcBef>
                <a:spcPct val="0"/>
              </a:spcBef>
              <a:spcAft>
                <a:spcPct val="0"/>
              </a:spcAft>
            </a:pPr>
            <a:r>
              <a:rPr kumimoji="1" lang="en-US" altLang="ja-JP" sz="1400" dirty="0">
                <a:solidFill>
                  <a:srgbClr val="000000"/>
                </a:solidFill>
                <a:latin typeface="+mn-ea"/>
              </a:rPr>
              <a:t>Python </a:t>
            </a:r>
            <a:r>
              <a:rPr kumimoji="1" lang="ja-JP" altLang="en-US" sz="1400">
                <a:solidFill>
                  <a:srgbClr val="000000"/>
                </a:solidFill>
                <a:latin typeface="+mn-ea"/>
              </a:rPr>
              <a:t>などのコードを追加可能</a:t>
            </a:r>
            <a:endParaRPr kumimoji="1" lang="ja-JP" altLang="en-US" sz="1400" dirty="0">
              <a:solidFill>
                <a:srgbClr val="000000"/>
              </a:solidFill>
              <a:latin typeface="+mn-ea"/>
            </a:endParaRPr>
          </a:p>
        </p:txBody>
      </p:sp>
      <p:sp>
        <p:nvSpPr>
          <p:cNvPr id="12" name="テキスト ボックス 11">
            <a:extLst>
              <a:ext uri="{FF2B5EF4-FFF2-40B4-BE49-F238E27FC236}">
                <a16:creationId xmlns:a16="http://schemas.microsoft.com/office/drawing/2014/main" id="{4957F92E-7CF8-E667-DF63-B1935FEBE8C9}"/>
              </a:ext>
            </a:extLst>
          </p:cNvPr>
          <p:cNvSpPr txBox="1"/>
          <p:nvPr/>
        </p:nvSpPr>
        <p:spPr>
          <a:xfrm>
            <a:off x="8687945" y="4503814"/>
            <a:ext cx="2698175" cy="738664"/>
          </a:xfrm>
          <a:prstGeom prst="rect">
            <a:avLst/>
          </a:prstGeom>
          <a:noFill/>
        </p:spPr>
        <p:txBody>
          <a:bodyPr wrap="none" rtlCol="0">
            <a:spAutoFit/>
          </a:bodyPr>
          <a:lstStyle/>
          <a:p>
            <a:pPr algn="ctr" defTabSz="914400" fontAlgn="base">
              <a:spcBef>
                <a:spcPct val="0"/>
              </a:spcBef>
              <a:spcAft>
                <a:spcPct val="0"/>
              </a:spcAft>
            </a:pPr>
            <a:r>
              <a:rPr kumimoji="1" lang="ja-JP" altLang="en-US" sz="1400">
                <a:solidFill>
                  <a:srgbClr val="000000"/>
                </a:solidFill>
                <a:latin typeface="+mn-ea"/>
              </a:rPr>
              <a:t>データの特徴を確認するための</a:t>
            </a:r>
            <a:endParaRPr kumimoji="1" lang="en-US" altLang="ja-JP" sz="1400" dirty="0">
              <a:solidFill>
                <a:srgbClr val="000000"/>
              </a:solidFill>
              <a:latin typeface="+mn-ea"/>
            </a:endParaRPr>
          </a:p>
          <a:p>
            <a:pPr algn="ctr" defTabSz="914400" fontAlgn="base">
              <a:spcBef>
                <a:spcPct val="0"/>
              </a:spcBef>
              <a:spcAft>
                <a:spcPct val="0"/>
              </a:spcAft>
            </a:pPr>
            <a:r>
              <a:rPr kumimoji="1" lang="ja-JP" altLang="en-US" sz="1400">
                <a:solidFill>
                  <a:srgbClr val="000000"/>
                </a:solidFill>
                <a:latin typeface="+mn-ea"/>
              </a:rPr>
              <a:t>簡単な</a:t>
            </a:r>
            <a:r>
              <a:rPr kumimoji="1" lang="en-US" altLang="ja-JP" sz="1400" dirty="0">
                <a:solidFill>
                  <a:srgbClr val="000000"/>
                </a:solidFill>
                <a:latin typeface="+mn-ea"/>
              </a:rPr>
              <a:t> Bot </a:t>
            </a:r>
            <a:r>
              <a:rPr kumimoji="1" lang="ja-JP" altLang="en-US" sz="1400">
                <a:solidFill>
                  <a:srgbClr val="000000"/>
                </a:solidFill>
                <a:latin typeface="+mn-ea"/>
              </a:rPr>
              <a:t>作成が可能</a:t>
            </a:r>
            <a:endParaRPr kumimoji="1" lang="en-US" altLang="ja-JP" sz="1400" dirty="0">
              <a:solidFill>
                <a:srgbClr val="000000"/>
              </a:solidFill>
              <a:latin typeface="+mn-ea"/>
            </a:endParaRPr>
          </a:p>
          <a:p>
            <a:pPr algn="ctr" defTabSz="914400" fontAlgn="base">
              <a:spcBef>
                <a:spcPct val="0"/>
              </a:spcBef>
              <a:spcAft>
                <a:spcPct val="0"/>
              </a:spcAft>
            </a:pPr>
            <a:r>
              <a:rPr kumimoji="1" lang="ja-JP" altLang="en-US" sz="1400">
                <a:solidFill>
                  <a:srgbClr val="000000"/>
                </a:solidFill>
                <a:latin typeface="+mn-ea"/>
              </a:rPr>
              <a:t>簡単にデータの情報を確認</a:t>
            </a:r>
            <a:endParaRPr kumimoji="1" lang="ja-JP" altLang="en-US" sz="1400" dirty="0">
              <a:solidFill>
                <a:srgbClr val="000000"/>
              </a:solidFill>
              <a:latin typeface="+mn-ea"/>
            </a:endParaRPr>
          </a:p>
        </p:txBody>
      </p:sp>
      <p:sp>
        <p:nvSpPr>
          <p:cNvPr id="13" name="正方形/長方形 12">
            <a:extLst>
              <a:ext uri="{FF2B5EF4-FFF2-40B4-BE49-F238E27FC236}">
                <a16:creationId xmlns:a16="http://schemas.microsoft.com/office/drawing/2014/main" id="{CF319530-8D23-95F9-7B45-7CDB837F3D8A}"/>
              </a:ext>
            </a:extLst>
          </p:cNvPr>
          <p:cNvSpPr/>
          <p:nvPr/>
        </p:nvSpPr>
        <p:spPr>
          <a:xfrm>
            <a:off x="368287" y="1954682"/>
            <a:ext cx="3312193" cy="3420882"/>
          </a:xfrm>
          <a:prstGeom prst="rect">
            <a:avLst/>
          </a:prstGeom>
          <a:noFill/>
          <a:ln w="25400">
            <a:solidFill>
              <a:srgbClr val="F36C37"/>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2400" dirty="0">
              <a:latin typeface="BIZ UDPゴシック" panose="020B0400000000000000" pitchFamily="50" charset="-128"/>
              <a:ea typeface="BIZ UDPゴシック" panose="020B0400000000000000" pitchFamily="50" charset="-128"/>
            </a:endParaRPr>
          </a:p>
        </p:txBody>
      </p:sp>
      <p:sp>
        <p:nvSpPr>
          <p:cNvPr id="7" name="テキスト ボックス 6">
            <a:extLst>
              <a:ext uri="{FF2B5EF4-FFF2-40B4-BE49-F238E27FC236}">
                <a16:creationId xmlns:a16="http://schemas.microsoft.com/office/drawing/2014/main" id="{DC3931BE-A171-1706-E18F-67AD0B5A67DB}"/>
              </a:ext>
            </a:extLst>
          </p:cNvPr>
          <p:cNvSpPr txBox="1"/>
          <p:nvPr/>
        </p:nvSpPr>
        <p:spPr>
          <a:xfrm>
            <a:off x="1581724" y="1766172"/>
            <a:ext cx="877163" cy="369332"/>
          </a:xfrm>
          <a:prstGeom prst="rect">
            <a:avLst/>
          </a:prstGeom>
          <a:solidFill>
            <a:schemeClr val="bg1"/>
          </a:solidFill>
          <a:ln w="25400">
            <a:solidFill>
              <a:srgbClr val="F36C37"/>
            </a:solidFill>
          </a:ln>
        </p:spPr>
        <p:txBody>
          <a:bodyPr wrap="none" rtlCol="0">
            <a:spAutoFit/>
          </a:bodyPr>
          <a:lstStyle/>
          <a:p>
            <a:pPr algn="ctr" defTabSz="914400" fontAlgn="base">
              <a:spcBef>
                <a:spcPct val="0"/>
              </a:spcBef>
              <a:spcAft>
                <a:spcPct val="0"/>
              </a:spcAft>
            </a:pPr>
            <a:r>
              <a:rPr kumimoji="1" lang="ja-JP" altLang="en-US">
                <a:solidFill>
                  <a:srgbClr val="F36C37"/>
                </a:solidFill>
                <a:latin typeface="+mn-ea"/>
              </a:rPr>
              <a:t>可視化</a:t>
            </a:r>
            <a:endParaRPr kumimoji="1" lang="ja-JP" altLang="en-US" dirty="0">
              <a:solidFill>
                <a:srgbClr val="F36C37"/>
              </a:solidFill>
              <a:latin typeface="+mn-ea"/>
            </a:endParaRPr>
          </a:p>
        </p:txBody>
      </p:sp>
      <p:sp>
        <p:nvSpPr>
          <p:cNvPr id="14" name="正方形/長方形 13">
            <a:extLst>
              <a:ext uri="{FF2B5EF4-FFF2-40B4-BE49-F238E27FC236}">
                <a16:creationId xmlns:a16="http://schemas.microsoft.com/office/drawing/2014/main" id="{11ECE9E2-D894-AB85-172B-01A1BF62A1AC}"/>
              </a:ext>
            </a:extLst>
          </p:cNvPr>
          <p:cNvSpPr/>
          <p:nvPr/>
        </p:nvSpPr>
        <p:spPr>
          <a:xfrm>
            <a:off x="4374612" y="1954682"/>
            <a:ext cx="3312193" cy="3420882"/>
          </a:xfrm>
          <a:prstGeom prst="rect">
            <a:avLst/>
          </a:prstGeom>
          <a:noFill/>
          <a:ln w="25400">
            <a:solidFill>
              <a:srgbClr val="F36C37"/>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2400" dirty="0">
              <a:latin typeface="BIZ UDPゴシック" panose="020B0400000000000000" pitchFamily="50" charset="-128"/>
              <a:ea typeface="BIZ UDPゴシック" panose="020B0400000000000000" pitchFamily="50" charset="-128"/>
            </a:endParaRPr>
          </a:p>
        </p:txBody>
      </p:sp>
      <p:sp>
        <p:nvSpPr>
          <p:cNvPr id="15" name="正方形/長方形 14">
            <a:extLst>
              <a:ext uri="{FF2B5EF4-FFF2-40B4-BE49-F238E27FC236}">
                <a16:creationId xmlns:a16="http://schemas.microsoft.com/office/drawing/2014/main" id="{BE5F6CD8-DE3A-E1CD-48F9-DD462BA78E2B}"/>
              </a:ext>
            </a:extLst>
          </p:cNvPr>
          <p:cNvSpPr/>
          <p:nvPr/>
        </p:nvSpPr>
        <p:spPr>
          <a:xfrm>
            <a:off x="8380938" y="1954682"/>
            <a:ext cx="3312193" cy="3420882"/>
          </a:xfrm>
          <a:prstGeom prst="rect">
            <a:avLst/>
          </a:prstGeom>
          <a:noFill/>
          <a:ln w="25400">
            <a:solidFill>
              <a:srgbClr val="F36C37"/>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2400" dirty="0">
              <a:latin typeface="BIZ UDPゴシック" panose="020B0400000000000000" pitchFamily="50" charset="-128"/>
              <a:ea typeface="BIZ UDPゴシック" panose="020B0400000000000000" pitchFamily="50" charset="-128"/>
            </a:endParaRPr>
          </a:p>
        </p:txBody>
      </p:sp>
      <p:sp>
        <p:nvSpPr>
          <p:cNvPr id="8" name="テキスト ボックス 7">
            <a:extLst>
              <a:ext uri="{FF2B5EF4-FFF2-40B4-BE49-F238E27FC236}">
                <a16:creationId xmlns:a16="http://schemas.microsoft.com/office/drawing/2014/main" id="{E3B09DB9-2BCB-DF04-5F55-067F015226BE}"/>
              </a:ext>
            </a:extLst>
          </p:cNvPr>
          <p:cNvSpPr txBox="1"/>
          <p:nvPr/>
        </p:nvSpPr>
        <p:spPr>
          <a:xfrm>
            <a:off x="5361294" y="1770016"/>
            <a:ext cx="1338828" cy="369332"/>
          </a:xfrm>
          <a:prstGeom prst="rect">
            <a:avLst/>
          </a:prstGeom>
          <a:solidFill>
            <a:schemeClr val="bg1"/>
          </a:solidFill>
          <a:ln w="25400">
            <a:solidFill>
              <a:srgbClr val="F36C37"/>
            </a:solidFill>
          </a:ln>
        </p:spPr>
        <p:txBody>
          <a:bodyPr wrap="none" rtlCol="0">
            <a:spAutoFit/>
          </a:bodyPr>
          <a:lstStyle/>
          <a:p>
            <a:pPr algn="ctr" defTabSz="914400" fontAlgn="base">
              <a:spcBef>
                <a:spcPct val="0"/>
              </a:spcBef>
              <a:spcAft>
                <a:spcPct val="0"/>
              </a:spcAft>
            </a:pPr>
            <a:r>
              <a:rPr kumimoji="1" lang="ja-JP" altLang="en-US">
                <a:solidFill>
                  <a:srgbClr val="F36C37"/>
                </a:solidFill>
                <a:latin typeface="+mn-ea"/>
              </a:rPr>
              <a:t>データ分析</a:t>
            </a:r>
            <a:endParaRPr kumimoji="1" lang="ja-JP" altLang="en-US" dirty="0">
              <a:solidFill>
                <a:srgbClr val="F36C37"/>
              </a:solidFill>
              <a:latin typeface="+mn-ea"/>
            </a:endParaRPr>
          </a:p>
        </p:txBody>
      </p:sp>
      <p:sp>
        <p:nvSpPr>
          <p:cNvPr id="9" name="テキスト ボックス 8">
            <a:extLst>
              <a:ext uri="{FF2B5EF4-FFF2-40B4-BE49-F238E27FC236}">
                <a16:creationId xmlns:a16="http://schemas.microsoft.com/office/drawing/2014/main" id="{746FA833-F2CA-274A-49A8-8AE3C747A080}"/>
              </a:ext>
            </a:extLst>
          </p:cNvPr>
          <p:cNvSpPr txBox="1"/>
          <p:nvPr/>
        </p:nvSpPr>
        <p:spPr>
          <a:xfrm>
            <a:off x="9367619" y="1770016"/>
            <a:ext cx="1338828" cy="369332"/>
          </a:xfrm>
          <a:prstGeom prst="rect">
            <a:avLst/>
          </a:prstGeom>
          <a:solidFill>
            <a:schemeClr val="bg1"/>
          </a:solidFill>
          <a:ln w="25400">
            <a:solidFill>
              <a:srgbClr val="F36C37"/>
            </a:solidFill>
          </a:ln>
        </p:spPr>
        <p:txBody>
          <a:bodyPr wrap="none" rtlCol="0">
            <a:spAutoFit/>
          </a:bodyPr>
          <a:lstStyle/>
          <a:p>
            <a:pPr algn="ctr" defTabSz="914400" fontAlgn="base">
              <a:spcBef>
                <a:spcPct val="0"/>
              </a:spcBef>
              <a:spcAft>
                <a:spcPct val="0"/>
              </a:spcAft>
            </a:pPr>
            <a:r>
              <a:rPr kumimoji="1" lang="ja-JP" altLang="en-US">
                <a:solidFill>
                  <a:srgbClr val="F36C37"/>
                </a:solidFill>
                <a:latin typeface="+mn-ea"/>
              </a:rPr>
              <a:t>ボット作成</a:t>
            </a:r>
            <a:endParaRPr kumimoji="1" lang="ja-JP" altLang="en-US" dirty="0">
              <a:solidFill>
                <a:srgbClr val="F36C37"/>
              </a:solidFill>
              <a:latin typeface="+mn-ea"/>
            </a:endParaRPr>
          </a:p>
        </p:txBody>
      </p:sp>
    </p:spTree>
    <p:extLst>
      <p:ext uri="{BB962C8B-B14F-4D97-AF65-F5344CB8AC3E}">
        <p14:creationId xmlns:p14="http://schemas.microsoft.com/office/powerpoint/2010/main" val="31997953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12E9695-99B4-4200-82EE-56C495D4B508}"/>
              </a:ext>
            </a:extLst>
          </p:cNvPr>
          <p:cNvSpPr>
            <a:spLocks noGrp="1"/>
          </p:cNvSpPr>
          <p:nvPr>
            <p:ph type="title"/>
          </p:nvPr>
        </p:nvSpPr>
        <p:spPr/>
        <p:txBody>
          <a:bodyPr/>
          <a:lstStyle/>
          <a:p>
            <a:r>
              <a:rPr kumimoji="1" lang="ja-JP" altLang="en-US" dirty="0"/>
              <a:t>コース目次</a:t>
            </a:r>
          </a:p>
        </p:txBody>
      </p:sp>
      <p:sp>
        <p:nvSpPr>
          <p:cNvPr id="4" name="スライド番号プレースホルダー 3">
            <a:extLst>
              <a:ext uri="{FF2B5EF4-FFF2-40B4-BE49-F238E27FC236}">
                <a16:creationId xmlns:a16="http://schemas.microsoft.com/office/drawing/2014/main" id="{F9F5AB26-6024-4A57-87CA-E883195BC8E0}"/>
              </a:ext>
            </a:extLst>
          </p:cNvPr>
          <p:cNvSpPr>
            <a:spLocks noGrp="1"/>
          </p:cNvSpPr>
          <p:nvPr>
            <p:ph type="sldNum" sz="quarter" idx="10"/>
          </p:nvPr>
        </p:nvSpPr>
        <p:spPr/>
        <p:txBody>
          <a:bodyPr/>
          <a:lstStyle/>
          <a:p>
            <a:fld id="{5D750650-B10A-47BF-93C2-E1678438B37A}" type="slidenum">
              <a:rPr kumimoji="1" lang="ja-JP" altLang="en-US" smtClean="0"/>
              <a:pPr/>
              <a:t>7</a:t>
            </a:fld>
            <a:endParaRPr kumimoji="1" lang="ja-JP" altLang="en-US"/>
          </a:p>
        </p:txBody>
      </p:sp>
      <p:sp>
        <p:nvSpPr>
          <p:cNvPr id="23" name="コンテンツ プレースホルダー 2">
            <a:extLst>
              <a:ext uri="{FF2B5EF4-FFF2-40B4-BE49-F238E27FC236}">
                <a16:creationId xmlns:a16="http://schemas.microsoft.com/office/drawing/2014/main" id="{64DE3A60-9D98-45AB-91AE-6630982B7E49}"/>
              </a:ext>
            </a:extLst>
          </p:cNvPr>
          <p:cNvSpPr txBox="1">
            <a:spLocks/>
          </p:cNvSpPr>
          <p:nvPr/>
        </p:nvSpPr>
        <p:spPr bwMode="auto">
          <a:xfrm>
            <a:off x="2227912" y="1634757"/>
            <a:ext cx="9964088" cy="363736"/>
          </a:xfrm>
          <a:prstGeom prst="rect">
            <a:avLst/>
          </a:prstGeom>
        </p:spPr>
        <p:txBody>
          <a:bodyPr vert="horz" wrap="square" lIns="91440" tIns="45720" rIns="91440" bIns="45720" rtlCol="0" anchor="ctr">
            <a:noAutofit/>
          </a:bodyPr>
          <a:lstStyle>
            <a:lvl1pPr marL="357188" marR="0" indent="-357188" algn="l"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Char char="n"/>
              <a:tabLst/>
              <a:defRPr kumimoji="1" lang="en-US" altLang="ja-JP" sz="2800" kern="1200" baseline="0" dirty="0">
                <a:solidFill>
                  <a:schemeClr val="tx1">
                    <a:lumMod val="75000"/>
                    <a:lumOff val="25000"/>
                  </a:schemeClr>
                </a:solidFill>
                <a:latin typeface="メイリオ" panose="020B0604030504040204" pitchFamily="50" charset="-128"/>
                <a:ea typeface="メイリオ" panose="020B0604030504040204" pitchFamily="50" charset="-128"/>
                <a:cs typeface="+mn-cs"/>
              </a:defRPr>
            </a:lvl1pPr>
            <a:lvl2pPr marL="742950" marR="0" indent="-285750" algn="l"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Char char="l"/>
              <a:tabLst/>
              <a:defRPr kumimoji="1" lang="ja-JP" altLang="en-US" sz="2800" kern="1200" baseline="0" dirty="0">
                <a:solidFill>
                  <a:schemeClr val="tx1">
                    <a:lumMod val="75000"/>
                    <a:lumOff val="25000"/>
                  </a:schemeClr>
                </a:solidFill>
                <a:latin typeface="メイリオ" panose="020B0604030504040204" pitchFamily="50" charset="-128"/>
                <a:ea typeface="メイリオ" panose="020B0604030504040204" pitchFamily="50" charset="-128"/>
                <a:cs typeface="+mn-cs"/>
              </a:defRPr>
            </a:lvl2pPr>
            <a:lvl3pPr marL="1143000" marR="0" indent="-228600" algn="l" defTabSz="914400" rtl="0" eaLnBrk="1" fontAlgn="base" latinLnBrk="0" hangingPunct="1">
              <a:lnSpc>
                <a:spcPct val="100000"/>
              </a:lnSpc>
              <a:spcBef>
                <a:spcPct val="20000"/>
              </a:spcBef>
              <a:spcAft>
                <a:spcPct val="0"/>
              </a:spcAft>
              <a:buClr>
                <a:schemeClr val="tx1"/>
              </a:buClr>
              <a:buSzTx/>
              <a:buFont typeface="Arial" panose="020B0604020202020204" pitchFamily="34" charset="0"/>
              <a:buChar char="•"/>
              <a:tabLst/>
              <a:defRPr kumimoji="1" lang="ja-JP" altLang="en-US" sz="2400" kern="1200" baseline="0" dirty="0">
                <a:solidFill>
                  <a:schemeClr val="tx1">
                    <a:lumMod val="75000"/>
                    <a:lumOff val="25000"/>
                  </a:schemeClr>
                </a:solidFill>
                <a:latin typeface="メイリオ" panose="020B0604030504040204" pitchFamily="50" charset="-128"/>
                <a:ea typeface="メイリオ" panose="020B0604030504040204" pitchFamily="50" charset="-128"/>
                <a:cs typeface="+mn-cs"/>
              </a:defRPr>
            </a:lvl3pPr>
            <a:lvl4pPr marL="1714500" marR="0" indent="-342900" algn="l" defTabSz="914400" rtl="0" eaLnBrk="1" fontAlgn="base" latinLnBrk="0" hangingPunct="1">
              <a:lnSpc>
                <a:spcPct val="100000"/>
              </a:lnSpc>
              <a:spcBef>
                <a:spcPct val="20000"/>
              </a:spcBef>
              <a:spcAft>
                <a:spcPct val="0"/>
              </a:spcAft>
              <a:buClr>
                <a:schemeClr val="tx1"/>
              </a:buClr>
              <a:buSzTx/>
              <a:buFont typeface="Arial" panose="020B0604020202020204" pitchFamily="34" charset="0"/>
              <a:buChar char="•"/>
              <a:tabLst/>
              <a:defRPr kumimoji="1" lang="ja-JP" altLang="en-US" sz="2400" kern="1200" baseline="0" dirty="0">
                <a:solidFill>
                  <a:schemeClr val="tx1">
                    <a:lumMod val="75000"/>
                    <a:lumOff val="25000"/>
                  </a:schemeClr>
                </a:solidFill>
                <a:latin typeface="メイリオ" panose="020B0604030504040204" pitchFamily="50" charset="-128"/>
                <a:ea typeface="メイリオ" panose="020B0604030504040204" pitchFamily="50" charset="-128"/>
                <a:cs typeface="+mn-cs"/>
              </a:defRPr>
            </a:lvl4pPr>
            <a:lvl5pPr marL="2114550" marR="0" indent="-285750" algn="l" defTabSz="914400" rtl="0" eaLnBrk="1" fontAlgn="base" latinLnBrk="0" hangingPunct="1">
              <a:lnSpc>
                <a:spcPct val="100000"/>
              </a:lnSpc>
              <a:spcBef>
                <a:spcPct val="20000"/>
              </a:spcBef>
              <a:spcAft>
                <a:spcPct val="0"/>
              </a:spcAft>
              <a:buClr>
                <a:schemeClr val="tx1"/>
              </a:buClr>
              <a:buSzTx/>
              <a:buFont typeface="Arial" panose="020B0604020202020204" pitchFamily="34" charset="0"/>
              <a:buChar char="•"/>
              <a:tabLst/>
              <a:defRPr kumimoji="1" lang="ja-JP" altLang="en-US" sz="2400" kern="1200" baseline="0" dirty="0">
                <a:solidFill>
                  <a:schemeClr val="tx1">
                    <a:lumMod val="75000"/>
                    <a:lumOff val="25000"/>
                  </a:schemeClr>
                </a:solidFill>
                <a:latin typeface="メイリオ" panose="020B0604030504040204" pitchFamily="50" charset="-128"/>
                <a:ea typeface="メイリオ"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20000"/>
              </a:lnSpc>
              <a:spcBef>
                <a:spcPts val="0"/>
              </a:spcBef>
              <a:spcAft>
                <a:spcPts val="2400"/>
              </a:spcAft>
              <a:buClr>
                <a:srgbClr val="E94823"/>
              </a:buClr>
              <a:buNone/>
            </a:pPr>
            <a:r>
              <a:rPr lang="ja-JP" altLang="en-US" sz="2400" b="1" dirty="0">
                <a:solidFill>
                  <a:srgbClr val="F36C37"/>
                </a:solidFill>
              </a:rPr>
              <a:t>はじめに</a:t>
            </a:r>
          </a:p>
        </p:txBody>
      </p:sp>
      <p:cxnSp>
        <p:nvCxnSpPr>
          <p:cNvPr id="30" name="直線コネクタ 29">
            <a:extLst>
              <a:ext uri="{FF2B5EF4-FFF2-40B4-BE49-F238E27FC236}">
                <a16:creationId xmlns:a16="http://schemas.microsoft.com/office/drawing/2014/main" id="{1360AEAD-58E4-4F85-AB58-2F945CE50DF6}"/>
              </a:ext>
            </a:extLst>
          </p:cNvPr>
          <p:cNvCxnSpPr>
            <a:cxnSpLocks/>
          </p:cNvCxnSpPr>
          <p:nvPr/>
        </p:nvCxnSpPr>
        <p:spPr>
          <a:xfrm>
            <a:off x="3735421" y="1830095"/>
            <a:ext cx="7689817" cy="0"/>
          </a:xfrm>
          <a:prstGeom prst="line">
            <a:avLst/>
          </a:prstGeom>
          <a:ln>
            <a:solidFill>
              <a:srgbClr val="F36C37"/>
            </a:solidFill>
          </a:ln>
        </p:spPr>
        <p:style>
          <a:lnRef idx="1">
            <a:schemeClr val="accent1"/>
          </a:lnRef>
          <a:fillRef idx="0">
            <a:schemeClr val="accent1"/>
          </a:fillRef>
          <a:effectRef idx="0">
            <a:schemeClr val="accent1"/>
          </a:effectRef>
          <a:fontRef idx="minor">
            <a:schemeClr val="tx1"/>
          </a:fontRef>
        </p:style>
      </p:cxnSp>
      <p:sp>
        <p:nvSpPr>
          <p:cNvPr id="45" name="コンテンツ プレースホルダー 2">
            <a:extLst>
              <a:ext uri="{FF2B5EF4-FFF2-40B4-BE49-F238E27FC236}">
                <a16:creationId xmlns:a16="http://schemas.microsoft.com/office/drawing/2014/main" id="{DEA78417-88D3-451C-8B52-194BE0A29B20}"/>
              </a:ext>
            </a:extLst>
          </p:cNvPr>
          <p:cNvSpPr txBox="1">
            <a:spLocks/>
          </p:cNvSpPr>
          <p:nvPr/>
        </p:nvSpPr>
        <p:spPr bwMode="auto">
          <a:xfrm>
            <a:off x="2227912" y="2247866"/>
            <a:ext cx="9964088" cy="363736"/>
          </a:xfrm>
          <a:prstGeom prst="rect">
            <a:avLst/>
          </a:prstGeom>
        </p:spPr>
        <p:txBody>
          <a:bodyPr vert="horz" wrap="square" lIns="91440" tIns="45720" rIns="91440" bIns="45720" rtlCol="0" anchor="ctr">
            <a:noAutofit/>
          </a:bodyPr>
          <a:lstStyle>
            <a:lvl1pPr marL="357188" marR="0" indent="-357188" algn="l"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Char char="n"/>
              <a:tabLst/>
              <a:defRPr kumimoji="1" lang="en-US" altLang="ja-JP" sz="2800" kern="1200" baseline="0" dirty="0">
                <a:solidFill>
                  <a:schemeClr val="tx1">
                    <a:lumMod val="75000"/>
                    <a:lumOff val="25000"/>
                  </a:schemeClr>
                </a:solidFill>
                <a:latin typeface="メイリオ" panose="020B0604030504040204" pitchFamily="50" charset="-128"/>
                <a:ea typeface="メイリオ" panose="020B0604030504040204" pitchFamily="50" charset="-128"/>
                <a:cs typeface="+mn-cs"/>
              </a:defRPr>
            </a:lvl1pPr>
            <a:lvl2pPr marL="742950" marR="0" indent="-285750" algn="l"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Char char="l"/>
              <a:tabLst/>
              <a:defRPr kumimoji="1" lang="ja-JP" altLang="en-US" sz="2800" kern="1200" baseline="0" dirty="0">
                <a:solidFill>
                  <a:schemeClr val="tx1">
                    <a:lumMod val="75000"/>
                    <a:lumOff val="25000"/>
                  </a:schemeClr>
                </a:solidFill>
                <a:latin typeface="メイリオ" panose="020B0604030504040204" pitchFamily="50" charset="-128"/>
                <a:ea typeface="メイリオ" panose="020B0604030504040204" pitchFamily="50" charset="-128"/>
                <a:cs typeface="+mn-cs"/>
              </a:defRPr>
            </a:lvl2pPr>
            <a:lvl3pPr marL="1143000" marR="0" indent="-228600" algn="l" defTabSz="914400" rtl="0" eaLnBrk="1" fontAlgn="base" latinLnBrk="0" hangingPunct="1">
              <a:lnSpc>
                <a:spcPct val="100000"/>
              </a:lnSpc>
              <a:spcBef>
                <a:spcPct val="20000"/>
              </a:spcBef>
              <a:spcAft>
                <a:spcPct val="0"/>
              </a:spcAft>
              <a:buClr>
                <a:schemeClr val="tx1"/>
              </a:buClr>
              <a:buSzTx/>
              <a:buFont typeface="Arial" panose="020B0604020202020204" pitchFamily="34" charset="0"/>
              <a:buChar char="•"/>
              <a:tabLst/>
              <a:defRPr kumimoji="1" lang="ja-JP" altLang="en-US" sz="2400" kern="1200" baseline="0" dirty="0">
                <a:solidFill>
                  <a:schemeClr val="tx1">
                    <a:lumMod val="75000"/>
                    <a:lumOff val="25000"/>
                  </a:schemeClr>
                </a:solidFill>
                <a:latin typeface="メイリオ" panose="020B0604030504040204" pitchFamily="50" charset="-128"/>
                <a:ea typeface="メイリオ" panose="020B0604030504040204" pitchFamily="50" charset="-128"/>
                <a:cs typeface="+mn-cs"/>
              </a:defRPr>
            </a:lvl3pPr>
            <a:lvl4pPr marL="1714500" marR="0" indent="-342900" algn="l" defTabSz="914400" rtl="0" eaLnBrk="1" fontAlgn="base" latinLnBrk="0" hangingPunct="1">
              <a:lnSpc>
                <a:spcPct val="100000"/>
              </a:lnSpc>
              <a:spcBef>
                <a:spcPct val="20000"/>
              </a:spcBef>
              <a:spcAft>
                <a:spcPct val="0"/>
              </a:spcAft>
              <a:buClr>
                <a:schemeClr val="tx1"/>
              </a:buClr>
              <a:buSzTx/>
              <a:buFont typeface="Arial" panose="020B0604020202020204" pitchFamily="34" charset="0"/>
              <a:buChar char="•"/>
              <a:tabLst/>
              <a:defRPr kumimoji="1" lang="ja-JP" altLang="en-US" sz="2400" kern="1200" baseline="0" dirty="0">
                <a:solidFill>
                  <a:schemeClr val="tx1">
                    <a:lumMod val="75000"/>
                    <a:lumOff val="25000"/>
                  </a:schemeClr>
                </a:solidFill>
                <a:latin typeface="メイリオ" panose="020B0604030504040204" pitchFamily="50" charset="-128"/>
                <a:ea typeface="メイリオ" panose="020B0604030504040204" pitchFamily="50" charset="-128"/>
                <a:cs typeface="+mn-cs"/>
              </a:defRPr>
            </a:lvl4pPr>
            <a:lvl5pPr marL="2114550" marR="0" indent="-285750" algn="l" defTabSz="914400" rtl="0" eaLnBrk="1" fontAlgn="base" latinLnBrk="0" hangingPunct="1">
              <a:lnSpc>
                <a:spcPct val="100000"/>
              </a:lnSpc>
              <a:spcBef>
                <a:spcPct val="20000"/>
              </a:spcBef>
              <a:spcAft>
                <a:spcPct val="0"/>
              </a:spcAft>
              <a:buClr>
                <a:schemeClr val="tx1"/>
              </a:buClr>
              <a:buSzTx/>
              <a:buFont typeface="Arial" panose="020B0604020202020204" pitchFamily="34" charset="0"/>
              <a:buChar char="•"/>
              <a:tabLst/>
              <a:defRPr kumimoji="1" lang="ja-JP" altLang="en-US" sz="2400" kern="1200" baseline="0" dirty="0">
                <a:solidFill>
                  <a:schemeClr val="tx1">
                    <a:lumMod val="75000"/>
                    <a:lumOff val="25000"/>
                  </a:schemeClr>
                </a:solidFill>
                <a:latin typeface="メイリオ" panose="020B0604030504040204" pitchFamily="50" charset="-128"/>
                <a:ea typeface="メイリオ"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20000"/>
              </a:lnSpc>
              <a:spcBef>
                <a:spcPts val="0"/>
              </a:spcBef>
              <a:spcAft>
                <a:spcPts val="2400"/>
              </a:spcAft>
              <a:buClr>
                <a:srgbClr val="E94823"/>
              </a:buClr>
              <a:buNone/>
            </a:pPr>
            <a:r>
              <a:rPr lang="ja-JP" altLang="en-US" sz="2400" b="1">
                <a:solidFill>
                  <a:srgbClr val="F36C37"/>
                </a:solidFill>
              </a:rPr>
              <a:t>データ分析の概要</a:t>
            </a:r>
            <a:endParaRPr lang="ja-JP" altLang="en-US" sz="2400" b="1" dirty="0">
              <a:solidFill>
                <a:srgbClr val="F36C37"/>
              </a:solidFill>
            </a:endParaRPr>
          </a:p>
        </p:txBody>
      </p:sp>
      <p:cxnSp>
        <p:nvCxnSpPr>
          <p:cNvPr id="46" name="直線コネクタ 45">
            <a:extLst>
              <a:ext uri="{FF2B5EF4-FFF2-40B4-BE49-F238E27FC236}">
                <a16:creationId xmlns:a16="http://schemas.microsoft.com/office/drawing/2014/main" id="{19C619A6-5770-4607-BECC-28503ECB67C3}"/>
              </a:ext>
            </a:extLst>
          </p:cNvPr>
          <p:cNvCxnSpPr>
            <a:cxnSpLocks/>
          </p:cNvCxnSpPr>
          <p:nvPr/>
        </p:nvCxnSpPr>
        <p:spPr>
          <a:xfrm>
            <a:off x="4990641" y="2443204"/>
            <a:ext cx="6434597" cy="0"/>
          </a:xfrm>
          <a:prstGeom prst="line">
            <a:avLst/>
          </a:prstGeom>
          <a:ln>
            <a:solidFill>
              <a:srgbClr val="F36C37"/>
            </a:solidFill>
          </a:ln>
        </p:spPr>
        <p:style>
          <a:lnRef idx="1">
            <a:schemeClr val="accent1"/>
          </a:lnRef>
          <a:fillRef idx="0">
            <a:schemeClr val="accent1"/>
          </a:fillRef>
          <a:effectRef idx="0">
            <a:schemeClr val="accent1"/>
          </a:effectRef>
          <a:fontRef idx="minor">
            <a:schemeClr val="tx1"/>
          </a:fontRef>
        </p:style>
      </p:cxnSp>
      <p:sp>
        <p:nvSpPr>
          <p:cNvPr id="48" name="コンテンツ プレースホルダー 2">
            <a:extLst>
              <a:ext uri="{FF2B5EF4-FFF2-40B4-BE49-F238E27FC236}">
                <a16:creationId xmlns:a16="http://schemas.microsoft.com/office/drawing/2014/main" id="{F1EF285C-1112-4EA3-948B-E769AE3AF35A}"/>
              </a:ext>
            </a:extLst>
          </p:cNvPr>
          <p:cNvSpPr txBox="1">
            <a:spLocks/>
          </p:cNvSpPr>
          <p:nvPr/>
        </p:nvSpPr>
        <p:spPr bwMode="auto">
          <a:xfrm>
            <a:off x="2227912" y="2869017"/>
            <a:ext cx="9964088" cy="363736"/>
          </a:xfrm>
          <a:prstGeom prst="rect">
            <a:avLst/>
          </a:prstGeom>
        </p:spPr>
        <p:txBody>
          <a:bodyPr vert="horz" wrap="square" lIns="91440" tIns="45720" rIns="91440" bIns="45720" rtlCol="0" anchor="ctr">
            <a:noAutofit/>
          </a:bodyPr>
          <a:lstStyle>
            <a:lvl1pPr marL="357188" marR="0" indent="-357188" algn="l"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Char char="n"/>
              <a:tabLst/>
              <a:defRPr kumimoji="1" lang="en-US" altLang="ja-JP" sz="2800" kern="1200" baseline="0" dirty="0">
                <a:solidFill>
                  <a:schemeClr val="tx1">
                    <a:lumMod val="75000"/>
                    <a:lumOff val="25000"/>
                  </a:schemeClr>
                </a:solidFill>
                <a:latin typeface="メイリオ" panose="020B0604030504040204" pitchFamily="50" charset="-128"/>
                <a:ea typeface="メイリオ" panose="020B0604030504040204" pitchFamily="50" charset="-128"/>
                <a:cs typeface="+mn-cs"/>
              </a:defRPr>
            </a:lvl1pPr>
            <a:lvl2pPr marL="742950" marR="0" indent="-285750" algn="l"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Char char="l"/>
              <a:tabLst/>
              <a:defRPr kumimoji="1" lang="ja-JP" altLang="en-US" sz="2800" kern="1200" baseline="0" dirty="0">
                <a:solidFill>
                  <a:schemeClr val="tx1">
                    <a:lumMod val="75000"/>
                    <a:lumOff val="25000"/>
                  </a:schemeClr>
                </a:solidFill>
                <a:latin typeface="メイリオ" panose="020B0604030504040204" pitchFamily="50" charset="-128"/>
                <a:ea typeface="メイリオ" panose="020B0604030504040204" pitchFamily="50" charset="-128"/>
                <a:cs typeface="+mn-cs"/>
              </a:defRPr>
            </a:lvl2pPr>
            <a:lvl3pPr marL="1143000" marR="0" indent="-228600" algn="l" defTabSz="914400" rtl="0" eaLnBrk="1" fontAlgn="base" latinLnBrk="0" hangingPunct="1">
              <a:lnSpc>
                <a:spcPct val="100000"/>
              </a:lnSpc>
              <a:spcBef>
                <a:spcPct val="20000"/>
              </a:spcBef>
              <a:spcAft>
                <a:spcPct val="0"/>
              </a:spcAft>
              <a:buClr>
                <a:schemeClr val="tx1"/>
              </a:buClr>
              <a:buSzTx/>
              <a:buFont typeface="Arial" panose="020B0604020202020204" pitchFamily="34" charset="0"/>
              <a:buChar char="•"/>
              <a:tabLst/>
              <a:defRPr kumimoji="1" lang="ja-JP" altLang="en-US" sz="2400" kern="1200" baseline="0" dirty="0">
                <a:solidFill>
                  <a:schemeClr val="tx1">
                    <a:lumMod val="75000"/>
                    <a:lumOff val="25000"/>
                  </a:schemeClr>
                </a:solidFill>
                <a:latin typeface="メイリオ" panose="020B0604030504040204" pitchFamily="50" charset="-128"/>
                <a:ea typeface="メイリオ" panose="020B0604030504040204" pitchFamily="50" charset="-128"/>
                <a:cs typeface="+mn-cs"/>
              </a:defRPr>
            </a:lvl3pPr>
            <a:lvl4pPr marL="1714500" marR="0" indent="-342900" algn="l" defTabSz="914400" rtl="0" eaLnBrk="1" fontAlgn="base" latinLnBrk="0" hangingPunct="1">
              <a:lnSpc>
                <a:spcPct val="100000"/>
              </a:lnSpc>
              <a:spcBef>
                <a:spcPct val="20000"/>
              </a:spcBef>
              <a:spcAft>
                <a:spcPct val="0"/>
              </a:spcAft>
              <a:buClr>
                <a:schemeClr val="tx1"/>
              </a:buClr>
              <a:buSzTx/>
              <a:buFont typeface="Arial" panose="020B0604020202020204" pitchFamily="34" charset="0"/>
              <a:buChar char="•"/>
              <a:tabLst/>
              <a:defRPr kumimoji="1" lang="ja-JP" altLang="en-US" sz="2400" kern="1200" baseline="0" dirty="0">
                <a:solidFill>
                  <a:schemeClr val="tx1">
                    <a:lumMod val="75000"/>
                    <a:lumOff val="25000"/>
                  </a:schemeClr>
                </a:solidFill>
                <a:latin typeface="メイリオ" panose="020B0604030504040204" pitchFamily="50" charset="-128"/>
                <a:ea typeface="メイリオ" panose="020B0604030504040204" pitchFamily="50" charset="-128"/>
                <a:cs typeface="+mn-cs"/>
              </a:defRPr>
            </a:lvl4pPr>
            <a:lvl5pPr marL="2114550" marR="0" indent="-285750" algn="l" defTabSz="914400" rtl="0" eaLnBrk="1" fontAlgn="base" latinLnBrk="0" hangingPunct="1">
              <a:lnSpc>
                <a:spcPct val="100000"/>
              </a:lnSpc>
              <a:spcBef>
                <a:spcPct val="20000"/>
              </a:spcBef>
              <a:spcAft>
                <a:spcPct val="0"/>
              </a:spcAft>
              <a:buClr>
                <a:schemeClr val="tx1"/>
              </a:buClr>
              <a:buSzTx/>
              <a:buFont typeface="Arial" panose="020B0604020202020204" pitchFamily="34" charset="0"/>
              <a:buChar char="•"/>
              <a:tabLst/>
              <a:defRPr kumimoji="1" lang="ja-JP" altLang="en-US" sz="2400" kern="1200" baseline="0" dirty="0">
                <a:solidFill>
                  <a:schemeClr val="tx1">
                    <a:lumMod val="75000"/>
                    <a:lumOff val="25000"/>
                  </a:schemeClr>
                </a:solidFill>
                <a:latin typeface="メイリオ" panose="020B0604030504040204" pitchFamily="50" charset="-128"/>
                <a:ea typeface="メイリオ"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20000"/>
              </a:lnSpc>
              <a:spcBef>
                <a:spcPts val="0"/>
              </a:spcBef>
              <a:spcAft>
                <a:spcPts val="2400"/>
              </a:spcAft>
              <a:buClr>
                <a:srgbClr val="E94823"/>
              </a:buClr>
              <a:buNone/>
            </a:pPr>
            <a:r>
              <a:rPr lang="ja-JP" altLang="en-US" sz="2400" b="1">
                <a:solidFill>
                  <a:srgbClr val="F36C37"/>
                </a:solidFill>
              </a:rPr>
              <a:t>問題の把握と明確化・仮説の設定・調査分析の計画</a:t>
            </a:r>
            <a:endParaRPr lang="ja-JP" altLang="en-US" sz="2400" b="1" dirty="0">
              <a:solidFill>
                <a:srgbClr val="F36C37"/>
              </a:solidFill>
            </a:endParaRPr>
          </a:p>
        </p:txBody>
      </p:sp>
      <p:cxnSp>
        <p:nvCxnSpPr>
          <p:cNvPr id="49" name="直線コネクタ 48">
            <a:extLst>
              <a:ext uri="{FF2B5EF4-FFF2-40B4-BE49-F238E27FC236}">
                <a16:creationId xmlns:a16="http://schemas.microsoft.com/office/drawing/2014/main" id="{5305A9A4-3C36-4F31-BA32-1A29E2668444}"/>
              </a:ext>
            </a:extLst>
          </p:cNvPr>
          <p:cNvCxnSpPr>
            <a:cxnSpLocks/>
          </p:cNvCxnSpPr>
          <p:nvPr/>
        </p:nvCxnSpPr>
        <p:spPr>
          <a:xfrm>
            <a:off x="9529590" y="3064355"/>
            <a:ext cx="1895648" cy="0"/>
          </a:xfrm>
          <a:prstGeom prst="line">
            <a:avLst/>
          </a:prstGeom>
          <a:ln>
            <a:solidFill>
              <a:srgbClr val="F36C37"/>
            </a:solidFill>
          </a:ln>
        </p:spPr>
        <p:style>
          <a:lnRef idx="1">
            <a:schemeClr val="accent1"/>
          </a:lnRef>
          <a:fillRef idx="0">
            <a:schemeClr val="accent1"/>
          </a:fillRef>
          <a:effectRef idx="0">
            <a:schemeClr val="accent1"/>
          </a:effectRef>
          <a:fontRef idx="minor">
            <a:schemeClr val="tx1"/>
          </a:fontRef>
        </p:style>
      </p:cxnSp>
      <p:sp>
        <p:nvSpPr>
          <p:cNvPr id="51" name="コンテンツ プレースホルダー 2">
            <a:extLst>
              <a:ext uri="{FF2B5EF4-FFF2-40B4-BE49-F238E27FC236}">
                <a16:creationId xmlns:a16="http://schemas.microsoft.com/office/drawing/2014/main" id="{827E6EEC-1989-4D27-9638-5ACB6A4BED58}"/>
              </a:ext>
            </a:extLst>
          </p:cNvPr>
          <p:cNvSpPr txBox="1">
            <a:spLocks/>
          </p:cNvSpPr>
          <p:nvPr/>
        </p:nvSpPr>
        <p:spPr bwMode="auto">
          <a:xfrm>
            <a:off x="2227912" y="3484516"/>
            <a:ext cx="6792263" cy="363736"/>
          </a:xfrm>
          <a:prstGeom prst="rect">
            <a:avLst/>
          </a:prstGeom>
        </p:spPr>
        <p:txBody>
          <a:bodyPr vert="horz" wrap="square" lIns="91440" tIns="45720" rIns="91440" bIns="45720" rtlCol="0" anchor="ctr">
            <a:noAutofit/>
          </a:bodyPr>
          <a:lstStyle>
            <a:lvl1pPr marL="357188" marR="0" indent="-357188" algn="l"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Char char="n"/>
              <a:tabLst/>
              <a:defRPr kumimoji="1" lang="en-US" altLang="ja-JP" sz="2800" kern="1200" baseline="0" dirty="0">
                <a:solidFill>
                  <a:schemeClr val="tx1">
                    <a:lumMod val="75000"/>
                    <a:lumOff val="25000"/>
                  </a:schemeClr>
                </a:solidFill>
                <a:latin typeface="メイリオ" panose="020B0604030504040204" pitchFamily="50" charset="-128"/>
                <a:ea typeface="メイリオ" panose="020B0604030504040204" pitchFamily="50" charset="-128"/>
                <a:cs typeface="+mn-cs"/>
              </a:defRPr>
            </a:lvl1pPr>
            <a:lvl2pPr marL="742950" marR="0" indent="-285750" algn="l"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Char char="l"/>
              <a:tabLst/>
              <a:defRPr kumimoji="1" lang="ja-JP" altLang="en-US" sz="2800" kern="1200" baseline="0" dirty="0">
                <a:solidFill>
                  <a:schemeClr val="tx1">
                    <a:lumMod val="75000"/>
                    <a:lumOff val="25000"/>
                  </a:schemeClr>
                </a:solidFill>
                <a:latin typeface="メイリオ" panose="020B0604030504040204" pitchFamily="50" charset="-128"/>
                <a:ea typeface="メイリオ" panose="020B0604030504040204" pitchFamily="50" charset="-128"/>
                <a:cs typeface="+mn-cs"/>
              </a:defRPr>
            </a:lvl2pPr>
            <a:lvl3pPr marL="1143000" marR="0" indent="-228600" algn="l" defTabSz="914400" rtl="0" eaLnBrk="1" fontAlgn="base" latinLnBrk="0" hangingPunct="1">
              <a:lnSpc>
                <a:spcPct val="100000"/>
              </a:lnSpc>
              <a:spcBef>
                <a:spcPct val="20000"/>
              </a:spcBef>
              <a:spcAft>
                <a:spcPct val="0"/>
              </a:spcAft>
              <a:buClr>
                <a:schemeClr val="tx1"/>
              </a:buClr>
              <a:buSzTx/>
              <a:buFont typeface="Arial" panose="020B0604020202020204" pitchFamily="34" charset="0"/>
              <a:buChar char="•"/>
              <a:tabLst/>
              <a:defRPr kumimoji="1" lang="ja-JP" altLang="en-US" sz="2400" kern="1200" baseline="0" dirty="0">
                <a:solidFill>
                  <a:schemeClr val="tx1">
                    <a:lumMod val="75000"/>
                    <a:lumOff val="25000"/>
                  </a:schemeClr>
                </a:solidFill>
                <a:latin typeface="メイリオ" panose="020B0604030504040204" pitchFamily="50" charset="-128"/>
                <a:ea typeface="メイリオ" panose="020B0604030504040204" pitchFamily="50" charset="-128"/>
                <a:cs typeface="+mn-cs"/>
              </a:defRPr>
            </a:lvl3pPr>
            <a:lvl4pPr marL="1714500" marR="0" indent="-342900" algn="l" defTabSz="914400" rtl="0" eaLnBrk="1" fontAlgn="base" latinLnBrk="0" hangingPunct="1">
              <a:lnSpc>
                <a:spcPct val="100000"/>
              </a:lnSpc>
              <a:spcBef>
                <a:spcPct val="20000"/>
              </a:spcBef>
              <a:spcAft>
                <a:spcPct val="0"/>
              </a:spcAft>
              <a:buClr>
                <a:schemeClr val="tx1"/>
              </a:buClr>
              <a:buSzTx/>
              <a:buFont typeface="Arial" panose="020B0604020202020204" pitchFamily="34" charset="0"/>
              <a:buChar char="•"/>
              <a:tabLst/>
              <a:defRPr kumimoji="1" lang="ja-JP" altLang="en-US" sz="2400" kern="1200" baseline="0" dirty="0">
                <a:solidFill>
                  <a:schemeClr val="tx1">
                    <a:lumMod val="75000"/>
                    <a:lumOff val="25000"/>
                  </a:schemeClr>
                </a:solidFill>
                <a:latin typeface="メイリオ" panose="020B0604030504040204" pitchFamily="50" charset="-128"/>
                <a:ea typeface="メイリオ" panose="020B0604030504040204" pitchFamily="50" charset="-128"/>
                <a:cs typeface="+mn-cs"/>
              </a:defRPr>
            </a:lvl4pPr>
            <a:lvl5pPr marL="2114550" marR="0" indent="-285750" algn="l" defTabSz="914400" rtl="0" eaLnBrk="1" fontAlgn="base" latinLnBrk="0" hangingPunct="1">
              <a:lnSpc>
                <a:spcPct val="100000"/>
              </a:lnSpc>
              <a:spcBef>
                <a:spcPct val="20000"/>
              </a:spcBef>
              <a:spcAft>
                <a:spcPct val="0"/>
              </a:spcAft>
              <a:buClr>
                <a:schemeClr val="tx1"/>
              </a:buClr>
              <a:buSzTx/>
              <a:buFont typeface="Arial" panose="020B0604020202020204" pitchFamily="34" charset="0"/>
              <a:buChar char="•"/>
              <a:tabLst/>
              <a:defRPr kumimoji="1" lang="ja-JP" altLang="en-US" sz="2400" kern="1200" baseline="0" dirty="0">
                <a:solidFill>
                  <a:schemeClr val="tx1">
                    <a:lumMod val="75000"/>
                    <a:lumOff val="25000"/>
                  </a:schemeClr>
                </a:solidFill>
                <a:latin typeface="メイリオ" panose="020B0604030504040204" pitchFamily="50" charset="-128"/>
                <a:ea typeface="メイリオ"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20000"/>
              </a:lnSpc>
              <a:spcBef>
                <a:spcPts val="0"/>
              </a:spcBef>
              <a:spcAft>
                <a:spcPts val="2400"/>
              </a:spcAft>
              <a:buClr>
                <a:srgbClr val="E94823"/>
              </a:buClr>
              <a:buNone/>
            </a:pPr>
            <a:r>
              <a:rPr lang="ja-JP" altLang="en-US" sz="2400" b="1">
                <a:solidFill>
                  <a:srgbClr val="F36C37"/>
                </a:solidFill>
              </a:rPr>
              <a:t>データの収集・整理</a:t>
            </a:r>
            <a:endParaRPr lang="ja-JP" altLang="en-US" sz="2400" b="1" dirty="0">
              <a:solidFill>
                <a:srgbClr val="F36C37"/>
              </a:solidFill>
            </a:endParaRPr>
          </a:p>
        </p:txBody>
      </p:sp>
      <p:cxnSp>
        <p:nvCxnSpPr>
          <p:cNvPr id="52" name="直線コネクタ 51">
            <a:extLst>
              <a:ext uri="{FF2B5EF4-FFF2-40B4-BE49-F238E27FC236}">
                <a16:creationId xmlns:a16="http://schemas.microsoft.com/office/drawing/2014/main" id="{FAEFFA7A-7357-458A-B118-809EFB1D5E34}"/>
              </a:ext>
            </a:extLst>
          </p:cNvPr>
          <p:cNvCxnSpPr>
            <a:cxnSpLocks/>
          </p:cNvCxnSpPr>
          <p:nvPr/>
        </p:nvCxnSpPr>
        <p:spPr>
          <a:xfrm>
            <a:off x="5255046" y="3679854"/>
            <a:ext cx="6165713" cy="0"/>
          </a:xfrm>
          <a:prstGeom prst="line">
            <a:avLst/>
          </a:prstGeom>
          <a:ln>
            <a:solidFill>
              <a:srgbClr val="F36C37"/>
            </a:solidFill>
          </a:ln>
        </p:spPr>
        <p:style>
          <a:lnRef idx="1">
            <a:schemeClr val="accent1"/>
          </a:lnRef>
          <a:fillRef idx="0">
            <a:schemeClr val="accent1"/>
          </a:fillRef>
          <a:effectRef idx="0">
            <a:schemeClr val="accent1"/>
          </a:effectRef>
          <a:fontRef idx="minor">
            <a:schemeClr val="tx1"/>
          </a:fontRef>
        </p:style>
      </p:cxnSp>
      <p:sp>
        <p:nvSpPr>
          <p:cNvPr id="63" name="四角形: 角を丸くする 62">
            <a:extLst>
              <a:ext uri="{FF2B5EF4-FFF2-40B4-BE49-F238E27FC236}">
                <a16:creationId xmlns:a16="http://schemas.microsoft.com/office/drawing/2014/main" id="{1CA243B0-B100-4019-90B5-3C02E73FADB5}"/>
              </a:ext>
            </a:extLst>
          </p:cNvPr>
          <p:cNvSpPr/>
          <p:nvPr/>
        </p:nvSpPr>
        <p:spPr bwMode="auto">
          <a:xfrm>
            <a:off x="551309" y="1605557"/>
            <a:ext cx="1475981" cy="394229"/>
          </a:xfrm>
          <a:prstGeom prst="roundRect">
            <a:avLst>
              <a:gd name="adj" fmla="val 50000"/>
            </a:avLst>
          </a:prstGeom>
          <a:solidFill>
            <a:srgbClr val="F36C37"/>
          </a:solidFill>
          <a:ln w="19050" algn="ctr">
            <a:noFill/>
            <a:prstDash val="dash"/>
            <a:round/>
            <a:headEnd/>
            <a:tailEnd/>
          </a:ln>
          <a:effectLst/>
        </p:spPr>
        <p:txBody>
          <a:bodyPr wrap="none" lIns="108000" tIns="108000" rtlCol="0" anchor="ctr"/>
          <a:lstStyle/>
          <a:p>
            <a:pPr algn="ctr"/>
            <a:r>
              <a:rPr kumimoji="1" lang="ja-JP" altLang="en-US" sz="2400" b="1" dirty="0">
                <a:solidFill>
                  <a:schemeClr val="bg1"/>
                </a:solidFill>
                <a:latin typeface="+mn-ea"/>
              </a:rPr>
              <a:t>第</a:t>
            </a:r>
            <a:r>
              <a:rPr kumimoji="1" lang="en-US" altLang="ja-JP" sz="2400" b="1" dirty="0">
                <a:solidFill>
                  <a:schemeClr val="bg1"/>
                </a:solidFill>
                <a:latin typeface="+mn-ea"/>
              </a:rPr>
              <a:t>0</a:t>
            </a:r>
            <a:r>
              <a:rPr kumimoji="1" lang="ja-JP" altLang="en-US" sz="2400" b="1" dirty="0">
                <a:solidFill>
                  <a:schemeClr val="bg1"/>
                </a:solidFill>
                <a:latin typeface="+mn-ea"/>
              </a:rPr>
              <a:t>章</a:t>
            </a:r>
          </a:p>
        </p:txBody>
      </p:sp>
      <p:sp>
        <p:nvSpPr>
          <p:cNvPr id="64" name="四角形: 角を丸くする 63">
            <a:extLst>
              <a:ext uri="{FF2B5EF4-FFF2-40B4-BE49-F238E27FC236}">
                <a16:creationId xmlns:a16="http://schemas.microsoft.com/office/drawing/2014/main" id="{49C7EFAA-A220-46E2-B6D5-36A6E9E390EA}"/>
              </a:ext>
            </a:extLst>
          </p:cNvPr>
          <p:cNvSpPr/>
          <p:nvPr/>
        </p:nvSpPr>
        <p:spPr bwMode="auto">
          <a:xfrm>
            <a:off x="551309" y="2223666"/>
            <a:ext cx="1475981" cy="394229"/>
          </a:xfrm>
          <a:prstGeom prst="roundRect">
            <a:avLst>
              <a:gd name="adj" fmla="val 50000"/>
            </a:avLst>
          </a:prstGeom>
          <a:solidFill>
            <a:srgbClr val="F36C37"/>
          </a:solidFill>
          <a:ln w="19050" algn="ctr">
            <a:noFill/>
            <a:prstDash val="dash"/>
            <a:round/>
            <a:headEnd/>
            <a:tailEnd/>
          </a:ln>
          <a:effectLst/>
        </p:spPr>
        <p:txBody>
          <a:bodyPr wrap="none" lIns="108000" tIns="108000" rtlCol="0" anchor="ctr"/>
          <a:lstStyle/>
          <a:p>
            <a:pPr algn="ctr"/>
            <a:r>
              <a:rPr kumimoji="1" lang="ja-JP" altLang="en-US" sz="2400" b="1" dirty="0">
                <a:solidFill>
                  <a:schemeClr val="bg1"/>
                </a:solidFill>
                <a:latin typeface="+mn-ea"/>
              </a:rPr>
              <a:t>第</a:t>
            </a:r>
            <a:r>
              <a:rPr kumimoji="1" lang="en-US" altLang="ja-JP" sz="2400" b="1" dirty="0">
                <a:solidFill>
                  <a:schemeClr val="bg1"/>
                </a:solidFill>
                <a:latin typeface="+mn-ea"/>
              </a:rPr>
              <a:t>1</a:t>
            </a:r>
            <a:r>
              <a:rPr kumimoji="1" lang="ja-JP" altLang="en-US" sz="2400" b="1" dirty="0">
                <a:solidFill>
                  <a:schemeClr val="bg1"/>
                </a:solidFill>
                <a:latin typeface="+mn-ea"/>
              </a:rPr>
              <a:t>章</a:t>
            </a:r>
          </a:p>
        </p:txBody>
      </p:sp>
      <p:sp>
        <p:nvSpPr>
          <p:cNvPr id="65" name="四角形: 角を丸くする 64">
            <a:extLst>
              <a:ext uri="{FF2B5EF4-FFF2-40B4-BE49-F238E27FC236}">
                <a16:creationId xmlns:a16="http://schemas.microsoft.com/office/drawing/2014/main" id="{47312FB0-808F-42F2-880B-34ED2F93D7D4}"/>
              </a:ext>
            </a:extLst>
          </p:cNvPr>
          <p:cNvSpPr/>
          <p:nvPr/>
        </p:nvSpPr>
        <p:spPr bwMode="auto">
          <a:xfrm>
            <a:off x="551309" y="2841775"/>
            <a:ext cx="1475981" cy="394229"/>
          </a:xfrm>
          <a:prstGeom prst="roundRect">
            <a:avLst>
              <a:gd name="adj" fmla="val 50000"/>
            </a:avLst>
          </a:prstGeom>
          <a:solidFill>
            <a:srgbClr val="F36C37"/>
          </a:solidFill>
          <a:ln w="19050" algn="ctr">
            <a:noFill/>
            <a:prstDash val="dash"/>
            <a:round/>
            <a:headEnd/>
            <a:tailEnd/>
          </a:ln>
          <a:effectLst/>
        </p:spPr>
        <p:txBody>
          <a:bodyPr wrap="none" lIns="108000" tIns="108000" rtlCol="0" anchor="ctr"/>
          <a:lstStyle/>
          <a:p>
            <a:pPr algn="ctr"/>
            <a:r>
              <a:rPr kumimoji="1" lang="ja-JP" altLang="en-US" sz="2400" b="1" dirty="0">
                <a:solidFill>
                  <a:schemeClr val="bg1"/>
                </a:solidFill>
                <a:latin typeface="+mn-ea"/>
              </a:rPr>
              <a:t>第</a:t>
            </a:r>
            <a:r>
              <a:rPr kumimoji="1" lang="en-US" altLang="ja-JP" sz="2400" b="1" dirty="0">
                <a:solidFill>
                  <a:schemeClr val="bg1"/>
                </a:solidFill>
                <a:latin typeface="+mn-ea"/>
              </a:rPr>
              <a:t>2</a:t>
            </a:r>
            <a:r>
              <a:rPr kumimoji="1" lang="ja-JP" altLang="en-US" sz="2400" b="1" dirty="0">
                <a:solidFill>
                  <a:schemeClr val="bg1"/>
                </a:solidFill>
                <a:latin typeface="+mn-ea"/>
              </a:rPr>
              <a:t>章</a:t>
            </a:r>
          </a:p>
        </p:txBody>
      </p:sp>
      <p:sp>
        <p:nvSpPr>
          <p:cNvPr id="66" name="四角形: 角を丸くする 65">
            <a:extLst>
              <a:ext uri="{FF2B5EF4-FFF2-40B4-BE49-F238E27FC236}">
                <a16:creationId xmlns:a16="http://schemas.microsoft.com/office/drawing/2014/main" id="{ACCC8F8F-0CAA-4905-968B-37105426CA61}"/>
              </a:ext>
            </a:extLst>
          </p:cNvPr>
          <p:cNvSpPr/>
          <p:nvPr/>
        </p:nvSpPr>
        <p:spPr bwMode="auto">
          <a:xfrm>
            <a:off x="551309" y="3459884"/>
            <a:ext cx="1475981" cy="394229"/>
          </a:xfrm>
          <a:prstGeom prst="roundRect">
            <a:avLst>
              <a:gd name="adj" fmla="val 50000"/>
            </a:avLst>
          </a:prstGeom>
          <a:solidFill>
            <a:srgbClr val="F36C37"/>
          </a:solidFill>
          <a:ln w="19050" algn="ctr">
            <a:noFill/>
            <a:prstDash val="dash"/>
            <a:round/>
            <a:headEnd/>
            <a:tailEnd/>
          </a:ln>
          <a:effectLst/>
        </p:spPr>
        <p:txBody>
          <a:bodyPr wrap="none" lIns="108000" tIns="108000" rtlCol="0" anchor="ctr"/>
          <a:lstStyle/>
          <a:p>
            <a:pPr algn="ctr"/>
            <a:r>
              <a:rPr kumimoji="1" lang="ja-JP" altLang="en-US" sz="2400" b="1" dirty="0">
                <a:solidFill>
                  <a:schemeClr val="bg1"/>
                </a:solidFill>
                <a:latin typeface="+mn-ea"/>
              </a:rPr>
              <a:t>第</a:t>
            </a:r>
            <a:r>
              <a:rPr kumimoji="1" lang="en-US" altLang="ja-JP" sz="2400" b="1" dirty="0">
                <a:solidFill>
                  <a:schemeClr val="bg1"/>
                </a:solidFill>
                <a:latin typeface="+mn-ea"/>
              </a:rPr>
              <a:t>3</a:t>
            </a:r>
            <a:r>
              <a:rPr kumimoji="1" lang="ja-JP" altLang="en-US" sz="2400" b="1" dirty="0">
                <a:solidFill>
                  <a:schemeClr val="bg1"/>
                </a:solidFill>
                <a:latin typeface="+mn-ea"/>
              </a:rPr>
              <a:t>章</a:t>
            </a:r>
          </a:p>
        </p:txBody>
      </p:sp>
      <p:sp>
        <p:nvSpPr>
          <p:cNvPr id="20" name="コンテンツ プレースホルダー 2">
            <a:extLst>
              <a:ext uri="{FF2B5EF4-FFF2-40B4-BE49-F238E27FC236}">
                <a16:creationId xmlns:a16="http://schemas.microsoft.com/office/drawing/2014/main" id="{1D9BCBB7-3771-460C-8A68-9992CB3C7849}"/>
              </a:ext>
            </a:extLst>
          </p:cNvPr>
          <p:cNvSpPr txBox="1">
            <a:spLocks/>
          </p:cNvSpPr>
          <p:nvPr/>
        </p:nvSpPr>
        <p:spPr bwMode="auto">
          <a:xfrm>
            <a:off x="2227912" y="4106853"/>
            <a:ext cx="6792263" cy="363736"/>
          </a:xfrm>
          <a:prstGeom prst="rect">
            <a:avLst/>
          </a:prstGeom>
        </p:spPr>
        <p:txBody>
          <a:bodyPr vert="horz" wrap="square" lIns="91440" tIns="45720" rIns="91440" bIns="45720" rtlCol="0" anchor="ctr">
            <a:noAutofit/>
          </a:bodyPr>
          <a:lstStyle>
            <a:lvl1pPr marL="357188" marR="0" indent="-357188" algn="l"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Char char="n"/>
              <a:tabLst/>
              <a:defRPr kumimoji="1" lang="en-US" altLang="ja-JP" sz="2800" kern="1200" baseline="0" dirty="0">
                <a:solidFill>
                  <a:schemeClr val="tx1">
                    <a:lumMod val="75000"/>
                    <a:lumOff val="25000"/>
                  </a:schemeClr>
                </a:solidFill>
                <a:latin typeface="メイリオ" panose="020B0604030504040204" pitchFamily="50" charset="-128"/>
                <a:ea typeface="メイリオ" panose="020B0604030504040204" pitchFamily="50" charset="-128"/>
                <a:cs typeface="+mn-cs"/>
              </a:defRPr>
            </a:lvl1pPr>
            <a:lvl2pPr marL="742950" marR="0" indent="-285750" algn="l"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Char char="l"/>
              <a:tabLst/>
              <a:defRPr kumimoji="1" lang="ja-JP" altLang="en-US" sz="2800" kern="1200" baseline="0" dirty="0">
                <a:solidFill>
                  <a:schemeClr val="tx1">
                    <a:lumMod val="75000"/>
                    <a:lumOff val="25000"/>
                  </a:schemeClr>
                </a:solidFill>
                <a:latin typeface="メイリオ" panose="020B0604030504040204" pitchFamily="50" charset="-128"/>
                <a:ea typeface="メイリオ" panose="020B0604030504040204" pitchFamily="50" charset="-128"/>
                <a:cs typeface="+mn-cs"/>
              </a:defRPr>
            </a:lvl2pPr>
            <a:lvl3pPr marL="1143000" marR="0" indent="-228600" algn="l" defTabSz="914400" rtl="0" eaLnBrk="1" fontAlgn="base" latinLnBrk="0" hangingPunct="1">
              <a:lnSpc>
                <a:spcPct val="100000"/>
              </a:lnSpc>
              <a:spcBef>
                <a:spcPct val="20000"/>
              </a:spcBef>
              <a:spcAft>
                <a:spcPct val="0"/>
              </a:spcAft>
              <a:buClr>
                <a:schemeClr val="tx1"/>
              </a:buClr>
              <a:buSzTx/>
              <a:buFont typeface="Arial" panose="020B0604020202020204" pitchFamily="34" charset="0"/>
              <a:buChar char="•"/>
              <a:tabLst/>
              <a:defRPr kumimoji="1" lang="ja-JP" altLang="en-US" sz="2400" kern="1200" baseline="0" dirty="0">
                <a:solidFill>
                  <a:schemeClr val="tx1">
                    <a:lumMod val="75000"/>
                    <a:lumOff val="25000"/>
                  </a:schemeClr>
                </a:solidFill>
                <a:latin typeface="メイリオ" panose="020B0604030504040204" pitchFamily="50" charset="-128"/>
                <a:ea typeface="メイリオ" panose="020B0604030504040204" pitchFamily="50" charset="-128"/>
                <a:cs typeface="+mn-cs"/>
              </a:defRPr>
            </a:lvl3pPr>
            <a:lvl4pPr marL="1714500" marR="0" indent="-342900" algn="l" defTabSz="914400" rtl="0" eaLnBrk="1" fontAlgn="base" latinLnBrk="0" hangingPunct="1">
              <a:lnSpc>
                <a:spcPct val="100000"/>
              </a:lnSpc>
              <a:spcBef>
                <a:spcPct val="20000"/>
              </a:spcBef>
              <a:spcAft>
                <a:spcPct val="0"/>
              </a:spcAft>
              <a:buClr>
                <a:schemeClr val="tx1"/>
              </a:buClr>
              <a:buSzTx/>
              <a:buFont typeface="Arial" panose="020B0604020202020204" pitchFamily="34" charset="0"/>
              <a:buChar char="•"/>
              <a:tabLst/>
              <a:defRPr kumimoji="1" lang="ja-JP" altLang="en-US" sz="2400" kern="1200" baseline="0" dirty="0">
                <a:solidFill>
                  <a:schemeClr val="tx1">
                    <a:lumMod val="75000"/>
                    <a:lumOff val="25000"/>
                  </a:schemeClr>
                </a:solidFill>
                <a:latin typeface="メイリオ" panose="020B0604030504040204" pitchFamily="50" charset="-128"/>
                <a:ea typeface="メイリオ" panose="020B0604030504040204" pitchFamily="50" charset="-128"/>
                <a:cs typeface="+mn-cs"/>
              </a:defRPr>
            </a:lvl4pPr>
            <a:lvl5pPr marL="2114550" marR="0" indent="-285750" algn="l" defTabSz="914400" rtl="0" eaLnBrk="1" fontAlgn="base" latinLnBrk="0" hangingPunct="1">
              <a:lnSpc>
                <a:spcPct val="100000"/>
              </a:lnSpc>
              <a:spcBef>
                <a:spcPct val="20000"/>
              </a:spcBef>
              <a:spcAft>
                <a:spcPct val="0"/>
              </a:spcAft>
              <a:buClr>
                <a:schemeClr val="tx1"/>
              </a:buClr>
              <a:buSzTx/>
              <a:buFont typeface="Arial" panose="020B0604020202020204" pitchFamily="34" charset="0"/>
              <a:buChar char="•"/>
              <a:tabLst/>
              <a:defRPr kumimoji="1" lang="ja-JP" altLang="en-US" sz="2400" kern="1200" baseline="0" dirty="0">
                <a:solidFill>
                  <a:schemeClr val="tx1">
                    <a:lumMod val="75000"/>
                    <a:lumOff val="25000"/>
                  </a:schemeClr>
                </a:solidFill>
                <a:latin typeface="メイリオ" panose="020B0604030504040204" pitchFamily="50" charset="-128"/>
                <a:ea typeface="メイリオ"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20000"/>
              </a:lnSpc>
              <a:spcBef>
                <a:spcPts val="0"/>
              </a:spcBef>
              <a:spcAft>
                <a:spcPts val="2400"/>
              </a:spcAft>
              <a:buClr>
                <a:srgbClr val="E94823"/>
              </a:buClr>
              <a:buNone/>
            </a:pPr>
            <a:r>
              <a:rPr lang="ja-JP" altLang="en-US" sz="2400" b="1">
                <a:solidFill>
                  <a:srgbClr val="F36C37"/>
                </a:solidFill>
              </a:rPr>
              <a:t>データに基づく分析、処理</a:t>
            </a:r>
            <a:endParaRPr lang="ja-JP" altLang="en-US" sz="2400" b="1" dirty="0">
              <a:solidFill>
                <a:srgbClr val="F36C37"/>
              </a:solidFill>
            </a:endParaRPr>
          </a:p>
        </p:txBody>
      </p:sp>
      <p:cxnSp>
        <p:nvCxnSpPr>
          <p:cNvPr id="21" name="直線コネクタ 20">
            <a:extLst>
              <a:ext uri="{FF2B5EF4-FFF2-40B4-BE49-F238E27FC236}">
                <a16:creationId xmlns:a16="http://schemas.microsoft.com/office/drawing/2014/main" id="{15D77E46-89E3-43FC-85C8-A3F03339F704}"/>
              </a:ext>
            </a:extLst>
          </p:cNvPr>
          <p:cNvCxnSpPr>
            <a:cxnSpLocks/>
          </p:cNvCxnSpPr>
          <p:nvPr/>
        </p:nvCxnSpPr>
        <p:spPr>
          <a:xfrm>
            <a:off x="6191480" y="4302191"/>
            <a:ext cx="5233758" cy="0"/>
          </a:xfrm>
          <a:prstGeom prst="line">
            <a:avLst/>
          </a:prstGeom>
          <a:ln>
            <a:solidFill>
              <a:srgbClr val="F36C37"/>
            </a:solidFill>
          </a:ln>
        </p:spPr>
        <p:style>
          <a:lnRef idx="1">
            <a:schemeClr val="accent1"/>
          </a:lnRef>
          <a:fillRef idx="0">
            <a:schemeClr val="accent1"/>
          </a:fillRef>
          <a:effectRef idx="0">
            <a:schemeClr val="accent1"/>
          </a:effectRef>
          <a:fontRef idx="minor">
            <a:schemeClr val="tx1"/>
          </a:fontRef>
        </p:style>
      </p:cxnSp>
      <p:sp>
        <p:nvSpPr>
          <p:cNvPr id="22" name="四角形: 角を丸くする 21">
            <a:extLst>
              <a:ext uri="{FF2B5EF4-FFF2-40B4-BE49-F238E27FC236}">
                <a16:creationId xmlns:a16="http://schemas.microsoft.com/office/drawing/2014/main" id="{7B6C3809-DB08-4728-8DD6-5F7B19889C7B}"/>
              </a:ext>
            </a:extLst>
          </p:cNvPr>
          <p:cNvSpPr/>
          <p:nvPr/>
        </p:nvSpPr>
        <p:spPr bwMode="auto">
          <a:xfrm>
            <a:off x="551309" y="4077993"/>
            <a:ext cx="1475981" cy="394229"/>
          </a:xfrm>
          <a:prstGeom prst="roundRect">
            <a:avLst>
              <a:gd name="adj" fmla="val 50000"/>
            </a:avLst>
          </a:prstGeom>
          <a:solidFill>
            <a:srgbClr val="F36C37"/>
          </a:solidFill>
          <a:ln w="19050" algn="ctr">
            <a:noFill/>
            <a:prstDash val="dash"/>
            <a:round/>
            <a:headEnd/>
            <a:tailEnd/>
          </a:ln>
          <a:effectLst/>
        </p:spPr>
        <p:txBody>
          <a:bodyPr wrap="none" lIns="108000" tIns="108000" rtlCol="0" anchor="ctr"/>
          <a:lstStyle/>
          <a:p>
            <a:pPr algn="ctr"/>
            <a:r>
              <a:rPr kumimoji="1" lang="ja-JP" altLang="en-US" sz="2400" b="1" dirty="0">
                <a:solidFill>
                  <a:schemeClr val="bg1"/>
                </a:solidFill>
                <a:latin typeface="+mn-ea"/>
              </a:rPr>
              <a:t>第</a:t>
            </a:r>
            <a:r>
              <a:rPr kumimoji="1" lang="en-US" altLang="ja-JP" sz="2400" b="1" dirty="0">
                <a:solidFill>
                  <a:schemeClr val="bg1"/>
                </a:solidFill>
                <a:latin typeface="+mn-ea"/>
              </a:rPr>
              <a:t>4</a:t>
            </a:r>
            <a:r>
              <a:rPr kumimoji="1" lang="ja-JP" altLang="en-US" sz="2400" b="1" dirty="0">
                <a:solidFill>
                  <a:schemeClr val="bg1"/>
                </a:solidFill>
                <a:latin typeface="+mn-ea"/>
              </a:rPr>
              <a:t>章</a:t>
            </a:r>
          </a:p>
        </p:txBody>
      </p:sp>
      <p:sp>
        <p:nvSpPr>
          <p:cNvPr id="19" name="コンテンツ プレースホルダー 2">
            <a:extLst>
              <a:ext uri="{FF2B5EF4-FFF2-40B4-BE49-F238E27FC236}">
                <a16:creationId xmlns:a16="http://schemas.microsoft.com/office/drawing/2014/main" id="{839245D6-133F-4ABD-9676-03F157732380}"/>
              </a:ext>
            </a:extLst>
          </p:cNvPr>
          <p:cNvSpPr txBox="1">
            <a:spLocks/>
          </p:cNvSpPr>
          <p:nvPr/>
        </p:nvSpPr>
        <p:spPr bwMode="auto">
          <a:xfrm>
            <a:off x="2227912" y="4722083"/>
            <a:ext cx="6792263" cy="363736"/>
          </a:xfrm>
          <a:prstGeom prst="rect">
            <a:avLst/>
          </a:prstGeom>
        </p:spPr>
        <p:txBody>
          <a:bodyPr vert="horz" wrap="square" lIns="91440" tIns="45720" rIns="91440" bIns="45720" rtlCol="0" anchor="ctr">
            <a:noAutofit/>
          </a:bodyPr>
          <a:lstStyle>
            <a:lvl1pPr marL="357188" marR="0" indent="-357188" algn="l"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Char char="n"/>
              <a:tabLst/>
              <a:defRPr kumimoji="1" lang="en-US" altLang="ja-JP" sz="2800" kern="1200" baseline="0" dirty="0">
                <a:solidFill>
                  <a:schemeClr val="tx1">
                    <a:lumMod val="75000"/>
                    <a:lumOff val="25000"/>
                  </a:schemeClr>
                </a:solidFill>
                <a:latin typeface="メイリオ" panose="020B0604030504040204" pitchFamily="50" charset="-128"/>
                <a:ea typeface="メイリオ" panose="020B0604030504040204" pitchFamily="50" charset="-128"/>
                <a:cs typeface="+mn-cs"/>
              </a:defRPr>
            </a:lvl1pPr>
            <a:lvl2pPr marL="742950" marR="0" indent="-285750" algn="l"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Char char="l"/>
              <a:tabLst/>
              <a:defRPr kumimoji="1" lang="ja-JP" altLang="en-US" sz="2800" kern="1200" baseline="0" dirty="0">
                <a:solidFill>
                  <a:schemeClr val="tx1">
                    <a:lumMod val="75000"/>
                    <a:lumOff val="25000"/>
                  </a:schemeClr>
                </a:solidFill>
                <a:latin typeface="メイリオ" panose="020B0604030504040204" pitchFamily="50" charset="-128"/>
                <a:ea typeface="メイリオ" panose="020B0604030504040204" pitchFamily="50" charset="-128"/>
                <a:cs typeface="+mn-cs"/>
              </a:defRPr>
            </a:lvl2pPr>
            <a:lvl3pPr marL="1143000" marR="0" indent="-228600" algn="l" defTabSz="914400" rtl="0" eaLnBrk="1" fontAlgn="base" latinLnBrk="0" hangingPunct="1">
              <a:lnSpc>
                <a:spcPct val="100000"/>
              </a:lnSpc>
              <a:spcBef>
                <a:spcPct val="20000"/>
              </a:spcBef>
              <a:spcAft>
                <a:spcPct val="0"/>
              </a:spcAft>
              <a:buClr>
                <a:schemeClr val="tx1"/>
              </a:buClr>
              <a:buSzTx/>
              <a:buFont typeface="Arial" panose="020B0604020202020204" pitchFamily="34" charset="0"/>
              <a:buChar char="•"/>
              <a:tabLst/>
              <a:defRPr kumimoji="1" lang="ja-JP" altLang="en-US" sz="2400" kern="1200" baseline="0" dirty="0">
                <a:solidFill>
                  <a:schemeClr val="tx1">
                    <a:lumMod val="75000"/>
                    <a:lumOff val="25000"/>
                  </a:schemeClr>
                </a:solidFill>
                <a:latin typeface="メイリオ" panose="020B0604030504040204" pitchFamily="50" charset="-128"/>
                <a:ea typeface="メイリオ" panose="020B0604030504040204" pitchFamily="50" charset="-128"/>
                <a:cs typeface="+mn-cs"/>
              </a:defRPr>
            </a:lvl3pPr>
            <a:lvl4pPr marL="1714500" marR="0" indent="-342900" algn="l" defTabSz="914400" rtl="0" eaLnBrk="1" fontAlgn="base" latinLnBrk="0" hangingPunct="1">
              <a:lnSpc>
                <a:spcPct val="100000"/>
              </a:lnSpc>
              <a:spcBef>
                <a:spcPct val="20000"/>
              </a:spcBef>
              <a:spcAft>
                <a:spcPct val="0"/>
              </a:spcAft>
              <a:buClr>
                <a:schemeClr val="tx1"/>
              </a:buClr>
              <a:buSzTx/>
              <a:buFont typeface="Arial" panose="020B0604020202020204" pitchFamily="34" charset="0"/>
              <a:buChar char="•"/>
              <a:tabLst/>
              <a:defRPr kumimoji="1" lang="ja-JP" altLang="en-US" sz="2400" kern="1200" baseline="0" dirty="0">
                <a:solidFill>
                  <a:schemeClr val="tx1">
                    <a:lumMod val="75000"/>
                    <a:lumOff val="25000"/>
                  </a:schemeClr>
                </a:solidFill>
                <a:latin typeface="メイリオ" panose="020B0604030504040204" pitchFamily="50" charset="-128"/>
                <a:ea typeface="メイリオ" panose="020B0604030504040204" pitchFamily="50" charset="-128"/>
                <a:cs typeface="+mn-cs"/>
              </a:defRPr>
            </a:lvl4pPr>
            <a:lvl5pPr marL="2114550" marR="0" indent="-285750" algn="l" defTabSz="914400" rtl="0" eaLnBrk="1" fontAlgn="base" latinLnBrk="0" hangingPunct="1">
              <a:lnSpc>
                <a:spcPct val="100000"/>
              </a:lnSpc>
              <a:spcBef>
                <a:spcPct val="20000"/>
              </a:spcBef>
              <a:spcAft>
                <a:spcPct val="0"/>
              </a:spcAft>
              <a:buClr>
                <a:schemeClr val="tx1"/>
              </a:buClr>
              <a:buSzTx/>
              <a:buFont typeface="Arial" panose="020B0604020202020204" pitchFamily="34" charset="0"/>
              <a:buChar char="•"/>
              <a:tabLst/>
              <a:defRPr kumimoji="1" lang="ja-JP" altLang="en-US" sz="2400" kern="1200" baseline="0" dirty="0">
                <a:solidFill>
                  <a:schemeClr val="tx1">
                    <a:lumMod val="75000"/>
                    <a:lumOff val="25000"/>
                  </a:schemeClr>
                </a:solidFill>
                <a:latin typeface="メイリオ" panose="020B0604030504040204" pitchFamily="50" charset="-128"/>
                <a:ea typeface="メイリオ"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20000"/>
              </a:lnSpc>
              <a:spcBef>
                <a:spcPts val="0"/>
              </a:spcBef>
              <a:spcAft>
                <a:spcPts val="2400"/>
              </a:spcAft>
              <a:buClr>
                <a:srgbClr val="E94823"/>
              </a:buClr>
              <a:buNone/>
            </a:pPr>
            <a:r>
              <a:rPr lang="ja-JP" altLang="en-US" sz="2400" b="1">
                <a:solidFill>
                  <a:srgbClr val="F36C37"/>
                </a:solidFill>
              </a:rPr>
              <a:t>演習</a:t>
            </a:r>
            <a:r>
              <a:rPr lang="en-US" altLang="ja-JP" sz="2400" b="1" dirty="0">
                <a:solidFill>
                  <a:srgbClr val="F36C37"/>
                </a:solidFill>
              </a:rPr>
              <a:t> </a:t>
            </a:r>
            <a:endParaRPr lang="ja-JP" altLang="en-US" sz="2400" b="1" dirty="0">
              <a:solidFill>
                <a:srgbClr val="F36C37"/>
              </a:solidFill>
            </a:endParaRPr>
          </a:p>
        </p:txBody>
      </p:sp>
      <p:cxnSp>
        <p:nvCxnSpPr>
          <p:cNvPr id="24" name="直線コネクタ 23">
            <a:extLst>
              <a:ext uri="{FF2B5EF4-FFF2-40B4-BE49-F238E27FC236}">
                <a16:creationId xmlns:a16="http://schemas.microsoft.com/office/drawing/2014/main" id="{D17E4ED4-79BF-4D2E-B57E-EB05F0EA9050}"/>
              </a:ext>
            </a:extLst>
          </p:cNvPr>
          <p:cNvCxnSpPr>
            <a:cxnSpLocks/>
          </p:cNvCxnSpPr>
          <p:nvPr/>
        </p:nvCxnSpPr>
        <p:spPr>
          <a:xfrm>
            <a:off x="3238959" y="4917421"/>
            <a:ext cx="8186279" cy="0"/>
          </a:xfrm>
          <a:prstGeom prst="line">
            <a:avLst/>
          </a:prstGeom>
          <a:ln>
            <a:solidFill>
              <a:srgbClr val="F36C37"/>
            </a:solidFill>
          </a:ln>
        </p:spPr>
        <p:style>
          <a:lnRef idx="1">
            <a:schemeClr val="accent1"/>
          </a:lnRef>
          <a:fillRef idx="0">
            <a:schemeClr val="accent1"/>
          </a:fillRef>
          <a:effectRef idx="0">
            <a:schemeClr val="accent1"/>
          </a:effectRef>
          <a:fontRef idx="minor">
            <a:schemeClr val="tx1"/>
          </a:fontRef>
        </p:style>
      </p:cxnSp>
      <p:sp>
        <p:nvSpPr>
          <p:cNvPr id="25" name="四角形: 角を丸くする 24">
            <a:extLst>
              <a:ext uri="{FF2B5EF4-FFF2-40B4-BE49-F238E27FC236}">
                <a16:creationId xmlns:a16="http://schemas.microsoft.com/office/drawing/2014/main" id="{B920CCFC-03D5-44A4-8139-F7771049EA2E}"/>
              </a:ext>
            </a:extLst>
          </p:cNvPr>
          <p:cNvSpPr/>
          <p:nvPr/>
        </p:nvSpPr>
        <p:spPr bwMode="auto">
          <a:xfrm>
            <a:off x="551309" y="4696102"/>
            <a:ext cx="1475981" cy="394229"/>
          </a:xfrm>
          <a:prstGeom prst="roundRect">
            <a:avLst>
              <a:gd name="adj" fmla="val 50000"/>
            </a:avLst>
          </a:prstGeom>
          <a:solidFill>
            <a:srgbClr val="F36C37"/>
          </a:solidFill>
          <a:ln w="19050" algn="ctr">
            <a:noFill/>
            <a:prstDash val="dash"/>
            <a:round/>
            <a:headEnd/>
            <a:tailEnd/>
          </a:ln>
          <a:effectLst/>
        </p:spPr>
        <p:txBody>
          <a:bodyPr wrap="none" lIns="108000" tIns="108000" rtlCol="0" anchor="ctr"/>
          <a:lstStyle/>
          <a:p>
            <a:pPr algn="ctr"/>
            <a:r>
              <a:rPr kumimoji="1" lang="ja-JP" altLang="en-US" sz="2400" b="1" dirty="0">
                <a:solidFill>
                  <a:schemeClr val="bg1"/>
                </a:solidFill>
                <a:latin typeface="+mn-ea"/>
              </a:rPr>
              <a:t>第</a:t>
            </a:r>
            <a:r>
              <a:rPr kumimoji="1" lang="en-US" altLang="ja-JP" sz="2400" b="1" dirty="0">
                <a:solidFill>
                  <a:schemeClr val="bg1"/>
                </a:solidFill>
                <a:latin typeface="+mn-ea"/>
              </a:rPr>
              <a:t>5</a:t>
            </a:r>
            <a:r>
              <a:rPr kumimoji="1" lang="ja-JP" altLang="en-US" sz="2400" b="1" dirty="0">
                <a:solidFill>
                  <a:schemeClr val="bg1"/>
                </a:solidFill>
                <a:latin typeface="+mn-ea"/>
              </a:rPr>
              <a:t>章</a:t>
            </a:r>
          </a:p>
        </p:txBody>
      </p:sp>
      <p:sp>
        <p:nvSpPr>
          <p:cNvPr id="26" name="コンテンツ プレースホルダー 2">
            <a:extLst>
              <a:ext uri="{FF2B5EF4-FFF2-40B4-BE49-F238E27FC236}">
                <a16:creationId xmlns:a16="http://schemas.microsoft.com/office/drawing/2014/main" id="{FD724DD8-6E13-4AC3-948E-893BD2C793B8}"/>
              </a:ext>
            </a:extLst>
          </p:cNvPr>
          <p:cNvSpPr txBox="1">
            <a:spLocks/>
          </p:cNvSpPr>
          <p:nvPr/>
        </p:nvSpPr>
        <p:spPr bwMode="auto">
          <a:xfrm>
            <a:off x="2227912" y="5339701"/>
            <a:ext cx="8518385" cy="363736"/>
          </a:xfrm>
          <a:prstGeom prst="rect">
            <a:avLst/>
          </a:prstGeom>
        </p:spPr>
        <p:txBody>
          <a:bodyPr vert="horz" wrap="square" lIns="91440" tIns="45720" rIns="91440" bIns="45720" rtlCol="0" anchor="ctr">
            <a:noAutofit/>
          </a:bodyPr>
          <a:lstStyle>
            <a:lvl1pPr marL="357188" marR="0" indent="-357188" algn="l"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Char char="n"/>
              <a:tabLst/>
              <a:defRPr kumimoji="1" lang="en-US" altLang="ja-JP" sz="2800" kern="1200" baseline="0" dirty="0">
                <a:solidFill>
                  <a:schemeClr val="tx1">
                    <a:lumMod val="75000"/>
                    <a:lumOff val="25000"/>
                  </a:schemeClr>
                </a:solidFill>
                <a:latin typeface="メイリオ" panose="020B0604030504040204" pitchFamily="50" charset="-128"/>
                <a:ea typeface="メイリオ" panose="020B0604030504040204" pitchFamily="50" charset="-128"/>
                <a:cs typeface="+mn-cs"/>
              </a:defRPr>
            </a:lvl1pPr>
            <a:lvl2pPr marL="742950" marR="0" indent="-285750" algn="l"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Char char="l"/>
              <a:tabLst/>
              <a:defRPr kumimoji="1" lang="ja-JP" altLang="en-US" sz="2800" kern="1200" baseline="0" dirty="0">
                <a:solidFill>
                  <a:schemeClr val="tx1">
                    <a:lumMod val="75000"/>
                    <a:lumOff val="25000"/>
                  </a:schemeClr>
                </a:solidFill>
                <a:latin typeface="メイリオ" panose="020B0604030504040204" pitchFamily="50" charset="-128"/>
                <a:ea typeface="メイリオ" panose="020B0604030504040204" pitchFamily="50" charset="-128"/>
                <a:cs typeface="+mn-cs"/>
              </a:defRPr>
            </a:lvl2pPr>
            <a:lvl3pPr marL="1143000" marR="0" indent="-228600" algn="l" defTabSz="914400" rtl="0" eaLnBrk="1" fontAlgn="base" latinLnBrk="0" hangingPunct="1">
              <a:lnSpc>
                <a:spcPct val="100000"/>
              </a:lnSpc>
              <a:spcBef>
                <a:spcPct val="20000"/>
              </a:spcBef>
              <a:spcAft>
                <a:spcPct val="0"/>
              </a:spcAft>
              <a:buClr>
                <a:schemeClr val="tx1"/>
              </a:buClr>
              <a:buSzTx/>
              <a:buFont typeface="Arial" panose="020B0604020202020204" pitchFamily="34" charset="0"/>
              <a:buChar char="•"/>
              <a:tabLst/>
              <a:defRPr kumimoji="1" lang="ja-JP" altLang="en-US" sz="2400" kern="1200" baseline="0" dirty="0">
                <a:solidFill>
                  <a:schemeClr val="tx1">
                    <a:lumMod val="75000"/>
                    <a:lumOff val="25000"/>
                  </a:schemeClr>
                </a:solidFill>
                <a:latin typeface="メイリオ" panose="020B0604030504040204" pitchFamily="50" charset="-128"/>
                <a:ea typeface="メイリオ" panose="020B0604030504040204" pitchFamily="50" charset="-128"/>
                <a:cs typeface="+mn-cs"/>
              </a:defRPr>
            </a:lvl3pPr>
            <a:lvl4pPr marL="1714500" marR="0" indent="-342900" algn="l" defTabSz="914400" rtl="0" eaLnBrk="1" fontAlgn="base" latinLnBrk="0" hangingPunct="1">
              <a:lnSpc>
                <a:spcPct val="100000"/>
              </a:lnSpc>
              <a:spcBef>
                <a:spcPct val="20000"/>
              </a:spcBef>
              <a:spcAft>
                <a:spcPct val="0"/>
              </a:spcAft>
              <a:buClr>
                <a:schemeClr val="tx1"/>
              </a:buClr>
              <a:buSzTx/>
              <a:buFont typeface="Arial" panose="020B0604020202020204" pitchFamily="34" charset="0"/>
              <a:buChar char="•"/>
              <a:tabLst/>
              <a:defRPr kumimoji="1" lang="ja-JP" altLang="en-US" sz="2400" kern="1200" baseline="0" dirty="0">
                <a:solidFill>
                  <a:schemeClr val="tx1">
                    <a:lumMod val="75000"/>
                    <a:lumOff val="25000"/>
                  </a:schemeClr>
                </a:solidFill>
                <a:latin typeface="メイリオ" panose="020B0604030504040204" pitchFamily="50" charset="-128"/>
                <a:ea typeface="メイリオ" panose="020B0604030504040204" pitchFamily="50" charset="-128"/>
                <a:cs typeface="+mn-cs"/>
              </a:defRPr>
            </a:lvl4pPr>
            <a:lvl5pPr marL="2114550" marR="0" indent="-285750" algn="l" defTabSz="914400" rtl="0" eaLnBrk="1" fontAlgn="base" latinLnBrk="0" hangingPunct="1">
              <a:lnSpc>
                <a:spcPct val="100000"/>
              </a:lnSpc>
              <a:spcBef>
                <a:spcPct val="20000"/>
              </a:spcBef>
              <a:spcAft>
                <a:spcPct val="0"/>
              </a:spcAft>
              <a:buClr>
                <a:schemeClr val="tx1"/>
              </a:buClr>
              <a:buSzTx/>
              <a:buFont typeface="Arial" panose="020B0604020202020204" pitchFamily="34" charset="0"/>
              <a:buChar char="•"/>
              <a:tabLst/>
              <a:defRPr kumimoji="1" lang="ja-JP" altLang="en-US" sz="2400" kern="1200" baseline="0" dirty="0">
                <a:solidFill>
                  <a:schemeClr val="tx1">
                    <a:lumMod val="75000"/>
                    <a:lumOff val="25000"/>
                  </a:schemeClr>
                </a:solidFill>
                <a:latin typeface="メイリオ" panose="020B0604030504040204" pitchFamily="50" charset="-128"/>
                <a:ea typeface="メイリオ"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20000"/>
              </a:lnSpc>
              <a:spcBef>
                <a:spcPts val="0"/>
              </a:spcBef>
              <a:spcAft>
                <a:spcPts val="2400"/>
              </a:spcAft>
              <a:buClr>
                <a:srgbClr val="E94823"/>
              </a:buClr>
              <a:buNone/>
            </a:pPr>
            <a:r>
              <a:rPr lang="ja-JP" altLang="en-US" sz="2400" b="1">
                <a:solidFill>
                  <a:srgbClr val="F36C37"/>
                </a:solidFill>
              </a:rPr>
              <a:t>分析結果の考察・結論</a:t>
            </a:r>
            <a:endParaRPr lang="ja-JP" altLang="en-US" sz="2400" b="1" dirty="0">
              <a:solidFill>
                <a:srgbClr val="F36C37"/>
              </a:solidFill>
            </a:endParaRPr>
          </a:p>
        </p:txBody>
      </p:sp>
      <p:cxnSp>
        <p:nvCxnSpPr>
          <p:cNvPr id="27" name="直線コネクタ 26">
            <a:extLst>
              <a:ext uri="{FF2B5EF4-FFF2-40B4-BE49-F238E27FC236}">
                <a16:creationId xmlns:a16="http://schemas.microsoft.com/office/drawing/2014/main" id="{491D962F-7E34-4A12-920E-C4027FB2585C}"/>
              </a:ext>
            </a:extLst>
          </p:cNvPr>
          <p:cNvCxnSpPr>
            <a:cxnSpLocks/>
          </p:cNvCxnSpPr>
          <p:nvPr/>
        </p:nvCxnSpPr>
        <p:spPr>
          <a:xfrm>
            <a:off x="5552501" y="5535039"/>
            <a:ext cx="5872737" cy="0"/>
          </a:xfrm>
          <a:prstGeom prst="line">
            <a:avLst/>
          </a:prstGeom>
          <a:ln>
            <a:solidFill>
              <a:srgbClr val="F36C37"/>
            </a:solidFill>
          </a:ln>
        </p:spPr>
        <p:style>
          <a:lnRef idx="1">
            <a:schemeClr val="accent1"/>
          </a:lnRef>
          <a:fillRef idx="0">
            <a:schemeClr val="accent1"/>
          </a:fillRef>
          <a:effectRef idx="0">
            <a:schemeClr val="accent1"/>
          </a:effectRef>
          <a:fontRef idx="minor">
            <a:schemeClr val="tx1"/>
          </a:fontRef>
        </p:style>
      </p:cxnSp>
      <p:sp>
        <p:nvSpPr>
          <p:cNvPr id="28" name="四角形: 角を丸くする 27">
            <a:extLst>
              <a:ext uri="{FF2B5EF4-FFF2-40B4-BE49-F238E27FC236}">
                <a16:creationId xmlns:a16="http://schemas.microsoft.com/office/drawing/2014/main" id="{FC6CF4E0-EDCC-4051-A66C-3E24C18DA5E6}"/>
              </a:ext>
            </a:extLst>
          </p:cNvPr>
          <p:cNvSpPr/>
          <p:nvPr/>
        </p:nvSpPr>
        <p:spPr bwMode="auto">
          <a:xfrm>
            <a:off x="551309" y="5314211"/>
            <a:ext cx="1475981" cy="394229"/>
          </a:xfrm>
          <a:prstGeom prst="roundRect">
            <a:avLst>
              <a:gd name="adj" fmla="val 50000"/>
            </a:avLst>
          </a:prstGeom>
          <a:solidFill>
            <a:srgbClr val="F36C37"/>
          </a:solidFill>
          <a:ln w="19050" algn="ctr">
            <a:noFill/>
            <a:prstDash val="dash"/>
            <a:round/>
            <a:headEnd/>
            <a:tailEnd/>
          </a:ln>
          <a:effectLst/>
        </p:spPr>
        <p:txBody>
          <a:bodyPr wrap="none" lIns="108000" tIns="108000" rtlCol="0" anchor="ctr"/>
          <a:lstStyle/>
          <a:p>
            <a:pPr algn="ctr"/>
            <a:r>
              <a:rPr kumimoji="1" lang="ja-JP" altLang="en-US" sz="2400" b="1" dirty="0">
                <a:solidFill>
                  <a:schemeClr val="bg1"/>
                </a:solidFill>
                <a:latin typeface="+mn-ea"/>
              </a:rPr>
              <a:t>第</a:t>
            </a:r>
            <a:r>
              <a:rPr kumimoji="1" lang="en-US" altLang="ja-JP" sz="2400" b="1" dirty="0">
                <a:solidFill>
                  <a:schemeClr val="bg1"/>
                </a:solidFill>
                <a:latin typeface="+mn-ea"/>
              </a:rPr>
              <a:t>6</a:t>
            </a:r>
            <a:r>
              <a:rPr kumimoji="1" lang="ja-JP" altLang="en-US" sz="2400" b="1" dirty="0">
                <a:solidFill>
                  <a:schemeClr val="bg1"/>
                </a:solidFill>
                <a:latin typeface="+mn-ea"/>
              </a:rPr>
              <a:t>章</a:t>
            </a:r>
          </a:p>
        </p:txBody>
      </p:sp>
    </p:spTree>
    <p:extLst>
      <p:ext uri="{BB962C8B-B14F-4D97-AF65-F5344CB8AC3E}">
        <p14:creationId xmlns:p14="http://schemas.microsoft.com/office/powerpoint/2010/main" val="280514696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7CE61E4-F23D-1E4C-47A1-AE3DFB01BAC4}"/>
              </a:ext>
            </a:extLst>
          </p:cNvPr>
          <p:cNvSpPr>
            <a:spLocks noGrp="1"/>
          </p:cNvSpPr>
          <p:nvPr>
            <p:ph type="title"/>
          </p:nvPr>
        </p:nvSpPr>
        <p:spPr/>
        <p:txBody>
          <a:bodyPr/>
          <a:lstStyle/>
          <a:p>
            <a:r>
              <a:rPr kumimoji="1" lang="en-US" altLang="ja-JP" dirty="0"/>
              <a:t>Excel </a:t>
            </a:r>
            <a:r>
              <a:rPr kumimoji="1" lang="ja-JP" altLang="en-US"/>
              <a:t>と</a:t>
            </a:r>
            <a:r>
              <a:rPr kumimoji="1" lang="en-US" altLang="ja-JP" dirty="0"/>
              <a:t> </a:t>
            </a:r>
            <a:r>
              <a:rPr kumimoji="1" lang="en-US" altLang="ja-JP" dirty="0" err="1"/>
              <a:t>PowerBI</a:t>
            </a:r>
            <a:endParaRPr kumimoji="1" lang="ja-JP" altLang="en-US"/>
          </a:p>
        </p:txBody>
      </p:sp>
      <p:sp>
        <p:nvSpPr>
          <p:cNvPr id="3" name="スライド番号プレースホルダー 2">
            <a:extLst>
              <a:ext uri="{FF2B5EF4-FFF2-40B4-BE49-F238E27FC236}">
                <a16:creationId xmlns:a16="http://schemas.microsoft.com/office/drawing/2014/main" id="{FC1AC7F9-03B4-4768-2247-84CF2A948915}"/>
              </a:ext>
            </a:extLst>
          </p:cNvPr>
          <p:cNvSpPr>
            <a:spLocks noGrp="1"/>
          </p:cNvSpPr>
          <p:nvPr>
            <p:ph type="sldNum" sz="quarter" idx="10"/>
          </p:nvPr>
        </p:nvSpPr>
        <p:spPr/>
        <p:txBody>
          <a:bodyPr/>
          <a:lstStyle/>
          <a:p>
            <a:fld id="{5D750650-B10A-47BF-93C2-E1678438B37A}" type="slidenum">
              <a:rPr lang="en-US" altLang="ja-JP" smtClean="0"/>
              <a:pPr/>
              <a:t>70</a:t>
            </a:fld>
            <a:endParaRPr lang="en-US" altLang="ja-JP" dirty="0"/>
          </a:p>
        </p:txBody>
      </p:sp>
      <p:graphicFrame>
        <p:nvGraphicFramePr>
          <p:cNvPr id="4" name="表 3">
            <a:extLst>
              <a:ext uri="{FF2B5EF4-FFF2-40B4-BE49-F238E27FC236}">
                <a16:creationId xmlns:a16="http://schemas.microsoft.com/office/drawing/2014/main" id="{065F6B1B-768D-D416-7BB7-C34271F2680B}"/>
              </a:ext>
            </a:extLst>
          </p:cNvPr>
          <p:cNvGraphicFramePr>
            <a:graphicFrameLocks noGrp="1"/>
          </p:cNvGraphicFramePr>
          <p:nvPr>
            <p:extLst>
              <p:ext uri="{D42A27DB-BD31-4B8C-83A1-F6EECF244321}">
                <p14:modId xmlns:p14="http://schemas.microsoft.com/office/powerpoint/2010/main" val="911303871"/>
              </p:ext>
            </p:extLst>
          </p:nvPr>
        </p:nvGraphicFramePr>
        <p:xfrm>
          <a:off x="1655616" y="1188720"/>
          <a:ext cx="8880763" cy="4480560"/>
        </p:xfrm>
        <a:graphic>
          <a:graphicData uri="http://schemas.openxmlformats.org/drawingml/2006/table">
            <a:tbl>
              <a:tblPr firstRow="1" bandRow="1">
                <a:tableStyleId>{69012ECD-51FC-41F1-AA8D-1B2483CD663E}</a:tableStyleId>
              </a:tblPr>
              <a:tblGrid>
                <a:gridCol w="2269238">
                  <a:extLst>
                    <a:ext uri="{9D8B030D-6E8A-4147-A177-3AD203B41FA5}">
                      <a16:colId xmlns:a16="http://schemas.microsoft.com/office/drawing/2014/main" val="2494120195"/>
                    </a:ext>
                  </a:extLst>
                </a:gridCol>
                <a:gridCol w="3332765">
                  <a:extLst>
                    <a:ext uri="{9D8B030D-6E8A-4147-A177-3AD203B41FA5}">
                      <a16:colId xmlns:a16="http://schemas.microsoft.com/office/drawing/2014/main" val="958544876"/>
                    </a:ext>
                  </a:extLst>
                </a:gridCol>
                <a:gridCol w="3278760">
                  <a:extLst>
                    <a:ext uri="{9D8B030D-6E8A-4147-A177-3AD203B41FA5}">
                      <a16:colId xmlns:a16="http://schemas.microsoft.com/office/drawing/2014/main" val="3495930284"/>
                    </a:ext>
                  </a:extLst>
                </a:gridCol>
              </a:tblGrid>
              <a:tr h="0">
                <a:tc>
                  <a:txBody>
                    <a:bodyPr/>
                    <a:lstStyle/>
                    <a:p>
                      <a:pPr algn="ctr" fontAlgn="b"/>
                      <a:r>
                        <a:rPr lang="ja-JP" altLang="en-US" b="1">
                          <a:effectLst/>
                        </a:rPr>
                        <a:t>特徴</a:t>
                      </a:r>
                    </a:p>
                  </a:txBody>
                  <a:tcPr anchor="ctr">
                    <a:lnB w="12700" cap="flat" cmpd="sng" algn="ctr">
                      <a:solidFill>
                        <a:schemeClr val="tx1"/>
                      </a:solidFill>
                      <a:prstDash val="solid"/>
                      <a:round/>
                      <a:headEnd type="none" w="med" len="med"/>
                      <a:tailEnd type="none" w="med" len="med"/>
                    </a:lnB>
                  </a:tcPr>
                </a:tc>
                <a:tc>
                  <a:txBody>
                    <a:bodyPr/>
                    <a:lstStyle/>
                    <a:p>
                      <a:pPr algn="ctr" fontAlgn="b"/>
                      <a:r>
                        <a:rPr lang="en-US" b="1">
                          <a:effectLst/>
                        </a:rPr>
                        <a:t>Excel</a:t>
                      </a:r>
                    </a:p>
                  </a:txBody>
                  <a:tcPr anchor="ctr">
                    <a:lnB w="12700" cap="flat" cmpd="sng" algn="ctr">
                      <a:solidFill>
                        <a:schemeClr val="tx1"/>
                      </a:solidFill>
                      <a:prstDash val="solid"/>
                      <a:round/>
                      <a:headEnd type="none" w="med" len="med"/>
                      <a:tailEnd type="none" w="med" len="med"/>
                    </a:lnB>
                  </a:tcPr>
                </a:tc>
                <a:tc>
                  <a:txBody>
                    <a:bodyPr/>
                    <a:lstStyle/>
                    <a:p>
                      <a:pPr algn="ctr" fontAlgn="b"/>
                      <a:r>
                        <a:rPr lang="en-US" b="1" dirty="0" err="1">
                          <a:effectLst/>
                        </a:rPr>
                        <a:t>PowerBI</a:t>
                      </a:r>
                      <a:endParaRPr lang="en-US" b="1" dirty="0">
                        <a:effectLst/>
                      </a:endParaRPr>
                    </a:p>
                  </a:txBody>
                  <a:tcPr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89163816"/>
                  </a:ext>
                </a:extLst>
              </a:tr>
              <a:tr h="0">
                <a:tc>
                  <a:txBody>
                    <a:bodyPr/>
                    <a:lstStyle/>
                    <a:p>
                      <a:pPr algn="ctr" fontAlgn="base"/>
                      <a:r>
                        <a:rPr lang="ja-JP" altLang="en-US" b="1">
                          <a:effectLst/>
                        </a:rPr>
                        <a:t>主な用途</a:t>
                      </a:r>
                      <a:endParaRPr lang="ja-JP" altLang="en-US">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base"/>
                      <a:r>
                        <a:rPr lang="ja-JP" altLang="en-US">
                          <a:effectLst/>
                        </a:rPr>
                        <a:t>小規模なデータ処理や個人の分析</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base"/>
                      <a:r>
                        <a:rPr lang="ja-JP" altLang="en-US">
                          <a:effectLst/>
                        </a:rPr>
                        <a:t>大規模なデータやビジネス分析</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28055467"/>
                  </a:ext>
                </a:extLst>
              </a:tr>
              <a:tr h="0">
                <a:tc>
                  <a:txBody>
                    <a:bodyPr/>
                    <a:lstStyle/>
                    <a:p>
                      <a:pPr algn="ctr" fontAlgn="base"/>
                      <a:r>
                        <a:rPr lang="ja-JP" altLang="en-US" b="1">
                          <a:effectLst/>
                        </a:rPr>
                        <a:t>データの規模</a:t>
                      </a:r>
                      <a:endParaRPr lang="ja-JP" altLang="en-US">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base"/>
                      <a:r>
                        <a:rPr lang="ja-JP" altLang="en-US">
                          <a:effectLst/>
                        </a:rPr>
                        <a:t>小規模なデータ処理に適している</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base"/>
                      <a:r>
                        <a:rPr lang="ja-JP" altLang="en-US">
                          <a:effectLst/>
                        </a:rPr>
                        <a:t>大規模なデータ処理に適している</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97217425"/>
                  </a:ext>
                </a:extLst>
              </a:tr>
              <a:tr h="0">
                <a:tc>
                  <a:txBody>
                    <a:bodyPr/>
                    <a:lstStyle/>
                    <a:p>
                      <a:pPr algn="ctr" fontAlgn="base"/>
                      <a:r>
                        <a:rPr lang="ja-JP" altLang="en-US" b="1">
                          <a:effectLst/>
                        </a:rPr>
                        <a:t>柔軟性</a:t>
                      </a:r>
                      <a:endParaRPr lang="ja-JP" altLang="en-US">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base"/>
                      <a:r>
                        <a:rPr lang="ja-JP" altLang="en-US">
                          <a:effectLst/>
                        </a:rPr>
                        <a:t>柔軟性が高く、さまざまなデータ処理や分析が可能</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base"/>
                      <a:r>
                        <a:rPr lang="ja-JP" altLang="en-US">
                          <a:effectLst/>
                        </a:rPr>
                        <a:t>データの視覚化や分析に特化し、リアルタイムでの分析が可能</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10053111"/>
                  </a:ext>
                </a:extLst>
              </a:tr>
              <a:tr h="0">
                <a:tc>
                  <a:txBody>
                    <a:bodyPr/>
                    <a:lstStyle/>
                    <a:p>
                      <a:pPr algn="ctr" fontAlgn="base"/>
                      <a:r>
                        <a:rPr lang="ja-JP" altLang="en-US" b="1">
                          <a:effectLst/>
                        </a:rPr>
                        <a:t>自動化の容易性</a:t>
                      </a:r>
                      <a:endParaRPr lang="ja-JP" altLang="en-US">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base"/>
                      <a:r>
                        <a:rPr lang="ja-JP" altLang="en-US">
                          <a:effectLst/>
                        </a:rPr>
                        <a:t>関数やマクロを使って自動化することができる</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base"/>
                      <a:r>
                        <a:rPr lang="ja-JP" altLang="en-US">
                          <a:effectLst/>
                        </a:rPr>
                        <a:t>リアルタイムデータ分析や自動化が可能</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14617393"/>
                  </a:ext>
                </a:extLst>
              </a:tr>
              <a:tr h="0">
                <a:tc>
                  <a:txBody>
                    <a:bodyPr/>
                    <a:lstStyle/>
                    <a:p>
                      <a:pPr algn="ctr" fontAlgn="base"/>
                      <a:r>
                        <a:rPr lang="ja-JP" altLang="en-US" b="1">
                          <a:effectLst/>
                        </a:rPr>
                        <a:t>データソースの統合</a:t>
                      </a:r>
                      <a:endParaRPr lang="ja-JP" altLang="en-US">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base"/>
                      <a:r>
                        <a:rPr lang="ja-JP" altLang="en-US">
                          <a:effectLst/>
                        </a:rPr>
                        <a:t>一つのファイルにデータが含まれるため、統合が容易</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base"/>
                      <a:r>
                        <a:rPr lang="ja-JP" altLang="en-US">
                          <a:effectLst/>
                        </a:rPr>
                        <a:t>複数のデータソースからデータを統合し、関係性を可視化</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50405138"/>
                  </a:ext>
                </a:extLst>
              </a:tr>
              <a:tr h="0">
                <a:tc>
                  <a:txBody>
                    <a:bodyPr/>
                    <a:lstStyle/>
                    <a:p>
                      <a:pPr algn="ctr" fontAlgn="base"/>
                      <a:r>
                        <a:rPr lang="ja-JP" altLang="en-US" b="1">
                          <a:effectLst/>
                        </a:rPr>
                        <a:t>リアルタイム分析</a:t>
                      </a:r>
                      <a:endParaRPr lang="ja-JP" altLang="en-US">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base"/>
                      <a:r>
                        <a:rPr lang="ja-JP" altLang="en-US">
                          <a:effectLst/>
                        </a:rPr>
                        <a:t>不可能</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base"/>
                      <a:r>
                        <a:rPr lang="ja-JP" altLang="en-US">
                          <a:effectLst/>
                        </a:rPr>
                        <a:t>リアルタイムでのデータ分析が可能</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24957110"/>
                  </a:ext>
                </a:extLst>
              </a:tr>
            </a:tbl>
          </a:graphicData>
        </a:graphic>
      </p:graphicFrame>
    </p:spTree>
    <p:extLst>
      <p:ext uri="{BB962C8B-B14F-4D97-AF65-F5344CB8AC3E}">
        <p14:creationId xmlns:p14="http://schemas.microsoft.com/office/powerpoint/2010/main" val="419016880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7CE61E4-F23D-1E4C-47A1-AE3DFB01BAC4}"/>
              </a:ext>
            </a:extLst>
          </p:cNvPr>
          <p:cNvSpPr>
            <a:spLocks noGrp="1"/>
          </p:cNvSpPr>
          <p:nvPr>
            <p:ph type="title"/>
          </p:nvPr>
        </p:nvSpPr>
        <p:spPr/>
        <p:txBody>
          <a:bodyPr/>
          <a:lstStyle/>
          <a:p>
            <a:r>
              <a:rPr kumimoji="1" lang="en-US" altLang="ja-JP" dirty="0" err="1"/>
              <a:t>PowerBI</a:t>
            </a:r>
            <a:r>
              <a:rPr kumimoji="1" lang="ja-JP" altLang="en-US"/>
              <a:t>の実装</a:t>
            </a:r>
          </a:p>
        </p:txBody>
      </p:sp>
      <p:sp>
        <p:nvSpPr>
          <p:cNvPr id="3" name="スライド番号プレースホルダー 2">
            <a:extLst>
              <a:ext uri="{FF2B5EF4-FFF2-40B4-BE49-F238E27FC236}">
                <a16:creationId xmlns:a16="http://schemas.microsoft.com/office/drawing/2014/main" id="{FC1AC7F9-03B4-4768-2247-84CF2A948915}"/>
              </a:ext>
            </a:extLst>
          </p:cNvPr>
          <p:cNvSpPr>
            <a:spLocks noGrp="1"/>
          </p:cNvSpPr>
          <p:nvPr>
            <p:ph type="sldNum" sz="quarter" idx="10"/>
          </p:nvPr>
        </p:nvSpPr>
        <p:spPr/>
        <p:txBody>
          <a:bodyPr/>
          <a:lstStyle/>
          <a:p>
            <a:fld id="{5D750650-B10A-47BF-93C2-E1678438B37A}" type="slidenum">
              <a:rPr lang="en-US" altLang="ja-JP" smtClean="0"/>
              <a:pPr/>
              <a:t>71</a:t>
            </a:fld>
            <a:endParaRPr lang="en-US" altLang="ja-JP" dirty="0"/>
          </a:p>
        </p:txBody>
      </p:sp>
      <p:pic>
        <p:nvPicPr>
          <p:cNvPr id="6" name="図 5" descr="パソコンの画面&#10;&#10;中程度の精度で自動的に生成された説明">
            <a:extLst>
              <a:ext uri="{FF2B5EF4-FFF2-40B4-BE49-F238E27FC236}">
                <a16:creationId xmlns:a16="http://schemas.microsoft.com/office/drawing/2014/main" id="{2DB775B2-D956-88D1-1250-A235B21703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61113" y="1892253"/>
            <a:ext cx="7772400" cy="983848"/>
          </a:xfrm>
          <a:prstGeom prst="rect">
            <a:avLst/>
          </a:prstGeom>
        </p:spPr>
      </p:pic>
      <p:sp>
        <p:nvSpPr>
          <p:cNvPr id="7" name="テキスト ボックス 6">
            <a:extLst>
              <a:ext uri="{FF2B5EF4-FFF2-40B4-BE49-F238E27FC236}">
                <a16:creationId xmlns:a16="http://schemas.microsoft.com/office/drawing/2014/main" id="{9393B7EC-4266-4081-5A84-661DCB348043}"/>
              </a:ext>
            </a:extLst>
          </p:cNvPr>
          <p:cNvSpPr txBox="1"/>
          <p:nvPr/>
        </p:nvSpPr>
        <p:spPr>
          <a:xfrm>
            <a:off x="453500" y="1245659"/>
            <a:ext cx="5493813" cy="369332"/>
          </a:xfrm>
          <a:prstGeom prst="rect">
            <a:avLst/>
          </a:prstGeom>
          <a:noFill/>
        </p:spPr>
        <p:txBody>
          <a:bodyPr wrap="none" rtlCol="0">
            <a:spAutoFit/>
          </a:bodyPr>
          <a:lstStyle/>
          <a:p>
            <a:pPr algn="ctr" defTabSz="914400" fontAlgn="base">
              <a:spcBef>
                <a:spcPct val="0"/>
              </a:spcBef>
              <a:spcAft>
                <a:spcPct val="0"/>
              </a:spcAft>
            </a:pPr>
            <a:r>
              <a:rPr kumimoji="1" lang="ja-JP" altLang="en-US" b="1">
                <a:solidFill>
                  <a:srgbClr val="F36C37"/>
                </a:solidFill>
                <a:latin typeface="+mn-ea"/>
              </a:rPr>
              <a:t>あるホテルのレビューデータを可視化と分析を行う</a:t>
            </a:r>
            <a:endParaRPr kumimoji="1" lang="ja-JP" altLang="en-US" b="1" dirty="0">
              <a:solidFill>
                <a:srgbClr val="F36C37"/>
              </a:solidFill>
              <a:latin typeface="+mn-ea"/>
            </a:endParaRPr>
          </a:p>
        </p:txBody>
      </p:sp>
      <p:sp>
        <p:nvSpPr>
          <p:cNvPr id="8" name="テキスト ボックス 7">
            <a:extLst>
              <a:ext uri="{FF2B5EF4-FFF2-40B4-BE49-F238E27FC236}">
                <a16:creationId xmlns:a16="http://schemas.microsoft.com/office/drawing/2014/main" id="{5CC2115E-2A4D-171A-53BE-322E1CC6226C}"/>
              </a:ext>
            </a:extLst>
          </p:cNvPr>
          <p:cNvSpPr txBox="1"/>
          <p:nvPr/>
        </p:nvSpPr>
        <p:spPr>
          <a:xfrm>
            <a:off x="453500" y="3941601"/>
            <a:ext cx="879071" cy="369332"/>
          </a:xfrm>
          <a:prstGeom prst="rect">
            <a:avLst/>
          </a:prstGeom>
          <a:noFill/>
        </p:spPr>
        <p:txBody>
          <a:bodyPr wrap="square" rtlCol="0">
            <a:spAutoFit/>
          </a:bodyPr>
          <a:lstStyle/>
          <a:p>
            <a:pPr algn="ctr" defTabSz="914400" fontAlgn="base">
              <a:spcBef>
                <a:spcPct val="0"/>
              </a:spcBef>
              <a:spcAft>
                <a:spcPct val="0"/>
              </a:spcAft>
            </a:pPr>
            <a:r>
              <a:rPr kumimoji="1" lang="ja-JP" altLang="en-US">
                <a:solidFill>
                  <a:srgbClr val="000000"/>
                </a:solidFill>
                <a:latin typeface="+mn-ea"/>
              </a:rPr>
              <a:t>目標</a:t>
            </a:r>
            <a:endParaRPr kumimoji="1" lang="ja-JP" altLang="en-US" dirty="0">
              <a:solidFill>
                <a:srgbClr val="000000"/>
              </a:solidFill>
              <a:latin typeface="+mn-ea"/>
            </a:endParaRPr>
          </a:p>
        </p:txBody>
      </p:sp>
      <p:sp>
        <p:nvSpPr>
          <p:cNvPr id="9" name="テキスト ボックス 8">
            <a:extLst>
              <a:ext uri="{FF2B5EF4-FFF2-40B4-BE49-F238E27FC236}">
                <a16:creationId xmlns:a16="http://schemas.microsoft.com/office/drawing/2014/main" id="{30F9A67F-CE18-83F1-F229-07782BA51D6C}"/>
              </a:ext>
            </a:extLst>
          </p:cNvPr>
          <p:cNvSpPr txBox="1"/>
          <p:nvPr/>
        </p:nvSpPr>
        <p:spPr>
          <a:xfrm>
            <a:off x="2010309" y="4310933"/>
            <a:ext cx="8171378" cy="923330"/>
          </a:xfrm>
          <a:prstGeom prst="rect">
            <a:avLst/>
          </a:prstGeom>
          <a:noFill/>
        </p:spPr>
        <p:txBody>
          <a:bodyPr wrap="square" rtlCol="0">
            <a:spAutoFit/>
          </a:bodyPr>
          <a:lstStyle/>
          <a:p>
            <a:pPr marL="285750" indent="-285750" defTabSz="914400" fontAlgn="base">
              <a:spcBef>
                <a:spcPct val="0"/>
              </a:spcBef>
              <a:spcAft>
                <a:spcPct val="0"/>
              </a:spcAft>
              <a:buFont typeface="Wingdings" pitchFamily="2" charset="2"/>
              <a:buChar char="n"/>
            </a:pPr>
            <a:r>
              <a:rPr kumimoji="1" lang="en-US" altLang="ja-JP" dirty="0" err="1">
                <a:solidFill>
                  <a:srgbClr val="000000"/>
                </a:solidFill>
                <a:latin typeface="+mn-ea"/>
              </a:rPr>
              <a:t>PowerBI</a:t>
            </a:r>
            <a:r>
              <a:rPr kumimoji="1" lang="en-US" altLang="ja-JP" dirty="0">
                <a:solidFill>
                  <a:srgbClr val="000000"/>
                </a:solidFill>
                <a:latin typeface="+mn-ea"/>
              </a:rPr>
              <a:t> </a:t>
            </a:r>
            <a:r>
              <a:rPr kumimoji="1" lang="ja-JP" altLang="en-US">
                <a:solidFill>
                  <a:srgbClr val="000000"/>
                </a:solidFill>
                <a:latin typeface="+mn-ea"/>
              </a:rPr>
              <a:t>で何ができるか説明出来るようになる</a:t>
            </a:r>
            <a:endParaRPr kumimoji="1" lang="en-US" altLang="ja-JP" dirty="0">
              <a:solidFill>
                <a:srgbClr val="000000"/>
              </a:solidFill>
              <a:latin typeface="+mn-ea"/>
            </a:endParaRPr>
          </a:p>
          <a:p>
            <a:pPr marL="285750" indent="-285750" defTabSz="914400" fontAlgn="base">
              <a:spcBef>
                <a:spcPct val="0"/>
              </a:spcBef>
              <a:spcAft>
                <a:spcPct val="0"/>
              </a:spcAft>
              <a:buFont typeface="Wingdings" pitchFamily="2" charset="2"/>
              <a:buChar char="n"/>
            </a:pPr>
            <a:r>
              <a:rPr kumimoji="1" lang="en-US" altLang="ja-JP" dirty="0" err="1">
                <a:solidFill>
                  <a:srgbClr val="000000"/>
                </a:solidFill>
                <a:latin typeface="+mn-ea"/>
              </a:rPr>
              <a:t>PowerBI</a:t>
            </a:r>
            <a:r>
              <a:rPr kumimoji="1" lang="en-US" altLang="ja-JP" dirty="0">
                <a:solidFill>
                  <a:srgbClr val="000000"/>
                </a:solidFill>
                <a:latin typeface="+mn-ea"/>
              </a:rPr>
              <a:t> </a:t>
            </a:r>
            <a:r>
              <a:rPr kumimoji="1" lang="ja-JP" altLang="en-US">
                <a:solidFill>
                  <a:srgbClr val="000000"/>
                </a:solidFill>
                <a:latin typeface="+mn-ea"/>
              </a:rPr>
              <a:t>で基本的な可視化が出来るようになる</a:t>
            </a:r>
            <a:endParaRPr kumimoji="1" lang="en-US" altLang="ja-JP" dirty="0">
              <a:solidFill>
                <a:srgbClr val="000000"/>
              </a:solidFill>
              <a:latin typeface="+mn-ea"/>
            </a:endParaRPr>
          </a:p>
          <a:p>
            <a:pPr marL="285750" indent="-285750" defTabSz="914400" fontAlgn="base">
              <a:spcBef>
                <a:spcPct val="0"/>
              </a:spcBef>
              <a:spcAft>
                <a:spcPct val="0"/>
              </a:spcAft>
              <a:buFont typeface="Wingdings" pitchFamily="2" charset="2"/>
              <a:buChar char="n"/>
            </a:pPr>
            <a:r>
              <a:rPr kumimoji="1" lang="en-US" altLang="ja-JP" dirty="0" err="1">
                <a:solidFill>
                  <a:srgbClr val="000000"/>
                </a:solidFill>
                <a:latin typeface="+mn-ea"/>
              </a:rPr>
              <a:t>PowerBI</a:t>
            </a:r>
            <a:r>
              <a:rPr kumimoji="1" lang="en-US" altLang="ja-JP" dirty="0">
                <a:solidFill>
                  <a:srgbClr val="000000"/>
                </a:solidFill>
                <a:latin typeface="+mn-ea"/>
              </a:rPr>
              <a:t> </a:t>
            </a:r>
            <a:r>
              <a:rPr kumimoji="1" lang="ja-JP" altLang="en-US">
                <a:solidFill>
                  <a:srgbClr val="000000"/>
                </a:solidFill>
                <a:latin typeface="+mn-ea"/>
              </a:rPr>
              <a:t>と</a:t>
            </a:r>
            <a:r>
              <a:rPr kumimoji="1" lang="en-US" altLang="ja-JP" dirty="0">
                <a:solidFill>
                  <a:srgbClr val="000000"/>
                </a:solidFill>
                <a:latin typeface="+mn-ea"/>
              </a:rPr>
              <a:t>Excel</a:t>
            </a:r>
            <a:r>
              <a:rPr kumimoji="1" lang="ja-JP" altLang="en-US">
                <a:solidFill>
                  <a:srgbClr val="000000"/>
                </a:solidFill>
                <a:latin typeface="+mn-ea"/>
              </a:rPr>
              <a:t>の違いが説明できるようになる</a:t>
            </a:r>
            <a:endParaRPr kumimoji="1" lang="ja-JP" altLang="en-US" dirty="0">
              <a:solidFill>
                <a:srgbClr val="000000"/>
              </a:solidFill>
              <a:latin typeface="+mn-ea"/>
            </a:endParaRPr>
          </a:p>
        </p:txBody>
      </p:sp>
    </p:spTree>
    <p:extLst>
      <p:ext uri="{BB962C8B-B14F-4D97-AF65-F5344CB8AC3E}">
        <p14:creationId xmlns:p14="http://schemas.microsoft.com/office/powerpoint/2010/main" val="37950488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B55B8F3-C86E-6765-3DB5-8C7838760F39}"/>
              </a:ext>
            </a:extLst>
          </p:cNvPr>
          <p:cNvSpPr>
            <a:spLocks noGrp="1"/>
          </p:cNvSpPr>
          <p:nvPr>
            <p:ph type="ctrTitle" idx="4294967295"/>
          </p:nvPr>
        </p:nvSpPr>
        <p:spPr>
          <a:xfrm>
            <a:off x="0" y="238125"/>
            <a:ext cx="8264525" cy="1435100"/>
          </a:xfrm>
        </p:spPr>
        <p:txBody>
          <a:bodyPr vert="horz" lIns="91440" tIns="45720" rIns="91440" bIns="45720" rtlCol="0" anchor="b">
            <a:normAutofit/>
          </a:bodyPr>
          <a:lstStyle/>
          <a:p>
            <a:pPr algn="l">
              <a:lnSpc>
                <a:spcPct val="90000"/>
              </a:lnSpc>
            </a:pPr>
            <a:r>
              <a:rPr lang="ja-JP" altLang="en-US" sz="2900">
                <a:solidFill>
                  <a:schemeClr val="tx1"/>
                </a:solidFill>
                <a:latin typeface="+mj-lt"/>
                <a:ea typeface="+mj-ea"/>
                <a:cs typeface="+mj-cs"/>
              </a:rPr>
              <a:t>講師紹介</a:t>
            </a:r>
            <a:br>
              <a:rPr lang="en-US" altLang="ja-JP" sz="2900">
                <a:solidFill>
                  <a:schemeClr val="tx1"/>
                </a:solidFill>
                <a:latin typeface="+mj-lt"/>
                <a:ea typeface="+mj-ea"/>
                <a:cs typeface="+mj-cs"/>
              </a:rPr>
            </a:br>
            <a:r>
              <a:rPr lang="ja-JP" altLang="en-US" sz="2900">
                <a:solidFill>
                  <a:schemeClr val="tx1"/>
                </a:solidFill>
                <a:latin typeface="+mj-lt"/>
                <a:ea typeface="+mj-ea"/>
                <a:cs typeface="+mj-cs"/>
              </a:rPr>
              <a:t>小池　歩</a:t>
            </a:r>
            <a:br>
              <a:rPr lang="en-US" altLang="ja-JP" sz="2900">
                <a:solidFill>
                  <a:schemeClr val="tx1"/>
                </a:solidFill>
                <a:latin typeface="+mj-lt"/>
                <a:ea typeface="+mj-ea"/>
                <a:cs typeface="+mj-cs"/>
              </a:rPr>
            </a:br>
            <a:r>
              <a:rPr lang="ja-JP" altLang="en-US" sz="2900">
                <a:solidFill>
                  <a:schemeClr val="tx1"/>
                </a:solidFill>
                <a:latin typeface="+mj-lt"/>
                <a:ea typeface="+mj-ea"/>
                <a:cs typeface="+mj-cs"/>
              </a:rPr>
              <a:t>こいけ　あゆむ</a:t>
            </a:r>
          </a:p>
        </p:txBody>
      </p:sp>
      <p:sp>
        <p:nvSpPr>
          <p:cNvPr id="4" name="コンテンツ プレースホルダー 3">
            <a:extLst>
              <a:ext uri="{FF2B5EF4-FFF2-40B4-BE49-F238E27FC236}">
                <a16:creationId xmlns:a16="http://schemas.microsoft.com/office/drawing/2014/main" id="{F4436E3C-D493-960E-6220-EA5243667800}"/>
              </a:ext>
            </a:extLst>
          </p:cNvPr>
          <p:cNvSpPr>
            <a:spLocks noGrp="1"/>
          </p:cNvSpPr>
          <p:nvPr>
            <p:ph type="body" idx="4294967295"/>
          </p:nvPr>
        </p:nvSpPr>
        <p:spPr>
          <a:xfrm>
            <a:off x="0" y="4921250"/>
            <a:ext cx="5035550" cy="1601788"/>
          </a:xfrm>
        </p:spPr>
        <p:txBody>
          <a:bodyPr vert="horz" wrap="none" lIns="91440" tIns="45720" rIns="91440" bIns="45720" rtlCol="0" anchor="t">
            <a:normAutofit/>
          </a:bodyPr>
          <a:lstStyle/>
          <a:p>
            <a:pPr marL="0" indent="-228600">
              <a:lnSpc>
                <a:spcPct val="90000"/>
              </a:lnSpc>
              <a:buFont typeface="Wingdings" pitchFamily="2" charset="2"/>
              <a:buChar char="ü"/>
            </a:pPr>
            <a:endParaRPr lang="en-US" altLang="ja-JP" sz="1600" b="1" dirty="0">
              <a:solidFill>
                <a:schemeClr val="tx1"/>
              </a:solidFill>
              <a:latin typeface="+mn-lt"/>
              <a:ea typeface="+mn-ea"/>
            </a:endParaRPr>
          </a:p>
          <a:p>
            <a:pPr indent="-228600">
              <a:lnSpc>
                <a:spcPct val="90000"/>
              </a:lnSpc>
              <a:buFont typeface="Wingdings" pitchFamily="2" charset="2"/>
              <a:buChar char="ü"/>
            </a:pPr>
            <a:r>
              <a:rPr lang="en-US" altLang="ja-JP" sz="1600" b="1" dirty="0">
                <a:solidFill>
                  <a:schemeClr val="tx1"/>
                </a:solidFill>
                <a:latin typeface="+mn-lt"/>
                <a:ea typeface="+mn-ea"/>
              </a:rPr>
              <a:t>Solution Architect Associate</a:t>
            </a:r>
          </a:p>
          <a:p>
            <a:pPr indent="-228600">
              <a:lnSpc>
                <a:spcPct val="90000"/>
              </a:lnSpc>
              <a:buFont typeface="Wingdings" pitchFamily="2" charset="2"/>
              <a:buChar char="ü"/>
            </a:pPr>
            <a:r>
              <a:rPr lang="en-US" altLang="ja-JP" sz="1600" b="1" dirty="0">
                <a:solidFill>
                  <a:schemeClr val="tx1"/>
                </a:solidFill>
                <a:latin typeface="+mn-lt"/>
                <a:ea typeface="+mn-ea"/>
              </a:rPr>
              <a:t>Machine Learning Specialty</a:t>
            </a:r>
          </a:p>
          <a:p>
            <a:pPr indent="-228600">
              <a:lnSpc>
                <a:spcPct val="90000"/>
              </a:lnSpc>
              <a:buFont typeface="Wingdings" pitchFamily="2" charset="2"/>
              <a:buChar char="ü"/>
            </a:pPr>
            <a:r>
              <a:rPr lang="en-US" altLang="ja-JP" sz="1600" b="1" dirty="0">
                <a:solidFill>
                  <a:schemeClr val="tx1"/>
                </a:solidFill>
                <a:latin typeface="+mn-lt"/>
                <a:ea typeface="+mn-ea"/>
              </a:rPr>
              <a:t>DP-100</a:t>
            </a:r>
          </a:p>
          <a:p>
            <a:pPr indent="-228600">
              <a:lnSpc>
                <a:spcPct val="90000"/>
              </a:lnSpc>
              <a:buFont typeface="Wingdings" pitchFamily="2" charset="2"/>
              <a:buChar char="ü"/>
            </a:pPr>
            <a:r>
              <a:rPr lang="en-US" altLang="ja-JP" sz="1600" b="1" dirty="0">
                <a:solidFill>
                  <a:schemeClr val="tx1"/>
                </a:solidFill>
                <a:latin typeface="+mn-lt"/>
                <a:ea typeface="+mn-ea"/>
              </a:rPr>
              <a:t>DP-900</a:t>
            </a:r>
          </a:p>
          <a:p>
            <a:pPr marL="0" indent="-228600">
              <a:lnSpc>
                <a:spcPct val="90000"/>
              </a:lnSpc>
              <a:buFont typeface="Arial" panose="020B0604020202020204" pitchFamily="34" charset="0"/>
              <a:buChar char="•"/>
            </a:pPr>
            <a:endParaRPr lang="en-US" altLang="ja-JP" sz="1000" dirty="0">
              <a:solidFill>
                <a:schemeClr val="tx1"/>
              </a:solidFill>
              <a:latin typeface="+mn-lt"/>
              <a:ea typeface="+mn-ea"/>
            </a:endParaRPr>
          </a:p>
          <a:p>
            <a:pPr marL="0" indent="-228600">
              <a:lnSpc>
                <a:spcPct val="90000"/>
              </a:lnSpc>
              <a:buFont typeface="Arial" panose="020B0604020202020204" pitchFamily="34" charset="0"/>
              <a:buChar char="•"/>
            </a:pPr>
            <a:endParaRPr lang="en-US" altLang="ja-JP" sz="1000" dirty="0">
              <a:solidFill>
                <a:schemeClr val="tx1"/>
              </a:solidFill>
              <a:latin typeface="+mn-lt"/>
              <a:ea typeface="+mn-ea"/>
            </a:endParaRPr>
          </a:p>
          <a:p>
            <a:pPr marL="0" indent="-228600">
              <a:lnSpc>
                <a:spcPct val="90000"/>
              </a:lnSpc>
              <a:buFont typeface="Arial" panose="020B0604020202020204" pitchFamily="34" charset="0"/>
              <a:buChar char="•"/>
            </a:pPr>
            <a:endParaRPr lang="en-US" altLang="ja-JP" sz="1000" dirty="0">
              <a:solidFill>
                <a:schemeClr val="tx1"/>
              </a:solidFill>
              <a:latin typeface="+mn-lt"/>
              <a:ea typeface="+mn-ea"/>
            </a:endParaRPr>
          </a:p>
          <a:p>
            <a:pPr marL="0" indent="-228600">
              <a:lnSpc>
                <a:spcPct val="90000"/>
              </a:lnSpc>
              <a:buFont typeface="Arial" panose="020B0604020202020204" pitchFamily="34" charset="0"/>
              <a:buChar char="•"/>
            </a:pPr>
            <a:endParaRPr lang="en-US" altLang="ja-JP" sz="1000" dirty="0">
              <a:solidFill>
                <a:schemeClr val="tx1"/>
              </a:solidFill>
              <a:latin typeface="+mn-lt"/>
              <a:ea typeface="+mn-ea"/>
            </a:endParaRPr>
          </a:p>
        </p:txBody>
      </p:sp>
      <p:pic>
        <p:nvPicPr>
          <p:cNvPr id="5" name="図プレースホルダー 4" descr="スーツを着た男性&#10;&#10;自動的に生成された説明">
            <a:extLst>
              <a:ext uri="{FF2B5EF4-FFF2-40B4-BE49-F238E27FC236}">
                <a16:creationId xmlns:a16="http://schemas.microsoft.com/office/drawing/2014/main" id="{C0B88F2F-85AA-4958-5886-181D63499606}"/>
              </a:ext>
            </a:extLst>
          </p:cNvPr>
          <p:cNvPicPr>
            <a:picLocks noGrp="1" noChangeAspect="1"/>
          </p:cNvPicPr>
          <p:nvPr>
            <p:ph idx="4294967295"/>
          </p:nvPr>
        </p:nvPicPr>
        <p:blipFill rotWithShape="1">
          <a:blip r:embed="rId2"/>
          <a:srcRect l="10812" r="17035" b="2"/>
          <a:stretch/>
        </p:blipFill>
        <p:spPr>
          <a:xfrm>
            <a:off x="9236075" y="2371725"/>
            <a:ext cx="2955925" cy="4097338"/>
          </a:xfrm>
          <a:prstGeom prst="rect">
            <a:avLst/>
          </a:prstGeom>
          <a:noFill/>
        </p:spPr>
      </p:pic>
      <p:sp>
        <p:nvSpPr>
          <p:cNvPr id="3" name="テキスト ボックス 2">
            <a:extLst>
              <a:ext uri="{FF2B5EF4-FFF2-40B4-BE49-F238E27FC236}">
                <a16:creationId xmlns:a16="http://schemas.microsoft.com/office/drawing/2014/main" id="{B4AF8693-78C8-AC41-16C6-9C633BBFC5D8}"/>
              </a:ext>
            </a:extLst>
          </p:cNvPr>
          <p:cNvSpPr txBox="1"/>
          <p:nvPr/>
        </p:nvSpPr>
        <p:spPr>
          <a:xfrm>
            <a:off x="1953369" y="1708422"/>
            <a:ext cx="6241774" cy="1600438"/>
          </a:xfrm>
          <a:prstGeom prst="rect">
            <a:avLst/>
          </a:prstGeom>
          <a:noFill/>
        </p:spPr>
        <p:txBody>
          <a:bodyPr wrap="square" rtlCol="0">
            <a:spAutoFit/>
          </a:bodyPr>
          <a:lstStyle/>
          <a:p>
            <a:r>
              <a:rPr kumimoji="1" lang="ja-JP" altLang="en-US" b="1"/>
              <a:t>経歴</a:t>
            </a:r>
            <a:endParaRPr kumimoji="1" lang="en-US" altLang="ja-JP" b="1" dirty="0"/>
          </a:p>
          <a:p>
            <a:r>
              <a:rPr kumimoji="1" lang="ja-JP" altLang="en-US" sz="1600" b="1"/>
              <a:t>元俳優、大学卒業後、株式会社キカガク入社。</a:t>
            </a:r>
            <a:br>
              <a:rPr kumimoji="1" lang="en-US" altLang="ja-JP" sz="1600" b="1" dirty="0"/>
            </a:br>
            <a:r>
              <a:rPr kumimoji="1" lang="en-US" altLang="ja-JP" sz="1600" b="1" dirty="0"/>
              <a:t>AI</a:t>
            </a:r>
            <a:r>
              <a:rPr kumimoji="1" lang="ja-JP" altLang="en-US" sz="1600" b="1"/>
              <a:t>や</a:t>
            </a:r>
            <a:r>
              <a:rPr kumimoji="1" lang="en-US" altLang="ja-JP" sz="1600" b="1" dirty="0"/>
              <a:t>DL</a:t>
            </a:r>
            <a:r>
              <a:rPr kumimoji="1" lang="ja-JP" altLang="en-US" sz="1600" b="1"/>
              <a:t>の講師を務める。製造業の物体検知モデルの作成や医療の子宮がんの画像分類（論文）など様々なプロジェクトに参画。</a:t>
            </a:r>
            <a:br>
              <a:rPr kumimoji="1" lang="en-US" altLang="ja-JP" sz="1600" b="1" dirty="0"/>
            </a:br>
            <a:r>
              <a:rPr kumimoji="1" lang="ja-JP" altLang="en-US" sz="1600" b="1"/>
              <a:t>前職よりトレノケートにて業務委託での講師をしており、</a:t>
            </a:r>
            <a:r>
              <a:rPr kumimoji="1" lang="en-US" altLang="ja-JP" sz="1600" b="1" dirty="0"/>
              <a:t>2024</a:t>
            </a:r>
            <a:r>
              <a:rPr kumimoji="1" lang="ja-JP" altLang="en-US" sz="1600" b="1"/>
              <a:t>年１月より</a:t>
            </a:r>
            <a:r>
              <a:rPr kumimoji="1" lang="en-US" altLang="ja-JP" sz="1600" b="1" dirty="0"/>
              <a:t>JOIN</a:t>
            </a:r>
          </a:p>
        </p:txBody>
      </p:sp>
      <p:sp>
        <p:nvSpPr>
          <p:cNvPr id="8" name="テキスト ボックス 7">
            <a:extLst>
              <a:ext uri="{FF2B5EF4-FFF2-40B4-BE49-F238E27FC236}">
                <a16:creationId xmlns:a16="http://schemas.microsoft.com/office/drawing/2014/main" id="{42BBCF8C-2CDD-7DF4-08B9-10E6355B46FB}"/>
              </a:ext>
            </a:extLst>
          </p:cNvPr>
          <p:cNvSpPr txBox="1"/>
          <p:nvPr/>
        </p:nvSpPr>
        <p:spPr>
          <a:xfrm>
            <a:off x="1951311" y="3634082"/>
            <a:ext cx="5412487" cy="1206484"/>
          </a:xfrm>
          <a:prstGeom prst="rect">
            <a:avLst/>
          </a:prstGeom>
          <a:noFill/>
        </p:spPr>
        <p:txBody>
          <a:bodyPr wrap="square">
            <a:spAutoFit/>
          </a:bodyPr>
          <a:lstStyle/>
          <a:p>
            <a:pPr marL="285750" indent="-285750">
              <a:lnSpc>
                <a:spcPct val="90000"/>
              </a:lnSpc>
              <a:buFont typeface="Wingdings" pitchFamily="2" charset="2"/>
              <a:buChar char="ü"/>
            </a:pPr>
            <a:r>
              <a:rPr kumimoji="1" lang="ja-JP" altLang="en-US" sz="1600" b="1"/>
              <a:t>マイクロソフト認定トレーナー</a:t>
            </a:r>
            <a:endParaRPr kumimoji="1" lang="en-US" altLang="ja-JP" sz="1600" b="1" dirty="0"/>
          </a:p>
          <a:p>
            <a:pPr marL="57150" indent="-285750">
              <a:lnSpc>
                <a:spcPct val="90000"/>
              </a:lnSpc>
              <a:buFont typeface="Wingdings" pitchFamily="2" charset="2"/>
              <a:buChar char="ü"/>
            </a:pPr>
            <a:r>
              <a:rPr kumimoji="1" lang="en-US" altLang="ja-JP" sz="1600" b="1" dirty="0"/>
              <a:t>AWS </a:t>
            </a:r>
            <a:r>
              <a:rPr kumimoji="1" lang="ja-JP" altLang="en-US" sz="1600" b="1"/>
              <a:t>認定トレーナー</a:t>
            </a:r>
            <a:endParaRPr kumimoji="1" lang="en-US" altLang="ja-JP" sz="1600" b="1" dirty="0"/>
          </a:p>
          <a:p>
            <a:pPr marL="57150" indent="-285750">
              <a:lnSpc>
                <a:spcPct val="90000"/>
              </a:lnSpc>
              <a:buFont typeface="Wingdings" pitchFamily="2" charset="2"/>
              <a:buChar char="ü"/>
            </a:pPr>
            <a:r>
              <a:rPr kumimoji="1" lang="en-US" altLang="ja-JP" sz="1600" b="1" dirty="0" err="1"/>
              <a:t>Ideactive</a:t>
            </a:r>
            <a:r>
              <a:rPr kumimoji="1" lang="en-US" altLang="ja-JP" sz="1600" b="1" dirty="0"/>
              <a:t> Japan Project Professional Menta</a:t>
            </a:r>
          </a:p>
          <a:p>
            <a:pPr marL="57150" indent="-285750">
              <a:lnSpc>
                <a:spcPct val="90000"/>
              </a:lnSpc>
              <a:buFont typeface="Wingdings" pitchFamily="2" charset="2"/>
              <a:buChar char="ü"/>
            </a:pPr>
            <a:r>
              <a:rPr kumimoji="1" lang="en-US" altLang="ja-JP" sz="1600" b="1" dirty="0"/>
              <a:t>AI-900 </a:t>
            </a:r>
            <a:r>
              <a:rPr kumimoji="1" lang="ja-JP" altLang="en-US" sz="1600" b="1"/>
              <a:t>資格対策講座開発</a:t>
            </a:r>
            <a:endParaRPr kumimoji="1" lang="en-US" altLang="ja-JP" sz="1600" b="1" dirty="0"/>
          </a:p>
          <a:p>
            <a:pPr marL="57150" indent="-285750">
              <a:lnSpc>
                <a:spcPct val="90000"/>
              </a:lnSpc>
              <a:buFont typeface="Wingdings" pitchFamily="2" charset="2"/>
              <a:buChar char="ü"/>
            </a:pPr>
            <a:r>
              <a:rPr kumimoji="1" lang="ja-JP" altLang="en-US" sz="1600" b="1"/>
              <a:t>日本初データエンジニアリング講座開講</a:t>
            </a:r>
            <a:endParaRPr kumimoji="1" lang="en-US" altLang="ja-JP" sz="1600" b="1" dirty="0"/>
          </a:p>
        </p:txBody>
      </p:sp>
      <p:sp>
        <p:nvSpPr>
          <p:cNvPr id="9" name="テキスト ボックス 8">
            <a:extLst>
              <a:ext uri="{FF2B5EF4-FFF2-40B4-BE49-F238E27FC236}">
                <a16:creationId xmlns:a16="http://schemas.microsoft.com/office/drawing/2014/main" id="{72D42360-35F2-1573-1D82-7D7558C9E8AD}"/>
              </a:ext>
            </a:extLst>
          </p:cNvPr>
          <p:cNvSpPr txBox="1"/>
          <p:nvPr/>
        </p:nvSpPr>
        <p:spPr>
          <a:xfrm>
            <a:off x="1926317" y="3326305"/>
            <a:ext cx="1107996" cy="369332"/>
          </a:xfrm>
          <a:prstGeom prst="rect">
            <a:avLst/>
          </a:prstGeom>
          <a:noFill/>
        </p:spPr>
        <p:txBody>
          <a:bodyPr wrap="none" rtlCol="0">
            <a:spAutoFit/>
          </a:bodyPr>
          <a:lstStyle/>
          <a:p>
            <a:r>
              <a:rPr kumimoji="1" lang="ja-JP" altLang="en-US" b="1"/>
              <a:t>主な経歴</a:t>
            </a:r>
            <a:endParaRPr kumimoji="1" lang="en-US" altLang="ja-JP" b="1" dirty="0"/>
          </a:p>
        </p:txBody>
      </p:sp>
      <p:sp>
        <p:nvSpPr>
          <p:cNvPr id="11" name="テキスト ボックス 10">
            <a:extLst>
              <a:ext uri="{FF2B5EF4-FFF2-40B4-BE49-F238E27FC236}">
                <a16:creationId xmlns:a16="http://schemas.microsoft.com/office/drawing/2014/main" id="{E0941759-205E-038A-D0E3-0764C5001EE3}"/>
              </a:ext>
            </a:extLst>
          </p:cNvPr>
          <p:cNvSpPr txBox="1"/>
          <p:nvPr/>
        </p:nvSpPr>
        <p:spPr>
          <a:xfrm>
            <a:off x="1926317" y="4777545"/>
            <a:ext cx="1107996" cy="369332"/>
          </a:xfrm>
          <a:prstGeom prst="rect">
            <a:avLst/>
          </a:prstGeom>
          <a:noFill/>
        </p:spPr>
        <p:txBody>
          <a:bodyPr wrap="none" rtlCol="0">
            <a:spAutoFit/>
          </a:bodyPr>
          <a:lstStyle/>
          <a:p>
            <a:r>
              <a:rPr kumimoji="1" lang="ja-JP" altLang="en-US" b="1"/>
              <a:t>保有資格</a:t>
            </a:r>
            <a:endParaRPr kumimoji="1" lang="en-US" altLang="ja-JP" b="1" dirty="0"/>
          </a:p>
        </p:txBody>
      </p:sp>
    </p:spTree>
    <p:extLst>
      <p:ext uri="{BB962C8B-B14F-4D97-AF65-F5344CB8AC3E}">
        <p14:creationId xmlns:p14="http://schemas.microsoft.com/office/powerpoint/2010/main" val="14100428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D8B5CB95-4071-435A-B4A8-F48CFE252BEF}"/>
              </a:ext>
            </a:extLst>
          </p:cNvPr>
          <p:cNvSpPr>
            <a:spLocks noGrp="1"/>
          </p:cNvSpPr>
          <p:nvPr>
            <p:ph type="sldNum" sz="quarter" idx="10"/>
          </p:nvPr>
        </p:nvSpPr>
        <p:spPr/>
        <p:txBody>
          <a:bodyPr/>
          <a:lstStyle/>
          <a:p>
            <a:fld id="{5D750650-B10A-47BF-93C2-E1678438B37A}" type="slidenum">
              <a:rPr lang="en-US" altLang="ja-JP" smtClean="0"/>
              <a:pPr/>
              <a:t>9</a:t>
            </a:fld>
            <a:endParaRPr lang="en-US" altLang="ja-JP" dirty="0"/>
          </a:p>
        </p:txBody>
      </p:sp>
    </p:spTree>
    <p:extLst>
      <p:ext uri="{BB962C8B-B14F-4D97-AF65-F5344CB8AC3E}">
        <p14:creationId xmlns:p14="http://schemas.microsoft.com/office/powerpoint/2010/main" val="59671266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ud-trainocate">
  <a:themeElements>
    <a:clrScheme name="Trainocate">
      <a:dk1>
        <a:srgbClr val="0C0C0C"/>
      </a:dk1>
      <a:lt1>
        <a:srgbClr val="FFFFFF"/>
      </a:lt1>
      <a:dk2>
        <a:srgbClr val="262626"/>
      </a:dk2>
      <a:lt2>
        <a:srgbClr val="FFFFFF"/>
      </a:lt2>
      <a:accent1>
        <a:srgbClr val="FF4B00"/>
      </a:accent1>
      <a:accent2>
        <a:srgbClr val="03AF7A"/>
      </a:accent2>
      <a:accent3>
        <a:srgbClr val="005AFF"/>
      </a:accent3>
      <a:accent4>
        <a:srgbClr val="FFF100"/>
      </a:accent4>
      <a:accent5>
        <a:srgbClr val="4DC4FF"/>
      </a:accent5>
      <a:accent6>
        <a:srgbClr val="FF8082"/>
      </a:accent6>
      <a:hlink>
        <a:srgbClr val="990099"/>
      </a:hlink>
      <a:folHlink>
        <a:srgbClr val="804000"/>
      </a:folHlink>
    </a:clrScheme>
    <a:fontScheme name="ユーザー定義 5">
      <a:majorFont>
        <a:latin typeface="Arial Bold"/>
        <a:ea typeface="メイリオ"/>
        <a:cs typeface=""/>
      </a:majorFont>
      <a:minorFont>
        <a:latin typeface="Arial"/>
        <a:ea typeface="メイリオ"/>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solidFill>
            <a:schemeClr val="tx1"/>
          </a:solidFill>
        </a:ln>
      </a:spPr>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defPPr algn="ctr">
          <a:defRPr kumimoji="1" sz="2400" dirty="0" smtClean="0">
            <a:latin typeface="BIZ UDPゴシック" panose="020B0400000000000000" pitchFamily="50" charset="-128"/>
            <a:ea typeface="BIZ UDPゴシック" panose="020B0400000000000000" pitchFamily="50" charset="-128"/>
          </a:defRPr>
        </a:defPPr>
      </a:lstStyle>
      <a:style>
        <a:lnRef idx="2">
          <a:schemeClr val="accent1">
            <a:shade val="50000"/>
          </a:schemeClr>
        </a:lnRef>
        <a:fillRef idx="1">
          <a:schemeClr val="accent1"/>
        </a:fillRef>
        <a:effectRef idx="0">
          <a:schemeClr val="accent1"/>
        </a:effectRef>
        <a:fontRef idx="minor">
          <a:schemeClr val="lt1"/>
        </a:fontRef>
      </a:style>
    </a:spDef>
    <a:lnDef>
      <a:spPr>
        <a:ln w="47625">
          <a:solidFill>
            <a:schemeClr val="accent3"/>
          </a:solidFill>
          <a:headEnd type="none" w="med" len="med"/>
          <a:tailEnd type="none" w="med" len="med"/>
        </a:ln>
      </a:spPr>
      <a:bodyPr/>
      <a:lstStyle/>
      <a:style>
        <a:lnRef idx="3">
          <a:schemeClr val="accent1"/>
        </a:lnRef>
        <a:fillRef idx="0">
          <a:schemeClr val="accent1"/>
        </a:fillRef>
        <a:effectRef idx="2">
          <a:schemeClr val="accent1"/>
        </a:effectRef>
        <a:fontRef idx="minor">
          <a:schemeClr val="tx1"/>
        </a:fontRef>
      </a:style>
    </a:lnDef>
    <a:txDef>
      <a:spPr>
        <a:noFill/>
      </a:spPr>
      <a:bodyPr wrap="square" rtlCol="0">
        <a:spAutoFit/>
      </a:bodyPr>
      <a:lstStyle>
        <a:defPPr algn="ctr" defTabSz="914400" fontAlgn="base">
          <a:spcBef>
            <a:spcPct val="0"/>
          </a:spcBef>
          <a:spcAft>
            <a:spcPct val="0"/>
          </a:spcAft>
          <a:defRPr kumimoji="1" sz="1600" dirty="0">
            <a:solidFill>
              <a:srgbClr val="000000"/>
            </a:solidFill>
            <a:latin typeface="+mn-ea"/>
          </a:defRPr>
        </a:defPPr>
      </a:lstStyle>
    </a:txDef>
  </a:objectDefaults>
  <a:extraClrSchemeLst/>
  <a:extLst>
    <a:ext uri="{05A4C25C-085E-4340-85A3-A5531E510DB2}">
      <thm15:themeFamily xmlns:thm15="http://schemas.microsoft.com/office/thememl/2012/main" name="ud-trainocate" id="{6D14202D-94DD-48B5-8BD7-74AAD5975E72}" vid="{E56762C4-87FF-4E2F-A1B8-5EE422797E23}"/>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ドキュメント" ma:contentTypeID="0x0101000E8EEC49DF40384496A30D6C0E706C78" ma:contentTypeVersion="9" ma:contentTypeDescription="新しいドキュメントを作成します。" ma:contentTypeScope="" ma:versionID="98d2cb5fa24c31aab9aca0ef24104c26">
  <xsd:schema xmlns:xsd="http://www.w3.org/2001/XMLSchema" xmlns:xs="http://www.w3.org/2001/XMLSchema" xmlns:p="http://schemas.microsoft.com/office/2006/metadata/properties" xmlns:ns2="e83634e2-e20a-4f4b-af45-d721a89a25da" xmlns:ns3="e47ccf82-5ab8-4fa3-b0c8-e3ecbd98f0a0" targetNamespace="http://schemas.microsoft.com/office/2006/metadata/properties" ma:root="true" ma:fieldsID="7e7813daefc526e18d2d9ea25d755593" ns2:_="" ns3:_="">
    <xsd:import namespace="e83634e2-e20a-4f4b-af45-d721a89a25da"/>
    <xsd:import namespace="e47ccf82-5ab8-4fa3-b0c8-e3ecbd98f0a0"/>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83634e2-e20a-4f4b-af45-d721a89a25d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47ccf82-5ab8-4fa3-b0c8-e3ecbd98f0a0" elementFormDefault="qualified">
    <xsd:import namespace="http://schemas.microsoft.com/office/2006/documentManagement/types"/>
    <xsd:import namespace="http://schemas.microsoft.com/office/infopath/2007/PartnerControls"/>
    <xsd:element name="SharedWithUsers" ma:index="14" nillable="true" ma:displayName="共有相手"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共有相手の詳細情報"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3CBE7D1-005C-4932-907B-3A2669807935}">
  <ds:schemaRefs>
    <ds:schemaRef ds:uri="http://purl.org/dc/elements/1.1/"/>
    <ds:schemaRef ds:uri="http://schemas.microsoft.com/office/2006/metadata/properties"/>
    <ds:schemaRef ds:uri="e83634e2-e20a-4f4b-af45-d721a89a25da"/>
    <ds:schemaRef ds:uri="http://purl.org/dc/terms/"/>
    <ds:schemaRef ds:uri="http://schemas.openxmlformats.org/package/2006/metadata/core-properties"/>
    <ds:schemaRef ds:uri="http://purl.org/dc/dcmitype/"/>
    <ds:schemaRef ds:uri="http://schemas.microsoft.com/office/2006/documentManagement/types"/>
    <ds:schemaRef ds:uri="http://schemas.microsoft.com/office/infopath/2007/PartnerControls"/>
    <ds:schemaRef ds:uri="e47ccf82-5ab8-4fa3-b0c8-e3ecbd98f0a0"/>
    <ds:schemaRef ds:uri="http://www.w3.org/XML/1998/namespace"/>
  </ds:schemaRefs>
</ds:datastoreItem>
</file>

<file path=customXml/itemProps2.xml><?xml version="1.0" encoding="utf-8"?>
<ds:datastoreItem xmlns:ds="http://schemas.openxmlformats.org/officeDocument/2006/customXml" ds:itemID="{BBDBA778-EC4D-434C-9E24-FA9EA53EB85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83634e2-e20a-4f4b-af45-d721a89a25da"/>
    <ds:schemaRef ds:uri="e47ccf82-5ab8-4fa3-b0c8-e3ecbd98f0a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40E2AB5-E7D8-42A5-BC48-78C969A0707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Words>5583</Words>
  <Application>Microsoft Macintosh PowerPoint</Application>
  <PresentationFormat>ワイド画面</PresentationFormat>
  <Paragraphs>979</Paragraphs>
  <Slides>71</Slides>
  <Notes>27</Notes>
  <HiddenSlides>8</HiddenSlides>
  <MMClips>0</MMClips>
  <ScaleCrop>false</ScaleCrop>
  <HeadingPairs>
    <vt:vector size="6" baseType="variant">
      <vt:variant>
        <vt:lpstr>使用されているフォント</vt:lpstr>
      </vt:variant>
      <vt:variant>
        <vt:i4>14</vt:i4>
      </vt:variant>
      <vt:variant>
        <vt:lpstr>テーマ</vt:lpstr>
      </vt:variant>
      <vt:variant>
        <vt:i4>1</vt:i4>
      </vt:variant>
      <vt:variant>
        <vt:lpstr>スライド タイトル</vt:lpstr>
      </vt:variant>
      <vt:variant>
        <vt:i4>71</vt:i4>
      </vt:variant>
    </vt:vector>
  </HeadingPairs>
  <TitlesOfParts>
    <vt:vector size="86" baseType="lpstr">
      <vt:lpstr>-apple-system</vt:lpstr>
      <vt:lpstr>Amazon Ember Heavy</vt:lpstr>
      <vt:lpstr>BIZ UDPゴシック</vt:lpstr>
      <vt:lpstr>HGPｺﾞｼｯｸM</vt:lpstr>
      <vt:lpstr>ＭＳ Ｐゴシック</vt:lpstr>
      <vt:lpstr>メイリオ</vt:lpstr>
      <vt:lpstr>游ゴシック</vt:lpstr>
      <vt:lpstr>Arial</vt:lpstr>
      <vt:lpstr>Book Antiqua</vt:lpstr>
      <vt:lpstr>Cambria Math</vt:lpstr>
      <vt:lpstr>Lato</vt:lpstr>
      <vt:lpstr>Lucida Sans Typewriter</vt:lpstr>
      <vt:lpstr>Roboto Slab</vt:lpstr>
      <vt:lpstr>Wingdings</vt:lpstr>
      <vt:lpstr>ud-trainocate</vt:lpstr>
      <vt:lpstr>PowerPoint プレゼンテーション</vt:lpstr>
      <vt:lpstr>PowerPoint プレゼンテーション</vt:lpstr>
      <vt:lpstr>第0章　はじめに</vt:lpstr>
      <vt:lpstr>コースの目標</vt:lpstr>
      <vt:lpstr>本コースで学べること、学べないこと</vt:lpstr>
      <vt:lpstr>本コースの位置づけと関連コース</vt:lpstr>
      <vt:lpstr>コース目次</vt:lpstr>
      <vt:lpstr>講師紹介 小池　歩 こいけ　あゆむ</vt:lpstr>
      <vt:lpstr>PowerPoint プレゼンテーション</vt:lpstr>
      <vt:lpstr>第1章 データ分析の概要</vt:lpstr>
      <vt:lpstr>章の概要</vt:lpstr>
      <vt:lpstr>PowerPoint プレゼンテーション</vt:lpstr>
      <vt:lpstr>PowerPoint プレゼンテーション</vt:lpstr>
      <vt:lpstr>データ分析を学ぶ背景</vt:lpstr>
      <vt:lpstr>データ分析 とは</vt:lpstr>
      <vt:lpstr>データ分析の範囲</vt:lpstr>
      <vt:lpstr>データ分析を行う理由</vt:lpstr>
      <vt:lpstr>PowerPoint プレゼンテーション</vt:lpstr>
      <vt:lpstr>データ分析のフレームワーク（PPDAC)</vt:lpstr>
      <vt:lpstr>P(Problem)：問題の把握と明確化</vt:lpstr>
      <vt:lpstr>P(Plan)：仮説の設定・調査分析の計画</vt:lpstr>
      <vt:lpstr>D(Data)：データの収集・整理</vt:lpstr>
      <vt:lpstr>A(Analytics)：データに基づく分析・処理</vt:lpstr>
      <vt:lpstr>C(Conclusion)：分析結果の考察・結論</vt:lpstr>
      <vt:lpstr>本研修のシナリオ</vt:lpstr>
      <vt:lpstr>章の概要</vt:lpstr>
      <vt:lpstr>PowerPoint プレゼンテーション</vt:lpstr>
      <vt:lpstr>問題の把握</vt:lpstr>
      <vt:lpstr>現状分析の手法：SWOT</vt:lpstr>
      <vt:lpstr>現状分析の手法：イシューツリー</vt:lpstr>
      <vt:lpstr>仮説・計画</vt:lpstr>
      <vt:lpstr>章の概要</vt:lpstr>
      <vt:lpstr>PowerPoint プレゼンテーション</vt:lpstr>
      <vt:lpstr>データの収集</vt:lpstr>
      <vt:lpstr>データの収集</vt:lpstr>
      <vt:lpstr>データを理解する：構造化</vt:lpstr>
      <vt:lpstr>データを理解する</vt:lpstr>
      <vt:lpstr>統計の基礎：代表値</vt:lpstr>
      <vt:lpstr>データとデータから新しい情報を得る：データの種類</vt:lpstr>
      <vt:lpstr>データとデータから新しい情報を得る：データの関連性の把握</vt:lpstr>
      <vt:lpstr>実装：データの準備を行う（可視化）</vt:lpstr>
      <vt:lpstr>結果</vt:lpstr>
      <vt:lpstr>章の概要</vt:lpstr>
      <vt:lpstr>PowerPoint プレゼンテーション</vt:lpstr>
      <vt:lpstr>分析の流れ</vt:lpstr>
      <vt:lpstr>数値データの分析</vt:lpstr>
      <vt:lpstr>相関分析の注意</vt:lpstr>
      <vt:lpstr>相関関係の結果</vt:lpstr>
      <vt:lpstr>統計仮説検定とは</vt:lpstr>
      <vt:lpstr>代表的な検定の手法</vt:lpstr>
      <vt:lpstr>検定の手順</vt:lpstr>
      <vt:lpstr>検定の考え方</vt:lpstr>
      <vt:lpstr>T 検定</vt:lpstr>
      <vt:lpstr>T 検定の仕組み</vt:lpstr>
      <vt:lpstr>𝜒二乗検定</vt:lpstr>
      <vt:lpstr>𝜒二乗検定の実装</vt:lpstr>
      <vt:lpstr>（補足）カイ二乗値の求め方</vt:lpstr>
      <vt:lpstr>単回帰分析</vt:lpstr>
      <vt:lpstr>重回帰分析</vt:lpstr>
      <vt:lpstr>重回帰分析</vt:lpstr>
      <vt:lpstr>Excelでの重回帰分析の注意事項</vt:lpstr>
      <vt:lpstr>ロジスティック回帰</vt:lpstr>
      <vt:lpstr>重回帰分析・ロジスティク回帰の結果</vt:lpstr>
      <vt:lpstr>PowerPoint プレゼンテーション</vt:lpstr>
      <vt:lpstr>２サイクル目</vt:lpstr>
      <vt:lpstr>結論</vt:lpstr>
      <vt:lpstr>PowerPoint プレゼンテーション</vt:lpstr>
      <vt:lpstr>PowerBI</vt:lpstr>
      <vt:lpstr>PowerBI 出来ること</vt:lpstr>
      <vt:lpstr>Excel と PowerBI</vt:lpstr>
      <vt:lpstr>PowerBIの実装</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
  <cp:lastModifiedBy/>
  <cp:revision>62</cp:revision>
  <dcterms:modified xsi:type="dcterms:W3CDTF">2024-06-14T00:36:11Z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0x0101000E8EEC49DF40384496A30D6C0E706C78</vt:lpwstr>
  </property>
</Properties>
</file>