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73" r:id="rId15"/>
    <p:sldId id="274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2823;&#23398;\ADS\project\project7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2823;&#23398;\ADS\project\project7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2823;&#23398;\ADS\project\project7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36310391756586"/>
          <c:y val="0.11952992103559"/>
          <c:w val="0.921398002333042"/>
          <c:h val="0.865057889337584"/>
        </c:manualLayout>
      </c:layout>
      <c:scatterChart>
        <c:scatterStyle val="lineMarker"/>
        <c:varyColors val="0"/>
        <c:ser>
          <c:idx val="0"/>
          <c:order val="0"/>
          <c:tx>
            <c:strRef>
              <c:f>[test.xlsx]Sheet1!$A$6</c:f>
              <c:strCache>
                <c:ptCount val="1"/>
                <c:pt idx="0">
                  <c:v>time(ms)/every 1000 search 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trendline>
            <c:spPr>
              <a:ln w="19050" cap="rnd" cmpd="sng" algn="ctr">
                <a:solidFill>
                  <a:schemeClr val="accent1"/>
                </a:solidFill>
                <a:prstDash val="sysDot"/>
                <a:round/>
              </a:ln>
              <a:effectLst/>
            </c:spPr>
            <c:trendlineType val="log"/>
            <c:dispRSqr val="0"/>
            <c:dispEq val="0"/>
          </c:trendline>
          <c:xVal>
            <c:numRef>
              <c:f>[test.xlsx]Sheet1!$B$5:$J$5</c:f>
              <c:numCache>
                <c:formatCode>General</c:formatCode>
                <c:ptCount val="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16384</c:v>
                </c:pt>
                <c:pt idx="7">
                  <c:v>32768</c:v>
                </c:pt>
                <c:pt idx="8">
                  <c:v>65536</c:v>
                </c:pt>
              </c:numCache>
            </c:numRef>
          </c:xVal>
          <c:yVal>
            <c:numRef>
              <c:f>[test.xlsx]Sheet1!$B$6:$J$6</c:f>
              <c:numCache>
                <c:formatCode>General</c:formatCode>
                <c:ptCount val="9"/>
                <c:pt idx="0">
                  <c:v>3</c:v>
                </c:pt>
                <c:pt idx="1">
                  <c:v>6</c:v>
                </c:pt>
                <c:pt idx="2">
                  <c:v>17</c:v>
                </c:pt>
                <c:pt idx="3">
                  <c:v>45</c:v>
                </c:pt>
                <c:pt idx="4">
                  <c:v>83</c:v>
                </c:pt>
                <c:pt idx="5">
                  <c:v>113</c:v>
                </c:pt>
                <c:pt idx="6">
                  <c:v>130</c:v>
                </c:pt>
                <c:pt idx="7">
                  <c:v>170</c:v>
                </c:pt>
                <c:pt idx="8">
                  <c:v>175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76477184"/>
        <c:axId val="76478720"/>
      </c:scatterChart>
      <c:valAx>
        <c:axId val="7647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78720"/>
        <c:crosses val="autoZero"/>
        <c:crossBetween val="midCat"/>
      </c:valAx>
      <c:valAx>
        <c:axId val="764787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7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484166666666667"/>
          <c:y val="0.00694444444444444"/>
          <c:w val="0.879708333333334"/>
          <c:h val="0.771990740740741"/>
        </c:manualLayout>
      </c:layout>
      <c:scatterChart>
        <c:scatterStyle val="lineMarker"/>
        <c:varyColors val="0"/>
        <c:ser>
          <c:idx val="0"/>
          <c:order val="0"/>
          <c:tx>
            <c:strRef>
              <c:f>[test.xlsx]Sheet1!$A$2</c:f>
              <c:strCache>
                <c:ptCount val="1"/>
                <c:pt idx="0">
                  <c:v>time(ms)/every 1000 inserts 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trendline>
            <c:spPr>
              <a:ln w="19050" cap="rnd" cmpd="sng" algn="ctr">
                <a:solidFill>
                  <a:schemeClr val="accent1"/>
                </a:solidFill>
                <a:prstDash val="sysDot"/>
                <a:round/>
              </a:ln>
              <a:effectLst/>
            </c:spPr>
            <c:trendlineType val="log"/>
            <c:dispRSqr val="0"/>
            <c:dispEq val="0"/>
          </c:trendline>
          <c:xVal>
            <c:numRef>
              <c:f>[test.xlsx]Sheet1!$B$1:$J$1</c:f>
              <c:numCache>
                <c:formatCode>General</c:formatCode>
                <c:ptCount val="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16384</c:v>
                </c:pt>
                <c:pt idx="7">
                  <c:v>32768</c:v>
                </c:pt>
                <c:pt idx="8">
                  <c:v>65536</c:v>
                </c:pt>
              </c:numCache>
            </c:numRef>
          </c:xVal>
          <c:yVal>
            <c:numRef>
              <c:f>[test.xlsx]Sheet1!$B$2:$J$2</c:f>
              <c:numCache>
                <c:formatCode>General</c:formatCode>
                <c:ptCount val="9"/>
                <c:pt idx="0">
                  <c:v>19</c:v>
                </c:pt>
                <c:pt idx="1">
                  <c:v>16</c:v>
                </c:pt>
                <c:pt idx="2">
                  <c:v>20</c:v>
                </c:pt>
                <c:pt idx="3">
                  <c:v>43</c:v>
                </c:pt>
                <c:pt idx="4">
                  <c:v>80</c:v>
                </c:pt>
                <c:pt idx="5">
                  <c:v>120</c:v>
                </c:pt>
                <c:pt idx="6">
                  <c:v>140</c:v>
                </c:pt>
                <c:pt idx="7">
                  <c:v>180</c:v>
                </c:pt>
                <c:pt idx="8">
                  <c:v>185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23424"/>
        <c:axId val="66427520"/>
      </c:scatterChart>
      <c:valAx>
        <c:axId val="6642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27520"/>
        <c:crosses val="autoZero"/>
        <c:crossBetween val="midCat"/>
      </c:valAx>
      <c:valAx>
        <c:axId val="664275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23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[test.xlsx]Sheet1!$A$10</c:f>
              <c:strCache>
                <c:ptCount val="1"/>
                <c:pt idx="0">
                  <c:v>time(ms)/every 1000 deletion 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trendline>
            <c:spPr>
              <a:ln w="19050" cap="rnd" cmpd="sng" algn="ctr">
                <a:solidFill>
                  <a:schemeClr val="accent1"/>
                </a:solidFill>
                <a:prstDash val="sysDot"/>
                <a:round/>
              </a:ln>
              <a:effectLst/>
            </c:spPr>
            <c:trendlineType val="log"/>
            <c:dispRSqr val="0"/>
            <c:dispEq val="0"/>
          </c:trendline>
          <c:xVal>
            <c:numRef>
              <c:f>[test.xlsx]Sheet1!$B$9:$J$9</c:f>
              <c:numCache>
                <c:formatCode>General</c:formatCode>
                <c:ptCount val="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  <c:pt idx="6">
                  <c:v>16384</c:v>
                </c:pt>
                <c:pt idx="7">
                  <c:v>32768</c:v>
                </c:pt>
                <c:pt idx="8">
                  <c:v>65536</c:v>
                </c:pt>
              </c:numCache>
            </c:numRef>
          </c:xVal>
          <c:yVal>
            <c:numRef>
              <c:f>[test.xlsx]Sheet1!$B$10:$J$10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10</c:v>
                </c:pt>
                <c:pt idx="3">
                  <c:v>16</c:v>
                </c:pt>
                <c:pt idx="4">
                  <c:v>46</c:v>
                </c:pt>
                <c:pt idx="5">
                  <c:v>86</c:v>
                </c:pt>
                <c:pt idx="6">
                  <c:v>135</c:v>
                </c:pt>
                <c:pt idx="7">
                  <c:v>163</c:v>
                </c:pt>
                <c:pt idx="8">
                  <c:v>172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414976"/>
        <c:axId val="76416512"/>
      </c:scatterChart>
      <c:valAx>
        <c:axId val="7641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16512"/>
        <c:crosses val="autoZero"/>
        <c:crossBetween val="midCat"/>
      </c:valAx>
      <c:valAx>
        <c:axId val="76416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14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If the level of x is equal to i, then we are in situation b. If the level of x is greater than i, then we are in situation c.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Skip  Lists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ANALYSIS OF SKIP LIST ALGORITHMS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dominate by search</a:t>
            </a:r>
            <a:endParaRPr lang="en-US" altLang="zh-CN" dirty="0" smtClean="0"/>
          </a:p>
          <a:p>
            <a:r>
              <a:rPr lang="en-US" altLang="zh-CN" dirty="0" smtClean="0"/>
              <a:t>The time required to find an element is proportional to the length of the search path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9066" y="3645024"/>
            <a:ext cx="728503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ANALYSIS OF SKIP LIST ALGORITHMS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2506980"/>
            <a:ext cx="7181850" cy="359283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457200" y="1165860"/>
            <a:ext cx="8229600" cy="116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consider we are at level x, there are two ways that we can get the situation.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ANALYSIS OF SKIP LIST ALGORITHMS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Let C(k) = the expected cost (i.e, length) of a search path that climbs up k levels in an infinite list:</a:t>
            </a:r>
            <a:endParaRPr lang="en-US" altLang="zh-CN"/>
          </a:p>
          <a:p>
            <a:pPr lvl="1"/>
            <a:r>
              <a:rPr lang="en-US" altLang="zh-CN"/>
              <a:t>C(0) = 0</a:t>
            </a:r>
            <a:endParaRPr lang="en-US" altLang="zh-CN"/>
          </a:p>
          <a:p>
            <a:pPr lvl="1"/>
            <a:r>
              <a:rPr lang="en-US" altLang="zh-CN"/>
              <a:t>C(k) = (1–p) (cost in situation b) + p (cost in situation c)</a:t>
            </a:r>
            <a:endParaRPr lang="en-US" altLang="zh-CN"/>
          </a:p>
          <a:p>
            <a:r>
              <a:rPr lang="en-US" altLang="zh-CN"/>
              <a:t>By substituting and simplifying, we get:</a:t>
            </a:r>
            <a:endParaRPr lang="en-US" altLang="zh-CN"/>
          </a:p>
          <a:p>
            <a:pPr lvl="1"/>
            <a:r>
              <a:rPr lang="en-US" altLang="zh-CN"/>
              <a:t>C(k) = (1–p) (1 + C(k)) + p (1 + C(k–1))</a:t>
            </a:r>
            <a:endParaRPr lang="en-US" altLang="zh-CN"/>
          </a:p>
          <a:p>
            <a:pPr lvl="1"/>
            <a:r>
              <a:rPr lang="en-US" altLang="zh-CN"/>
              <a:t>C(k) = 1/p + C(k–1)</a:t>
            </a:r>
            <a:endParaRPr lang="en-US" altLang="zh-CN"/>
          </a:p>
          <a:p>
            <a:pPr lvl="1"/>
            <a:r>
              <a:rPr lang="en-US" altLang="zh-CN"/>
              <a:t>C(k) = k/p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ANALYSIS OF SKIP LIST ALGORITHMS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 sz="2800"/>
              <a:t>First, we climb from level 1 to level L(n), which gives us an upper bound of</a:t>
            </a:r>
            <a:r>
              <a:rPr lang="en-US" altLang="zh-CN" sz="2800" b="1"/>
              <a:t> (L(n)-1)/p</a:t>
            </a:r>
            <a:r>
              <a:rPr lang="en-US" altLang="zh-CN" sz="2800"/>
              <a:t> on the expected length of the path.</a:t>
            </a:r>
            <a:endParaRPr lang="en-US" altLang="zh-CN" sz="2800"/>
          </a:p>
          <a:p>
            <a:r>
              <a:rPr lang="en-US" altLang="zh-CN" sz="2800"/>
              <a:t>Still leftward moves——number of leftward movements remaining is bounded by the number of elements of level L(n) or higher in the entire list, which has an expected value of </a:t>
            </a:r>
            <a:r>
              <a:rPr lang="en-US" altLang="zh-CN" sz="2800" b="1"/>
              <a:t>1/p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move upwards from level L(n) to the maximum level in the list —— the expected maximum level is at most </a:t>
            </a:r>
            <a:r>
              <a:rPr lang="en-US" altLang="zh-CN" sz="2800" b="1"/>
              <a:t>L(n) + 1/(1–p)</a:t>
            </a:r>
            <a:endParaRPr lang="en-US" altLang="zh-CN" sz="2800" b="1"/>
          </a:p>
          <a:p>
            <a:r>
              <a:rPr lang="en-US" altLang="zh-CN" sz="2800"/>
              <a:t>Total expected cost to climb out of a list of n elements &lt;= </a:t>
            </a:r>
            <a:r>
              <a:rPr lang="en-US" altLang="zh-CN" sz="2800" b="1"/>
              <a:t>L(n)/p + 1/(1–p)</a:t>
            </a:r>
            <a:r>
              <a:rPr lang="en-US" altLang="zh-CN" sz="2800"/>
              <a:t> which is O(log n).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TEST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TEST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TEST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</a:t>
            </a:r>
            <a:r>
              <a:rPr lang="en-US" altLang="zh-CN" dirty="0" smtClean="0">
                <a:sym typeface="Wingdings" panose="05000000000000000000" pitchFamily="2" charset="2"/>
              </a:rPr>
              <a:t>:-)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04864"/>
          </a:xfrm>
        </p:spPr>
        <p:txBody>
          <a:bodyPr/>
          <a:lstStyle/>
          <a:p>
            <a:r>
              <a:rPr lang="en-US" altLang="zh-CN" b="1" dirty="0" smtClean="0"/>
              <a:t>SKIP LISTS</a:t>
            </a:r>
            <a:endParaRPr lang="en-US" altLang="zh-CN" b="1" dirty="0" smtClean="0"/>
          </a:p>
          <a:p>
            <a:r>
              <a:rPr lang="en-US" altLang="zh-CN" b="1" dirty="0" smtClean="0"/>
              <a:t>SKIP LIST ALGORITHMS</a:t>
            </a:r>
            <a:endParaRPr lang="en-US" altLang="zh-CN" b="1" dirty="0" smtClean="0"/>
          </a:p>
          <a:p>
            <a:r>
              <a:rPr lang="en-US" altLang="zh-CN" b="1" dirty="0" smtClean="0"/>
              <a:t>ANALYSIS OF SKIP LIST ALGORITHMS</a:t>
            </a:r>
            <a:endParaRPr lang="en-US" altLang="zh-CN" b="1" dirty="0" smtClean="0"/>
          </a:p>
          <a:p>
            <a:r>
              <a:rPr lang="en-US" altLang="zh-CN" b="1" dirty="0" smtClean="0"/>
              <a:t>TEST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SKIP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might need to examine every node of the list when searching a linked list .</a:t>
            </a:r>
            <a:endParaRPr lang="en-US" altLang="zh-CN" dirty="0" smtClean="0"/>
          </a:p>
          <a:p>
            <a:r>
              <a:rPr lang="en-US" altLang="zh-CN" dirty="0" smtClean="0"/>
              <a:t>Improve it…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Fast searching, but insertion and deletion would be impractical.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284984"/>
            <a:ext cx="69326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SKIP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would happen if the levels of nodes were chosen randomly with same proportions?</a:t>
            </a:r>
            <a:endParaRPr lang="en-US" altLang="zh-CN" dirty="0" smtClean="0"/>
          </a:p>
          <a:p>
            <a:r>
              <a:rPr lang="en-US" altLang="zh-CN" dirty="0" smtClean="0"/>
              <a:t>Insertions or deletions would require only local modifications</a:t>
            </a:r>
            <a:endParaRPr lang="en-US" altLang="zh-CN" dirty="0" smtClean="0"/>
          </a:p>
          <a:p>
            <a:r>
              <a:rPr lang="en-US" altLang="zh-CN" dirty="0" smtClean="0"/>
              <a:t>the level of a node, chosen randomly when the node is inserted, need never change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SKIP LISTS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keyType</a:t>
            </a:r>
            <a:r>
              <a:rPr lang="en-US" altLang="zh-CN" dirty="0" smtClean="0"/>
              <a:t> key;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valueType</a:t>
            </a:r>
            <a:r>
              <a:rPr lang="en-US" altLang="zh-CN" dirty="0" smtClean="0"/>
              <a:t> value;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Node *next;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Node *down;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struct SkipList{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int level;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Node **head;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Node *tail;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};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SKIP LIST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en-US" altLang="zh-CN" dirty="0" smtClean="0"/>
          </a:p>
          <a:p>
            <a:r>
              <a:rPr lang="en-US" altLang="zh-CN" dirty="0" smtClean="0"/>
              <a:t>Search</a:t>
            </a:r>
            <a:endParaRPr lang="en-US" altLang="zh-CN" dirty="0" smtClean="0"/>
          </a:p>
          <a:p>
            <a:r>
              <a:rPr lang="en-US" altLang="zh-CN" dirty="0" smtClean="0"/>
              <a:t>Insertion</a:t>
            </a:r>
            <a:endParaRPr lang="en-US" altLang="zh-CN" dirty="0" smtClean="0"/>
          </a:p>
          <a:p>
            <a:r>
              <a:rPr lang="en-US" altLang="zh-CN" dirty="0" smtClean="0"/>
              <a:t>Deletion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node NIL is allocated and given a key greater than any legal key. </a:t>
            </a:r>
            <a:endParaRPr lang="en-US" altLang="zh-CN" dirty="0" smtClean="0"/>
          </a:p>
          <a:p>
            <a:r>
              <a:rPr lang="en-US" altLang="zh-CN" dirty="0" smtClean="0"/>
              <a:t>Node heads are allocated and given a key smaller than any legal key.</a:t>
            </a:r>
            <a:endParaRPr lang="en-US" altLang="zh-CN" dirty="0" smtClean="0"/>
          </a:p>
          <a:p>
            <a:r>
              <a:rPr lang="en-US" altLang="zh-CN" dirty="0" smtClean="0"/>
              <a:t>Level = 0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3010" y="4709924"/>
            <a:ext cx="69326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Traverse </a:t>
            </a:r>
            <a:r>
              <a:rPr lang="en-US" altLang="zh-CN" i="1" dirty="0" smtClean="0"/>
              <a:t>next</a:t>
            </a:r>
            <a:r>
              <a:rPr lang="en-US" altLang="zh-CN" dirty="0" smtClean="0"/>
              <a:t> pointer</a:t>
            </a:r>
            <a:endParaRPr lang="en-US" altLang="zh-CN" dirty="0" smtClean="0"/>
          </a:p>
          <a:p>
            <a:r>
              <a:rPr lang="en-US" altLang="zh-CN" dirty="0" smtClean="0"/>
              <a:t>When no more progress,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move down if it is not in level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if it is in level 0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3861048"/>
            <a:ext cx="68087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Insertion/Deletion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Search</a:t>
            </a:r>
            <a:endParaRPr lang="en-US" altLang="zh-CN" sz="2800" dirty="0" smtClean="0"/>
          </a:p>
          <a:p>
            <a:r>
              <a:rPr lang="en-US" altLang="zh-CN" sz="2800" dirty="0" smtClean="0"/>
              <a:t>Coin flip</a:t>
            </a:r>
            <a:endParaRPr lang="en-US" altLang="zh-CN" sz="2800" dirty="0" smtClean="0"/>
          </a:p>
          <a:p>
            <a:r>
              <a:rPr lang="en-US" altLang="zh-CN" sz="2800" dirty="0" smtClean="0"/>
              <a:t>Splice</a:t>
            </a:r>
            <a:endParaRPr lang="en-US" altLang="zh-CN" sz="2800" dirty="0" smtClean="0"/>
          </a:p>
          <a:p>
            <a:r>
              <a:rPr lang="en-US" altLang="zh-CN" sz="2800" dirty="0" smtClean="0"/>
              <a:t>Update Level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9066" y="3645024"/>
            <a:ext cx="7285037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WPS 演示</Application>
  <PresentationFormat>全屏显示(4:3)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Office 主题</vt:lpstr>
      <vt:lpstr>Skip  Lists</vt:lpstr>
      <vt:lpstr>PowerPoint 演示文稿</vt:lpstr>
      <vt:lpstr>SKIP LISTS</vt:lpstr>
      <vt:lpstr>SKIP LISTS</vt:lpstr>
      <vt:lpstr>SKIP LISTS</vt:lpstr>
      <vt:lpstr>SKIP LIST ALGORITHMS</vt:lpstr>
      <vt:lpstr>Create</vt:lpstr>
      <vt:lpstr>Search</vt:lpstr>
      <vt:lpstr>Insertion/Deletion</vt:lpstr>
      <vt:lpstr>ANALYSIS OF SKIP LIST ALGORITHMS</vt:lpstr>
      <vt:lpstr>ANALYSIS OF SKIP LIST ALGORITHMS</vt:lpstr>
      <vt:lpstr>ANALYSIS OF SKIP LIST ALGORITHMS</vt:lpstr>
      <vt:lpstr>ANALYSIS OF SKIP LIST ALGORITHMS</vt:lpstr>
      <vt:lpstr>TEST</vt:lpstr>
      <vt:lpstr>TEST</vt:lpstr>
      <vt:lpstr>TEST</vt:lpstr>
      <vt:lpstr>Thanks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 Lists</dc:title>
  <dc:creator/>
  <cp:lastModifiedBy>dell</cp:lastModifiedBy>
  <cp:revision>3</cp:revision>
  <dcterms:created xsi:type="dcterms:W3CDTF">2017-06-07T00:20:01Z</dcterms:created>
  <dcterms:modified xsi:type="dcterms:W3CDTF">2017-06-07T01:08:35Z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