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D9500-4B17-8B41-BF02-14D224D7A2CB}" v="8" dt="2020-11-12T17:24:3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212" autoAdjust="0"/>
  </p:normalViewPr>
  <p:slideViewPr>
    <p:cSldViewPr snapToGrid="0" snapToObjects="1">
      <p:cViewPr varScale="1">
        <p:scale>
          <a:sx n="67" d="100"/>
          <a:sy n="67" d="100"/>
        </p:scale>
        <p:origin x="12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2499-EF69-477D-A348-618B92F94A9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CA8D3-C73D-40DE-B43D-4E7D245A6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6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>
                <a:latin typeface="CIDFont+F3"/>
              </a:rPr>
              <a:t>This project investigates content-based image retrieval and classification for geographic images, in which the most important part is feature extraction. </a:t>
            </a:r>
          </a:p>
          <a:p>
            <a:pPr algn="l"/>
            <a:r>
              <a:rPr lang="en-US" altLang="zh-CN" sz="1800" b="0" i="0" u="none" strike="noStrike" baseline="0">
                <a:latin typeface="CIDFont+F3"/>
              </a:rPr>
              <a:t>In this project, I explore and implement different feature descriptors. </a:t>
            </a:r>
          </a:p>
          <a:p>
            <a:pPr algn="l"/>
            <a:r>
              <a:rPr lang="en-US" altLang="zh-CN" sz="1800" b="0" i="0" u="none" strike="noStrike" baseline="0">
                <a:latin typeface="CIDFont+F3"/>
              </a:rPr>
              <a:t>Meanwhile, I explore different similarity-matching metrics.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CA8D3-C73D-40DE-B43D-4E7D245A6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dataset I used is called </a:t>
            </a:r>
          </a:p>
          <a:p>
            <a:r>
              <a:rPr lang="en-US" altLang="zh-CN"/>
              <a:t>Here I list images from several classes.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I use four different Feature Descriptors </a:t>
            </a:r>
          </a:p>
          <a:p>
            <a:r>
              <a:rPr lang="en-US" altLang="zh-CN"/>
              <a:t>Which means the color histogram and HOG in sub-regions of different levels are calculated as well.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CA8D3-C73D-40DE-B43D-4E7D245A6F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0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Here I show I query image and the retrieved result.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The query image belongs to golf course class, the first two retrieved images are from the same class, while the third is tennis court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Make sense since different land leads to different color in remote sensing images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CA8D3-C73D-40DE-B43D-4E7D245A6F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C123-3D07-E145-A7D7-E7E3D214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2F541-C098-2442-8293-06D61669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51F4-EACF-C44E-AE4D-D6A7DD5B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85F7-E2F4-194A-ABD0-DD08B6EE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1671-C1F5-8F4E-8716-6DB3A16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E-E9D7-1A44-8385-C0B4EBBB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94876-95D8-C242-89F9-85EE93785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5E14-3A89-3446-A2B8-39E4044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277C-F9C1-5B4F-B5DA-28088D59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D667-FD7F-BA4F-BE08-9DA2286F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B1127-BCBC-C44E-8B7D-3CD6A2C46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F3EF-53FC-764F-BBEE-C544533D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BA2D-D3A7-2449-A54E-71A3100E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6FA6-7ABD-144B-83A0-EEC47697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BE8D-E2AA-0C46-BBA2-5A9CC19D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FAD2-F0C6-844E-955D-41995F57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31EE-40DD-5C4A-8149-AC97CB31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CC9F-C3B9-BA4A-BF65-47E60F4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78C9-1EDF-7049-A657-1B83A0B1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D095-277C-1F48-BCC8-EBA4738B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90E4-766A-5944-AB6C-523BBC04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8F947-679B-9E47-8738-969C2E23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888A-1747-CA47-8694-C1B6F641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E905-8B8F-A94B-99A0-B99E2FE7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E732-685A-2347-A806-89064E1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EB16-8062-644B-9A53-C25C4CE0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9981-FB28-EC4E-92F4-148FE417F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B9951-9642-8C46-8D96-47FCFD04A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D83AB-1649-C048-9D52-C8BFB45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5FBF1-1124-374C-870C-CF27B8DB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32CE5-26D9-F543-AD0E-4CDBDBF1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9E2A-9859-564A-95A2-B00DCD76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9FF08-A9F9-5A48-9231-C8BF7C1A5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A82F-E145-B042-9D4C-858EACF8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D1AF1-210C-D541-A539-F3EEE86CA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3F549-AAD1-FB4B-BEEA-629DDE218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B3808-6772-4044-8D2D-DDDF0920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5449-83F6-3349-841D-EA58B861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C7B72-981D-A74F-B306-342CA46C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A77C-7CA0-164E-94AB-01DCB4DA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A2909-4B05-D145-B356-6434D8C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B73E-A365-B44C-BC06-684D6B3F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43197-8337-6747-A78C-B9403BC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90663-E0C6-E347-B34C-D77EE3CC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102A7-3CE6-124D-903B-C643C53B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8692D-CFF8-D846-9DE4-FC49E0F1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E144-509E-7346-BF8B-B67DDFC8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8E9C-B482-614B-93E4-EB89154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2E2D-1496-DB4D-9849-1855663B3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0B0B4-152B-6643-AB4B-216B3864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73F9-ECC4-B14D-B0D1-29DCA89F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3231-7908-984D-B4AF-670FB13F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7E7C-1FED-D743-BDC8-79438F18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ED032-C504-014E-A46C-0E655A3C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37CA-9B4B-234C-8E56-6ECBBA5A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05431-BD7A-B84D-8549-BFEDFE3B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D797-B76C-C04B-AB47-37E9076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3741-E560-B647-9259-7B937E0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FAEFC-8D35-C64A-9CBF-FFACAA82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1202-BCE9-5C47-A961-FCCE947C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0630-A3D9-5040-9B2C-3EE0FE1BB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A950-EF9E-AE41-BDDC-36BC7EB5D6E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D06E-1AA2-7E43-8145-E7C9C86D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8CFA-5F28-2542-8CFC-46F0E7D61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tif"/><Relationship Id="rId7" Type="http://schemas.openxmlformats.org/officeDocument/2006/relationships/image" Target="../media/image5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"/><Relationship Id="rId5" Type="http://schemas.openxmlformats.org/officeDocument/2006/relationships/image" Target="../media/image9.tif"/><Relationship Id="rId4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8FDA-90D1-3C48-B08F-332457B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6F26-112C-F045-9AA3-DB640277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Content-Based Image Retrieval and Classification for Geographic Images</a:t>
            </a:r>
          </a:p>
          <a:p>
            <a:r>
              <a:rPr lang="en-US"/>
              <a:t>Neng Shi</a:t>
            </a:r>
          </a:p>
          <a:p>
            <a:r>
              <a:rPr lang="en-US"/>
              <a:t>Description</a:t>
            </a:r>
          </a:p>
          <a:p>
            <a:pPr lvl="1"/>
            <a:r>
              <a:rPr lang="en-US"/>
              <a:t>For image retrieval and classification, the key is feature extraction</a:t>
            </a:r>
          </a:p>
          <a:p>
            <a:pPr lvl="1"/>
            <a:r>
              <a:rPr lang="en-US"/>
              <a:t>Explore and implement different feature descriptors</a:t>
            </a:r>
          </a:p>
          <a:p>
            <a:pPr lvl="1"/>
            <a:r>
              <a:rPr lang="en-US"/>
              <a:t>Meanwhile, explore different similarity-matching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8FDA-90D1-3C48-B08F-332457B5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6F26-112C-F045-9AA3-DB640277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650"/>
            <a:ext cx="10515600" cy="5475148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UC Merced - 256 x 256 remote sensing image dataset</a:t>
            </a:r>
          </a:p>
          <a:p>
            <a:pPr lvl="1"/>
            <a:r>
              <a:rPr lang="en-US"/>
              <a:t>21 land categories with 100 images for each type of land</a:t>
            </a:r>
          </a:p>
          <a:p>
            <a:r>
              <a:rPr lang="en-US"/>
              <a:t>Algorithms</a:t>
            </a:r>
            <a:r>
              <a:rPr lang="en-US" dirty="0"/>
              <a:t>/</a:t>
            </a:r>
            <a:r>
              <a:rPr lang="en-US"/>
              <a:t>methods explored</a:t>
            </a:r>
          </a:p>
          <a:p>
            <a:pPr lvl="1"/>
            <a:r>
              <a:rPr lang="en-US"/>
              <a:t>Feature Descriptors </a:t>
            </a:r>
          </a:p>
          <a:p>
            <a:pPr lvl="2"/>
            <a:r>
              <a:rPr lang="en-US"/>
              <a:t>Raw Image, C</a:t>
            </a:r>
            <a:r>
              <a:rPr lang="en-US" altLang="zh-CN"/>
              <a:t>olor Histogram, Similitude Moments, Histogram of Gradient Directions</a:t>
            </a:r>
          </a:p>
          <a:p>
            <a:pPr lvl="2"/>
            <a:r>
              <a:rPr lang="en-US"/>
              <a:t>Use Spatial Pyramid when applying Color Histogram and HOG </a:t>
            </a:r>
          </a:p>
          <a:p>
            <a:pPr lvl="1"/>
            <a:r>
              <a:rPr lang="en-US" altLang="zh-CN"/>
              <a:t>Similarity-Matching Metrics</a:t>
            </a:r>
          </a:p>
          <a:p>
            <a:pPr lvl="2"/>
            <a:r>
              <a:rPr lang="en-US" altLang="zh-CN"/>
              <a:t>Sum-of-absolute differences (SAD), Sum-of-squared differences (SSD), Normalized cross-correlation (NCC)</a:t>
            </a:r>
          </a:p>
          <a:p>
            <a:pPr lvl="1"/>
            <a:r>
              <a:rPr lang="en-US" altLang="zh-CN"/>
              <a:t>Classifciation Method</a:t>
            </a:r>
          </a:p>
          <a:p>
            <a:pPr lvl="2"/>
            <a:r>
              <a:rPr lang="en-US"/>
              <a:t>k-Nearest Neighbors (kNN)</a:t>
            </a:r>
          </a:p>
          <a:p>
            <a:pPr lvl="2"/>
            <a:r>
              <a:rPr lang="en-US"/>
              <a:t>Split the dataset to training, validation and testing set</a:t>
            </a:r>
          </a:p>
          <a:p>
            <a:pPr lvl="3"/>
            <a:r>
              <a:rPr lang="en-US"/>
              <a:t>Use the </a:t>
            </a:r>
            <a:r>
              <a:rPr lang="en-US" altLang="zh-CN"/>
              <a:t>validation</a:t>
            </a:r>
            <a:r>
              <a:rPr lang="en-US"/>
              <a:t> set to select the best d</a:t>
            </a:r>
            <a:r>
              <a:rPr lang="en-US" altLang="zh-CN"/>
              <a:t>escriptor and metric </a:t>
            </a:r>
            <a:endParaRPr lang="en-US"/>
          </a:p>
        </p:txBody>
      </p:sp>
      <p:pic>
        <p:nvPicPr>
          <p:cNvPr id="5" name="图片 4" descr="躺在地上&#10;&#10;描述已自动生成">
            <a:extLst>
              <a:ext uri="{FF2B5EF4-FFF2-40B4-BE49-F238E27FC236}">
                <a16:creationId xmlns:a16="http://schemas.microsoft.com/office/drawing/2014/main" id="{B0AC74FA-2C22-D8D5-79BE-AE63106D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4" y="129522"/>
            <a:ext cx="1262529" cy="1262529"/>
          </a:xfrm>
          <a:prstGeom prst="rect">
            <a:avLst/>
          </a:prstGeom>
        </p:spPr>
      </p:pic>
      <p:pic>
        <p:nvPicPr>
          <p:cNvPr id="7" name="图片 6" descr="飞机飞在天空中&#10;&#10;低可信度描述已自动生成">
            <a:extLst>
              <a:ext uri="{FF2B5EF4-FFF2-40B4-BE49-F238E27FC236}">
                <a16:creationId xmlns:a16="http://schemas.microsoft.com/office/drawing/2014/main" id="{B49003E7-9B70-0864-27C8-54BF8784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68" y="129522"/>
            <a:ext cx="1262529" cy="1262529"/>
          </a:xfrm>
          <a:prstGeom prst="rect">
            <a:avLst/>
          </a:prstGeom>
        </p:spPr>
      </p:pic>
      <p:pic>
        <p:nvPicPr>
          <p:cNvPr id="11" name="图片 10" descr="雪地上的风景&#10;&#10;描述已自动生成">
            <a:extLst>
              <a:ext uri="{FF2B5EF4-FFF2-40B4-BE49-F238E27FC236}">
                <a16:creationId xmlns:a16="http://schemas.microsoft.com/office/drawing/2014/main" id="{34F61B25-6DD8-7F5F-0DB2-C9AF66ABE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690" y="129522"/>
            <a:ext cx="1262529" cy="1262529"/>
          </a:xfrm>
          <a:prstGeom prst="rect">
            <a:avLst/>
          </a:prstGeom>
        </p:spPr>
      </p:pic>
      <p:pic>
        <p:nvPicPr>
          <p:cNvPr id="13" name="图片 12" descr="建筑的设计&#10;&#10;低可信度描述已自动生成">
            <a:extLst>
              <a:ext uri="{FF2B5EF4-FFF2-40B4-BE49-F238E27FC236}">
                <a16:creationId xmlns:a16="http://schemas.microsoft.com/office/drawing/2014/main" id="{5BE6ACF1-97F8-4027-C0A8-5E0B3D772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001" y="129522"/>
            <a:ext cx="1262529" cy="12625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0CD74F-5A8B-5227-9FBF-E9D564E991D7}"/>
              </a:ext>
            </a:extLst>
          </p:cNvPr>
          <p:cNvSpPr txBox="1"/>
          <p:nvPr/>
        </p:nvSpPr>
        <p:spPr>
          <a:xfrm>
            <a:off x="3913094" y="1419274"/>
            <a:ext cx="126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agricultural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3C78BF-39FE-916A-7B72-BB95738A0F7F}"/>
              </a:ext>
            </a:extLst>
          </p:cNvPr>
          <p:cNvSpPr txBox="1"/>
          <p:nvPr/>
        </p:nvSpPr>
        <p:spPr>
          <a:xfrm>
            <a:off x="5678795" y="1419603"/>
            <a:ext cx="94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airplane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D71DF9-EB9F-ABC6-AA9C-74A967887A94}"/>
              </a:ext>
            </a:extLst>
          </p:cNvPr>
          <p:cNvSpPr txBox="1"/>
          <p:nvPr/>
        </p:nvSpPr>
        <p:spPr>
          <a:xfrm>
            <a:off x="7128927" y="1419274"/>
            <a:ext cx="1060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chaparral</a:t>
            </a:r>
            <a:endParaRPr lang="zh-CN" altLang="en-US"/>
          </a:p>
        </p:txBody>
      </p:sp>
      <p:pic>
        <p:nvPicPr>
          <p:cNvPr id="19" name="图片 18" descr="在地毯上&#10;&#10;中度可信度描述已自动生成">
            <a:extLst>
              <a:ext uri="{FF2B5EF4-FFF2-40B4-BE49-F238E27FC236}">
                <a16:creationId xmlns:a16="http://schemas.microsoft.com/office/drawing/2014/main" id="{E9B4C1E6-2517-DBA2-BF15-D46643B52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378" y="129522"/>
            <a:ext cx="1262530" cy="126253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0BAE0CA-20FE-2310-367E-893D306A8273}"/>
              </a:ext>
            </a:extLst>
          </p:cNvPr>
          <p:cNvSpPr txBox="1"/>
          <p:nvPr/>
        </p:nvSpPr>
        <p:spPr>
          <a:xfrm>
            <a:off x="8667417" y="1418945"/>
            <a:ext cx="949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beach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EFCFDF-EB6D-E3AC-734E-78A3101FA88B}"/>
              </a:ext>
            </a:extLst>
          </p:cNvPr>
          <p:cNvSpPr txBox="1"/>
          <p:nvPr/>
        </p:nvSpPr>
        <p:spPr>
          <a:xfrm>
            <a:off x="10018332" y="1418945"/>
            <a:ext cx="1105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buildings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D7F4D4-945A-725D-CF6A-80C003366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0690" y="4830808"/>
            <a:ext cx="3439224" cy="18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1E6C-91F4-5944-9017-913294F5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Show </a:t>
            </a:r>
            <a:r>
              <a:rPr lang="en-US"/>
              <a:t>the results</a:t>
            </a:r>
            <a:endParaRPr lang="en-US" dirty="0"/>
          </a:p>
          <a:p>
            <a:r>
              <a:rPr lang="en-US"/>
              <a:t>Results Evaluation</a:t>
            </a:r>
          </a:p>
          <a:p>
            <a:pPr lvl="1"/>
            <a:r>
              <a:rPr lang="en-US"/>
              <a:t>Retrieve: The number of retrieved images in the same class with the query image </a:t>
            </a:r>
          </a:p>
          <a:p>
            <a:pPr lvl="1"/>
            <a:r>
              <a:rPr lang="en-US"/>
              <a:t>Classification: accuracy, precision, recall, and F1 score</a:t>
            </a:r>
          </a:p>
          <a:p>
            <a:pPr lvl="1"/>
            <a:r>
              <a:rPr lang="en-US" altLang="zh-CN"/>
              <a:t>When retrieveing 3 images, </a:t>
            </a:r>
            <a:r>
              <a:rPr lang="en-US"/>
              <a:t>the ratio </a:t>
            </a:r>
            <a:r>
              <a:rPr lang="en-US" altLang="zh-CN"/>
              <a:t>retrieved images in the same class as query image </a:t>
            </a:r>
            <a:endParaRPr lang="en-US"/>
          </a:p>
          <a:p>
            <a:pPr lvl="2"/>
            <a:r>
              <a:rPr lang="en-US"/>
              <a:t>Raw (SSD): 24.1%; </a:t>
            </a:r>
            <a:r>
              <a:rPr lang="en-US" b="1"/>
              <a:t>Pyramid Color Histogram (level = 2, SAD): 62.7%  </a:t>
            </a:r>
          </a:p>
          <a:p>
            <a:pPr lvl="2"/>
            <a:r>
              <a:rPr lang="en-US" altLang="zh-CN"/>
              <a:t>Similitude Moments (SAD): 25.2%; PHOG (level = 2, SAD): 36.3% </a:t>
            </a:r>
            <a:endParaRPr lang="en-US" b="1"/>
          </a:p>
          <a:p>
            <a:r>
              <a:rPr lang="en-US"/>
              <a:t>Lessons learned</a:t>
            </a:r>
          </a:p>
          <a:p>
            <a:pPr lvl="1"/>
            <a:r>
              <a:rPr lang="en-US"/>
              <a:t>Up to this point, the color histogram feature performs the best</a:t>
            </a:r>
          </a:p>
          <a:p>
            <a:r>
              <a:rPr lang="en-US"/>
              <a:t>What </a:t>
            </a:r>
            <a:r>
              <a:rPr lang="en-US" dirty="0"/>
              <a:t>else could be done (if you had more </a:t>
            </a:r>
            <a:r>
              <a:rPr lang="en-US"/>
              <a:t>time)?</a:t>
            </a:r>
          </a:p>
          <a:p>
            <a:pPr lvl="1"/>
            <a:r>
              <a:rPr lang="en-US"/>
              <a:t>Considering more feature descriptors such as SIFT</a:t>
            </a:r>
          </a:p>
          <a:p>
            <a:pPr lvl="1"/>
            <a:r>
              <a:rPr lang="en-US"/>
              <a:t>Fusing features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CF841C-D17B-0389-000C-B7C0083802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8" name="图片 7" descr="山上的风景&#10;&#10;中度可信度描述已自动生成">
            <a:extLst>
              <a:ext uri="{FF2B5EF4-FFF2-40B4-BE49-F238E27FC236}">
                <a16:creationId xmlns:a16="http://schemas.microsoft.com/office/drawing/2014/main" id="{94422630-7310-5F82-6FD7-7A227072C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60" y="200660"/>
            <a:ext cx="1607820" cy="1607820"/>
          </a:xfrm>
          <a:prstGeom prst="rect">
            <a:avLst/>
          </a:prstGeom>
        </p:spPr>
      </p:pic>
      <p:pic>
        <p:nvPicPr>
          <p:cNvPr id="10" name="图片 9" descr="山上的风景&#10;&#10;描述已自动生成">
            <a:extLst>
              <a:ext uri="{FF2B5EF4-FFF2-40B4-BE49-F238E27FC236}">
                <a16:creationId xmlns:a16="http://schemas.microsoft.com/office/drawing/2014/main" id="{6C563486-6118-CA02-80A5-3AAF7D707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182880"/>
            <a:ext cx="1607820" cy="1607820"/>
          </a:xfrm>
          <a:prstGeom prst="rect">
            <a:avLst/>
          </a:prstGeom>
        </p:spPr>
      </p:pic>
      <p:pic>
        <p:nvPicPr>
          <p:cNvPr id="12" name="图片 11" descr="山上的风景&#10;&#10;描述已自动生成">
            <a:extLst>
              <a:ext uri="{FF2B5EF4-FFF2-40B4-BE49-F238E27FC236}">
                <a16:creationId xmlns:a16="http://schemas.microsoft.com/office/drawing/2014/main" id="{54CA4DA4-9020-7E56-9741-5FC474A67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740" y="200660"/>
            <a:ext cx="1607820" cy="1607820"/>
          </a:xfrm>
          <a:prstGeom prst="rect">
            <a:avLst/>
          </a:prstGeom>
        </p:spPr>
      </p:pic>
      <p:pic>
        <p:nvPicPr>
          <p:cNvPr id="14" name="图片 13" descr="绿色的山&#10;&#10;中度可信度描述已自动生成">
            <a:extLst>
              <a:ext uri="{FF2B5EF4-FFF2-40B4-BE49-F238E27FC236}">
                <a16:creationId xmlns:a16="http://schemas.microsoft.com/office/drawing/2014/main" id="{2093E764-51E7-ED7E-3E67-D8E1FED2F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0280" y="200660"/>
            <a:ext cx="1607820" cy="16078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3E20A65-8B0E-CC5D-44E2-3968B5178237}"/>
              </a:ext>
            </a:extLst>
          </p:cNvPr>
          <p:cNvSpPr txBox="1"/>
          <p:nvPr/>
        </p:nvSpPr>
        <p:spPr>
          <a:xfrm>
            <a:off x="4957950" y="1808600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query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02057A-DE6A-062F-7E4A-3B2A1F8CF239}"/>
              </a:ext>
            </a:extLst>
          </p:cNvPr>
          <p:cNvSpPr txBox="1"/>
          <p:nvPr/>
        </p:nvSpPr>
        <p:spPr>
          <a:xfrm>
            <a:off x="6944572" y="1808600"/>
            <a:ext cx="4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en-US" altLang="zh-CN" baseline="30000"/>
              <a:t>st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55A3D1-6321-635F-C9BD-21AA2DD09CA0}"/>
              </a:ext>
            </a:extLst>
          </p:cNvPr>
          <p:cNvSpPr txBox="1"/>
          <p:nvPr/>
        </p:nvSpPr>
        <p:spPr>
          <a:xfrm>
            <a:off x="8737022" y="1812694"/>
            <a:ext cx="5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nd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70BE25-05FE-9168-D813-41CEAA9B8E9D}"/>
              </a:ext>
            </a:extLst>
          </p:cNvPr>
          <p:cNvSpPr txBox="1"/>
          <p:nvPr/>
        </p:nvSpPr>
        <p:spPr>
          <a:xfrm>
            <a:off x="10477988" y="1808480"/>
            <a:ext cx="5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en-US" altLang="zh-CN" baseline="30000"/>
              <a:t>rd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391</Words>
  <Application>Microsoft Office PowerPoint</Application>
  <PresentationFormat>宽屏</PresentationFormat>
  <Paragraphs>56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CIDFont+F3</vt:lpstr>
      <vt:lpstr>等线</vt:lpstr>
      <vt:lpstr>Arial</vt:lpstr>
      <vt:lpstr>Calibri</vt:lpstr>
      <vt:lpstr>Calibri Light</vt:lpstr>
      <vt:lpstr>Office Theme</vt:lpstr>
      <vt:lpstr>Title Slide</vt:lpstr>
      <vt:lpstr>Framework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Provide: Title Student name(s)</dc:title>
  <dc:creator>Davis, Jim</dc:creator>
  <cp:lastModifiedBy>Shi, Neng</cp:lastModifiedBy>
  <cp:revision>70</cp:revision>
  <dcterms:created xsi:type="dcterms:W3CDTF">2020-11-12T17:21:17Z</dcterms:created>
  <dcterms:modified xsi:type="dcterms:W3CDTF">2022-11-28T03:05:56Z</dcterms:modified>
</cp:coreProperties>
</file>