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2" r:id="rId7"/>
    <p:sldId id="269" r:id="rId8"/>
    <p:sldId id="261" r:id="rId9"/>
    <p:sldId id="263" r:id="rId10"/>
    <p:sldId id="264" r:id="rId11"/>
    <p:sldId id="266" r:id="rId12"/>
    <p:sldId id="265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6"/>
    <p:restoredTop sz="84893"/>
  </p:normalViewPr>
  <p:slideViewPr>
    <p:cSldViewPr snapToGrid="0" snapToObjects="1">
      <p:cViewPr>
        <p:scale>
          <a:sx n="80" d="100"/>
          <a:sy n="80" d="100"/>
        </p:scale>
        <p:origin x="42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E544E-CD47-8A4C-8FB9-AD601640CC9B}" type="datetimeFigureOut">
              <a:rPr lang="en-US" smtClean="0"/>
              <a:t>2/22/20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7E39E-9B88-9341-97DF-2FE29889F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60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existing methods concentrated on vortex characterizations that give the same result for many different reference frames or from a smooth rotation and translation of the reference frame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search for the steady reference frame: (an optimization problem)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robustness to noise and resampling artifacts is  a major concern when it comes to the local vortex extraction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7E39E-9B88-9341-97DF-2FE29889F1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59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 examples are generated by transforming a steady vector field into an unsteady reference frame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distorting the input data, the network learns to undo artifacts, which greatly improves robust- ness and helps in subsequent feature extraction tasks, such as the detection of vortex centers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7E39E-9B88-9341-97DF-2FE29889F1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20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data:</a:t>
            </a:r>
            <a:r>
              <a:rPr lang="zh-CN" altLang="en-US" dirty="0"/>
              <a:t> </a:t>
            </a:r>
            <a:r>
              <a:rPr lang="en-US" altLang="zh-CN" dirty="0"/>
              <a:t>pairs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dirty="0"/>
              <a:t>unsteady vector fields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dirty="0"/>
              <a:t>v</a:t>
            </a:r>
            <a:r>
              <a:rPr lang="en-US" baseline="30000" dirty="0"/>
              <a:t>∗</a:t>
            </a:r>
            <a:r>
              <a:rPr lang="en-US" dirty="0"/>
              <a:t> ∈ R</a:t>
            </a:r>
            <a:r>
              <a:rPr lang="en-US" i="1" baseline="30000" dirty="0"/>
              <a:t>T</a:t>
            </a:r>
            <a:r>
              <a:rPr lang="en-US" baseline="30000" dirty="0"/>
              <a:t>×</a:t>
            </a:r>
            <a:r>
              <a:rPr lang="en-US" i="1" baseline="30000" dirty="0"/>
              <a:t>H</a:t>
            </a:r>
            <a:r>
              <a:rPr lang="en-US" baseline="30000" dirty="0"/>
              <a:t>×</a:t>
            </a:r>
            <a:r>
              <a:rPr lang="en-US" i="1" baseline="30000" dirty="0"/>
              <a:t>W</a:t>
            </a:r>
            <a:r>
              <a:rPr lang="en-US" baseline="30000" dirty="0"/>
              <a:t>×2</a:t>
            </a:r>
            <a:r>
              <a:rPr lang="en-US" altLang="zh-CN" dirty="0"/>
              <a:t>)</a:t>
            </a:r>
            <a:r>
              <a:rPr lang="en-US" dirty="0"/>
              <a:t> and their corresponding optimal reference frame transformation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fig</a:t>
            </a:r>
            <a:r>
              <a:rPr lang="zh-CN" altLang="en-US" dirty="0"/>
              <a:t> </a:t>
            </a:r>
            <a:r>
              <a:rPr lang="en-US" altLang="zh-CN" dirty="0"/>
              <a:t>5,</a:t>
            </a:r>
            <a:r>
              <a:rPr lang="zh-CN" altLang="en-US" dirty="0"/>
              <a:t> </a:t>
            </a:r>
            <a:r>
              <a:rPr lang="en-US" altLang="zh-CN" dirty="0"/>
              <a:t>numbers below represent the dimension of feature maps.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zh-CN" altLang="en-US" dirty="0"/>
              <a:t> </a:t>
            </a:r>
            <a:r>
              <a:rPr lang="en-US" dirty="0"/>
              <a:t>derivatives of the rotation </a:t>
            </a:r>
            <a:r>
              <a:rPr lang="en-US" altLang="zh-CN" dirty="0"/>
              <a:t>(Q)</a:t>
            </a:r>
            <a:r>
              <a:rPr lang="zh-CN" altLang="en-US" dirty="0"/>
              <a:t> </a:t>
            </a:r>
            <a:r>
              <a:rPr lang="en-US" dirty="0"/>
              <a:t>and translation</a:t>
            </a:r>
            <a:r>
              <a:rPr lang="zh-CN" altLang="en-US" dirty="0"/>
              <a:t> </a:t>
            </a:r>
            <a:r>
              <a:rPr lang="en-US" altLang="zh-CN" dirty="0"/>
              <a:t>(c)</a:t>
            </a:r>
            <a:r>
              <a:rPr lang="en-US" dirty="0"/>
              <a:t>, evaluated at time </a:t>
            </a:r>
            <a:r>
              <a:rPr lang="en-US" i="1" dirty="0"/>
              <a:t>t 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7E39E-9B88-9341-97DF-2FE29889F1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7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chose white noise during training, but also test the network on a data set that was corrupted with Gaussian noise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7E39E-9B88-9341-97DF-2FE29889F1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60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7E39E-9B88-9341-97DF-2FE29889F1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84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Their</a:t>
            </a:r>
            <a:r>
              <a:rPr lang="en-US" dirty="0"/>
              <a:t> method robustly handles degenerated flows where linear optimization method fails.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7E39E-9B88-9341-97DF-2FE29889F1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06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 has enough information to learn proper smoothing and filtering kernels, such that noise and resampling artifacts can be compensated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7E39E-9B88-9341-97DF-2FE29889F1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01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method shows robust performances for various degradations. In this experiment, the network was trained for 1% noise and with resampling artifacts.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7E39E-9B88-9341-97DF-2FE29889F1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98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 has enough information to learn proper smoothing and filtering kernels, such that noise and resampling artifacts can be compensated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7E39E-9B88-9341-97DF-2FE29889F1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143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Despite the noise and resampling artifacts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-based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recovers the reference frame well, so that vortex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corelines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be extracted as cleanly as with the linear optimization on the original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7E39E-9B88-9341-97DF-2FE29889F1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05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Despite the noise and resampling artifacts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-based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recovers the reference frame well, so that vortex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corelines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be extracted as cleanly as with the linear optimization on the original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7E39E-9B88-9341-97DF-2FE29889F1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3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Vatistas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velocity profile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7E39E-9B88-9341-97DF-2FE29889F1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757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primitives have a strong prior, since they are derived from models that were fit to experimental data 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noise of only 1% to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CYLINDER flow already increased the noise level in the time partial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14%.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7E39E-9B88-9341-97DF-2FE29889F1C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024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</a:t>
            </a:r>
            <a:r>
              <a:rPr lang="en-US" dirty="0"/>
              <a:t>otential of deep learning for end-to-end combinations of preprocessing and feature extraction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7E39E-9B88-9341-97DF-2FE29889F1C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39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GT:</a:t>
            </a:r>
            <a:r>
              <a:rPr lang="zh-CN" altLang="en-US" dirty="0"/>
              <a:t> </a:t>
            </a:r>
            <a:r>
              <a:rPr lang="en-US" altLang="zh-CN" dirty="0"/>
              <a:t>ground</a:t>
            </a:r>
            <a:r>
              <a:rPr lang="zh-CN" altLang="en-US" dirty="0"/>
              <a:t> </a:t>
            </a:r>
            <a:r>
              <a:rPr lang="en-US" altLang="zh-CN" dirty="0"/>
              <a:t>truth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train a network that recovers a reference frame transformation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 which a vector field appears steady,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 a large number of unsteady vector fields with a known ground truth transformation.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steady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reference frame transformations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makes each resulting flow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unsteady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7E39E-9B88-9341-97DF-2FE29889F1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39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GT:</a:t>
            </a:r>
            <a:r>
              <a:rPr lang="zh-CN" altLang="en-US" dirty="0"/>
              <a:t> </a:t>
            </a:r>
            <a:r>
              <a:rPr lang="en-US" altLang="zh-CN" dirty="0"/>
              <a:t>ground</a:t>
            </a:r>
            <a:r>
              <a:rPr lang="zh-CN" altLang="en-US" dirty="0"/>
              <a:t> </a:t>
            </a:r>
            <a:r>
              <a:rPr lang="en-US" altLang="zh-CN" dirty="0"/>
              <a:t>truth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7E39E-9B88-9341-97DF-2FE29889F1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65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incorporate experimental observations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formulate an explicit parametric vector field mixture model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increasing 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behavior near the critical point becomes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en-US" dirty="0"/>
              <a:t>lot of common vortex velocity profiles. Starting from the center, the tangential velocity increases up until a certain maximum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Afterwards, it decays with increasing distance.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7E39E-9B88-9341-97DF-2FE29889F1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80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xamples of steady 2D flows, generated by model in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Eq(6),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shown for the spatial domain D = [−2, 2]</a:t>
            </a:r>
            <a:r>
              <a:rPr lang="en-US" altLang="zh-CN" sz="120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find physically plausible parameter configurations, we fit the mixture model to patches of a numerical data set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7E39E-9B88-9341-97DF-2FE29889F1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81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Compressible flow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area of fluid mechanics that deals with fluids in which the fluid density varies significantly in response to a change in pressure.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L1: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ˆ and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the vector fields to compare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λ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weight for the gradient difference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λ =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endParaRPr lang="en-US" dirty="0"/>
          </a:p>
          <a:p>
            <a:endParaRPr lang="en-US" dirty="0"/>
          </a:p>
          <a:p>
            <a:r>
              <a:rPr lang="en-US" dirty="0"/>
              <a:t>parameters in </a:t>
            </a:r>
            <a:r>
              <a:rPr lang="en-US" altLang="zh-CN" dirty="0"/>
              <a:t>Eq(7)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linear,</a:t>
            </a:r>
            <a:r>
              <a:rPr lang="zh-CN" altLang="en-US" dirty="0"/>
              <a:t> </a:t>
            </a:r>
            <a:r>
              <a:rPr lang="en-US" dirty="0"/>
              <a:t>first use 200 iterations of simulated annealing </a:t>
            </a:r>
            <a:r>
              <a:rPr lang="en-US" altLang="zh-CN" dirty="0"/>
              <a:t>followed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dirty="0"/>
              <a:t>further 200 iterations of gradient descent to settle into the local minimum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7E39E-9B88-9341-97DF-2FE29889F1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09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shows a heat map in the CYLINDER flow, displaying for each voxel in the domain, how closely we could fit the numerical data with our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parameteric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mixture model.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4: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how closely the mixture model matches the numerical data for the varying numbers of model components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3 models later during the vector field synthesis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7E39E-9B88-9341-97DF-2FE29889F1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0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Fig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shows histograms of the individual parameters. The histograms are used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sample further vector fields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histograms characterize the distribution of model parameters needed in order to generate further vector field patches of similar type.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7E39E-9B88-9341-97DF-2FE29889F1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62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DFA1-AB65-A640-97F5-0C74BF4AF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B2285-88B2-C14A-B977-3D388C26D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B072D-07E5-7F4F-995E-F87528EC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E598-D1A5-A742-8DBB-29595623115E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AD8CA-7026-DB44-9116-05B48FB2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54878-823C-A441-A18C-D62776AF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8DD-53EC-5A4E-BC12-283F3253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22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F3AC-4C79-1C49-94F6-1E7010A8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83FF1-C159-864C-9B32-8051FAD43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A3419-DF67-EB46-87FA-F719E23C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E598-D1A5-A742-8DBB-29595623115E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81266-91E3-9F4B-BC0B-8CC5A0C6D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443FC-68E1-AD4B-BA7F-091DD8F5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8DD-53EC-5A4E-BC12-283F3253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2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AC342-D4DE-2C4A-AFEE-B21B0A856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036CE-F405-D74C-864B-05BA721E2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E8062-BB97-124C-9BC7-86FCE6D2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E598-D1A5-A742-8DBB-29595623115E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1A9BF-C3D7-624C-AC3B-CFD35B2F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EABEA-B3AD-FE4A-B33F-0951080A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8DD-53EC-5A4E-BC12-283F3253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8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2834-2529-FF46-9FDD-9338F70E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76ED-0FC2-BC41-9265-92DC0F591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2310F-0EE2-234E-8471-15BDB784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E598-D1A5-A742-8DBB-29595623115E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88CF0-2CE7-EE45-B6ED-BD4740BD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A339D-3C9C-6D45-8896-04050F35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8DD-53EC-5A4E-BC12-283F3253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4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25B9-8F03-864E-A736-A068942BF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A5FF7-03C3-9643-BAC2-E7D03B2CD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EEFC7-FEA2-CC40-A927-6B3A9CBF6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E598-D1A5-A742-8DBB-29595623115E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626C3-A057-244C-898B-058F4E87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8E996-02DF-694B-BF34-AB5C28E8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8DD-53EC-5A4E-BC12-283F3253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EAC4-0FB1-4F44-8229-5F702EF3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E14A2-BB3A-B64A-9B87-B8E9E182D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D30E3-EB53-A544-9A05-733A49E4C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002FE-5C0B-8F4D-B2D5-6F8E92B4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E598-D1A5-A742-8DBB-29595623115E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C5611-1199-F946-87F9-EDE4AF82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63B74-F2F2-BA44-BE7A-D7A567B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8DD-53EC-5A4E-BC12-283F3253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143DA-88EB-4745-907F-A0920C0D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4DFC3-E701-BA4B-8FBB-0D68868C2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62A0D-603E-0346-AD57-C09450E83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AA560-3FDF-A84E-B4EC-AF73D001F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FE6B7F-0F11-2043-BCC8-5530D7A01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7516B-E708-9641-95BD-2FE4126E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E598-D1A5-A742-8DBB-29595623115E}" type="datetimeFigureOut">
              <a:rPr lang="en-US" smtClean="0"/>
              <a:t>2/22/20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2D956E-D7C5-234F-AA6D-BF7FE71C4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450DD-6501-B347-8690-05915299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8DD-53EC-5A4E-BC12-283F3253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1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9F02-A26F-2249-8812-76D9E6DC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97A67A-4D3A-C949-B042-9A5061C4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E598-D1A5-A742-8DBB-29595623115E}" type="datetimeFigureOut">
              <a:rPr lang="en-US" smtClean="0"/>
              <a:t>2/22/20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F619C-BF0C-AC44-9AFA-2680D4B1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98C03-74F0-4F48-BC60-2B319223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8DD-53EC-5A4E-BC12-283F3253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4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A4539-149E-624A-B705-BC69AB652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E598-D1A5-A742-8DBB-29595623115E}" type="datetimeFigureOut">
              <a:rPr lang="en-US" smtClean="0"/>
              <a:t>2/22/20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783D6-B85B-B445-8F20-458D95E3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50217-FB73-4040-BD29-DE4CC2A7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8DD-53EC-5A4E-BC12-283F3253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6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92F5-5AB5-D348-9B38-6597B87AF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5119C-41EF-B346-BAFE-49036022B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4E747-E6C8-5D4A-BE4F-9FBCCB259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81F69-628A-EA4C-AB52-C3C601CB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E598-D1A5-A742-8DBB-29595623115E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E9E4F-CB19-1A42-9B3D-3BF9BB2B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78249-1667-9F42-8E8A-D12C54C0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8DD-53EC-5A4E-BC12-283F3253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2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B7AA-F0EF-3544-9879-C80F9C18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89A16-E50D-294D-8592-8CADC2DF5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5F954-950B-E34A-9912-BC0C34ACD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2A351-CFF6-5A41-B182-389E308F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E598-D1A5-A742-8DBB-29595623115E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90F56-B6E4-8E4F-8785-3A9D793C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F0AE0-8B31-244A-8FF0-2079544F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8DD-53EC-5A4E-BC12-283F3253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AB3F4-0A6F-9147-8AA5-4615973CE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B8F32-5C86-794E-99B4-E38303551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386F0-4508-6E42-9168-3EC9C931F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7E598-D1A5-A742-8DBB-29595623115E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1683A-96E2-1C43-97E8-3B31020DF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D95F-1CB6-E444-91E6-6CB4A8DBF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D18DD-53EC-5A4E-BC12-283F3253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DC38-E886-E64A-ACAC-FD03ACA83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Robust Reference Frame Extraction from Unsteady 2D Vector Fields with Convolutional Neural Networks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BAC43-1D2D-AD48-B5AF-DA3779F18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Byungsoo</a:t>
            </a:r>
            <a:r>
              <a:rPr lang="en-US" dirty="0"/>
              <a:t> Kim and Tobias </a:t>
            </a:r>
            <a:r>
              <a:rPr lang="en-US" dirty="0" err="1"/>
              <a:t>Günther</a:t>
            </a:r>
            <a:r>
              <a:rPr lang="en-US" dirty="0"/>
              <a:t> </a:t>
            </a:r>
          </a:p>
          <a:p>
            <a:r>
              <a:rPr lang="en-US" dirty="0"/>
              <a:t>Department of Computer Science, ETH Zurich </a:t>
            </a:r>
          </a:p>
        </p:txBody>
      </p:sp>
    </p:spTree>
    <p:extLst>
      <p:ext uri="{BB962C8B-B14F-4D97-AF65-F5344CB8AC3E}">
        <p14:creationId xmlns:p14="http://schemas.microsoft.com/office/powerpoint/2010/main" val="3314718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F850A-51BF-E346-BD8F-8539716D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Synthetic Generation of Vector Fields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9CF40-A9D6-F64D-AD54-3CDA4D6ED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Parameter Space Fitting </a:t>
            </a:r>
          </a:p>
          <a:p>
            <a:r>
              <a:rPr lang="en-US" dirty="0"/>
              <a:t>fit the above model to numerically simulated vector fields</a:t>
            </a:r>
          </a:p>
          <a:p>
            <a:pPr lvl="1"/>
            <a:r>
              <a:rPr lang="en-US" dirty="0"/>
              <a:t>restrict the parameter space to physically-plausible flows</a:t>
            </a:r>
          </a:p>
          <a:p>
            <a:pPr lvl="1"/>
            <a:r>
              <a:rPr lang="en-US" altLang="zh-CN" dirty="0"/>
              <a:t>Distance</a:t>
            </a:r>
            <a:r>
              <a:rPr lang="zh-CN" altLang="en-US" dirty="0"/>
              <a:t> </a:t>
            </a:r>
            <a:r>
              <a:rPr lang="en-US" altLang="zh-CN" dirty="0"/>
              <a:t>metric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fitting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VFs:</a:t>
            </a:r>
            <a:r>
              <a:rPr lang="zh-CN" altLang="en-US" dirty="0"/>
              <a:t> </a:t>
            </a:r>
            <a:r>
              <a:rPr lang="en-US" altLang="zh-CN" dirty="0"/>
              <a:t>L1</a:t>
            </a:r>
            <a:r>
              <a:rPr lang="zh-CN" altLang="en-US" dirty="0"/>
              <a:t> </a:t>
            </a:r>
            <a:r>
              <a:rPr lang="en-US" altLang="zh-CN" dirty="0"/>
              <a:t>distance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gradients: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altLang="zh-CN" b="1" dirty="0"/>
              <a:t>Goal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(training</a:t>
            </a:r>
            <a:r>
              <a:rPr lang="zh-CN" altLang="en-US" dirty="0"/>
              <a:t> </a:t>
            </a:r>
            <a:r>
              <a:rPr lang="en-US" altLang="zh-CN" dirty="0"/>
              <a:t>data)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dirty="0"/>
              <a:t>a vector field</a:t>
            </a:r>
            <a:r>
              <a:rPr lang="zh-CN" altLang="en-US" dirty="0"/>
              <a:t> </a:t>
            </a:r>
            <a:r>
              <a:rPr lang="en-US" dirty="0"/>
              <a:t>collection that represents flows in optimal near-steady reference frames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Eq(7)</a:t>
            </a:r>
            <a:endParaRPr lang="en-US" dirty="0"/>
          </a:p>
          <a:p>
            <a:pPr lvl="1"/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extract the optimal reference frame </a:t>
            </a:r>
          </a:p>
          <a:p>
            <a:pPr lvl="1"/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use 200 iterations of simulated annealing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dirty="0"/>
              <a:t>further 200 iterations of gradient descent to settle into local minimum 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2D99FB-0730-F74F-BDE4-880548A1B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318" y="3741565"/>
            <a:ext cx="4765174" cy="4967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A442D5-F0B5-7544-ADBC-4D33EE15771C}"/>
              </a:ext>
            </a:extLst>
          </p:cNvPr>
          <p:cNvSpPr/>
          <p:nvPr/>
        </p:nvSpPr>
        <p:spPr>
          <a:xfrm>
            <a:off x="9946105" y="1825625"/>
            <a:ext cx="2085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imbusRomNo9L"/>
              </a:rPr>
              <a:t>distance metric for compressible flows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6B031C-899F-8842-982A-92CB2D035036}"/>
              </a:ext>
            </a:extLst>
          </p:cNvPr>
          <p:cNvSpPr/>
          <p:nvPr/>
        </p:nvSpPr>
        <p:spPr>
          <a:xfrm>
            <a:off x="3064042" y="3647317"/>
            <a:ext cx="5229726" cy="68529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907B33-243D-5542-94AD-4482BA283BF0}"/>
              </a:ext>
            </a:extLst>
          </p:cNvPr>
          <p:cNvCxnSpPr>
            <a:cxnSpLocks/>
          </p:cNvCxnSpPr>
          <p:nvPr/>
        </p:nvCxnSpPr>
        <p:spPr>
          <a:xfrm flipV="1">
            <a:off x="8061492" y="2471957"/>
            <a:ext cx="2189413" cy="1490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959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9CF40-A9D6-F64D-AD54-3CDA4D6ED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03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Parameter Space Fitting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B7AE3C-F261-854A-9B06-EDF2A9A9B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8" y="2419839"/>
            <a:ext cx="6071862" cy="25698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AC4D777-ED7C-294B-A970-B6FF793EB971}"/>
              </a:ext>
            </a:extLst>
          </p:cNvPr>
          <p:cNvSpPr/>
          <p:nvPr/>
        </p:nvSpPr>
        <p:spPr>
          <a:xfrm>
            <a:off x="788805" y="5191225"/>
            <a:ext cx="4871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NimbusRomNo9L"/>
              </a:rPr>
              <a:t>Fig</a:t>
            </a:r>
            <a:r>
              <a:rPr lang="zh-CN" altLang="en-US" b="1" dirty="0">
                <a:latin typeface="NimbusRomNo9L"/>
              </a:rPr>
              <a:t> </a:t>
            </a:r>
            <a:r>
              <a:rPr lang="en-US" altLang="zh-CN" b="1" dirty="0">
                <a:latin typeface="NimbusRomNo9L"/>
              </a:rPr>
              <a:t>3:</a:t>
            </a:r>
            <a:r>
              <a:rPr lang="zh-CN" altLang="en-US" b="1" dirty="0">
                <a:latin typeface="NimbusRomNo9L"/>
              </a:rPr>
              <a:t> </a:t>
            </a:r>
            <a:r>
              <a:rPr lang="en-US" b="1" dirty="0">
                <a:latin typeface="NimbusRomNo9L"/>
              </a:rPr>
              <a:t>Heatmaps of the fitting residual </a:t>
            </a:r>
            <a:r>
              <a:rPr lang="en-US" dirty="0">
                <a:latin typeface="NimbusRomNo9L"/>
              </a:rPr>
              <a:t>for varying number of mixture model components m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48D556-8F10-E24B-8EA3-25F366E10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757" y="2462505"/>
            <a:ext cx="5317040" cy="280770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C8E4E8-7ADE-6649-B5F4-087C8C6371CA}"/>
              </a:ext>
            </a:extLst>
          </p:cNvPr>
          <p:cNvSpPr/>
          <p:nvPr/>
        </p:nvSpPr>
        <p:spPr>
          <a:xfrm>
            <a:off x="6648782" y="5504605"/>
            <a:ext cx="50810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Fig</a:t>
            </a:r>
            <a:r>
              <a:rPr lang="zh-CN" altLang="en-US" b="1" dirty="0"/>
              <a:t> </a:t>
            </a:r>
            <a:r>
              <a:rPr lang="en-US" altLang="zh-CN" b="1" dirty="0"/>
              <a:t>4:</a:t>
            </a:r>
            <a:r>
              <a:rPr lang="zh-CN" altLang="en-US" b="1" dirty="0"/>
              <a:t> </a:t>
            </a:r>
            <a:r>
              <a:rPr lang="en-US" b="1" dirty="0"/>
              <a:t>Fitting results </a:t>
            </a:r>
            <a:r>
              <a:rPr lang="en-US" dirty="0"/>
              <a:t>for selected vector field patches. The fitting improves with more degrees of freedom, i.e., for a higher number of models m. 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F5B421E-C397-0748-8828-7350408FC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Synthetic Generation of Vector Fields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83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E1C4-8443-FF4C-83C0-79321C1F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Synthetic Generation of Vector Fields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EE75-03B3-D64A-87CD-93711350C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5639"/>
            <a:ext cx="5689005" cy="4351338"/>
          </a:xfrm>
        </p:spPr>
        <p:txBody>
          <a:bodyPr/>
          <a:lstStyle/>
          <a:p>
            <a:r>
              <a:rPr lang="en-US" dirty="0"/>
              <a:t>Sampling of the Parameter Space </a:t>
            </a:r>
          </a:p>
          <a:p>
            <a:pPr lvl="1"/>
            <a:r>
              <a:rPr lang="en-US" altLang="zh-CN" dirty="0"/>
              <a:t>I</a:t>
            </a:r>
            <a:r>
              <a:rPr lang="en-US" dirty="0"/>
              <a:t>ndividually approximate distribution of each parameter (</a:t>
            </a:r>
            <a:r>
              <a:rPr lang="en-US" i="1" dirty="0"/>
              <a:t>c</a:t>
            </a:r>
            <a:r>
              <a:rPr lang="en-US" i="1" baseline="-25000" dirty="0"/>
              <a:t>x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i="1" baseline="-25000" dirty="0"/>
              <a:t>y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i="1" baseline="-25000" dirty="0"/>
              <a:t>x</a:t>
            </a:r>
            <a:r>
              <a:rPr lang="en-US" dirty="0"/>
              <a:t>, </a:t>
            </a:r>
            <a:r>
              <a:rPr lang="en-US" i="1" dirty="0" err="1"/>
              <a:t>d</a:t>
            </a:r>
            <a:r>
              <a:rPr lang="en-US" i="1" baseline="-25000" dirty="0" err="1"/>
              <a:t>y</a:t>
            </a:r>
            <a:r>
              <a:rPr lang="en-US" dirty="0"/>
              <a:t>, </a:t>
            </a:r>
            <a:r>
              <a:rPr lang="en-US" i="1" dirty="0" err="1"/>
              <a:t>t</a:t>
            </a:r>
            <a:r>
              <a:rPr lang="en-US" i="1" baseline="-25000" dirty="0" err="1"/>
              <a:t>x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i="1" baseline="-25000" dirty="0"/>
              <a:t>y</a:t>
            </a:r>
            <a:r>
              <a:rPr lang="en-US" dirty="0"/>
              <a:t>, </a:t>
            </a:r>
            <a:r>
              <a:rPr lang="en-US" i="1" dirty="0" err="1"/>
              <a:t>r</a:t>
            </a:r>
            <a:r>
              <a:rPr lang="en-US" i="1" baseline="-25000" dirty="0" err="1"/>
              <a:t>c</a:t>
            </a:r>
            <a:r>
              <a:rPr lang="en-US" dirty="0"/>
              <a:t>, and </a:t>
            </a:r>
            <a:r>
              <a:rPr lang="en-US" i="1" dirty="0"/>
              <a:t>n</a:t>
            </a:r>
            <a:r>
              <a:rPr lang="en-US" dirty="0"/>
              <a:t>) by a separate Gaussian distribution </a:t>
            </a:r>
            <a:r>
              <a:rPr lang="en-US" i="1" dirty="0"/>
              <a:t>N</a:t>
            </a:r>
            <a:r>
              <a:rPr lang="en-US" dirty="0"/>
              <a:t> </a:t>
            </a:r>
          </a:p>
          <a:p>
            <a:pPr lvl="1"/>
            <a:r>
              <a:rPr lang="en-US" altLang="zh-CN" dirty="0"/>
              <a:t>Neglect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correlations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independently</a:t>
            </a:r>
            <a:r>
              <a:rPr lang="zh-CN" altLang="en-US" dirty="0"/>
              <a:t> </a:t>
            </a:r>
            <a:r>
              <a:rPr lang="en-US" altLang="zh-CN" dirty="0"/>
              <a:t>(to</a:t>
            </a:r>
            <a:r>
              <a:rPr lang="zh-CN" altLang="en-US" dirty="0"/>
              <a:t> </a:t>
            </a:r>
            <a:r>
              <a:rPr lang="en-US" altLang="zh-CN" dirty="0"/>
              <a:t>span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wider</a:t>
            </a:r>
            <a:r>
              <a:rPr lang="zh-CN" altLang="en-US" dirty="0"/>
              <a:t> </a:t>
            </a:r>
            <a:r>
              <a:rPr lang="en-US" altLang="zh-CN" dirty="0"/>
              <a:t>range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VFs)</a:t>
            </a:r>
          </a:p>
          <a:p>
            <a:pPr lvl="1"/>
            <a:r>
              <a:rPr lang="en-US" altLang="zh-CN" dirty="0"/>
              <a:t>I</a:t>
            </a:r>
            <a:r>
              <a:rPr lang="en-US" dirty="0"/>
              <a:t>nsert the resulting parameters into the parametric model in Eq. (7)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resulting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dirty="0"/>
              <a:t>analytic vector field</a:t>
            </a:r>
          </a:p>
          <a:p>
            <a:pPr lvl="1"/>
            <a:endParaRPr lang="en-US" dirty="0"/>
          </a:p>
          <a:p>
            <a:pPr lvl="1"/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6CFD98-AE8C-4648-B920-AF45887EA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205" y="1930522"/>
            <a:ext cx="5664795" cy="37847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80B225-39AB-6E4C-AE08-DB53F753CC91}"/>
              </a:ext>
            </a:extLst>
          </p:cNvPr>
          <p:cNvSpPr/>
          <p:nvPr/>
        </p:nvSpPr>
        <p:spPr>
          <a:xfrm>
            <a:off x="7391654" y="5715298"/>
            <a:ext cx="48003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NimbusRomNo9L"/>
              </a:rPr>
              <a:t>Fig</a:t>
            </a:r>
            <a:r>
              <a:rPr lang="zh-CN" altLang="en-US" b="1" dirty="0">
                <a:latin typeface="NimbusRomNo9L"/>
              </a:rPr>
              <a:t> </a:t>
            </a:r>
            <a:r>
              <a:rPr lang="en-US" altLang="zh-CN" b="1" dirty="0">
                <a:latin typeface="NimbusRomNo9L"/>
              </a:rPr>
              <a:t>5:</a:t>
            </a:r>
            <a:r>
              <a:rPr lang="zh-CN" altLang="en-US" b="1" dirty="0">
                <a:latin typeface="NimbusRomNo9L"/>
              </a:rPr>
              <a:t> </a:t>
            </a:r>
            <a:r>
              <a:rPr lang="en-US" b="1" dirty="0">
                <a:latin typeface="NimbusRomNo9L"/>
              </a:rPr>
              <a:t>Histograms of the individual model parameters</a:t>
            </a:r>
            <a:r>
              <a:rPr lang="en-US" dirty="0">
                <a:latin typeface="NimbusRomNo9L"/>
              </a:rPr>
              <a:t>, showing the near- Gaussian distribution of the individual parameter values.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24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A1C5-DE48-A14B-BB1A-4E017947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of Reference Frame Extraction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A9479-A184-074C-8C79-826BEA511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CNN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spans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stages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dirty="0"/>
              <a:t>visualization pipeline: the filtering and the feature extraction </a:t>
            </a:r>
          </a:p>
          <a:p>
            <a:r>
              <a:rPr lang="en-US" altLang="zh-CN" dirty="0"/>
              <a:t>R</a:t>
            </a:r>
            <a:r>
              <a:rPr lang="en-US" dirty="0"/>
              <a:t>eference frame extractor can be conditioned to handle noisy inputs and data with resampling artifacts </a:t>
            </a:r>
          </a:p>
          <a:p>
            <a:endParaRPr lang="en-US" sz="1800" dirty="0"/>
          </a:p>
          <a:p>
            <a:r>
              <a:rPr lang="en-US" dirty="0"/>
              <a:t>supervised learning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data:</a:t>
            </a:r>
            <a:r>
              <a:rPr lang="zh-CN" altLang="en-US" dirty="0"/>
              <a:t> </a:t>
            </a:r>
            <a:r>
              <a:rPr lang="en-US" altLang="zh-CN" dirty="0"/>
              <a:t>pairs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dirty="0"/>
              <a:t>unsteady vector fields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dirty="0"/>
              <a:t>v</a:t>
            </a:r>
            <a:r>
              <a:rPr lang="en-US" baseline="30000" dirty="0"/>
              <a:t>∗</a:t>
            </a:r>
            <a:r>
              <a:rPr lang="en-US" dirty="0"/>
              <a:t> ∈ R</a:t>
            </a:r>
            <a:r>
              <a:rPr lang="en-US" i="1" baseline="30000" dirty="0"/>
              <a:t>T</a:t>
            </a:r>
            <a:r>
              <a:rPr lang="en-US" baseline="30000" dirty="0"/>
              <a:t>×</a:t>
            </a:r>
            <a:r>
              <a:rPr lang="en-US" i="1" baseline="30000" dirty="0"/>
              <a:t>H</a:t>
            </a:r>
            <a:r>
              <a:rPr lang="en-US" baseline="30000" dirty="0"/>
              <a:t>×</a:t>
            </a:r>
            <a:r>
              <a:rPr lang="en-US" i="1" baseline="30000" dirty="0"/>
              <a:t>W</a:t>
            </a:r>
            <a:r>
              <a:rPr lang="en-US" baseline="30000" dirty="0"/>
              <a:t>×2</a:t>
            </a:r>
            <a:r>
              <a:rPr lang="en-US" altLang="zh-CN" dirty="0"/>
              <a:t>)</a:t>
            </a:r>
            <a:r>
              <a:rPr lang="en-US" dirty="0"/>
              <a:t> and their corresponding optimal reference frame transformation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54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A483-222B-8145-807A-5A1D42E5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of Reference Frame Extraction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EDB41-9E3D-3345-AE87-C9F809DCC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2116" cy="4351338"/>
          </a:xfrm>
        </p:spPr>
        <p:txBody>
          <a:bodyPr/>
          <a:lstStyle/>
          <a:p>
            <a:r>
              <a:rPr lang="en-US" dirty="0"/>
              <a:t>Architecture </a:t>
            </a:r>
          </a:p>
          <a:p>
            <a:pPr marL="0" indent="0">
              <a:buNone/>
            </a:pPr>
            <a:r>
              <a:rPr lang="en-US" dirty="0"/>
              <a:t>infer the first and second-order derivatives of the reference frame transformation Q ̇ ,Q ̈ ,c ̇,c ̈ in 2D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961EA-A7F7-B940-9DC1-24546C0B0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084" y="3201755"/>
            <a:ext cx="7459579" cy="29752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6AED51-EF71-5943-BF1E-0D86F0BDB5D1}"/>
              </a:ext>
            </a:extLst>
          </p:cNvPr>
          <p:cNvSpPr/>
          <p:nvPr/>
        </p:nvSpPr>
        <p:spPr>
          <a:xfrm>
            <a:off x="2667714" y="5935902"/>
            <a:ext cx="27497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Input: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dirty="0"/>
              <a:t>vector fields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dirty="0"/>
              <a:t>v</a:t>
            </a:r>
            <a:r>
              <a:rPr lang="en-US" baseline="30000" dirty="0"/>
              <a:t>∗</a:t>
            </a:r>
            <a:r>
              <a:rPr lang="en-US" dirty="0"/>
              <a:t> ∈ R</a:t>
            </a:r>
            <a:r>
              <a:rPr lang="en-US" i="1" baseline="30000" dirty="0"/>
              <a:t>T</a:t>
            </a:r>
            <a:r>
              <a:rPr lang="en-US" baseline="30000" dirty="0"/>
              <a:t>×</a:t>
            </a:r>
            <a:r>
              <a:rPr lang="en-US" i="1" baseline="30000" dirty="0"/>
              <a:t>H</a:t>
            </a:r>
            <a:r>
              <a:rPr lang="en-US" baseline="30000" dirty="0"/>
              <a:t>×</a:t>
            </a:r>
            <a:r>
              <a:rPr lang="en-US" i="1" baseline="30000" dirty="0"/>
              <a:t>W</a:t>
            </a:r>
            <a:r>
              <a:rPr lang="en-US" baseline="30000" dirty="0"/>
              <a:t>×2</a:t>
            </a:r>
            <a:r>
              <a:rPr lang="en-US" altLang="zh-CN" dirty="0"/>
              <a:t>)</a:t>
            </a:r>
            <a:r>
              <a:rPr lang="en-US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818F1E-85A6-9747-B0E6-05F32B0C9DBD}"/>
              </a:ext>
            </a:extLst>
          </p:cNvPr>
          <p:cNvSpPr/>
          <p:nvPr/>
        </p:nvSpPr>
        <p:spPr>
          <a:xfrm>
            <a:off x="9829085" y="3539629"/>
            <a:ext cx="22458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Output:</a:t>
            </a:r>
          </a:p>
          <a:p>
            <a:r>
              <a:rPr lang="en-US" dirty="0"/>
              <a:t>optimal reference frame transformation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5D3B18-C406-4342-B8EA-CBC9BA2DD6EA}"/>
              </a:ext>
            </a:extLst>
          </p:cNvPr>
          <p:cNvSpPr/>
          <p:nvPr/>
        </p:nvSpPr>
        <p:spPr>
          <a:xfrm>
            <a:off x="6404843" y="6311900"/>
            <a:ext cx="739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Fig</a:t>
            </a:r>
            <a:r>
              <a:rPr lang="zh-CN" altLang="en-US" b="1" dirty="0"/>
              <a:t> </a:t>
            </a:r>
            <a:r>
              <a:rPr lang="en-US" altLang="zh-CN" b="1" dirty="0"/>
              <a:t>5.</a:t>
            </a:r>
            <a:r>
              <a:rPr lang="zh-CN" altLang="en-US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92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DD12-58DD-E140-A357-2348D7A87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of Reference Frame Extraction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3A382-70A8-C747-B829-ADBE87FF5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32" y="1690688"/>
            <a:ext cx="6717632" cy="51673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Sets </a:t>
            </a:r>
          </a:p>
          <a:p>
            <a:pPr lvl="1"/>
            <a:r>
              <a:rPr lang="en-US" dirty="0"/>
              <a:t>Synthesize</a:t>
            </a:r>
            <a:r>
              <a:rPr lang="en-US" altLang="zh-CN" dirty="0"/>
              <a:t>d,</a:t>
            </a:r>
            <a:r>
              <a:rPr lang="zh-CN" altLang="en-US" dirty="0"/>
              <a:t> </a:t>
            </a:r>
            <a:r>
              <a:rPr lang="en-US" dirty="0"/>
              <a:t>based on </a:t>
            </a:r>
            <a:r>
              <a:rPr lang="en-US" dirty="0" err="1"/>
              <a:t>Vatistas</a:t>
            </a:r>
            <a:r>
              <a:rPr lang="en-US" dirty="0"/>
              <a:t> velocity profile </a:t>
            </a:r>
          </a:p>
          <a:p>
            <a:pPr lvl="1"/>
            <a:r>
              <a:rPr lang="en-US" altLang="zh-CN" dirty="0"/>
              <a:t>S</a:t>
            </a:r>
            <a:r>
              <a:rPr lang="en-US" dirty="0"/>
              <a:t>teady field is generated by a super-position of three models with sampled parameters </a:t>
            </a:r>
          </a:p>
          <a:p>
            <a:pPr lvl="1"/>
            <a:endParaRPr lang="en-US" altLang="zh-CN" sz="1300" dirty="0"/>
          </a:p>
          <a:p>
            <a:pPr lvl="1"/>
            <a:r>
              <a:rPr lang="en-US" altLang="zh-CN" dirty="0"/>
              <a:t>U</a:t>
            </a:r>
            <a:r>
              <a:rPr lang="en-US" dirty="0"/>
              <a:t>nsteady vector fields is generated by</a:t>
            </a:r>
            <a:r>
              <a:rPr lang="en-US" altLang="zh-CN" dirty="0"/>
              <a:t>: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A</a:t>
            </a:r>
            <a:r>
              <a:rPr lang="en-US" dirty="0"/>
              <a:t>pply a reference frame transformation</a:t>
            </a:r>
          </a:p>
          <a:p>
            <a:pPr lvl="2"/>
            <a:r>
              <a:rPr lang="en-US" dirty="0"/>
              <a:t>parameters for the rotation and translation [</a:t>
            </a:r>
            <a:r>
              <a:rPr lang="el-GR" dirty="0"/>
              <a:t>θ ̇ , θ ̈, </a:t>
            </a:r>
            <a:r>
              <a:rPr lang="en-US" i="1" dirty="0"/>
              <a:t>x</a:t>
            </a:r>
            <a:r>
              <a:rPr lang="en-US" dirty="0"/>
              <a:t> ̇, </a:t>
            </a:r>
            <a:r>
              <a:rPr lang="en-US" i="1" dirty="0"/>
              <a:t>y</a:t>
            </a:r>
            <a:r>
              <a:rPr lang="en-US" dirty="0"/>
              <a:t> ̇, </a:t>
            </a:r>
            <a:r>
              <a:rPr lang="en-US" i="1" dirty="0"/>
              <a:t>x</a:t>
            </a:r>
            <a:r>
              <a:rPr lang="en-US" dirty="0"/>
              <a:t> ̈, </a:t>
            </a:r>
            <a:r>
              <a:rPr lang="en-US" i="1" dirty="0"/>
              <a:t>y</a:t>
            </a:r>
            <a:r>
              <a:rPr lang="en-US" dirty="0"/>
              <a:t> ̈] are uniformly sampled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Degrade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dirty="0"/>
              <a:t>varying degrees of additive uniform noise (i.e., white noise)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dirty="0"/>
              <a:t>down-up resampling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2200" dirty="0"/>
              <a:t>#</a:t>
            </a:r>
            <a:r>
              <a:rPr lang="en-US" sz="2200" dirty="0"/>
              <a:t>samples</a:t>
            </a:r>
            <a:r>
              <a:rPr lang="en-US" altLang="zh-CN" sz="2200" dirty="0"/>
              <a:t>:</a:t>
            </a:r>
            <a:r>
              <a:rPr lang="zh-CN" altLang="en-US" sz="2200" dirty="0"/>
              <a:t> </a:t>
            </a:r>
            <a:r>
              <a:rPr lang="en-US" altLang="zh-CN" sz="2200" dirty="0"/>
              <a:t>30,</a:t>
            </a:r>
            <a:r>
              <a:rPr lang="zh-CN" altLang="en-US" sz="2200" dirty="0"/>
              <a:t> </a:t>
            </a:r>
            <a:r>
              <a:rPr lang="en-US" altLang="zh-CN" sz="2200" dirty="0"/>
              <a:t>000</a:t>
            </a:r>
          </a:p>
          <a:p>
            <a:pPr marL="0" indent="0">
              <a:buNone/>
            </a:pPr>
            <a:r>
              <a:rPr lang="en-US" altLang="zh-CN" sz="2200" dirty="0"/>
              <a:t>training and testing is split into the ratio of 9:1 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732DF-8498-684D-8AA2-F512FDE11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495" y="1507957"/>
            <a:ext cx="4628603" cy="51656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A1F20D-4056-FD43-84FC-3BE34BA2CBED}"/>
              </a:ext>
            </a:extLst>
          </p:cNvPr>
          <p:cNvSpPr/>
          <p:nvPr/>
        </p:nvSpPr>
        <p:spPr>
          <a:xfrm>
            <a:off x="6404843" y="6311900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Fig</a:t>
            </a:r>
            <a:r>
              <a:rPr lang="zh-CN" altLang="en-US" b="1" dirty="0"/>
              <a:t> </a:t>
            </a:r>
            <a:r>
              <a:rPr lang="en-US" altLang="zh-CN" b="1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36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4788-28F0-F64D-AB7B-2F80CA15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of Reference Frame Extraction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06720-61C9-7F4F-84A2-619435531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2747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Sets </a:t>
            </a:r>
          </a:p>
          <a:p>
            <a:r>
              <a:rPr lang="en-US" dirty="0"/>
              <a:t>Patch Normalization</a:t>
            </a:r>
          </a:p>
          <a:p>
            <a:pPr lvl="1"/>
            <a:r>
              <a:rPr lang="en-US" dirty="0"/>
              <a:t>Trai</a:t>
            </a:r>
            <a:r>
              <a:rPr lang="en-US" altLang="zh-CN" dirty="0"/>
              <a:t>ning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US" altLang="zh-CN" dirty="0"/>
              <a:t>in:</a:t>
            </a:r>
          </a:p>
          <a:p>
            <a:pPr lvl="1"/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dirty="0"/>
              <a:t>velocity patch slices </a:t>
            </a:r>
            <a:r>
              <a:rPr lang="en-US" dirty="0" err="1"/>
              <a:t>v</a:t>
            </a:r>
            <a:r>
              <a:rPr lang="en-US" i="1" baseline="-25000" dirty="0" err="1"/>
              <a:t>p</a:t>
            </a:r>
            <a:r>
              <a:rPr lang="en-US" altLang="zh-CN" dirty="0"/>
              <a:t>:</a:t>
            </a:r>
            <a:r>
              <a:rPr lang="zh-CN" altLang="en-US" i="1" dirty="0"/>
              <a:t> </a:t>
            </a:r>
            <a:r>
              <a:rPr lang="en-US" altLang="zh-CN" i="1" dirty="0"/>
              <a:t>				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domain</a:t>
            </a:r>
            <a:endParaRPr lang="en-US" baseline="-25000" dirty="0"/>
          </a:p>
          <a:p>
            <a:pPr marL="457200" lvl="1" indent="0">
              <a:buNone/>
            </a:pPr>
            <a:r>
              <a:rPr lang="en-US" dirty="0"/>
              <a:t>						</a:t>
            </a:r>
            <a:r>
              <a:rPr lang="zh-CN" altLang="en-US" dirty="0"/>
              <a:t>           </a:t>
            </a:r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dirty="0"/>
              <a:t>v ̄</a:t>
            </a:r>
            <a:r>
              <a:rPr lang="en-US" i="1" baseline="-25000" dirty="0"/>
              <a:t>p</a:t>
            </a:r>
            <a:r>
              <a:rPr lang="en-US" i="1" dirty="0"/>
              <a:t> </a:t>
            </a:r>
            <a:r>
              <a:rPr lang="en-US" dirty="0"/>
              <a:t>in the unit domain via: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altLang="zh-CN" sz="2200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Then, globally normalize magnitude of the training data to [−1, 1]</a:t>
            </a:r>
          </a:p>
          <a:p>
            <a:r>
              <a:rPr lang="en-US" dirty="0"/>
              <a:t>Implementation </a:t>
            </a:r>
          </a:p>
          <a:p>
            <a:pPr lvl="1"/>
            <a:r>
              <a:rPr lang="en-US" dirty="0" err="1"/>
              <a:t>Keras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dirty="0"/>
              <a:t>300 epoch</a:t>
            </a:r>
            <a:r>
              <a:rPr lang="en-US" altLang="zh-CN" dirty="0"/>
              <a:t>s,</a:t>
            </a:r>
            <a:r>
              <a:rPr lang="zh-CN" altLang="en-US" dirty="0"/>
              <a:t> </a:t>
            </a:r>
            <a:r>
              <a:rPr lang="en-US" altLang="zh-CN" dirty="0" err="1"/>
              <a:t>lr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0.001,</a:t>
            </a:r>
            <a:r>
              <a:rPr lang="zh-CN" altLang="en-US" dirty="0"/>
              <a:t> </a:t>
            </a:r>
            <a:r>
              <a:rPr lang="en-US" altLang="zh-CN" dirty="0"/>
              <a:t>loss:</a:t>
            </a:r>
            <a:r>
              <a:rPr lang="zh-CN" altLang="en-US" dirty="0"/>
              <a:t> </a:t>
            </a:r>
            <a:r>
              <a:rPr lang="en-US" altLang="zh-CN" dirty="0"/>
              <a:t>MSE,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Size:</a:t>
            </a:r>
            <a:r>
              <a:rPr lang="zh-CN" altLang="en-US" dirty="0"/>
              <a:t> </a:t>
            </a:r>
            <a:r>
              <a:rPr lang="en-US" altLang="zh-CN" dirty="0"/>
              <a:t>256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96303-348F-334C-88F8-19116DF3B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344" y="2655748"/>
            <a:ext cx="2400300" cy="368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719FB9-01A2-AF40-B1FF-F8EB1E1F4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695" y="3023504"/>
            <a:ext cx="2785979" cy="2736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0E3C42-1F9E-7844-BF60-A77ED1C18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9622" y="3326371"/>
            <a:ext cx="5549900" cy="33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C6B2C1-3B6B-0F48-B318-675337FEB2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3820" y="3791508"/>
            <a:ext cx="5104357" cy="10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90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9DBE-0AF5-214E-81A3-217C9906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8E121-1F38-604F-BA69-BE804109A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050379" cy="4351338"/>
          </a:xfrm>
        </p:spPr>
        <p:txBody>
          <a:bodyPr/>
          <a:lstStyle/>
          <a:p>
            <a:r>
              <a:rPr lang="en-US" altLang="zh-CN" dirty="0"/>
              <a:t>S</a:t>
            </a:r>
            <a:r>
              <a:rPr lang="en-US" dirty="0"/>
              <a:t>ynthetic data </a:t>
            </a:r>
          </a:p>
          <a:p>
            <a:pPr lvl="1"/>
            <a:r>
              <a:rPr lang="en-US" dirty="0"/>
              <a:t>baseline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linear reference frame optimization </a:t>
            </a:r>
          </a:p>
          <a:p>
            <a:pPr lvl="1"/>
            <a:r>
              <a:rPr lang="en-US" dirty="0"/>
              <a:t>outperform the baseline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F2203A-630D-D548-A394-4B0D9B31A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685" y="365125"/>
            <a:ext cx="4727315" cy="49434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D8AEC3A-9138-3F48-8AEA-711F2991810E}"/>
              </a:ext>
            </a:extLst>
          </p:cNvPr>
          <p:cNvSpPr/>
          <p:nvPr/>
        </p:nvSpPr>
        <p:spPr>
          <a:xfrm>
            <a:off x="7672169" y="5558115"/>
            <a:ext cx="36663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Fig</a:t>
            </a:r>
            <a:r>
              <a:rPr lang="zh-CN" altLang="en-US" b="1" dirty="0"/>
              <a:t> </a:t>
            </a:r>
            <a:r>
              <a:rPr lang="en-US" altLang="zh-CN" b="1" dirty="0"/>
              <a:t>7:</a:t>
            </a:r>
            <a:r>
              <a:rPr lang="zh-CN" altLang="en-US" b="1" dirty="0"/>
              <a:t> </a:t>
            </a:r>
            <a:r>
              <a:rPr lang="en-US" altLang="zh-CN" b="1" dirty="0"/>
              <a:t>Results of vortex extraction </a:t>
            </a:r>
          </a:p>
          <a:p>
            <a:r>
              <a:rPr lang="en-US" dirty="0"/>
              <a:t>The numbers in parenthesis are MSE </a:t>
            </a:r>
          </a:p>
        </p:txBody>
      </p:sp>
    </p:spTree>
    <p:extLst>
      <p:ext uri="{BB962C8B-B14F-4D97-AF65-F5344CB8AC3E}">
        <p14:creationId xmlns:p14="http://schemas.microsoft.com/office/powerpoint/2010/main" val="47375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9DBE-0AF5-214E-81A3-217C9906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8E121-1F38-604F-BA69-BE804109A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825624"/>
            <a:ext cx="11020926" cy="4896017"/>
          </a:xfrm>
        </p:spPr>
        <p:txBody>
          <a:bodyPr>
            <a:normAutofit/>
          </a:bodyPr>
          <a:lstStyle/>
          <a:p>
            <a:r>
              <a:rPr lang="en-US" dirty="0"/>
              <a:t>Numerical Data </a:t>
            </a:r>
          </a:p>
          <a:p>
            <a:r>
              <a:rPr lang="en-US" dirty="0"/>
              <a:t>Robustness  </a:t>
            </a:r>
          </a:p>
          <a:p>
            <a:pPr lvl="1"/>
            <a:r>
              <a:rPr lang="en-US" dirty="0"/>
              <a:t>introduce varying degrees of noise and resampling artifacts into the unseen validation data </a:t>
            </a:r>
          </a:p>
          <a:p>
            <a:pPr lvl="1"/>
            <a:r>
              <a:rPr lang="en-US" dirty="0"/>
              <a:t>baseline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linear reference frame optimization </a:t>
            </a:r>
          </a:p>
          <a:p>
            <a:pPr lvl="1"/>
            <a:r>
              <a:rPr lang="en-US" dirty="0"/>
              <a:t>Error Metric </a:t>
            </a:r>
          </a:p>
          <a:p>
            <a:pPr lvl="2"/>
            <a:r>
              <a:rPr lang="en-US" altLang="zh-CN" dirty="0"/>
              <a:t>U</a:t>
            </a:r>
            <a:r>
              <a:rPr lang="en-US" dirty="0"/>
              <a:t>se the </a:t>
            </a:r>
            <a:r>
              <a:rPr lang="en-US" u="sng" dirty="0"/>
              <a:t>reference frame transformation </a:t>
            </a:r>
            <a:r>
              <a:rPr lang="en-US" dirty="0"/>
              <a:t>obtained by the network or by linear optimization </a:t>
            </a:r>
          </a:p>
          <a:p>
            <a:pPr lvl="2"/>
            <a:r>
              <a:rPr lang="en-US" dirty="0"/>
              <a:t>Calculate</a:t>
            </a:r>
            <a:r>
              <a:rPr lang="zh-CN" altLang="en-US" dirty="0"/>
              <a:t> </a:t>
            </a:r>
            <a:r>
              <a:rPr lang="en-US" dirty="0"/>
              <a:t>time partial derivative</a:t>
            </a:r>
            <a:r>
              <a:rPr lang="en-US" altLang="zh-CN" dirty="0"/>
              <a:t>:</a:t>
            </a:r>
          </a:p>
          <a:p>
            <a:pPr lvl="2"/>
            <a:endParaRPr lang="en-US" dirty="0"/>
          </a:p>
          <a:p>
            <a:pPr lvl="2"/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dirty="0"/>
              <a:t>|</a:t>
            </a:r>
            <a:r>
              <a:rPr lang="en-US" dirty="0" err="1"/>
              <a:t>v</a:t>
            </a:r>
            <a:r>
              <a:rPr lang="en-US" i="1" dirty="0" err="1"/>
              <a:t>t</a:t>
            </a:r>
            <a:r>
              <a:rPr lang="en-US" i="1" dirty="0"/>
              <a:t> </a:t>
            </a:r>
            <a:r>
              <a:rPr lang="en-US" dirty="0"/>
              <a:t>| = 0</a:t>
            </a:r>
            <a:r>
              <a:rPr lang="en-US" altLang="zh-CN" dirty="0"/>
              <a:t>:</a:t>
            </a:r>
            <a:r>
              <a:rPr lang="en-US" dirty="0"/>
              <a:t> </a:t>
            </a:r>
            <a:r>
              <a:rPr lang="en-US" altLang="zh-CN" dirty="0"/>
              <a:t>NN</a:t>
            </a:r>
            <a:r>
              <a:rPr lang="zh-CN" altLang="en-US" dirty="0"/>
              <a:t> </a:t>
            </a:r>
            <a:r>
              <a:rPr lang="en-US" dirty="0"/>
              <a:t>successfully found reference frame transformation, despite presence of noise. 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189128-32DD-9945-86F3-ED98FCC60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915" y="356351"/>
            <a:ext cx="4251158" cy="618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F1B46E-4251-E745-8491-3C2036B0F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137" y="918034"/>
            <a:ext cx="3613319" cy="4093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AF7D2F-893A-354F-9456-55A544BF4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3617" y="4937163"/>
            <a:ext cx="6347084" cy="388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0A06D6-EA85-444C-B8E4-1C06295C50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9519" y="1270027"/>
            <a:ext cx="3704554" cy="48813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349DE11-EAB5-9F41-9806-F241A5FBC32F}"/>
              </a:ext>
            </a:extLst>
          </p:cNvPr>
          <p:cNvSpPr/>
          <p:nvPr/>
        </p:nvSpPr>
        <p:spPr>
          <a:xfrm>
            <a:off x="8652429" y="3350637"/>
            <a:ext cx="3182479" cy="6463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Transform</a:t>
            </a:r>
            <a:r>
              <a:rPr lang="zh-CN" altLang="en-US" dirty="0"/>
              <a:t> </a:t>
            </a:r>
            <a:r>
              <a:rPr lang="en-US" altLang="zh-CN" dirty="0"/>
              <a:t>unsteady vector field</a:t>
            </a:r>
            <a:r>
              <a:rPr lang="zh-CN" altLang="en-US" dirty="0"/>
              <a:t> </a:t>
            </a:r>
            <a:r>
              <a:rPr lang="en-US" altLang="zh-CN" dirty="0" err="1"/>
              <a:t>vt</a:t>
            </a:r>
            <a:r>
              <a:rPr lang="zh-CN" altLang="en-US" dirty="0"/>
              <a:t>*</a:t>
            </a:r>
            <a:r>
              <a:rPr lang="en-US" altLang="zh-CN" dirty="0"/>
              <a:t> back into steady frame</a:t>
            </a:r>
            <a:r>
              <a:rPr lang="zh-CN" altLang="en-US" dirty="0"/>
              <a:t> </a:t>
            </a:r>
            <a:r>
              <a:rPr lang="en-US" altLang="zh-CN" dirty="0" err="1"/>
              <a:t>vt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E23EEE-35F0-924F-88E2-B0027261493F}"/>
              </a:ext>
            </a:extLst>
          </p:cNvPr>
          <p:cNvCxnSpPr/>
          <p:nvPr/>
        </p:nvCxnSpPr>
        <p:spPr>
          <a:xfrm flipV="1">
            <a:off x="5919537" y="3786267"/>
            <a:ext cx="2743200" cy="57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784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9DBE-0AF5-214E-81A3-217C9906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8E121-1F38-604F-BA69-BE804109A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825624"/>
            <a:ext cx="11020926" cy="4896017"/>
          </a:xfrm>
        </p:spPr>
        <p:txBody>
          <a:bodyPr>
            <a:normAutofit/>
          </a:bodyPr>
          <a:lstStyle/>
          <a:p>
            <a:r>
              <a:rPr lang="en-US" dirty="0"/>
              <a:t>Numerical Data </a:t>
            </a:r>
          </a:p>
          <a:p>
            <a:r>
              <a:rPr lang="en-US" dirty="0"/>
              <a:t>Robustness  </a:t>
            </a:r>
          </a:p>
          <a:p>
            <a:pPr lvl="1"/>
            <a:r>
              <a:rPr lang="en-US" dirty="0"/>
              <a:t>Quantitative Experiment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dirty="0"/>
              <a:t>CYLINDER flow as benchmark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en-US" altLang="zh-CN" dirty="0"/>
              <a:t>S</a:t>
            </a:r>
            <a:r>
              <a:rPr lang="en-US" dirty="0"/>
              <a:t>wirling strength of the vortices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VF</a:t>
            </a:r>
            <a:r>
              <a:rPr lang="zh-CN" altLang="en-US" dirty="0"/>
              <a:t> </a:t>
            </a:r>
            <a:r>
              <a:rPr lang="en-US" u="sng" dirty="0"/>
              <a:t>reduces</a:t>
            </a:r>
            <a:r>
              <a:rPr lang="en-US" dirty="0"/>
              <a:t> over time</a:t>
            </a:r>
            <a:r>
              <a:rPr lang="zh-CN" altLang="en-US" dirty="0"/>
              <a:t> </a:t>
            </a:r>
            <a:r>
              <a:rPr lang="en-US" altLang="zh-CN" dirty="0"/>
              <a:t>=&gt;</a:t>
            </a:r>
            <a:r>
              <a:rPr lang="zh-CN" altLang="en-US" dirty="0"/>
              <a:t> </a:t>
            </a:r>
            <a:r>
              <a:rPr lang="en-US" dirty="0"/>
              <a:t>vortices become weaker </a:t>
            </a:r>
            <a:r>
              <a:rPr lang="en-US" altLang="zh-CN" dirty="0"/>
              <a:t>=&gt;</a:t>
            </a:r>
            <a:r>
              <a:rPr lang="zh-CN" altLang="en-US" dirty="0"/>
              <a:t> </a:t>
            </a:r>
            <a:r>
              <a:rPr lang="en-US" dirty="0"/>
              <a:t>influence of the artificially added noise becomes stronger </a:t>
            </a:r>
          </a:p>
          <a:p>
            <a:pPr lvl="2"/>
            <a:r>
              <a:rPr lang="en-US" altLang="zh-CN" dirty="0"/>
              <a:t>Cause</a:t>
            </a:r>
            <a:r>
              <a:rPr lang="zh-CN" altLang="en-US" dirty="0"/>
              <a:t> </a:t>
            </a:r>
            <a:r>
              <a:rPr lang="en-US" dirty="0"/>
              <a:t>errors in the linear optimization </a:t>
            </a:r>
          </a:p>
          <a:p>
            <a:pPr lvl="2"/>
            <a:r>
              <a:rPr lang="en-US" altLang="zh-CN" dirty="0"/>
              <a:t>CNN</a:t>
            </a:r>
            <a:r>
              <a:rPr lang="zh-CN" altLang="en-US" dirty="0"/>
              <a:t> </a:t>
            </a:r>
            <a:r>
              <a:rPr lang="en-US" dirty="0"/>
              <a:t>robustly recover reference frame </a:t>
            </a:r>
            <a:r>
              <a:rPr lang="en-US" altLang="zh-CN" dirty="0"/>
              <a:t>(even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dirty="0"/>
              <a:t>different levels of degeneration</a:t>
            </a:r>
            <a:r>
              <a:rPr lang="en-US" altLang="zh-CN" dirty="0"/>
              <a:t>)</a:t>
            </a:r>
          </a:p>
          <a:p>
            <a:pPr marL="914400" lvl="2" indent="0">
              <a:buNone/>
            </a:pPr>
            <a:endParaRPr lang="en-US" altLang="zh-CN" dirty="0"/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E64F3-EB92-9F47-A20A-6E247383B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951" y="136359"/>
            <a:ext cx="8191049" cy="18755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431AF1-DD49-3A4C-A2BB-89744D8EC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21" y="4672722"/>
            <a:ext cx="7579444" cy="182015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BF2BD98-2AC6-7B4F-9D29-A247D4788C2B}"/>
              </a:ext>
            </a:extLst>
          </p:cNvPr>
          <p:cNvSpPr/>
          <p:nvPr/>
        </p:nvSpPr>
        <p:spPr>
          <a:xfrm>
            <a:off x="8173002" y="5521312"/>
            <a:ext cx="40189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Fig</a:t>
            </a:r>
            <a:r>
              <a:rPr lang="zh-CN" altLang="en-US" b="1" dirty="0"/>
              <a:t> </a:t>
            </a:r>
            <a:r>
              <a:rPr lang="en-US" altLang="zh-CN" b="1" dirty="0"/>
              <a:t>9:</a:t>
            </a:r>
            <a:r>
              <a:rPr lang="zh-CN" altLang="en-US" b="1" dirty="0"/>
              <a:t> </a:t>
            </a:r>
            <a:r>
              <a:rPr lang="en-US" altLang="zh-CN" b="1" dirty="0"/>
              <a:t>Results of the reference frame optimization on noise-added CYLINDER data set. </a:t>
            </a:r>
            <a:r>
              <a:rPr lang="en-US" altLang="zh-CN" dirty="0"/>
              <a:t>The ratio of noise to the maximum magnitude of flow is 0.01 (1%)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C860D2-41AE-9E45-838D-8B4C75517B25}"/>
              </a:ext>
            </a:extLst>
          </p:cNvPr>
          <p:cNvSpPr/>
          <p:nvPr/>
        </p:nvSpPr>
        <p:spPr>
          <a:xfrm>
            <a:off x="6545179" y="2044178"/>
            <a:ext cx="56468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Fig</a:t>
            </a:r>
            <a:r>
              <a:rPr lang="zh-CN" altLang="en-US" b="1" dirty="0"/>
              <a:t> </a:t>
            </a:r>
            <a:r>
              <a:rPr lang="en-US" altLang="zh-CN" b="1" dirty="0"/>
              <a:t>8:</a:t>
            </a:r>
            <a:r>
              <a:rPr lang="zh-CN" altLang="en-US" b="1" dirty="0"/>
              <a:t> </a:t>
            </a:r>
            <a:r>
              <a:rPr lang="en-US" altLang="zh-CN" b="1" dirty="0"/>
              <a:t>Results of the reference frame optimization on the resampled CYLINDER data set with the factor of 5 </a:t>
            </a:r>
          </a:p>
        </p:txBody>
      </p:sp>
    </p:spTree>
    <p:extLst>
      <p:ext uri="{BB962C8B-B14F-4D97-AF65-F5344CB8AC3E}">
        <p14:creationId xmlns:p14="http://schemas.microsoft.com/office/powerpoint/2010/main" val="274119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E921F-7687-5C4C-A4CA-B8C496D6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CB7-F04F-D74A-8BC9-09CA064EE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robust extraction of </a:t>
            </a:r>
            <a:r>
              <a:rPr lang="en-US" dirty="0">
                <a:solidFill>
                  <a:srgbClr val="FF0000"/>
                </a:solidFill>
              </a:rPr>
              <a:t>vortices</a:t>
            </a:r>
            <a:r>
              <a:rPr lang="en-US" dirty="0"/>
              <a:t> for</a:t>
            </a:r>
            <a:r>
              <a:rPr lang="zh-CN" altLang="en-US" dirty="0"/>
              <a:t> </a:t>
            </a:r>
            <a:r>
              <a:rPr lang="en-US" u="sng" dirty="0"/>
              <a:t>unsteady vector field </a:t>
            </a:r>
            <a:r>
              <a:rPr lang="en-US" dirty="0"/>
              <a:t>is needed </a:t>
            </a:r>
          </a:p>
          <a:p>
            <a:pPr lvl="1"/>
            <a:r>
              <a:rPr lang="en-US" dirty="0"/>
              <a:t>insensitive to noise and other distortion artifacts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Vortices are studied in applications such as: engine design, blood flow analysis, atmosphere of other planets</a:t>
            </a:r>
          </a:p>
          <a:p>
            <a:pPr lvl="1"/>
            <a:r>
              <a:rPr lang="en-US" dirty="0"/>
              <a:t>Vortex: a set of particles rotating around a common point or axis, if the flow is viewed in the </a:t>
            </a:r>
            <a:r>
              <a:rPr lang="en-US" u="sng" dirty="0"/>
              <a:t>correct reference </a:t>
            </a:r>
            <a:r>
              <a:rPr lang="en-US" dirty="0"/>
              <a:t>frame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49F4DF-6654-1C42-85A0-ACB5B5621AA1}"/>
              </a:ext>
            </a:extLst>
          </p:cNvPr>
          <p:cNvCxnSpPr/>
          <p:nvPr/>
        </p:nvCxnSpPr>
        <p:spPr>
          <a:xfrm flipV="1">
            <a:off x="2126974" y="4691270"/>
            <a:ext cx="1411356" cy="85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EF75BE-29B3-214D-A2B8-C8E621762A96}"/>
              </a:ext>
            </a:extLst>
          </p:cNvPr>
          <p:cNvSpPr txBox="1"/>
          <p:nvPr/>
        </p:nvSpPr>
        <p:spPr>
          <a:xfrm>
            <a:off x="810720" y="5665569"/>
            <a:ext cx="3383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makes vortex extraction in unsteady flows difficult </a:t>
            </a:r>
          </a:p>
        </p:txBody>
      </p:sp>
    </p:spTree>
    <p:extLst>
      <p:ext uri="{BB962C8B-B14F-4D97-AF65-F5344CB8AC3E}">
        <p14:creationId xmlns:p14="http://schemas.microsoft.com/office/powerpoint/2010/main" val="533235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9DBE-0AF5-214E-81A3-217C9906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8E121-1F38-604F-BA69-BE804109A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537" y="1596858"/>
            <a:ext cx="11020926" cy="4896017"/>
          </a:xfrm>
        </p:spPr>
        <p:txBody>
          <a:bodyPr>
            <a:normAutofit/>
          </a:bodyPr>
          <a:lstStyle/>
          <a:p>
            <a:r>
              <a:rPr lang="en-US" dirty="0"/>
              <a:t>Numerical Data </a:t>
            </a:r>
          </a:p>
          <a:p>
            <a:r>
              <a:rPr lang="en-US" dirty="0"/>
              <a:t>Robustness</a:t>
            </a:r>
            <a:endParaRPr lang="en-US" altLang="zh-CN" dirty="0"/>
          </a:p>
          <a:p>
            <a:pPr lvl="1"/>
            <a:r>
              <a:rPr lang="en-US" dirty="0"/>
              <a:t>Noise Type Experiment</a:t>
            </a:r>
          </a:p>
          <a:p>
            <a:pPr lvl="2"/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dirty="0"/>
              <a:t>(trained on 1% uniform noise and with resampling artifacts) to a dataset with 1% of Gaussian noise</a:t>
            </a:r>
          </a:p>
          <a:p>
            <a:pPr lvl="2"/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handle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dirty="0"/>
              <a:t>For higher noise magnitudes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Gaussian</a:t>
            </a:r>
            <a:r>
              <a:rPr lang="zh-CN" altLang="en-US" dirty="0"/>
              <a:t> </a:t>
            </a:r>
            <a:r>
              <a:rPr lang="en-US" altLang="zh-CN" dirty="0"/>
              <a:t>noise)</a:t>
            </a:r>
            <a:endParaRPr lang="en-US" dirty="0"/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924F66-6F0E-B544-8ECA-EC06D165E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750" y="4539915"/>
            <a:ext cx="8393250" cy="19529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1B0D52-7A7E-F342-B9F5-9C51141FF961}"/>
              </a:ext>
            </a:extLst>
          </p:cNvPr>
          <p:cNvSpPr/>
          <p:nvPr/>
        </p:nvSpPr>
        <p:spPr>
          <a:xfrm>
            <a:off x="0" y="4918645"/>
            <a:ext cx="38674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Fig</a:t>
            </a:r>
            <a:r>
              <a:rPr lang="zh-CN" altLang="en-US" b="1" dirty="0"/>
              <a:t> </a:t>
            </a:r>
            <a:r>
              <a:rPr lang="en-US" altLang="zh-CN" b="1" dirty="0"/>
              <a:t>10:</a:t>
            </a:r>
            <a:r>
              <a:rPr lang="zh-CN" altLang="en-US" b="1" dirty="0"/>
              <a:t> </a:t>
            </a:r>
            <a:r>
              <a:rPr lang="en-US" altLang="zh-CN" b="1" dirty="0"/>
              <a:t>Results of CNN-based reference frame optimization on two different types of noise in the CYLINDER flow. </a:t>
            </a:r>
            <a:r>
              <a:rPr lang="en-US" altLang="zh-CN" dirty="0"/>
              <a:t>During training only uniform noise was seen by the network (1% magnitude)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015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9DBE-0AF5-214E-81A3-217C9906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8E121-1F38-604F-BA69-BE804109A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537" y="1596858"/>
            <a:ext cx="11020926" cy="4896017"/>
          </a:xfrm>
        </p:spPr>
        <p:txBody>
          <a:bodyPr>
            <a:normAutofit/>
          </a:bodyPr>
          <a:lstStyle/>
          <a:p>
            <a:r>
              <a:rPr lang="en-US" dirty="0"/>
              <a:t>Numerical Data </a:t>
            </a:r>
          </a:p>
          <a:p>
            <a:r>
              <a:rPr lang="en-US" dirty="0"/>
              <a:t>Robustness</a:t>
            </a:r>
            <a:endParaRPr lang="en-US" altLang="zh-CN" dirty="0"/>
          </a:p>
          <a:p>
            <a:pPr lvl="1"/>
            <a:r>
              <a:rPr lang="en-US" dirty="0"/>
              <a:t>Temporal Coherence </a:t>
            </a:r>
          </a:p>
          <a:p>
            <a:pPr lvl="2"/>
            <a:r>
              <a:rPr lang="en-US" altLang="zh-CN" dirty="0"/>
              <a:t>V</a:t>
            </a:r>
            <a:r>
              <a:rPr lang="en-US" dirty="0"/>
              <a:t>ortex </a:t>
            </a:r>
            <a:r>
              <a:rPr lang="en-US" dirty="0" err="1"/>
              <a:t>corelines</a:t>
            </a:r>
            <a:r>
              <a:rPr lang="en-US" dirty="0"/>
              <a:t> resulting from the linear optimization are disconnected and partially missing on noisy data</a:t>
            </a:r>
          </a:p>
          <a:p>
            <a:pPr lvl="2"/>
            <a:r>
              <a:rPr lang="en-US" altLang="zh-CN" dirty="0"/>
              <a:t>CNN-based</a:t>
            </a:r>
            <a:r>
              <a:rPr lang="en-US" dirty="0"/>
              <a:t> method finely extracts the </a:t>
            </a:r>
            <a:r>
              <a:rPr lang="en-US" dirty="0" err="1"/>
              <a:t>corelines</a:t>
            </a:r>
            <a:r>
              <a:rPr lang="en-US" dirty="0"/>
              <a:t> </a:t>
            </a:r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1B0D52-7A7E-F342-B9F5-9C51141FF961}"/>
              </a:ext>
            </a:extLst>
          </p:cNvPr>
          <p:cNvSpPr/>
          <p:nvPr/>
        </p:nvSpPr>
        <p:spPr>
          <a:xfrm>
            <a:off x="2367560" y="6488668"/>
            <a:ext cx="8197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Fig</a:t>
            </a:r>
            <a:r>
              <a:rPr lang="zh-CN" altLang="en-US" b="1" dirty="0"/>
              <a:t> </a:t>
            </a:r>
            <a:r>
              <a:rPr lang="en-US" altLang="zh-CN" b="1" dirty="0"/>
              <a:t>11:</a:t>
            </a:r>
            <a:r>
              <a:rPr lang="zh-CN" altLang="en-US" b="1" dirty="0"/>
              <a:t> </a:t>
            </a:r>
            <a:r>
              <a:rPr lang="en-US" altLang="zh-CN" b="1" dirty="0"/>
              <a:t>Comparison of vortex </a:t>
            </a:r>
            <a:r>
              <a:rPr lang="en-US" altLang="zh-CN" b="1" dirty="0" err="1"/>
              <a:t>corelines</a:t>
            </a:r>
            <a:r>
              <a:rPr lang="en-US" altLang="zh-CN" b="1" dirty="0"/>
              <a:t> in space-time in the CYLINDER flow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1678A5-F15F-2745-A5EC-20872B052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56589"/>
            <a:ext cx="10247569" cy="263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39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9DBE-0AF5-214E-81A3-217C9906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8E121-1F38-604F-BA69-BE804109A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536" y="1596858"/>
            <a:ext cx="11365831" cy="4896017"/>
          </a:xfrm>
        </p:spPr>
        <p:txBody>
          <a:bodyPr>
            <a:normAutofit/>
          </a:bodyPr>
          <a:lstStyle/>
          <a:p>
            <a:r>
              <a:rPr lang="en-US" dirty="0"/>
              <a:t>Generating the 30,000 training patches took in total about 37 seconds</a:t>
            </a:r>
          </a:p>
          <a:p>
            <a:pPr lvl="1"/>
            <a:r>
              <a:rPr lang="en-US" dirty="0"/>
              <a:t>compute unsteady flow patches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dirty="0"/>
              <a:t>24s</a:t>
            </a:r>
            <a:r>
              <a:rPr lang="en-US" altLang="zh-CN" dirty="0"/>
              <a:t>)</a:t>
            </a:r>
            <a:r>
              <a:rPr lang="en-US" dirty="0"/>
              <a:t> </a:t>
            </a:r>
            <a:r>
              <a:rPr lang="en-US" altLang="zh-CN" dirty="0"/>
              <a:t>+</a:t>
            </a:r>
            <a:r>
              <a:rPr lang="en-US" dirty="0"/>
              <a:t> </a:t>
            </a:r>
            <a:r>
              <a:rPr lang="en-US" altLang="zh-CN" dirty="0"/>
              <a:t>compute</a:t>
            </a:r>
            <a:r>
              <a:rPr lang="en-US" dirty="0"/>
              <a:t> steady ground truth</a:t>
            </a:r>
            <a:r>
              <a:rPr lang="en-US" altLang="zh-CN" dirty="0"/>
              <a:t>(13s</a:t>
            </a:r>
            <a:r>
              <a:rPr lang="en-US" dirty="0"/>
              <a:t>) </a:t>
            </a:r>
          </a:p>
          <a:p>
            <a:r>
              <a:rPr lang="en-US" dirty="0"/>
              <a:t>Traini</a:t>
            </a:r>
            <a:r>
              <a:rPr lang="en-US" altLang="zh-CN" dirty="0"/>
              <a:t>ng</a:t>
            </a:r>
            <a:r>
              <a:rPr lang="zh-CN" altLang="en-US" dirty="0"/>
              <a:t> </a:t>
            </a:r>
            <a:r>
              <a:rPr lang="en-US" altLang="zh-CN" dirty="0"/>
              <a:t>time: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minutes</a:t>
            </a:r>
          </a:p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size:</a:t>
            </a:r>
            <a:r>
              <a:rPr lang="zh-CN" altLang="en-US" dirty="0"/>
              <a:t> </a:t>
            </a:r>
            <a:r>
              <a:rPr lang="en-US" altLang="zh-CN" dirty="0"/>
              <a:t>20.9MB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HDF5</a:t>
            </a:r>
            <a:r>
              <a:rPr lang="zh-CN" altLang="en-US" dirty="0"/>
              <a:t> </a:t>
            </a:r>
            <a:r>
              <a:rPr lang="en-US" altLang="zh-CN" dirty="0"/>
              <a:t>format</a:t>
            </a:r>
          </a:p>
          <a:p>
            <a:r>
              <a:rPr lang="en-US" altLang="zh-CN" dirty="0"/>
              <a:t>22ns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feed-forward evaluation of a single patch 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74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3104-7FA6-7746-9570-F82BEB60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78464-52B2-5C45-8407-BFDEBC834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569" y="1411705"/>
            <a:ext cx="10635916" cy="5887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Limitations </a:t>
            </a:r>
          </a:p>
          <a:p>
            <a:pPr lvl="1"/>
            <a:r>
              <a:rPr lang="en-US" altLang="zh-CN" dirty="0"/>
              <a:t>G</a:t>
            </a:r>
            <a:r>
              <a:rPr lang="en-US" dirty="0"/>
              <a:t>eneralization capacity is limited to the training data</a:t>
            </a:r>
          </a:p>
          <a:p>
            <a:pPr lvl="2"/>
            <a:r>
              <a:rPr lang="en-US" altLang="zh-CN" dirty="0"/>
              <a:t>Our</a:t>
            </a:r>
            <a:r>
              <a:rPr lang="en-US" dirty="0"/>
              <a:t> network has not seen obstacles or boundary data</a:t>
            </a:r>
          </a:p>
          <a:p>
            <a:pPr lvl="1"/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dirty="0"/>
              <a:t>parametric mixture model is not yet expressive enough to approximate turbulent and small-scale structures accurately </a:t>
            </a:r>
          </a:p>
          <a:p>
            <a:pPr lvl="1"/>
            <a:r>
              <a:rPr lang="en-US" altLang="zh-CN" dirty="0"/>
              <a:t>Currently</a:t>
            </a:r>
            <a:r>
              <a:rPr lang="zh-CN" altLang="en-US" dirty="0"/>
              <a:t> </a:t>
            </a:r>
            <a:r>
              <a:rPr lang="en-US" dirty="0"/>
              <a:t>concentrated on 2D time-dependent data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dirty="0"/>
              <a:t>next step is to 3D </a:t>
            </a:r>
          </a:p>
          <a:p>
            <a:r>
              <a:rPr lang="en-US" dirty="0"/>
              <a:t>Choice of Basis </a:t>
            </a:r>
          </a:p>
          <a:p>
            <a:pPr lvl="1"/>
            <a:r>
              <a:rPr lang="en-US" altLang="zh-CN" dirty="0"/>
              <a:t>O</a:t>
            </a:r>
            <a:r>
              <a:rPr lang="en-US" dirty="0"/>
              <a:t>ther options to form the parametric vector field model </a:t>
            </a:r>
          </a:p>
          <a:p>
            <a:pPr lvl="2"/>
            <a:r>
              <a:rPr lang="en-US" dirty="0"/>
              <a:t>such as monomial, Chebyshev and Fourier basis functions </a:t>
            </a:r>
          </a:p>
          <a:p>
            <a:pPr lvl="1"/>
            <a:r>
              <a:rPr lang="en-US" altLang="zh-CN" dirty="0"/>
              <a:t>R</a:t>
            </a:r>
            <a:r>
              <a:rPr lang="en-US" dirty="0"/>
              <a:t>adial basis functions have been used to combine primitives </a:t>
            </a:r>
          </a:p>
          <a:p>
            <a:pPr lvl="2"/>
            <a:r>
              <a:rPr lang="en-US" dirty="0"/>
              <a:t>more intuitive results than adding up </a:t>
            </a:r>
          </a:p>
          <a:p>
            <a:r>
              <a:rPr lang="en-US" dirty="0"/>
              <a:t>Noise in Linear Method </a:t>
            </a:r>
          </a:p>
          <a:p>
            <a:pPr lvl="1"/>
            <a:r>
              <a:rPr lang="en-US" altLang="zh-CN" dirty="0"/>
              <a:t>N</a:t>
            </a:r>
            <a:r>
              <a:rPr lang="en-US" dirty="0"/>
              <a:t>oise can have a significant impact on the linear method </a:t>
            </a:r>
          </a:p>
          <a:p>
            <a:pPr lvl="1"/>
            <a:r>
              <a:rPr lang="en-US" altLang="zh-CN" dirty="0"/>
              <a:t>S</a:t>
            </a:r>
            <a:r>
              <a:rPr lang="en-US" dirty="0"/>
              <a:t>econd-order accurate finite differences are prone to noise </a:t>
            </a:r>
          </a:p>
          <a:p>
            <a:pPr lvl="1"/>
            <a:r>
              <a:rPr lang="en-US" dirty="0"/>
              <a:t>CNN-based approach removes the noise implicitly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81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00A07-D76D-3145-B1C9-B17A4EB8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4DF6-34F5-0242-8455-16CF802ED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7" y="1690688"/>
            <a:ext cx="11181346" cy="5334000"/>
          </a:xfrm>
        </p:spPr>
        <p:txBody>
          <a:bodyPr>
            <a:normAutofit/>
          </a:bodyPr>
          <a:lstStyle/>
          <a:p>
            <a:r>
              <a:rPr lang="en-US" altLang="zh-CN" dirty="0"/>
              <a:t>D</a:t>
            </a:r>
            <a:r>
              <a:rPr lang="en-US" dirty="0"/>
              <a:t>eveloped a </a:t>
            </a:r>
            <a:r>
              <a:rPr lang="en-US" altLang="zh-CN" dirty="0"/>
              <a:t>CNN</a:t>
            </a:r>
            <a:r>
              <a:rPr lang="zh-CN" altLang="en-US" dirty="0"/>
              <a:t> </a:t>
            </a:r>
            <a:r>
              <a:rPr lang="en-US" dirty="0"/>
              <a:t>that extracts the reference frame </a:t>
            </a:r>
          </a:p>
          <a:p>
            <a:pPr lvl="1"/>
            <a:r>
              <a:rPr lang="en-US" dirty="0"/>
              <a:t>a given unsteady 2D vector field becomes steady </a:t>
            </a:r>
          </a:p>
          <a:p>
            <a:pPr lvl="1"/>
            <a:endParaRPr lang="en-US" dirty="0"/>
          </a:p>
          <a:p>
            <a:r>
              <a:rPr lang="en-US" altLang="zh-CN" dirty="0"/>
              <a:t>T</a:t>
            </a:r>
            <a:r>
              <a:rPr lang="en-US" dirty="0"/>
              <a:t>rained </a:t>
            </a:r>
            <a:r>
              <a:rPr lang="en-US" altLang="zh-CN" dirty="0"/>
              <a:t>the</a:t>
            </a:r>
            <a:r>
              <a:rPr lang="en-US" dirty="0"/>
              <a:t> network on distorted inputs </a:t>
            </a:r>
          </a:p>
          <a:p>
            <a:pPr lvl="1"/>
            <a:r>
              <a:rPr lang="en-US" dirty="0"/>
              <a:t>increase the robustness to noise and resampling artifacts</a:t>
            </a:r>
          </a:p>
          <a:p>
            <a:pPr lvl="1"/>
            <a:endParaRPr lang="en-US" dirty="0"/>
          </a:p>
          <a:p>
            <a:r>
              <a:rPr lang="en-US" altLang="zh-CN" dirty="0"/>
              <a:t>G</a:t>
            </a:r>
            <a:r>
              <a:rPr lang="en-US" dirty="0"/>
              <a:t>enerate</a:t>
            </a:r>
            <a:r>
              <a:rPr lang="en-US" altLang="zh-CN" dirty="0"/>
              <a:t>d</a:t>
            </a:r>
            <a:r>
              <a:rPr lang="en-US" dirty="0"/>
              <a:t> the required training data</a:t>
            </a:r>
            <a:r>
              <a:rPr lang="en-US" altLang="zh-CN" dirty="0"/>
              <a:t>set</a:t>
            </a:r>
          </a:p>
          <a:p>
            <a:pPr lvl="1"/>
            <a:r>
              <a:rPr lang="en-US" altLang="zh-CN" dirty="0"/>
              <a:t>D</a:t>
            </a:r>
            <a:r>
              <a:rPr lang="en-US" dirty="0"/>
              <a:t>eveloped a parametric vector field mixture model that is based on </a:t>
            </a:r>
            <a:r>
              <a:rPr lang="en-US" dirty="0" err="1"/>
              <a:t>Vatistas</a:t>
            </a:r>
            <a:r>
              <a:rPr lang="en-US" dirty="0"/>
              <a:t>’ experimentally obtained vortex velocity profile </a:t>
            </a:r>
          </a:p>
          <a:p>
            <a:pPr lvl="1"/>
            <a:r>
              <a:rPr lang="en-US" altLang="zh-CN" dirty="0"/>
              <a:t>P</a:t>
            </a:r>
            <a:r>
              <a:rPr lang="en-US" dirty="0"/>
              <a:t>arameterize the parametric vector field mixture </a:t>
            </a:r>
            <a:r>
              <a:rPr lang="en-US" altLang="zh-CN" dirty="0"/>
              <a:t>model</a:t>
            </a:r>
          </a:p>
          <a:p>
            <a:pPr lvl="2"/>
            <a:r>
              <a:rPr lang="en-US" altLang="zh-CN" dirty="0"/>
              <a:t>F</a:t>
            </a:r>
            <a:r>
              <a:rPr lang="en-US" dirty="0"/>
              <a:t>it</a:t>
            </a:r>
            <a:r>
              <a:rPr lang="en-US" altLang="zh-CN" dirty="0"/>
              <a:t>ted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model to numerical data </a:t>
            </a:r>
          </a:p>
          <a:p>
            <a:pPr lvl="2"/>
            <a:r>
              <a:rPr lang="en-US" altLang="zh-CN" dirty="0"/>
              <a:t>Then,</a:t>
            </a:r>
            <a:r>
              <a:rPr lang="zh-CN" altLang="en-US" dirty="0"/>
              <a:t> </a:t>
            </a:r>
            <a:r>
              <a:rPr lang="en-US" dirty="0"/>
              <a:t>sampled thousands of training data sets. </a:t>
            </a:r>
          </a:p>
        </p:txBody>
      </p:sp>
    </p:spTree>
    <p:extLst>
      <p:ext uri="{BB962C8B-B14F-4D97-AF65-F5344CB8AC3E}">
        <p14:creationId xmlns:p14="http://schemas.microsoft.com/office/powerpoint/2010/main" val="164881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E921F-7687-5C4C-A4CA-B8C496D6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CB7-F04F-D74A-8BC9-09CA064EE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8814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Utilize</a:t>
            </a:r>
            <a:r>
              <a:rPr lang="zh-CN" altLang="en-US" dirty="0"/>
              <a:t> </a:t>
            </a:r>
            <a:r>
              <a:rPr lang="en-US" altLang="zh-CN" dirty="0"/>
              <a:t>CNN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extract</a:t>
            </a:r>
            <a:r>
              <a:rPr lang="zh-CN" altLang="en-US" dirty="0"/>
              <a:t> </a:t>
            </a:r>
            <a:r>
              <a:rPr lang="en-US" altLang="zh-CN" dirty="0"/>
              <a:t>a steady reference frame for a given unsteady 2D vector field </a:t>
            </a:r>
          </a:p>
          <a:p>
            <a:pPr lvl="1"/>
            <a:r>
              <a:rPr lang="en-US" altLang="zh-CN" dirty="0"/>
              <a:t>C</a:t>
            </a:r>
            <a:r>
              <a:rPr lang="en-US" dirty="0"/>
              <a:t>onditioning the </a:t>
            </a:r>
            <a:r>
              <a:rPr lang="en-US" altLang="zh-CN" dirty="0"/>
              <a:t>NN</a:t>
            </a:r>
            <a:r>
              <a:rPr lang="zh-CN" altLang="en-US" dirty="0"/>
              <a:t> </a:t>
            </a:r>
            <a:r>
              <a:rPr lang="en-US" dirty="0"/>
              <a:t>to noisy inputs and resampling artifacts </a:t>
            </a:r>
          </a:p>
          <a:p>
            <a:pPr lvl="1"/>
            <a:r>
              <a:rPr lang="en-US" altLang="zh-CN" dirty="0"/>
              <a:t>Achieved</a:t>
            </a:r>
            <a:r>
              <a:rPr lang="zh-CN" altLang="en-US" dirty="0"/>
              <a:t> </a:t>
            </a:r>
            <a:r>
              <a:rPr lang="en-US" altLang="zh-CN" dirty="0"/>
              <a:t>numerically </a:t>
            </a:r>
            <a:r>
              <a:rPr lang="en-US" altLang="zh-CN" dirty="0" err="1"/>
              <a:t>stabler</a:t>
            </a:r>
            <a:r>
              <a:rPr lang="en-US" altLang="zh-CN" dirty="0"/>
              <a:t> results than existing optimization-based approaches </a:t>
            </a:r>
          </a:p>
          <a:p>
            <a:pPr lvl="1"/>
            <a:endParaRPr lang="en-US" dirty="0"/>
          </a:p>
          <a:p>
            <a:r>
              <a:rPr lang="en-US" altLang="zh-CN" dirty="0"/>
              <a:t>C</a:t>
            </a:r>
            <a:r>
              <a:rPr lang="en-US" dirty="0"/>
              <a:t>reation of a vector field benchmark data set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local deep learning-based feature extraction </a:t>
            </a:r>
          </a:p>
          <a:p>
            <a:pPr lvl="1"/>
            <a:r>
              <a:rPr lang="en-US" dirty="0"/>
              <a:t>Formulate a parametric vector field mixture model </a:t>
            </a:r>
          </a:p>
          <a:p>
            <a:pPr lvl="1"/>
            <a:r>
              <a:rPr lang="en-US" dirty="0"/>
              <a:t>Can efficiently synthesize thousands of vector fields </a:t>
            </a:r>
          </a:p>
          <a:p>
            <a:pPr lvl="1"/>
            <a:endParaRPr lang="en-US" dirty="0"/>
          </a:p>
          <a:p>
            <a:r>
              <a:rPr lang="en-US" dirty="0"/>
              <a:t>Model is slightly slower than a linear optimization but more robust on real-world data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6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5635-A464-364D-9AFB-FB821243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A1C1-D345-C646-B74B-002027097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VIS</a:t>
            </a:r>
          </a:p>
          <a:p>
            <a:endParaRPr lang="en-US" dirty="0"/>
          </a:p>
          <a:p>
            <a:r>
              <a:rPr lang="en-US" altLang="zh-CN" dirty="0"/>
              <a:t>CNN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Vortex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5635-A464-364D-9AFB-FB821243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A1C1-D345-C646-B74B-002027097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93"/>
            <a:ext cx="10515600" cy="4702970"/>
          </a:xfrm>
        </p:spPr>
        <p:txBody>
          <a:bodyPr/>
          <a:lstStyle/>
          <a:p>
            <a:r>
              <a:rPr lang="en-US" dirty="0"/>
              <a:t>Objective Vortex Extraction </a:t>
            </a:r>
          </a:p>
          <a:p>
            <a:pPr lvl="1"/>
            <a:r>
              <a:rPr lang="en-US" altLang="zh-CN" dirty="0"/>
              <a:t>Objective: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measure</a:t>
            </a:r>
            <a:r>
              <a:rPr lang="zh-CN" altLang="en-US" dirty="0"/>
              <a:t> </a:t>
            </a:r>
            <a:r>
              <a:rPr lang="en-US" dirty="0"/>
              <a:t>remains </a:t>
            </a:r>
            <a:r>
              <a:rPr lang="en-US" u="sng" dirty="0"/>
              <a:t>invariant</a:t>
            </a:r>
            <a:r>
              <a:rPr lang="en-US" dirty="0"/>
              <a:t> under a smooth rotation and/or smooth translation of the reference frame</a:t>
            </a:r>
          </a:p>
          <a:p>
            <a:pPr lvl="1"/>
            <a:r>
              <a:rPr lang="en-US" dirty="0"/>
              <a:t>a measure looks the same for different rotations </a:t>
            </a:r>
            <a:r>
              <a:rPr lang="en-US" altLang="zh-CN" dirty="0"/>
              <a:t>/</a:t>
            </a:r>
            <a:r>
              <a:rPr lang="en-US" dirty="0"/>
              <a:t> translations of the observer </a:t>
            </a:r>
          </a:p>
          <a:p>
            <a:pPr lvl="1"/>
            <a:endParaRPr lang="en-US" sz="2000" dirty="0"/>
          </a:p>
          <a:p>
            <a:r>
              <a:rPr lang="en-US" altLang="zh-CN" dirty="0"/>
              <a:t>Transform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b="1" dirty="0"/>
              <a:t>x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t)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location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b="1" dirty="0"/>
              <a:t>x</a:t>
            </a:r>
            <a:r>
              <a:rPr lang="zh-CN" altLang="en-US" dirty="0"/>
              <a:t>*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zh-CN" altLang="en-US" dirty="0"/>
              <a:t>*</a:t>
            </a:r>
            <a:r>
              <a:rPr lang="en-US" altLang="zh-CN" dirty="0"/>
              <a:t>),</a:t>
            </a:r>
            <a:r>
              <a:rPr lang="zh-CN" altLang="en-US" dirty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3BEC4-03E3-5E4C-B423-D10C2B531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678" y="3999523"/>
            <a:ext cx="4489272" cy="5915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E87DC5-D68D-3241-9AAD-68B19C91FBAA}"/>
              </a:ext>
            </a:extLst>
          </p:cNvPr>
          <p:cNvSpPr/>
          <p:nvPr/>
        </p:nvSpPr>
        <p:spPr>
          <a:xfrm>
            <a:off x="1598743" y="5014675"/>
            <a:ext cx="339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NimbusRomNo9L"/>
              </a:rPr>
              <a:t>a time-dependent </a:t>
            </a:r>
            <a:r>
              <a:rPr lang="en-US" b="1" dirty="0">
                <a:latin typeface="NimbusRomNo9L"/>
              </a:rPr>
              <a:t>rotation</a:t>
            </a:r>
            <a:r>
              <a:rPr lang="en-US" dirty="0">
                <a:latin typeface="NimbusRomNo9L"/>
              </a:rPr>
              <a:t> matrix 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CFCA35-52A6-6042-98A8-BEAF2BE8DD86}"/>
              </a:ext>
            </a:extLst>
          </p:cNvPr>
          <p:cNvSpPr/>
          <p:nvPr/>
        </p:nvSpPr>
        <p:spPr>
          <a:xfrm>
            <a:off x="4324350" y="3999523"/>
            <a:ext cx="609600" cy="5915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7FD002-7F71-E349-850E-BDB4B6B55F70}"/>
              </a:ext>
            </a:extLst>
          </p:cNvPr>
          <p:cNvCxnSpPr>
            <a:cxnSpLocks/>
          </p:cNvCxnSpPr>
          <p:nvPr/>
        </p:nvCxnSpPr>
        <p:spPr>
          <a:xfrm flipH="1">
            <a:off x="3492678" y="4500326"/>
            <a:ext cx="949965" cy="514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1C6041C-5EA2-2B4D-9AB8-3A59106C6B73}"/>
              </a:ext>
            </a:extLst>
          </p:cNvPr>
          <p:cNvSpPr/>
          <p:nvPr/>
        </p:nvSpPr>
        <p:spPr>
          <a:xfrm>
            <a:off x="5737314" y="4866800"/>
            <a:ext cx="3764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NimbusRomNo9L"/>
              </a:rPr>
              <a:t>a time-dependent </a:t>
            </a:r>
            <a:r>
              <a:rPr lang="en-US" b="1" dirty="0">
                <a:latin typeface="NimbusRomNo9L"/>
              </a:rPr>
              <a:t>translation</a:t>
            </a:r>
            <a:r>
              <a:rPr lang="en-US" dirty="0">
                <a:latin typeface="NimbusRomNo9L"/>
              </a:rPr>
              <a:t> vector 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322C60B-4C38-5445-90BE-7CDCE4E0A360}"/>
              </a:ext>
            </a:extLst>
          </p:cNvPr>
          <p:cNvSpPr/>
          <p:nvPr/>
        </p:nvSpPr>
        <p:spPr>
          <a:xfrm>
            <a:off x="5357043" y="3999523"/>
            <a:ext cx="609600" cy="5915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DA03B7-FF14-B148-B1BB-C5B8DB1995FA}"/>
              </a:ext>
            </a:extLst>
          </p:cNvPr>
          <p:cNvCxnSpPr>
            <a:cxnSpLocks/>
          </p:cNvCxnSpPr>
          <p:nvPr/>
        </p:nvCxnSpPr>
        <p:spPr>
          <a:xfrm>
            <a:off x="5918778" y="4485801"/>
            <a:ext cx="792622" cy="39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D17E883-4737-CB49-B824-A14856DA2ACF}"/>
              </a:ext>
            </a:extLst>
          </p:cNvPr>
          <p:cNvSpPr/>
          <p:nvPr/>
        </p:nvSpPr>
        <p:spPr>
          <a:xfrm>
            <a:off x="7981950" y="3562723"/>
            <a:ext cx="215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NimbusRomNo9L"/>
              </a:rPr>
              <a:t>a constant time shift 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B23765A-6B30-134F-A622-CB94248B3D54}"/>
              </a:ext>
            </a:extLst>
          </p:cNvPr>
          <p:cNvSpPr/>
          <p:nvPr/>
        </p:nvSpPr>
        <p:spPr>
          <a:xfrm>
            <a:off x="7518978" y="4106389"/>
            <a:ext cx="539172" cy="39393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05E868-3980-8441-9808-5F40902303DC}"/>
              </a:ext>
            </a:extLst>
          </p:cNvPr>
          <p:cNvCxnSpPr>
            <a:cxnSpLocks/>
          </p:cNvCxnSpPr>
          <p:nvPr/>
        </p:nvCxnSpPr>
        <p:spPr>
          <a:xfrm flipV="1">
            <a:off x="8027934" y="3918324"/>
            <a:ext cx="608355" cy="41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5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5635-A464-364D-9AFB-FB821243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A1C1-D345-C646-B74B-002027097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93"/>
            <a:ext cx="10515600" cy="5018882"/>
          </a:xfrm>
        </p:spPr>
        <p:txBody>
          <a:bodyPr>
            <a:normAutofit/>
          </a:bodyPr>
          <a:lstStyle/>
          <a:p>
            <a:r>
              <a:rPr lang="en-US" dirty="0"/>
              <a:t>Reference Frame Transformation of a Vector Field </a:t>
            </a:r>
          </a:p>
          <a:p>
            <a:pPr lvl="1"/>
            <a:r>
              <a:rPr lang="en-US" altLang="zh-CN" dirty="0"/>
              <a:t>NN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recover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reference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transformation</a:t>
            </a:r>
            <a:r>
              <a:rPr lang="zh-CN" altLang="en-US" dirty="0"/>
              <a:t> </a:t>
            </a:r>
            <a:r>
              <a:rPr lang="en-US" altLang="zh-CN" b="1" dirty="0"/>
              <a:t>Q(t),</a:t>
            </a:r>
            <a:r>
              <a:rPr lang="zh-CN" altLang="en-US" b="1" dirty="0"/>
              <a:t> </a:t>
            </a:r>
            <a:r>
              <a:rPr lang="en-US" altLang="zh-CN" b="1" dirty="0"/>
              <a:t>c(t)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large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unsteady</a:t>
            </a:r>
            <a:r>
              <a:rPr lang="zh-CN" altLang="en-US" dirty="0"/>
              <a:t> </a:t>
            </a:r>
            <a:r>
              <a:rPr lang="en-US" altLang="zh-CN" dirty="0"/>
              <a:t>VFs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known</a:t>
            </a:r>
            <a:r>
              <a:rPr lang="zh-CN" altLang="en-US" dirty="0"/>
              <a:t> </a:t>
            </a:r>
            <a:r>
              <a:rPr lang="en-US" altLang="zh-CN" dirty="0"/>
              <a:t>GT</a:t>
            </a:r>
            <a:r>
              <a:rPr lang="zh-CN" altLang="en-US" dirty="0"/>
              <a:t> </a:t>
            </a:r>
            <a:r>
              <a:rPr lang="en-US" altLang="zh-CN" dirty="0"/>
              <a:t>transformation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required</a:t>
            </a:r>
          </a:p>
          <a:p>
            <a:r>
              <a:rPr lang="en-US" dirty="0"/>
              <a:t>a vector field v(</a:t>
            </a:r>
            <a:r>
              <a:rPr lang="en-US" b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t</a:t>
            </a:r>
            <a:r>
              <a:rPr lang="en-US" dirty="0"/>
              <a:t>) </a:t>
            </a:r>
            <a:r>
              <a:rPr lang="zh-CN" altLang="en-US" dirty="0"/>
              <a:t> </a:t>
            </a:r>
            <a:r>
              <a:rPr lang="en-US" dirty="0"/>
              <a:t>transformed into a new frame</a:t>
            </a:r>
            <a:r>
              <a:rPr lang="zh-CN" altLang="en-US" dirty="0"/>
              <a:t> </a:t>
            </a:r>
            <a:r>
              <a:rPr lang="en-US" altLang="zh-CN" dirty="0"/>
              <a:t>via:</a:t>
            </a:r>
            <a:endParaRPr lang="en-US" sz="2400" dirty="0"/>
          </a:p>
          <a:p>
            <a:pPr lvl="1"/>
            <a:endParaRPr lang="en-US" sz="2000" dirty="0"/>
          </a:p>
          <a:p>
            <a:endParaRPr lang="en-US" dirty="0"/>
          </a:p>
          <a:p>
            <a:r>
              <a:rPr lang="zh-CN" altLang="en-US" dirty="0"/>
              <a:t>                    </a:t>
            </a:r>
            <a:r>
              <a:rPr lang="en-US" altLang="zh-CN" dirty="0"/>
              <a:t>		</a:t>
            </a:r>
            <a:r>
              <a:rPr lang="zh-CN" altLang="en-US" dirty="0"/>
              <a:t>          </a:t>
            </a:r>
            <a:r>
              <a:rPr lang="en-US" altLang="zh-CN" dirty="0"/>
              <a:t>rearrange</a:t>
            </a:r>
            <a:r>
              <a:rPr lang="zh-CN" altLang="en-US" dirty="0"/>
              <a:t> </a:t>
            </a:r>
            <a:r>
              <a:rPr lang="en-US" altLang="zh-CN" dirty="0"/>
              <a:t>into:</a:t>
            </a:r>
          </a:p>
          <a:p>
            <a:pPr marL="0" indent="0">
              <a:buNone/>
            </a:pPr>
            <a:endParaRPr lang="en-US" altLang="zh-CN" sz="3200" dirty="0"/>
          </a:p>
          <a:p>
            <a:r>
              <a:rPr lang="en-US" altLang="zh-CN" dirty="0"/>
              <a:t>Insert</a:t>
            </a:r>
            <a:r>
              <a:rPr lang="zh-CN" altLang="en-US" dirty="0"/>
              <a:t> </a:t>
            </a:r>
            <a:r>
              <a:rPr lang="en-US" altLang="zh-CN" dirty="0"/>
              <a:t>(3)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(2),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uniformly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domain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b="1" dirty="0"/>
              <a:t>x</a:t>
            </a:r>
            <a:r>
              <a:rPr lang="zh-CN" altLang="en-US" dirty="0"/>
              <a:t>*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zh-CN" altLang="en-US" dirty="0"/>
              <a:t>*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onto</a:t>
            </a:r>
            <a:r>
              <a:rPr lang="zh-CN" altLang="en-US" dirty="0"/>
              <a:t> 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regular</a:t>
            </a:r>
            <a:r>
              <a:rPr lang="zh-CN" altLang="en-US" dirty="0"/>
              <a:t> </a:t>
            </a:r>
            <a:r>
              <a:rPr lang="en-US" altLang="zh-CN" dirty="0"/>
              <a:t>grid;</a:t>
            </a:r>
            <a:r>
              <a:rPr lang="zh-CN" altLang="en-US" dirty="0"/>
              <a:t> </a:t>
            </a:r>
            <a:r>
              <a:rPr lang="en-US" altLang="zh-CN" dirty="0"/>
              <a:t>(which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later</a:t>
            </a:r>
            <a:r>
              <a:rPr lang="zh-CN" altLang="en-US" dirty="0"/>
              <a:t> </a:t>
            </a:r>
            <a:r>
              <a:rPr lang="en-US" altLang="zh-CN" dirty="0"/>
              <a:t>fed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transformation</a:t>
            </a:r>
            <a:r>
              <a:rPr lang="zh-CN" altLang="en-US" dirty="0"/>
              <a:t> </a:t>
            </a:r>
            <a:r>
              <a:rPr lang="en-US" altLang="zh-CN" b="1" dirty="0"/>
              <a:t>Q(t)</a:t>
            </a:r>
            <a:r>
              <a:rPr lang="zh-CN" altLang="en-US" b="1" dirty="0"/>
              <a:t> </a:t>
            </a:r>
            <a:r>
              <a:rPr lang="en-US" altLang="zh-CN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c(t)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NN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training)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6D560A-6FF5-FD48-B907-E9A042A5F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774" y="3170634"/>
            <a:ext cx="5588000" cy="812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50B897F-5916-1B4B-8E1D-86EB5E78E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100" y="4052568"/>
            <a:ext cx="4165422" cy="5488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F39822-DAEB-1946-A4A3-F4AE7C18A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6243" y="4696352"/>
            <a:ext cx="557697" cy="4027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1C5381-19DA-5449-864A-B0A85AA5CD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0794" y="3337673"/>
            <a:ext cx="480868" cy="431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7B6806-18A5-1E42-8183-55BB34259327}"/>
              </a:ext>
            </a:extLst>
          </p:cNvPr>
          <p:cNvSpPr/>
          <p:nvPr/>
        </p:nvSpPr>
        <p:spPr>
          <a:xfrm>
            <a:off x="8536243" y="116150"/>
            <a:ext cx="38165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evaluation of Eq</a:t>
            </a:r>
            <a:r>
              <a:rPr lang="zh-CN" altLang="en-US" sz="2000" dirty="0"/>
              <a:t> </a:t>
            </a:r>
            <a:r>
              <a:rPr lang="en-US" altLang="zh-CN" sz="2000" dirty="0"/>
              <a:t>(2)</a:t>
            </a:r>
            <a:r>
              <a:rPr lang="zh-CN" altLang="en-US" sz="2000" dirty="0"/>
              <a:t> </a:t>
            </a:r>
            <a:r>
              <a:rPr lang="en-US" altLang="zh-CN" sz="2000" dirty="0"/>
              <a:t>requires 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transform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en-US" altLang="zh-CN" sz="2000" b="1" dirty="0"/>
              <a:t>x</a:t>
            </a:r>
            <a:r>
              <a:rPr lang="zh-CN" altLang="en-US" sz="2000" dirty="0"/>
              <a:t>*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t</a:t>
            </a:r>
            <a:r>
              <a:rPr lang="zh-CN" altLang="en-US" sz="2000" dirty="0"/>
              <a:t>*</a:t>
            </a:r>
            <a:r>
              <a:rPr lang="en-US" altLang="zh-CN" sz="2000" dirty="0"/>
              <a:t>)</a:t>
            </a:r>
            <a:r>
              <a:rPr lang="zh-CN" altLang="en-US" sz="2000" dirty="0"/>
              <a:t> </a:t>
            </a:r>
            <a:r>
              <a:rPr lang="en-US" altLang="zh-CN" sz="2000" dirty="0"/>
              <a:t>into</a:t>
            </a:r>
            <a:r>
              <a:rPr lang="zh-CN" altLang="en-US" sz="2000" dirty="0"/>
              <a:t> </a:t>
            </a:r>
            <a:r>
              <a:rPr lang="en-US" altLang="zh-CN" sz="2000" dirty="0"/>
              <a:t>old</a:t>
            </a:r>
            <a:r>
              <a:rPr lang="zh-CN" altLang="en-US" sz="2000" dirty="0"/>
              <a:t> </a:t>
            </a:r>
            <a:r>
              <a:rPr lang="en-US" altLang="zh-CN" sz="2000" dirty="0"/>
              <a:t>frame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en-US" altLang="zh-CN" sz="2000" b="1" dirty="0"/>
              <a:t>x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t)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order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sample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given</a:t>
            </a:r>
            <a:r>
              <a:rPr lang="zh-CN" altLang="en-US" sz="2000" dirty="0"/>
              <a:t> </a:t>
            </a:r>
            <a:r>
              <a:rPr lang="en-US" altLang="zh-CN" sz="2000" dirty="0"/>
              <a:t>vector</a:t>
            </a:r>
            <a:r>
              <a:rPr lang="zh-CN" altLang="en-US" sz="2000" dirty="0"/>
              <a:t> </a:t>
            </a:r>
            <a:r>
              <a:rPr lang="en-US" altLang="zh-CN" sz="2000" dirty="0"/>
              <a:t>field</a:t>
            </a:r>
            <a:r>
              <a:rPr lang="zh-CN" altLang="en-US" sz="2000" dirty="0"/>
              <a:t> </a:t>
            </a:r>
            <a:r>
              <a:rPr lang="en-US" altLang="zh-CN" sz="2000" b="1" dirty="0"/>
              <a:t>v</a:t>
            </a:r>
            <a:r>
              <a:rPr lang="en-US" altLang="zh-CN" sz="2000" dirty="0"/>
              <a:t>(</a:t>
            </a:r>
            <a:r>
              <a:rPr lang="en-US" altLang="zh-CN" sz="2000" b="1" dirty="0"/>
              <a:t>x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t)</a:t>
            </a:r>
            <a:r>
              <a:rPr lang="zh-CN" altLang="en-US" sz="2000" dirty="0"/>
              <a:t> </a:t>
            </a:r>
            <a:r>
              <a:rPr lang="en-US" altLang="zh-CN" sz="2000" dirty="0"/>
              <a:t>at</a:t>
            </a:r>
            <a:r>
              <a:rPr lang="zh-CN" altLang="en-US" sz="2000" dirty="0"/>
              <a:t> </a:t>
            </a:r>
            <a:r>
              <a:rPr lang="en-US" altLang="zh-CN" sz="2000" dirty="0"/>
              <a:t>correct</a:t>
            </a:r>
            <a:r>
              <a:rPr lang="zh-CN" altLang="en-US" sz="2000" dirty="0"/>
              <a:t> </a:t>
            </a:r>
            <a:r>
              <a:rPr lang="en-US" altLang="zh-CN" sz="2000" dirty="0"/>
              <a:t>location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33EB76A-4528-A545-8449-C14935D7A443}"/>
              </a:ext>
            </a:extLst>
          </p:cNvPr>
          <p:cNvSpPr/>
          <p:nvPr/>
        </p:nvSpPr>
        <p:spPr>
          <a:xfrm>
            <a:off x="8426428" y="3257809"/>
            <a:ext cx="609600" cy="5915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0CDCA8-BAD6-EA45-97D2-91EEA9E0E5BB}"/>
              </a:ext>
            </a:extLst>
          </p:cNvPr>
          <p:cNvCxnSpPr>
            <a:cxnSpLocks/>
            <a:stCxn id="20" idx="7"/>
          </p:cNvCxnSpPr>
          <p:nvPr/>
        </p:nvCxnSpPr>
        <p:spPr>
          <a:xfrm flipV="1">
            <a:off x="8946754" y="1366648"/>
            <a:ext cx="1644690" cy="197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463DE2B0-8567-C34E-B2DB-BC8EBEC02D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1362" y="4635657"/>
            <a:ext cx="4489273" cy="50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79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5635-A464-364D-9AFB-FB821243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A1C1-D345-C646-B74B-002027097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93"/>
            <a:ext cx="11016916" cy="5018882"/>
          </a:xfrm>
        </p:spPr>
        <p:txBody>
          <a:bodyPr>
            <a:normAutofit/>
          </a:bodyPr>
          <a:lstStyle/>
          <a:p>
            <a:r>
              <a:rPr lang="en-US" dirty="0"/>
              <a:t>Reference Frame Optimization </a:t>
            </a:r>
          </a:p>
          <a:p>
            <a:pPr lvl="1"/>
            <a:r>
              <a:rPr lang="en-US" dirty="0"/>
              <a:t>not a single reference frame exists in which all vortices become steady </a:t>
            </a:r>
          </a:p>
          <a:p>
            <a:pPr lvl="1"/>
            <a:r>
              <a:rPr lang="en-US" dirty="0"/>
              <a:t>the frame </a:t>
            </a:r>
            <a:r>
              <a:rPr lang="en-US" altLang="zh-CN" dirty="0"/>
              <a:t>needs</a:t>
            </a:r>
            <a:r>
              <a:rPr lang="en-US" dirty="0"/>
              <a:t> to be searched locally 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dirty="0"/>
              <a:t>an optimization problem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Method:</a:t>
            </a:r>
            <a:r>
              <a:rPr lang="zh-CN" altLang="en-US" dirty="0"/>
              <a:t> </a:t>
            </a:r>
            <a:r>
              <a:rPr lang="en-US" dirty="0"/>
              <a:t>minimize the time partial of the transformed field v</a:t>
            </a:r>
            <a:r>
              <a:rPr lang="en-US" baseline="30000" dirty="0"/>
              <a:t>∗</a:t>
            </a:r>
            <a:r>
              <a:rPr lang="en-US" dirty="0"/>
              <a:t> </a:t>
            </a:r>
            <a:r>
              <a:rPr lang="en-US" altLang="zh-CN" dirty="0"/>
              <a:t>(Eq</a:t>
            </a:r>
            <a:r>
              <a:rPr lang="zh-CN" altLang="en-US" dirty="0"/>
              <a:t> </a:t>
            </a:r>
            <a:r>
              <a:rPr lang="en-US" altLang="zh-CN" dirty="0"/>
              <a:t>2)</a:t>
            </a:r>
            <a:r>
              <a:rPr lang="zh-CN" altLang="en-US" dirty="0"/>
              <a:t> </a:t>
            </a:r>
            <a:r>
              <a:rPr lang="en-US" dirty="0"/>
              <a:t>in a local</a:t>
            </a:r>
            <a:r>
              <a:rPr lang="zh-CN" altLang="en-US" dirty="0"/>
              <a:t> </a:t>
            </a:r>
            <a:r>
              <a:rPr lang="en-US" dirty="0"/>
              <a:t>neighborhood </a:t>
            </a:r>
            <a:r>
              <a:rPr lang="en-US" i="1" dirty="0"/>
              <a:t>U </a:t>
            </a:r>
            <a:endParaRPr lang="en-US" dirty="0"/>
          </a:p>
          <a:p>
            <a:pPr lvl="1"/>
            <a:endParaRPr lang="en-US" sz="3600" dirty="0"/>
          </a:p>
          <a:p>
            <a:pPr lvl="1"/>
            <a:r>
              <a:rPr lang="en-US" dirty="0"/>
              <a:t>unknowns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zh-CN" altLang="en-US" dirty="0"/>
              <a:t> </a:t>
            </a:r>
            <a:r>
              <a:rPr lang="en-US" dirty="0"/>
              <a:t>derivatives of the rotation and translation, evaluated at time </a:t>
            </a:r>
            <a:r>
              <a:rPr lang="en-US" i="1" dirty="0"/>
              <a:t>t </a:t>
            </a:r>
            <a:r>
              <a:rPr lang="en-US" dirty="0"/>
              <a:t>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B7E26C-5B1A-F141-8461-4B3124A2C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085" y="380926"/>
            <a:ext cx="4447985" cy="6469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D9E677-7C59-2A4B-BDC6-6D76F29D9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9300" y="525373"/>
            <a:ext cx="398776" cy="3580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889CBB-200E-8C4C-B686-DF1E2E68D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3091" y="3125760"/>
            <a:ext cx="3105818" cy="8576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99F92E-C20A-3248-BFAE-F8F497BFB9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5500" y="4711302"/>
            <a:ext cx="5461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59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D563-82D0-1F47-A5B3-EED05441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Synthetic Generation of Vector Fields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B09E1-56B5-CD45-8710-6752D959D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6811"/>
          </a:xfrm>
        </p:spPr>
        <p:txBody>
          <a:bodyPr>
            <a:normAutofit/>
          </a:bodyPr>
          <a:lstStyle/>
          <a:p>
            <a:r>
              <a:rPr lang="en-US" dirty="0" err="1"/>
              <a:t>Vatistas</a:t>
            </a:r>
            <a:r>
              <a:rPr lang="en-US" dirty="0"/>
              <a:t> Vortex Velocity Profile </a:t>
            </a:r>
          </a:p>
          <a:p>
            <a:r>
              <a:rPr lang="en-US" dirty="0"/>
              <a:t>tangential flow velocity </a:t>
            </a:r>
            <a:r>
              <a:rPr lang="en-US" i="1" dirty="0"/>
              <a:t>v</a:t>
            </a:r>
            <a:r>
              <a:rPr lang="en-US" baseline="-25000" dirty="0"/>
              <a:t>0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 of a rotationally-symmetric unit vortex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c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the radius with maximal velocity </a:t>
            </a:r>
          </a:p>
          <a:p>
            <a:r>
              <a:rPr lang="en-US" dirty="0" err="1"/>
              <a:t>Vatistas</a:t>
            </a:r>
            <a:r>
              <a:rPr lang="en-US" dirty="0"/>
              <a:t>’ vortex model contains other well-known vortex models </a:t>
            </a:r>
          </a:p>
          <a:p>
            <a:pPr lvl="1"/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n=1:</a:t>
            </a:r>
            <a:r>
              <a:rPr lang="zh-CN" altLang="en-US" dirty="0"/>
              <a:t> </a:t>
            </a:r>
            <a:r>
              <a:rPr lang="en-US" dirty="0"/>
              <a:t>Kaufmann vortex </a:t>
            </a:r>
          </a:p>
          <a:p>
            <a:pPr lvl="1"/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en-US" dirty="0"/>
              <a:t>→∞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Rankine vortex </a:t>
            </a:r>
          </a:p>
          <a:p>
            <a:pPr lvl="1"/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n=2:</a:t>
            </a:r>
            <a:r>
              <a:rPr lang="zh-CN" altLang="en-US" dirty="0"/>
              <a:t> </a:t>
            </a:r>
            <a:r>
              <a:rPr lang="en-US" dirty="0"/>
              <a:t>similar to the Lamb-</a:t>
            </a:r>
            <a:r>
              <a:rPr lang="en-US" dirty="0" err="1"/>
              <a:t>Oseen</a:t>
            </a:r>
            <a:r>
              <a:rPr lang="en-US" dirty="0"/>
              <a:t> vortex model </a:t>
            </a:r>
          </a:p>
          <a:p>
            <a:pPr lvl="1"/>
            <a:r>
              <a:rPr lang="en-US" dirty="0"/>
              <a:t>the core radius </a:t>
            </a:r>
            <a:r>
              <a:rPr lang="en-US" dirty="0" err="1"/>
              <a:t>r</a:t>
            </a:r>
            <a:r>
              <a:rPr lang="en-US" baseline="-25000" dirty="0" err="1"/>
              <a:t>c</a:t>
            </a:r>
            <a:r>
              <a:rPr lang="en-US" dirty="0"/>
              <a:t> and the shape exponent n as degrees of freedom in the parametric model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F2F84-F062-584B-B23D-4C03B4315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750" y="2610027"/>
            <a:ext cx="3683000" cy="1122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D58B40-F52B-424D-AE5C-5F3C8DE8F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700" y="0"/>
            <a:ext cx="5829300" cy="22555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56563F-E064-6F40-A6FB-89630E4CEDE3}"/>
              </a:ext>
            </a:extLst>
          </p:cNvPr>
          <p:cNvSpPr/>
          <p:nvPr/>
        </p:nvSpPr>
        <p:spPr>
          <a:xfrm>
            <a:off x="11353800" y="2081434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NimbusRomNo9L"/>
              </a:rPr>
              <a:t>Fig</a:t>
            </a:r>
            <a:r>
              <a:rPr lang="zh-CN" altLang="en-US" b="1" dirty="0">
                <a:latin typeface="NimbusRomNo9L"/>
              </a:rPr>
              <a:t> </a:t>
            </a:r>
            <a:r>
              <a:rPr lang="en-US" altLang="zh-CN" b="1" dirty="0">
                <a:latin typeface="NimbusRomNo9L"/>
              </a:rPr>
              <a:t>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6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FD93-045C-8C44-8118-60DC01A0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/>
              <a:t>Synthetic Generation of Vector Fields </a:t>
            </a:r>
            <a:endParaRPr lang="en-US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3F473-403E-4647-9A94-E725BC23B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458" y="1960562"/>
            <a:ext cx="10515600" cy="4351338"/>
          </a:xfrm>
        </p:spPr>
        <p:txBody>
          <a:bodyPr/>
          <a:lstStyle/>
          <a:p>
            <a:r>
              <a:rPr lang="en-US" dirty="0"/>
              <a:t>Parametric Mixture Model </a:t>
            </a:r>
          </a:p>
          <a:p>
            <a:r>
              <a:rPr lang="en-US" altLang="zh-CN" dirty="0"/>
              <a:t>Define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steady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dirty="0"/>
              <a:t>primitive </a:t>
            </a:r>
            <a:r>
              <a:rPr lang="en-US" dirty="0" err="1"/>
              <a:t>v</a:t>
            </a:r>
            <a:r>
              <a:rPr lang="en-US" i="1" baseline="-25000" dirty="0" err="1"/>
              <a:t>p</a:t>
            </a:r>
            <a:r>
              <a:rPr lang="en-US" i="1" dirty="0"/>
              <a:t> </a:t>
            </a:r>
            <a:r>
              <a:rPr lang="en-US" dirty="0"/>
              <a:t>with a critical point at </a:t>
            </a:r>
            <a:r>
              <a:rPr lang="en-US" b="1" dirty="0"/>
              <a:t>t</a:t>
            </a:r>
            <a:r>
              <a:rPr lang="en-US" dirty="0"/>
              <a:t> = (</a:t>
            </a:r>
            <a:r>
              <a:rPr lang="en-US" i="1" dirty="0" err="1"/>
              <a:t>t</a:t>
            </a:r>
            <a:r>
              <a:rPr lang="en-US" i="1" baseline="-25000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t</a:t>
            </a:r>
            <a:r>
              <a:rPr lang="en-US" i="1" baseline="-25000" dirty="0" err="1"/>
              <a:t>y</a:t>
            </a:r>
            <a:r>
              <a:rPr lang="en-US" dirty="0"/>
              <a:t>) as</a:t>
            </a:r>
            <a:r>
              <a:rPr lang="en-US" altLang="zh-CN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c = (</a:t>
            </a:r>
            <a:r>
              <a:rPr lang="en-US" i="1" dirty="0"/>
              <a:t>c</a:t>
            </a:r>
            <a:r>
              <a:rPr lang="en-US" i="1" baseline="-25000" dirty="0"/>
              <a:t>x</a:t>
            </a:r>
            <a:r>
              <a:rPr lang="en-US" i="1" dirty="0"/>
              <a:t> 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i="1" baseline="-25000" dirty="0"/>
              <a:t>y</a:t>
            </a:r>
            <a:r>
              <a:rPr lang="en-US" i="1" dirty="0"/>
              <a:t> </a:t>
            </a:r>
            <a:r>
              <a:rPr lang="en-US" dirty="0"/>
              <a:t>) describes the </a:t>
            </a:r>
            <a:r>
              <a:rPr lang="en-US" dirty="0" err="1"/>
              <a:t>vortical</a:t>
            </a:r>
            <a:r>
              <a:rPr lang="en-US" dirty="0"/>
              <a:t> motion </a:t>
            </a:r>
          </a:p>
          <a:p>
            <a:pPr lvl="1"/>
            <a:r>
              <a:rPr lang="en-US" dirty="0"/>
              <a:t>d = (</a:t>
            </a:r>
            <a:r>
              <a:rPr lang="en-US" i="1" dirty="0"/>
              <a:t>d</a:t>
            </a:r>
            <a:r>
              <a:rPr lang="en-US" i="1" baseline="-25000" dirty="0"/>
              <a:t>x</a:t>
            </a:r>
            <a:r>
              <a:rPr lang="en-US" i="1" dirty="0"/>
              <a:t> </a:t>
            </a:r>
            <a:r>
              <a:rPr lang="en-US" dirty="0"/>
              <a:t>, </a:t>
            </a:r>
            <a:r>
              <a:rPr lang="en-US" i="1" dirty="0" err="1"/>
              <a:t>d</a:t>
            </a:r>
            <a:r>
              <a:rPr lang="en-US" i="1" baseline="-25000" dirty="0" err="1"/>
              <a:t>y</a:t>
            </a:r>
            <a:r>
              <a:rPr lang="en-US" i="1" dirty="0"/>
              <a:t> </a:t>
            </a:r>
            <a:r>
              <a:rPr lang="en-US" dirty="0"/>
              <a:t>) denotes the in-flow and out-flow </a:t>
            </a:r>
          </a:p>
          <a:p>
            <a:pPr lvl="1"/>
            <a:r>
              <a:rPr lang="en-US" altLang="zh-CN" dirty="0"/>
              <a:t>E</a:t>
            </a:r>
            <a:r>
              <a:rPr lang="en-US" dirty="0"/>
              <a:t>ach primitive has eight degrees of freedom: c</a:t>
            </a:r>
            <a:r>
              <a:rPr lang="en-US" baseline="-25000" dirty="0"/>
              <a:t>x</a:t>
            </a:r>
            <a:r>
              <a:rPr lang="en-US" dirty="0"/>
              <a:t> , c</a:t>
            </a:r>
            <a:r>
              <a:rPr lang="en-US" baseline="-25000" dirty="0"/>
              <a:t>y</a:t>
            </a:r>
            <a:r>
              <a:rPr lang="en-US" dirty="0"/>
              <a:t> , d</a:t>
            </a:r>
            <a:r>
              <a:rPr lang="en-US" baseline="-25000" dirty="0"/>
              <a:t>x</a:t>
            </a:r>
            <a:r>
              <a:rPr lang="en-US" dirty="0"/>
              <a:t> , </a:t>
            </a:r>
            <a:r>
              <a:rPr lang="en-US" dirty="0" err="1"/>
              <a:t>d</a:t>
            </a:r>
            <a:r>
              <a:rPr lang="en-US" baseline="-25000" dirty="0" err="1"/>
              <a:t>y</a:t>
            </a:r>
            <a:r>
              <a:rPr lang="en-US" dirty="0"/>
              <a:t> , </a:t>
            </a:r>
            <a:r>
              <a:rPr lang="en-US" dirty="0" err="1"/>
              <a:t>t</a:t>
            </a:r>
            <a:r>
              <a:rPr lang="en-US" baseline="-25000" dirty="0" err="1"/>
              <a:t>x</a:t>
            </a:r>
            <a:r>
              <a:rPr lang="en-US" dirty="0"/>
              <a:t> , t</a:t>
            </a:r>
            <a:r>
              <a:rPr lang="en-US" baseline="-25000" dirty="0"/>
              <a:t>y</a:t>
            </a:r>
            <a:r>
              <a:rPr lang="en-US" dirty="0"/>
              <a:t> , </a:t>
            </a:r>
            <a:r>
              <a:rPr lang="en-US" dirty="0" err="1"/>
              <a:t>r</a:t>
            </a:r>
            <a:r>
              <a:rPr lang="en-US" baseline="-25000" dirty="0" err="1"/>
              <a:t>c</a:t>
            </a:r>
            <a:r>
              <a:rPr lang="en-US" dirty="0"/>
              <a:t>, and n </a:t>
            </a:r>
          </a:p>
          <a:p>
            <a:pPr lvl="1"/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dirty="0"/>
              <a:t>structures appear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vortices, sinks, sources and saddles </a:t>
            </a:r>
          </a:p>
          <a:p>
            <a:pPr lvl="1"/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mixture model of </a:t>
            </a:r>
            <a:r>
              <a:rPr lang="en-US" i="1" dirty="0"/>
              <a:t>m </a:t>
            </a:r>
            <a:r>
              <a:rPr lang="en-US" dirty="0"/>
              <a:t>flow primitives</a:t>
            </a:r>
            <a:r>
              <a:rPr lang="en-US" altLang="zh-CN" dirty="0"/>
              <a:t>:</a:t>
            </a:r>
            <a:endParaRPr lang="en-US" dirty="0"/>
          </a:p>
          <a:p>
            <a:pPr lvl="2"/>
            <a:r>
              <a:rPr lang="en-US" dirty="0"/>
              <a:t>results in 8 m parameters 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F3D64F-93F4-BD48-96CB-B8C4FF9F0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105" y="2943276"/>
            <a:ext cx="8390354" cy="1003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9A5EAA-F235-8244-A1E3-981D35595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449" y="5510674"/>
            <a:ext cx="3024939" cy="8860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1A672C-E400-1A46-AEF4-4DBD8A00C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9358" y="-32084"/>
            <a:ext cx="5346700" cy="2482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683E0B-177F-D14C-A31B-8ADA36A733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5074" y="5541546"/>
            <a:ext cx="401385" cy="5017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54B21C-AA5D-3048-B030-B23FB23FD010}"/>
              </a:ext>
            </a:extLst>
          </p:cNvPr>
          <p:cNvSpPr/>
          <p:nvPr/>
        </p:nvSpPr>
        <p:spPr>
          <a:xfrm>
            <a:off x="11353800" y="2081434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NimbusRomNo9L"/>
              </a:rPr>
              <a:t>Fig</a:t>
            </a:r>
            <a:r>
              <a:rPr lang="zh-CN" altLang="en-US" b="1" dirty="0">
                <a:latin typeface="NimbusRomNo9L"/>
              </a:rPr>
              <a:t> </a:t>
            </a:r>
            <a:r>
              <a:rPr lang="en-US" altLang="zh-CN" b="1" dirty="0">
                <a:latin typeface="NimbusRomNo9L"/>
              </a:rPr>
              <a:t>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5260</TotalTime>
  <Words>2571</Words>
  <Application>Microsoft Macintosh PowerPoint</Application>
  <PresentationFormat>Widescreen</PresentationFormat>
  <Paragraphs>293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NimbusRomNo9L</vt:lpstr>
      <vt:lpstr>Arial</vt:lpstr>
      <vt:lpstr>Calibri</vt:lpstr>
      <vt:lpstr>Calibri Light</vt:lpstr>
      <vt:lpstr>Office Theme</vt:lpstr>
      <vt:lpstr>Robust Reference Frame Extraction from Unsteady 2D Vector Fields with Convolutional Neural Networks </vt:lpstr>
      <vt:lpstr>Background</vt:lpstr>
      <vt:lpstr>Contribution</vt:lpstr>
      <vt:lpstr>Related work</vt:lpstr>
      <vt:lpstr>Related work</vt:lpstr>
      <vt:lpstr>Related work</vt:lpstr>
      <vt:lpstr>Related work</vt:lpstr>
      <vt:lpstr>Synthetic Generation of Vector Fields </vt:lpstr>
      <vt:lpstr>Synthetic Generation of Vector Fields </vt:lpstr>
      <vt:lpstr>Synthetic Generation of Vector Fields </vt:lpstr>
      <vt:lpstr>Synthetic Generation of Vector Fields </vt:lpstr>
      <vt:lpstr>Synthetic Generation of Vector Fields </vt:lpstr>
      <vt:lpstr>Deep Learning of Reference Frame Extraction </vt:lpstr>
      <vt:lpstr>Deep Learning of Reference Frame Extraction </vt:lpstr>
      <vt:lpstr>Deep Learning of Reference Frame Extraction </vt:lpstr>
      <vt:lpstr>Deep Learning of Reference Frame Extraction </vt:lpstr>
      <vt:lpstr>Result </vt:lpstr>
      <vt:lpstr>Result </vt:lpstr>
      <vt:lpstr>Result </vt:lpstr>
      <vt:lpstr>Result </vt:lpstr>
      <vt:lpstr>Result </vt:lpstr>
      <vt:lpstr>Performance  </vt:lpstr>
      <vt:lpstr>Discussion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tempoGAN: A Temporally Coherent, Volumetric GAN for Super-resolution Fluid Flow </dc:title>
  <dc:creator>Shen, Jingyi</dc:creator>
  <cp:lastModifiedBy>Shen, Jingyi</cp:lastModifiedBy>
  <cp:revision>59</cp:revision>
  <dcterms:created xsi:type="dcterms:W3CDTF">2020-02-13T21:30:17Z</dcterms:created>
  <dcterms:modified xsi:type="dcterms:W3CDTF">2020-02-24T15:41:53Z</dcterms:modified>
</cp:coreProperties>
</file>