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5"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8" autoAdjust="0"/>
    <p:restoredTop sz="62483" autoAdjust="0"/>
  </p:normalViewPr>
  <p:slideViewPr>
    <p:cSldViewPr>
      <p:cViewPr>
        <p:scale>
          <a:sx n="90" d="100"/>
          <a:sy n="90" d="100"/>
        </p:scale>
        <p:origin x="2520" y="368"/>
      </p:cViewPr>
      <p:guideLst>
        <p:guide orient="horz" pos="1620"/>
        <p:guide pos="2880"/>
      </p:guideLst>
    </p:cSldViewPr>
  </p:slideViewPr>
  <p:notesTextViewPr>
    <p:cViewPr>
      <p:scale>
        <a:sx n="100" d="100"/>
        <a:sy n="100" d="100"/>
      </p:scale>
      <p:origin x="0" y="-8"/>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51DCC-01CF-4DDE-9650-35966B0C2182}" type="datetimeFigureOut">
              <a:rPr lang="en-US" smtClean="0"/>
              <a:pPr/>
              <a:t>3/7/17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CD8C9-DF4C-4DA0-9DD4-F64EDD95BEC6}" type="slidenum">
              <a:rPr lang="en-US" smtClean="0"/>
              <a:pPr/>
              <a:t>‹#›</a:t>
            </a:fld>
            <a:endParaRPr lang="en-US"/>
          </a:p>
        </p:txBody>
      </p:sp>
    </p:spTree>
    <p:extLst>
      <p:ext uri="{BB962C8B-B14F-4D97-AF65-F5344CB8AC3E}">
        <p14:creationId xmlns:p14="http://schemas.microsoft.com/office/powerpoint/2010/main" val="4066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Problem: </a:t>
            </a:r>
            <a:r>
              <a:rPr lang="en-US" sz="1200" b="0" i="0" u="none" strike="noStrike" kern="1200" baseline="0" dirty="0" smtClean="0">
                <a:solidFill>
                  <a:schemeClr val="tx1"/>
                </a:solidFill>
                <a:latin typeface="+mn-lt"/>
                <a:ea typeface="+mn-ea"/>
                <a:cs typeface="+mn-cs"/>
              </a:rPr>
              <a:t>Uncertain data visualization plays a fundamental role in many applications such as weather forecast and analysis of fluid flows. Exploring scalar uncertain data modeled as probability distribution fields is a challenging task because the underlying features are often more complex, and the data associated with each grid point are high dimensional.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Proposed Solution: </a:t>
            </a:r>
            <a:r>
              <a:rPr lang="en-US" b="0" baseline="0" dirty="0" smtClean="0"/>
              <a:t>In this work, we present a compact and effective representation called Range Likelihood Tree (RLT), to summarize and explore probability distribution fields. The key idea is to consider the different</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roles that </a:t>
            </a:r>
            <a:r>
              <a:rPr lang="en-US" b="0" baseline="0" dirty="0" err="1" smtClean="0"/>
              <a:t>subranges</a:t>
            </a:r>
            <a:r>
              <a:rPr lang="en-US" b="0" baseline="0" dirty="0" smtClean="0"/>
              <a:t> (subspaces of the value domain) may play in understanding probability distributions, and decompose and summarize each complex probability distribution over a few representative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err="1" smtClean="0"/>
              <a:t>subranges</a:t>
            </a:r>
            <a:r>
              <a:rPr lang="en-US" b="0" baseline="0" dirty="0" smtClean="0"/>
              <a:t> by cumulative probabilities. In our method, the value domain is first partitioned into </a:t>
            </a:r>
            <a:r>
              <a:rPr lang="en-US" b="0" baseline="0" dirty="0" err="1" smtClean="0"/>
              <a:t>subranges</a:t>
            </a:r>
            <a:r>
              <a:rPr lang="en-US" b="0" baseline="0" dirty="0" smtClean="0"/>
              <a:t>, then the distribution at each grid point is transformed according to the cumulative probabilities of the point’s distribution in those </a:t>
            </a:r>
            <a:r>
              <a:rPr lang="en-US" b="0" baseline="0" dirty="0" err="1" smtClean="0"/>
              <a:t>subranges</a:t>
            </a:r>
            <a:r>
              <a:rPr lang="en-US" b="0" baseline="0" dirty="0" smtClean="0"/>
              <a:t>. Organizing the </a:t>
            </a:r>
            <a:r>
              <a:rPr lang="en-US" b="0" baseline="0" dirty="0" err="1" smtClean="0"/>
              <a:t>subranges</a:t>
            </a:r>
            <a:r>
              <a:rPr lang="en-US" b="0" baseline="0" dirty="0" smtClean="0"/>
              <a:t> into a hierarchical structure based on how these cumulative probabilities are spatially distributed in the grid points, the new range likelihood tree representation allows effective classification and identification of features through user query and exploration. We present an exploration framework with multiple interactive views to explore probability distribution fields, and provide guidelines for visual exploration using our framework.</a:t>
            </a:r>
          </a:p>
          <a:p>
            <a:endParaRPr lang="en-US" b="0" baseline="0" dirty="0" smtClean="0"/>
          </a:p>
          <a:p>
            <a:r>
              <a:rPr lang="en-US" b="0" baseline="0" dirty="0" smtClean="0"/>
              <a:t>Figure A shows the range likelihood tree view of the uncertain FTLE field for the temporal </a:t>
            </a:r>
            <a:r>
              <a:rPr lang="en-US" b="0" baseline="0" dirty="0" err="1" smtClean="0"/>
              <a:t>downsampled</a:t>
            </a:r>
            <a:r>
              <a:rPr lang="en-US" b="0" baseline="0" dirty="0" smtClean="0"/>
              <a:t> Isabel dataset.</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Figure B shows range likelihood fields corresponds to selected FTLE value ranges. We found that high FTLE values have higher likelihoods around the hurricane eye.</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Figure C shows the probabilistic classification results of the underlying probability distribution of FTLE based on three RLFs with respect to three FTLE value ranges. The red part of the result is within the hurricane eye, with high cumulative probability in the highest FTLE value range and low cumulative probability in the lowest FTLE value range. The outside feature with blue color has low cumulative probability in the highest FTLE value range and high cumulative probability in the lowest FTLE value range.</a:t>
            </a:r>
          </a:p>
        </p:txBody>
      </p:sp>
      <p:sp>
        <p:nvSpPr>
          <p:cNvPr id="4" name="Slide Number Placeholder 3"/>
          <p:cNvSpPr>
            <a:spLocks noGrp="1"/>
          </p:cNvSpPr>
          <p:nvPr>
            <p:ph type="sldNum" sz="quarter" idx="10"/>
          </p:nvPr>
        </p:nvSpPr>
        <p:spPr/>
        <p:txBody>
          <a:bodyPr/>
          <a:lstStyle/>
          <a:p>
            <a:fld id="{96ACD8C9-DF4C-4DA0-9DD4-F64EDD95BEC6}" type="slidenum">
              <a:rPr lang="en-US" smtClean="0"/>
              <a:pPr/>
              <a:t>1</a:t>
            </a:fld>
            <a:endParaRPr lang="en-US"/>
          </a:p>
        </p:txBody>
      </p:sp>
    </p:spTree>
    <p:extLst>
      <p:ext uri="{BB962C8B-B14F-4D97-AF65-F5344CB8AC3E}">
        <p14:creationId xmlns:p14="http://schemas.microsoft.com/office/powerpoint/2010/main" val="159088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ontent Placeholder 2"/>
          <p:cNvSpPr>
            <a:spLocks noGrp="1"/>
          </p:cNvSpPr>
          <p:nvPr>
            <p:ph idx="1"/>
          </p:nvPr>
        </p:nvSpPr>
        <p:spPr>
          <a:xfrm>
            <a:off x="152400" y="895350"/>
            <a:ext cx="8305800" cy="3394472"/>
          </a:xfrm>
        </p:spPr>
        <p:txBody>
          <a:bodyPr>
            <a:normAutofit/>
          </a:bodyPr>
          <a:lstStyle/>
          <a:p>
            <a:r>
              <a:rPr lang="en-US" sz="1600" b="1" dirty="0" smtClean="0"/>
              <a:t>Problem</a:t>
            </a:r>
            <a:r>
              <a:rPr lang="en-US" sz="1600" dirty="0" smtClean="0"/>
              <a:t>:</a:t>
            </a:r>
          </a:p>
          <a:p>
            <a:pPr marL="685800" lvl="1"/>
            <a:r>
              <a:rPr lang="en-US" sz="1400" dirty="0"/>
              <a:t>Uncertainty quantification and </a:t>
            </a:r>
            <a:r>
              <a:rPr lang="en-US" sz="1400" dirty="0" smtClean="0"/>
              <a:t>visualization of scientific data sets </a:t>
            </a:r>
            <a:r>
              <a:rPr lang="en-US" sz="1400" dirty="0"/>
              <a:t>play a fundamental role </a:t>
            </a:r>
            <a:r>
              <a:rPr lang="en-US" sz="1400" dirty="0" smtClean="0"/>
              <a:t>in </a:t>
            </a:r>
            <a:r>
              <a:rPr lang="en-US" sz="1400" dirty="0"/>
              <a:t>understanding the underlying scientific phenomena</a:t>
            </a:r>
          </a:p>
          <a:p>
            <a:pPr marL="685800" lvl="1"/>
            <a:r>
              <a:rPr lang="en-US" sz="1400" dirty="0" smtClean="0"/>
              <a:t>How to explore </a:t>
            </a:r>
            <a:r>
              <a:rPr lang="en-US" sz="1400" dirty="0"/>
              <a:t>scalar uncertain data modeled as probability distribution </a:t>
            </a:r>
            <a:r>
              <a:rPr lang="en-US" sz="1400" dirty="0" smtClean="0"/>
              <a:t>fields?</a:t>
            </a:r>
          </a:p>
          <a:p>
            <a:r>
              <a:rPr lang="en-US" sz="1600" b="1" dirty="0" smtClean="0"/>
              <a:t>Solution</a:t>
            </a:r>
            <a:r>
              <a:rPr lang="en-US" sz="1600" dirty="0" smtClean="0"/>
              <a:t>:</a:t>
            </a:r>
          </a:p>
          <a:p>
            <a:pPr marL="571500" lvl="1" indent="-171450"/>
            <a:r>
              <a:rPr lang="en-US" sz="1400" dirty="0"/>
              <a:t>Partition the value domain into </a:t>
            </a:r>
            <a:r>
              <a:rPr lang="en-US" sz="1400" dirty="0" err="1"/>
              <a:t>subranges</a:t>
            </a:r>
            <a:r>
              <a:rPr lang="en-US" sz="1400" dirty="0"/>
              <a:t> </a:t>
            </a:r>
            <a:r>
              <a:rPr lang="en-US" sz="1400" dirty="0" smtClean="0"/>
              <a:t>and transform the probability distribution field to </a:t>
            </a:r>
            <a:r>
              <a:rPr lang="en-US" sz="1400" dirty="0"/>
              <a:t>range likelihood fields (RLFs</a:t>
            </a:r>
            <a:r>
              <a:rPr lang="en-US" sz="1400" dirty="0" smtClean="0"/>
              <a:t>) based on </a:t>
            </a:r>
            <a:r>
              <a:rPr lang="en-US" sz="1400" dirty="0"/>
              <a:t>the cumulative probabilities over those </a:t>
            </a:r>
            <a:r>
              <a:rPr lang="en-US" sz="1400" dirty="0" err="1" smtClean="0"/>
              <a:t>subranges</a:t>
            </a:r>
            <a:r>
              <a:rPr lang="en-US" sz="1400" dirty="0" smtClean="0"/>
              <a:t> at each grid point</a:t>
            </a:r>
          </a:p>
          <a:p>
            <a:pPr marL="571500" lvl="1" indent="-171450"/>
            <a:r>
              <a:rPr lang="en-US" sz="1400" dirty="0" smtClean="0"/>
              <a:t>Organize RLFs into a hierarchical representation, called Range Likelihood Tree (RLT), based on how the cumulative probabilities are distributed spatially</a:t>
            </a:r>
          </a:p>
          <a:p>
            <a:pPr marL="571500" lvl="1" indent="-171450"/>
            <a:r>
              <a:rPr lang="en-US" sz="1400" dirty="0" smtClean="0"/>
              <a:t>Present </a:t>
            </a:r>
            <a:r>
              <a:rPr lang="en-US" sz="1400" dirty="0"/>
              <a:t>an exploration framework </a:t>
            </a:r>
            <a:r>
              <a:rPr lang="en-US" sz="1400" dirty="0" smtClean="0"/>
              <a:t>to </a:t>
            </a:r>
            <a:r>
              <a:rPr lang="en-US" sz="1400" dirty="0"/>
              <a:t>explore </a:t>
            </a:r>
            <a:r>
              <a:rPr lang="en-US" sz="1400" dirty="0" smtClean="0"/>
              <a:t>probability </a:t>
            </a:r>
            <a:r>
              <a:rPr lang="en-US" sz="1400" dirty="0"/>
              <a:t>distribution </a:t>
            </a:r>
            <a:r>
              <a:rPr lang="en-US" sz="1400" dirty="0" smtClean="0"/>
              <a:t>fields based on the RLT</a:t>
            </a:r>
          </a:p>
        </p:txBody>
      </p:sp>
      <p:sp>
        <p:nvSpPr>
          <p:cNvPr id="2" name="Title 1"/>
          <p:cNvSpPr>
            <a:spLocks noGrp="1"/>
          </p:cNvSpPr>
          <p:nvPr>
            <p:ph type="title"/>
          </p:nvPr>
        </p:nvSpPr>
        <p:spPr/>
        <p:txBody>
          <a:bodyPr>
            <a:normAutofit fontScale="90000"/>
          </a:bodyPr>
          <a:lstStyle/>
          <a:p>
            <a:r>
              <a:rPr lang="en-US" sz="2400" b="1" dirty="0"/>
              <a:t>Range Likelihood Tree: A Compact and </a:t>
            </a:r>
            <a:r>
              <a:rPr lang="en-US" sz="2400" b="1" dirty="0" smtClean="0"/>
              <a:t>Effective Representation</a:t>
            </a:r>
            <a:br>
              <a:rPr lang="en-US" sz="2400" b="1" dirty="0" smtClean="0"/>
            </a:br>
            <a:r>
              <a:rPr lang="en-US" sz="2400" b="1" dirty="0" smtClean="0"/>
              <a:t>for </a:t>
            </a:r>
            <a:r>
              <a:rPr lang="en-US" sz="2400" b="1" dirty="0"/>
              <a:t>Visual Exploration of Uncertain Data </a:t>
            </a:r>
            <a:r>
              <a:rPr lang="en-US" sz="2400" b="1" dirty="0" smtClean="0"/>
              <a:t>Sets</a:t>
            </a:r>
            <a:br>
              <a:rPr lang="en-US" sz="2400" b="1" dirty="0" smtClean="0"/>
            </a:br>
            <a:r>
              <a:rPr lang="en-US" sz="2000" dirty="0" smtClean="0"/>
              <a:t>Ohio State University (Shen)</a:t>
            </a:r>
            <a:endParaRPr lang="en-US" sz="2000" dirty="0"/>
          </a:p>
        </p:txBody>
      </p:sp>
      <p:pic>
        <p:nvPicPr>
          <p:cNvPr id="35" name="Picture 34"/>
          <p:cNvPicPr>
            <a:picLocks noChangeAspect="1"/>
          </p:cNvPicPr>
          <p:nvPr/>
        </p:nvPicPr>
        <p:blipFill>
          <a:blip r:embed="rId3"/>
          <a:stretch>
            <a:fillRect/>
          </a:stretch>
        </p:blipFill>
        <p:spPr>
          <a:xfrm>
            <a:off x="8305800" y="57154"/>
            <a:ext cx="764035" cy="761488"/>
          </a:xfrm>
          <a:prstGeom prst="rect">
            <a:avLst/>
          </a:prstGeom>
        </p:spPr>
      </p:pic>
      <p:sp>
        <p:nvSpPr>
          <p:cNvPr id="3" name="TextBox 2"/>
          <p:cNvSpPr txBox="1"/>
          <p:nvPr/>
        </p:nvSpPr>
        <p:spPr>
          <a:xfrm>
            <a:off x="2802694" y="4777164"/>
            <a:ext cx="2406295" cy="261610"/>
          </a:xfrm>
          <a:prstGeom prst="rect">
            <a:avLst/>
          </a:prstGeom>
          <a:noFill/>
        </p:spPr>
        <p:txBody>
          <a:bodyPr wrap="square" rtlCol="0">
            <a:spAutoFit/>
          </a:bodyPr>
          <a:lstStyle/>
          <a:p>
            <a:r>
              <a:rPr lang="en-US" sz="1100" dirty="0"/>
              <a:t>B</a:t>
            </a:r>
            <a:r>
              <a:rPr lang="en-US" sz="1100" dirty="0" smtClean="0"/>
              <a:t>. Visual exploration of selected RLFs</a:t>
            </a:r>
            <a:endParaRPr lang="en-US" sz="1100" dirty="0"/>
          </a:p>
        </p:txBody>
      </p:sp>
      <p:sp>
        <p:nvSpPr>
          <p:cNvPr id="9" name="TextBox 8"/>
          <p:cNvSpPr txBox="1"/>
          <p:nvPr/>
        </p:nvSpPr>
        <p:spPr>
          <a:xfrm>
            <a:off x="6096000" y="4777164"/>
            <a:ext cx="3124200" cy="261610"/>
          </a:xfrm>
          <a:prstGeom prst="rect">
            <a:avLst/>
          </a:prstGeom>
          <a:noFill/>
        </p:spPr>
        <p:txBody>
          <a:bodyPr wrap="square" rtlCol="0">
            <a:spAutoFit/>
          </a:bodyPr>
          <a:lstStyle/>
          <a:p>
            <a:r>
              <a:rPr lang="en-US" sz="1100" dirty="0"/>
              <a:t>C</a:t>
            </a:r>
            <a:r>
              <a:rPr lang="en-US" sz="1100" smtClean="0"/>
              <a:t>. </a:t>
            </a:r>
            <a:r>
              <a:rPr lang="en-US" sz="1100" dirty="0"/>
              <a:t>Probabilistic c</a:t>
            </a:r>
            <a:r>
              <a:rPr lang="en-US" sz="1100" dirty="0" smtClean="0"/>
              <a:t>lassification for multiple RLFs</a:t>
            </a:r>
            <a:endParaRPr lang="en-US" sz="11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210" y="3486983"/>
            <a:ext cx="1332390" cy="132965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9218" y="3486982"/>
            <a:ext cx="1343855" cy="13296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3673" y="3593918"/>
            <a:ext cx="1923727" cy="115126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2400" y="3562350"/>
            <a:ext cx="1908873" cy="12144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8042" y="3581400"/>
            <a:ext cx="1205758" cy="1200150"/>
          </a:xfrm>
          <a:prstGeom prst="rect">
            <a:avLst/>
          </a:prstGeom>
        </p:spPr>
      </p:pic>
      <p:sp>
        <p:nvSpPr>
          <p:cNvPr id="16" name="TextBox 15"/>
          <p:cNvSpPr txBox="1"/>
          <p:nvPr/>
        </p:nvSpPr>
        <p:spPr>
          <a:xfrm>
            <a:off x="659665" y="4777164"/>
            <a:ext cx="842989" cy="261610"/>
          </a:xfrm>
          <a:prstGeom prst="rect">
            <a:avLst/>
          </a:prstGeom>
          <a:noFill/>
        </p:spPr>
        <p:txBody>
          <a:bodyPr wrap="square" rtlCol="0">
            <a:spAutoFit/>
          </a:bodyPr>
          <a:lstStyle/>
          <a:p>
            <a:r>
              <a:rPr lang="en-US" sz="1100" dirty="0" smtClean="0"/>
              <a:t>A. RLT view</a:t>
            </a:r>
            <a:endParaRPr lang="en-US" sz="1100" dirty="0"/>
          </a:p>
        </p:txBody>
      </p:sp>
    </p:spTree>
    <p:extLst>
      <p:ext uri="{BB962C8B-B14F-4D97-AF65-F5344CB8AC3E}">
        <p14:creationId xmlns:p14="http://schemas.microsoft.com/office/powerpoint/2010/main" val="1418249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489</Words>
  <Application>Microsoft Macintosh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Range Likelihood Tree: A Compact and Effective Representation for Visual Exploration of Uncertain Data Sets Ohio State University (Shen)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Junpeng</dc:creator>
  <cp:lastModifiedBy>Microsoft Office User</cp:lastModifiedBy>
  <cp:revision>254</cp:revision>
  <dcterms:created xsi:type="dcterms:W3CDTF">2016-07-02T01:02:59Z</dcterms:created>
  <dcterms:modified xsi:type="dcterms:W3CDTF">2017-03-08T02:16:58Z</dcterms:modified>
</cp:coreProperties>
</file>