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1E2"/>
    <a:srgbClr val="E9F5DB"/>
    <a:srgbClr val="8DA683"/>
    <a:srgbClr val="7D9874"/>
    <a:srgbClr val="9CB392"/>
    <a:srgbClr val="BBCDAF"/>
    <a:srgbClr val="CADABD"/>
    <a:srgbClr val="C1C1C0"/>
    <a:srgbClr val="ABC0A0"/>
    <a:srgbClr val="D9E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/>
    <p:restoredTop sz="96770"/>
  </p:normalViewPr>
  <p:slideViewPr>
    <p:cSldViewPr snapToGrid="0" snapToObjects="1">
      <p:cViewPr varScale="1">
        <p:scale>
          <a:sx n="93" d="100"/>
          <a:sy n="93" d="100"/>
        </p:scale>
        <p:origin x="30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F7D40-62BB-961C-71AE-3135B59FF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09060-CE17-C12D-025F-1DDAE15F5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100E9D-9E46-BB27-CA67-5D69656B7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89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hyperlink" Target="https://austraits.org/" TargetMode="External"/><Relationship Id="rId3" Type="http://schemas.openxmlformats.org/officeDocument/2006/relationships/hyperlink" Target="https://creativecommons.org/licenses/by/4.0/deed.en" TargetMode="External"/><Relationship Id="rId21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emf"/><Relationship Id="rId25" Type="http://schemas.openxmlformats.org/officeDocument/2006/relationships/image" Target="../media/image19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4.sv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raitecoevo.github.io/austraits/" TargetMode="External"/><Relationship Id="rId11" Type="http://schemas.openxmlformats.org/officeDocument/2006/relationships/image" Target="../media/image6.svg"/><Relationship Id="rId24" Type="http://schemas.openxmlformats.org/officeDocument/2006/relationships/image" Target="../media/image18.png"/><Relationship Id="rId5" Type="http://schemas.openxmlformats.org/officeDocument/2006/relationships/hyperlink" Target="mailto:daniel.falster@unsw.edu.au" TargetMode="External"/><Relationship Id="rId15" Type="http://schemas.openxmlformats.org/officeDocument/2006/relationships/image" Target="../media/image10.svg"/><Relationship Id="rId23" Type="http://schemas.openxmlformats.org/officeDocument/2006/relationships/image" Target="../media/image17.png"/><Relationship Id="rId10" Type="http://schemas.openxmlformats.org/officeDocument/2006/relationships/image" Target="../media/image5.png"/><Relationship Id="rId19" Type="http://schemas.openxmlformats.org/officeDocument/2006/relationships/image" Target="../media/image13.png"/><Relationship Id="rId4" Type="http://schemas.openxmlformats.org/officeDocument/2006/relationships/hyperlink" Target="https://creativecommons.org/licenses/by-sa/4.0/" TargetMode="External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2DB72-10B9-ED98-D4F4-2F5B80B91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>
            <a:extLst>
              <a:ext uri="{FF2B5EF4-FFF2-40B4-BE49-F238E27FC236}">
                <a16:creationId xmlns:a16="http://schemas.microsoft.com/office/drawing/2014/main" id="{0AFD3359-72A8-19AC-2CBA-62E2BDD971D9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>
            <a:extLst>
              <a:ext uri="{FF2B5EF4-FFF2-40B4-BE49-F238E27FC236}">
                <a16:creationId xmlns:a16="http://schemas.microsoft.com/office/drawing/2014/main" id="{DAA3BBED-0DC9-B106-92E5-1753F7DC20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179" y="467320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AU" dirty="0" err="1"/>
              <a:t>austraits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42C633FB-39CF-1252-8647-5A2C555F3026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</a:t>
            </a:r>
            <a:r>
              <a:rPr lang="en-AU" dirty="0">
                <a:hlinkClick r:id="rId3"/>
              </a:rPr>
              <a:t> 4.0</a:t>
            </a:r>
            <a:r>
              <a:rPr dirty="0">
                <a:hlinkClick r:id="rId4"/>
              </a:rPr>
              <a:t> </a:t>
            </a:r>
            <a:r>
              <a:rPr dirty="0"/>
              <a:t> </a:t>
            </a:r>
            <a:r>
              <a:rPr lang="en-AU" dirty="0"/>
              <a:t>Daniel Falster, Fonti Kar, Elizabeth Wenk, </a:t>
            </a:r>
            <a:r>
              <a:rPr lang="en-AU" dirty="0" err="1"/>
              <a:t>Dony</a:t>
            </a:r>
            <a:r>
              <a:rPr lang="en-AU" dirty="0"/>
              <a:t> </a:t>
            </a:r>
            <a:r>
              <a:rPr lang="en-AU" dirty="0" err="1"/>
              <a:t>Indiarto</a:t>
            </a:r>
            <a:r>
              <a:rPr dirty="0"/>
              <a:t> •  </a:t>
            </a:r>
            <a:r>
              <a:rPr lang="en-AU" dirty="0" err="1">
                <a:hlinkClick r:id="rId5"/>
              </a:rPr>
              <a:t>daniel.falster@unsw.edu.au</a:t>
            </a:r>
            <a:r>
              <a:rPr dirty="0"/>
              <a:t>   • </a:t>
            </a:r>
            <a:r>
              <a:rPr lang="en-AU" dirty="0">
                <a:hlinkClick r:id="rId6"/>
              </a:rPr>
              <a:t>https://traitecoevo.github.io/</a:t>
            </a:r>
            <a:r>
              <a:rPr lang="en-AU" dirty="0" err="1">
                <a:hlinkClick r:id="rId6"/>
              </a:rPr>
              <a:t>austraits</a:t>
            </a:r>
            <a:r>
              <a:rPr lang="en-AU" dirty="0">
                <a:hlinkClick r:id="rId6"/>
              </a:rPr>
              <a:t>/</a:t>
            </a:r>
            <a:r>
              <a:rPr dirty="0"/>
              <a:t> •  Learn more at </a:t>
            </a:r>
            <a:r>
              <a:rPr b="1" dirty="0"/>
              <a:t>webpage or vignette</a:t>
            </a:r>
            <a:r>
              <a:rPr dirty="0"/>
              <a:t>   •  package version  </a:t>
            </a:r>
            <a:r>
              <a:rPr lang="en-AU" dirty="0"/>
              <a:t>3</a:t>
            </a:r>
            <a:r>
              <a:rPr dirty="0"/>
              <a:t>.</a:t>
            </a:r>
            <a:r>
              <a:rPr lang="en-AU" dirty="0"/>
              <a:t>0</a:t>
            </a:r>
            <a:r>
              <a:rPr dirty="0"/>
              <a:t>.0 •  Updated: </a:t>
            </a:r>
            <a:r>
              <a:rPr lang="en-AU" dirty="0"/>
              <a:t>2024-11</a:t>
            </a:r>
            <a:endParaRPr dirty="0"/>
          </a:p>
        </p:txBody>
      </p:sp>
      <p:sp>
        <p:nvSpPr>
          <p:cNvPr id="153" name="Line">
            <a:extLst>
              <a:ext uri="{FF2B5EF4-FFF2-40B4-BE49-F238E27FC236}">
                <a16:creationId xmlns:a16="http://schemas.microsoft.com/office/drawing/2014/main" id="{D78784E4-964E-8A4C-4344-F62C2F35D877}"/>
              </a:ext>
            </a:extLst>
          </p:cNvPr>
          <p:cNvSpPr/>
          <p:nvPr/>
        </p:nvSpPr>
        <p:spPr>
          <a:xfrm>
            <a:off x="291339" y="1128767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6" name="Line">
            <a:extLst>
              <a:ext uri="{FF2B5EF4-FFF2-40B4-BE49-F238E27FC236}">
                <a16:creationId xmlns:a16="http://schemas.microsoft.com/office/drawing/2014/main" id="{FFAC0A9A-193C-98C0-6876-CC110F964CFF}"/>
              </a:ext>
            </a:extLst>
          </p:cNvPr>
          <p:cNvSpPr/>
          <p:nvPr/>
        </p:nvSpPr>
        <p:spPr>
          <a:xfrm>
            <a:off x="3644664" y="1131446"/>
            <a:ext cx="32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98B58579-ED7E-0C90-FC3D-755AEE4E5B4E}"/>
              </a:ext>
            </a:extLst>
          </p:cNvPr>
          <p:cNvSpPr/>
          <p:nvPr/>
        </p:nvSpPr>
        <p:spPr>
          <a:xfrm>
            <a:off x="7124372" y="1126776"/>
            <a:ext cx="3079671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Line">
            <a:extLst>
              <a:ext uri="{FF2B5EF4-FFF2-40B4-BE49-F238E27FC236}">
                <a16:creationId xmlns:a16="http://schemas.microsoft.com/office/drawing/2014/main" id="{08F8E062-CFF1-0CDA-0F9C-ABA73521DADA}"/>
              </a:ext>
            </a:extLst>
          </p:cNvPr>
          <p:cNvSpPr/>
          <p:nvPr/>
        </p:nvSpPr>
        <p:spPr>
          <a:xfrm>
            <a:off x="10603654" y="112443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" name="Picture 3" descr="A green hexagon with white text&#10;&#10;Description automatically generated">
            <a:extLst>
              <a:ext uri="{FF2B5EF4-FFF2-40B4-BE49-F238E27FC236}">
                <a16:creationId xmlns:a16="http://schemas.microsoft.com/office/drawing/2014/main" id="{DF38D735-5E34-126B-ECD4-163308EFC5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7723" y="10138"/>
            <a:ext cx="1564530" cy="1816873"/>
          </a:xfrm>
          <a:prstGeom prst="rect">
            <a:avLst/>
          </a:prstGeom>
        </p:spPr>
      </p:pic>
      <p:sp>
        <p:nvSpPr>
          <p:cNvPr id="7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705CCD52-2488-56D0-CCD7-F1BFC9D95904}"/>
              </a:ext>
            </a:extLst>
          </p:cNvPr>
          <p:cNvSpPr txBox="1"/>
          <p:nvPr/>
        </p:nvSpPr>
        <p:spPr>
          <a:xfrm>
            <a:off x="333650" y="1219191"/>
            <a:ext cx="3015693" cy="10901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AU" sz="1300" b="1" dirty="0" err="1"/>
              <a:t>austraits</a:t>
            </a:r>
            <a:r>
              <a:rPr lang="en-AU" sz="1300" b="1" dirty="0"/>
              <a:t> </a:t>
            </a:r>
            <a:r>
              <a:rPr lang="en-AU" sz="1300" b="0" dirty="0"/>
              <a:t>is an interface to </a:t>
            </a:r>
            <a:r>
              <a:rPr lang="en-AU" sz="1300" b="0" dirty="0" err="1"/>
              <a:t>traits.build</a:t>
            </a:r>
            <a:r>
              <a:rPr lang="en-AU" sz="1300" b="0" dirty="0"/>
              <a:t> databases, including </a:t>
            </a:r>
            <a:r>
              <a:rPr lang="en-AU" sz="1300" b="0" dirty="0" err="1"/>
              <a:t>AusTraits</a:t>
            </a:r>
            <a:r>
              <a:rPr lang="en-AU" sz="1300" b="0" dirty="0"/>
              <a:t> - Australia's Plant Trait Database. It enables users to download explore, visualise and extract relevant data from the database.</a:t>
            </a:r>
            <a:endParaRPr lang="en-AU" sz="1300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AU" sz="1300" b="1" dirty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AU" sz="1300" b="1" dirty="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973EF00-1FC6-7489-F068-F40A5D3E529C}"/>
              </a:ext>
            </a:extLst>
          </p:cNvPr>
          <p:cNvSpPr/>
          <p:nvPr/>
        </p:nvSpPr>
        <p:spPr>
          <a:xfrm>
            <a:off x="301661" y="2242713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069ADF-E68E-F21E-9D17-16FD45C4C20A}"/>
              </a:ext>
            </a:extLst>
          </p:cNvPr>
          <p:cNvGrpSpPr/>
          <p:nvPr/>
        </p:nvGrpSpPr>
        <p:grpSpPr>
          <a:xfrm>
            <a:off x="327828" y="2333795"/>
            <a:ext cx="3079672" cy="3820735"/>
            <a:chOff x="322848" y="2180015"/>
            <a:chExt cx="3079672" cy="3820735"/>
          </a:xfrm>
        </p:grpSpPr>
        <p:grpSp>
          <p:nvGrpSpPr>
            <p:cNvPr id="168" name="Group">
              <a:extLst>
                <a:ext uri="{FF2B5EF4-FFF2-40B4-BE49-F238E27FC236}">
                  <a16:creationId xmlns:a16="http://schemas.microsoft.com/office/drawing/2014/main" id="{2F6ACE1F-D0A9-8076-6DC7-77518DC95BD0}"/>
                </a:ext>
              </a:extLst>
            </p:cNvPr>
            <p:cNvGrpSpPr/>
            <p:nvPr/>
          </p:nvGrpSpPr>
          <p:grpSpPr>
            <a:xfrm>
              <a:off x="322848" y="3373913"/>
              <a:ext cx="3079672" cy="1219564"/>
              <a:chOff x="-1" y="-364146"/>
              <a:chExt cx="3079671" cy="1219553"/>
            </a:xfrm>
          </p:grpSpPr>
          <p:sp>
            <p:nvSpPr>
              <p:cNvPr id="166" name="SUBTITLE">
                <a:extLst>
                  <a:ext uri="{FF2B5EF4-FFF2-40B4-BE49-F238E27FC236}">
                    <a16:creationId xmlns:a16="http://schemas.microsoft.com/office/drawing/2014/main" id="{8854D683-4682-984D-CFC2-307B0460B2BB}"/>
                  </a:ext>
                </a:extLst>
              </p:cNvPr>
              <p:cNvSpPr txBox="1"/>
              <p:nvPr/>
            </p:nvSpPr>
            <p:spPr>
              <a:xfrm>
                <a:off x="-1" y="39806"/>
                <a:ext cx="3079671" cy="815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2700" tIns="12700" rIns="12700" bIns="12700" numCol="1" anchor="ctr">
                <a:spAutoFit/>
              </a:bodyPr>
              <a:lstStyle/>
              <a:p>
                <a:pPr lvl="1" indent="0"/>
                <a:r>
                  <a:rPr lang="en-AU" dirty="0" err="1"/>
                  <a:t>get_versions</a:t>
                </a:r>
                <a:r>
                  <a:rPr lang="en-AU" dirty="0"/>
                  <a:t>(</a:t>
                </a:r>
                <a:r>
                  <a:rPr lang="en-AU" b="0" dirty="0"/>
                  <a:t>path</a:t>
                </a:r>
                <a:r>
                  <a:rPr lang="en-AU" dirty="0"/>
                  <a:t>) </a:t>
                </a:r>
              </a:p>
              <a:p>
                <a:pPr lvl="1" indent="0"/>
                <a:r>
                  <a:rPr lang="en-AU" b="0" dirty="0"/>
                  <a:t>Retrieve all version information for the </a:t>
                </a:r>
                <a:r>
                  <a:rPr lang="en-AU" b="0" dirty="0" err="1"/>
                  <a:t>AusTraits</a:t>
                </a:r>
                <a:r>
                  <a:rPr lang="en-AU" b="0" dirty="0"/>
                  <a:t> database</a:t>
                </a:r>
              </a:p>
              <a:p>
                <a:pPr lvl="1" indent="0"/>
                <a:endParaRPr lang="en-AU" dirty="0"/>
              </a:p>
            </p:txBody>
          </p:sp>
          <p:sp>
            <p:nvSpPr>
              <p:cNvPr id="167" name="Line">
                <a:extLst>
                  <a:ext uri="{FF2B5EF4-FFF2-40B4-BE49-F238E27FC236}">
                    <a16:creationId xmlns:a16="http://schemas.microsoft.com/office/drawing/2014/main" id="{F6E1F019-5CC7-503C-6D23-4BCF63ED2766}"/>
                  </a:ext>
                </a:extLst>
              </p:cNvPr>
              <p:cNvSpPr/>
              <p:nvPr/>
            </p:nvSpPr>
            <p:spPr>
              <a:xfrm>
                <a:off x="54777" y="-364146"/>
                <a:ext cx="2794945" cy="0"/>
              </a:xfrm>
              <a:prstGeom prst="line">
                <a:avLst/>
              </a:prstGeom>
              <a:noFill/>
              <a:ln w="12700" cap="flat">
                <a:solidFill>
                  <a:srgbClr val="E0E0E0"/>
                </a:solidFill>
                <a:custDash>
                  <a:ds d="100000" sp="200000"/>
                </a:custDash>
                <a:round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9" name="Basics">
              <a:extLst>
                <a:ext uri="{FF2B5EF4-FFF2-40B4-BE49-F238E27FC236}">
                  <a16:creationId xmlns:a16="http://schemas.microsoft.com/office/drawing/2014/main" id="{A1C57B27-8185-B86E-7AB5-F6DD648992BC}"/>
                </a:ext>
              </a:extLst>
            </p:cNvPr>
            <p:cNvSpPr txBox="1"/>
            <p:nvPr/>
          </p:nvSpPr>
          <p:spPr>
            <a:xfrm>
              <a:off x="344039" y="2180015"/>
              <a:ext cx="2071080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AU" dirty="0">
                  <a:solidFill>
                    <a:schemeClr val="accent2"/>
                  </a:solidFill>
                </a:rPr>
                <a:t>Download data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12" name="SUBTITLE">
              <a:extLst>
                <a:ext uri="{FF2B5EF4-FFF2-40B4-BE49-F238E27FC236}">
                  <a16:creationId xmlns:a16="http://schemas.microsoft.com/office/drawing/2014/main" id="{BA8842A2-63EA-745E-A578-1717976A84A5}"/>
                </a:ext>
              </a:extLst>
            </p:cNvPr>
            <p:cNvSpPr txBox="1"/>
            <p:nvPr/>
          </p:nvSpPr>
          <p:spPr>
            <a:xfrm>
              <a:off x="337063" y="5236438"/>
              <a:ext cx="3046230" cy="764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austraits</a:t>
              </a:r>
              <a:r>
                <a:rPr lang="en-AU" dirty="0"/>
                <a:t> ← </a:t>
              </a:r>
              <a:r>
                <a:rPr lang="en-AU" dirty="0" err="1"/>
                <a:t>load_austraits</a:t>
              </a:r>
              <a:r>
                <a:rPr lang="en-AU" dirty="0"/>
                <a:t>(</a:t>
              </a:r>
              <a:r>
                <a:rPr lang="en-AU" b="0" dirty="0" err="1"/>
                <a:t>doi</a:t>
              </a:r>
              <a:r>
                <a:rPr lang="en-AU" b="0" dirty="0"/>
                <a:t>/version, path</a:t>
              </a:r>
              <a:r>
                <a:rPr lang="en-AU" dirty="0"/>
                <a:t>) </a:t>
              </a:r>
              <a:br>
                <a:rPr lang="en-AU" dirty="0"/>
              </a:br>
              <a:r>
                <a:rPr lang="en-AU" b="0" dirty="0"/>
                <a:t>Load specified version of the database into R environment.  Note to assign database an object with  </a:t>
              </a:r>
              <a:r>
                <a:rPr lang="en-AU" dirty="0"/>
                <a:t>← </a:t>
              </a:r>
              <a:r>
                <a:rPr lang="en-AU" b="0" dirty="0"/>
                <a:t> operator</a:t>
              </a:r>
              <a:endParaRPr dirty="0"/>
            </a:p>
          </p:txBody>
        </p:sp>
        <p:sp>
          <p:nvSpPr>
            <p:cNvPr id="15" name="Thank you for making a new cheatsheet for R! These cheatsheets have an important job:">
              <a:extLst>
                <a:ext uri="{FF2B5EF4-FFF2-40B4-BE49-F238E27FC236}">
                  <a16:creationId xmlns:a16="http://schemas.microsoft.com/office/drawing/2014/main" id="{FBE83279-E26B-443B-08A5-F2C97473965B}"/>
                </a:ext>
              </a:extLst>
            </p:cNvPr>
            <p:cNvSpPr txBox="1"/>
            <p:nvPr/>
          </p:nvSpPr>
          <p:spPr>
            <a:xfrm>
              <a:off x="344039" y="2586995"/>
              <a:ext cx="3015693" cy="1090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normAutofit lnSpcReduction="10000"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AU" dirty="0"/>
                <a:t>We</a:t>
              </a:r>
              <a:r>
                <a:rPr lang="en-AU" b="0" dirty="0"/>
                <a:t> recommend </a:t>
              </a:r>
              <a:r>
                <a:rPr lang="en-AU" dirty="0"/>
                <a:t>storing</a:t>
              </a:r>
              <a:r>
                <a:rPr lang="en-AU" b="0" dirty="0"/>
                <a:t> the </a:t>
              </a:r>
              <a:r>
                <a:rPr lang="en-AU" b="0" dirty="0" err="1"/>
                <a:t>AusTraits</a:t>
              </a:r>
              <a:r>
                <a:rPr lang="en-AU" b="0" dirty="0"/>
                <a:t> database in your project directory e.g. in a </a:t>
              </a: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C4C4C"/>
                  </a:solidFill>
                  <a:effectLst/>
                  <a:uLnTx/>
                  <a:uFillTx/>
                  <a:latin typeface="Source Sans Pro"/>
                  <a:ea typeface="Source Sans Pro"/>
                  <a:sym typeface="Source Sans Pro"/>
                </a:rPr>
                <a:t>data/</a:t>
              </a:r>
              <a:r>
                <a:rPr kumimoji="0" lang="en-AU" sz="12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4C4C4C"/>
                  </a:solidFill>
                  <a:effectLst/>
                  <a:uLnTx/>
                  <a:uFillTx/>
                  <a:latin typeface="Source Sans Pro"/>
                  <a:ea typeface="Source Sans Pro"/>
                  <a:sym typeface="Source Sans Pro"/>
                </a:rPr>
                <a:t>austraits</a:t>
              </a: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C4C4C"/>
                  </a:solidFill>
                  <a:effectLst/>
                  <a:uLnTx/>
                  <a:uFillTx/>
                  <a:latin typeface="Source Sans Pro"/>
                  <a:ea typeface="Source Sans Pro"/>
                  <a:sym typeface="Source Sans Pro"/>
                </a:rPr>
                <a:t>/ </a:t>
              </a:r>
              <a:r>
                <a:rPr lang="en-AU" b="0" dirty="0"/>
                <a:t>folder.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AU" b="0" dirty="0"/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AU" b="0" dirty="0"/>
                <a:t>The </a:t>
              </a:r>
              <a:r>
                <a:rPr kumimoji="0" lang="en-AU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4C4C4C"/>
                  </a:solidFill>
                  <a:effectLst/>
                  <a:uLnTx/>
                  <a:uFillTx/>
                  <a:latin typeface="Source Sans Pro"/>
                  <a:ea typeface="Source Sans Pro"/>
                  <a:sym typeface="Source Sans Pro"/>
                </a:rPr>
                <a:t>path </a:t>
              </a:r>
              <a:r>
                <a:rPr kumimoji="0" lang="en-AU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4C4C4C"/>
                  </a:solidFill>
                  <a:effectLst/>
                  <a:uLnTx/>
                  <a:uFillTx/>
                  <a:latin typeface="Source Sans Pro"/>
                  <a:ea typeface="Source Sans Pro"/>
                  <a:sym typeface="Source Sans Pro"/>
                </a:rPr>
                <a:t>of this folder is important for loading the database into R without having to download the files again.</a:t>
              </a:r>
              <a:endParaRPr lang="en-AU" b="1" dirty="0"/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AU" b="1" dirty="0"/>
            </a:p>
          </p:txBody>
        </p:sp>
        <p:sp>
          <p:nvSpPr>
            <p:cNvPr id="16" name="Line">
              <a:extLst>
                <a:ext uri="{FF2B5EF4-FFF2-40B4-BE49-F238E27FC236}">
                  <a16:creationId xmlns:a16="http://schemas.microsoft.com/office/drawing/2014/main" id="{31C8DB01-8982-BEA4-2130-AD2F6A298F1B}"/>
                </a:ext>
              </a:extLst>
            </p:cNvPr>
            <p:cNvSpPr/>
            <p:nvPr/>
          </p:nvSpPr>
          <p:spPr>
            <a:xfrm>
              <a:off x="346942" y="3723017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graphicFrame>
          <p:nvGraphicFramePr>
            <p:cNvPr id="17" name="Table">
              <a:extLst>
                <a:ext uri="{FF2B5EF4-FFF2-40B4-BE49-F238E27FC236}">
                  <a16:creationId xmlns:a16="http://schemas.microsoft.com/office/drawing/2014/main" id="{168DF4B1-E7DE-676F-735B-E870892FE94D}"/>
                </a:ext>
              </a:extLst>
            </p:cNvPr>
            <p:cNvGraphicFramePr/>
            <p:nvPr/>
          </p:nvGraphicFramePr>
          <p:xfrm>
            <a:off x="478702" y="4519699"/>
            <a:ext cx="2537608" cy="589615"/>
          </p:xfrm>
          <a:graphic>
            <a:graphicData uri="http://schemas.openxmlformats.org/drawingml/2006/table">
              <a:tbl>
                <a:tblPr firstRow="1">
                  <a:tableStyleId>{C7B018BB-80A7-4F77-B60F-C8B233D01FF8}</a:tableStyleId>
                </a:tblPr>
                <a:tblGrid>
                  <a:gridCol w="53420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20967">
                    <a:extLst>
                      <a:ext uri="{9D8B030D-6E8A-4147-A177-3AD203B41FA5}">
                        <a16:colId xmlns:a16="http://schemas.microsoft.com/office/drawing/2014/main" val="855338271"/>
                      </a:ext>
                    </a:extLst>
                  </a:gridCol>
                  <a:gridCol w="582437">
                    <a:extLst>
                      <a:ext uri="{9D8B030D-6E8A-4147-A177-3AD203B41FA5}">
                        <a16:colId xmlns:a16="http://schemas.microsoft.com/office/drawing/2014/main" val="1917262854"/>
                      </a:ext>
                    </a:extLst>
                  </a:gridCol>
                </a:tblGrid>
                <a:tr h="138899">
                  <a:tc>
                    <a:txBody>
                      <a:bodyPr/>
                      <a:lstStyle/>
                      <a:p>
                        <a:pPr indent="50800" algn="l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AU" sz="9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date</a:t>
                        </a:r>
                        <a:endParaRPr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50800" algn="ct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AU" sz="900" b="1" dirty="0" err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doi</a:t>
                        </a:r>
                        <a:endParaRPr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a:txBody>
                    <a:tcPr marL="0" marR="0" marT="0" marB="0" horzOverflow="overflow">
                      <a:lnL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indent="50800" algn="l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AU" sz="900" b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Source Sans Pro"/>
                            <a:ea typeface="Source Sans Pro"/>
                            <a:cs typeface="Source Sans Pro"/>
                            <a:sym typeface="Source Sans Pro"/>
                          </a:rPr>
                          <a:t>version</a:t>
                        </a:r>
                        <a:endParaRPr sz="9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endParaRPr>
                      </a:p>
                    </a:txBody>
                    <a:tcPr marL="0" marR="0" marT="0" marB="0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25358">
                  <a:tc>
                    <a:txBody>
                      <a:bodyPr/>
                      <a:lstStyle/>
                      <a:p>
                        <a:pPr indent="50800" algn="l" defTabSz="914400"/>
                        <a:r>
                          <a:rPr lang="en-AU" sz="900" dirty="0">
                            <a:sym typeface="Source Sans Pro Semibold"/>
                          </a:rPr>
                          <a:t>2024-05</a:t>
                        </a:r>
                        <a:endParaRPr sz="900" dirty="0">
                          <a:sym typeface="Source Sans Pro Semibold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algn="ctr" defTabSz="914400"/>
                        <a:r>
                          <a:rPr lang="en-AU" sz="900" dirty="0">
                            <a:sym typeface="Source Sans Pro"/>
                          </a:rPr>
                          <a:t>10.5281/zenodo.11188867</a:t>
                        </a:r>
                        <a:endParaRPr sz="900" dirty="0">
                          <a:sym typeface="Source Sans Pro"/>
                        </a:endParaRPr>
                      </a:p>
                    </a:txBody>
                    <a:tcPr marL="0" marR="0" marT="0" marB="0" anchor="ctr" horzOverflow="overflow">
                      <a:lnL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algn="ctr" defTabSz="914400"/>
                        <a:r>
                          <a:rPr lang="en-AU" sz="900" b="1" dirty="0">
                            <a:sym typeface="Source Sans Pro"/>
                          </a:rPr>
                          <a:t>6.0.0</a:t>
                        </a:r>
                        <a:endParaRPr sz="900" b="1" dirty="0">
                          <a:sym typeface="Source Sans Pro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B>
                      <a:solidFill>
                        <a:srgbClr val="D0D1D2">
                          <a:alpha val="25326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25358">
                  <a:tc>
                    <a:txBody>
                      <a:bodyPr/>
                      <a:lstStyle/>
                      <a:p>
                        <a:pPr indent="50800" algn="l" defTabSz="914400"/>
                        <a:r>
                          <a:rPr lang="en-AU" sz="900" dirty="0">
                            <a:sym typeface="Source Sans Pro Semibold"/>
                          </a:rPr>
                          <a:t>2023-11</a:t>
                        </a:r>
                        <a:endParaRPr sz="900" dirty="0">
                          <a:sym typeface="Source Sans Pro Semibold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T>
                      <a:lnB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algn="ctr" defTabSz="914400"/>
                        <a:r>
                          <a:rPr lang="en-AU" sz="900" dirty="0">
                            <a:sym typeface="Source Sans Pro"/>
                          </a:rPr>
                          <a:t>10.5281/zenodo.1015622</a:t>
                        </a:r>
                        <a:endParaRPr sz="900" dirty="0">
                          <a:sym typeface="Source Sans Pro"/>
                        </a:endParaRPr>
                      </a:p>
                    </a:txBody>
                    <a:tcPr marL="0" marR="0" marT="0" marB="0" anchor="ctr" horzOverflow="overflow">
                      <a:lnL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indent="63500" algn="ctr" defTabSz="914400"/>
                        <a:r>
                          <a:rPr lang="en-AU" sz="900" b="1" dirty="0">
                            <a:sym typeface="Source Sans Pro"/>
                          </a:rPr>
                          <a:t>5.0.0</a:t>
                        </a:r>
                        <a:endParaRPr sz="900" b="1" dirty="0">
                          <a:sym typeface="Source Sans Pro"/>
                        </a:endParaRPr>
                      </a:p>
                    </a:txBody>
                    <a:tcPr marL="0" marR="0" marT="0" marB="0" anchor="ctr" horzOverflow="overflow">
                      <a:lnL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L>
                      <a:lnR w="6350">
                        <a:solidFill>
                          <a:srgbClr val="7A4AAA">
                            <a:alpha val="0"/>
                          </a:srgbClr>
                        </a:solidFill>
                        <a:miter lim="400000"/>
                      </a:lnR>
                      <a:lnT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rgbClr val="7A4AAA">
                            <a:alpha val="0"/>
                          </a:srgbClr>
                        </a:solidFill>
                        <a:prstDash val="solid"/>
                        <a:miter lim="400000"/>
                        <a:headEnd type="none" w="med" len="med"/>
                        <a:tailEnd type="none" w="med" len="med"/>
                      </a:lnB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sp>
        <p:nvSpPr>
          <p:cNvPr id="19" name="Basics">
            <a:extLst>
              <a:ext uri="{FF2B5EF4-FFF2-40B4-BE49-F238E27FC236}">
                <a16:creationId xmlns:a16="http://schemas.microsoft.com/office/drawing/2014/main" id="{1D2AF2F2-66B7-883E-2856-910C3CE78CC7}"/>
              </a:ext>
            </a:extLst>
          </p:cNvPr>
          <p:cNvSpPr txBox="1"/>
          <p:nvPr/>
        </p:nvSpPr>
        <p:spPr>
          <a:xfrm>
            <a:off x="3636735" y="1166890"/>
            <a:ext cx="228428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>
                <a:solidFill>
                  <a:schemeClr val="accent2"/>
                </a:solidFill>
              </a:rPr>
              <a:t>Explore the data 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66CB0181-C1F7-6259-37BF-6833CA273194}"/>
              </a:ext>
            </a:extLst>
          </p:cNvPr>
          <p:cNvSpPr/>
          <p:nvPr/>
        </p:nvSpPr>
        <p:spPr>
          <a:xfrm>
            <a:off x="3636734" y="2155703"/>
            <a:ext cx="3240000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4" name="SUBTITLE">
            <a:extLst>
              <a:ext uri="{FF2B5EF4-FFF2-40B4-BE49-F238E27FC236}">
                <a16:creationId xmlns:a16="http://schemas.microsoft.com/office/drawing/2014/main" id="{14CDEFC1-5850-6E06-E244-842492FF13AE}"/>
              </a:ext>
            </a:extLst>
          </p:cNvPr>
          <p:cNvSpPr txBox="1"/>
          <p:nvPr/>
        </p:nvSpPr>
        <p:spPr>
          <a:xfrm>
            <a:off x="3638636" y="1533686"/>
            <a:ext cx="3232236" cy="579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b="0" dirty="0"/>
              <a:t>Use the following functions to </a:t>
            </a:r>
            <a:r>
              <a:rPr lang="en-AU" dirty="0"/>
              <a:t>explore </a:t>
            </a:r>
            <a:r>
              <a:rPr lang="en-AU" b="0" dirty="0"/>
              <a:t>and</a:t>
            </a:r>
            <a:r>
              <a:rPr lang="en-AU" dirty="0"/>
              <a:t> search</a:t>
            </a:r>
            <a:r>
              <a:rPr lang="en-AU" b="0" dirty="0"/>
              <a:t> the database to get a sense of trait/taxonomic coverage.</a:t>
            </a:r>
            <a:endParaRPr dirty="0"/>
          </a:p>
        </p:txBody>
      </p:sp>
      <p:graphicFrame>
        <p:nvGraphicFramePr>
          <p:cNvPr id="29" name="Table">
            <a:extLst>
              <a:ext uri="{FF2B5EF4-FFF2-40B4-BE49-F238E27FC236}">
                <a16:creationId xmlns:a16="http://schemas.microsoft.com/office/drawing/2014/main" id="{9053C9BE-FBC4-00CE-4952-45B1321B33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9122005"/>
              </p:ext>
            </p:extLst>
          </p:nvPr>
        </p:nvGraphicFramePr>
        <p:xfrm>
          <a:off x="3625334" y="3226958"/>
          <a:ext cx="3151512" cy="875092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9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260">
                  <a:extLst>
                    <a:ext uri="{9D8B030D-6E8A-4147-A177-3AD203B41FA5}">
                      <a16:colId xmlns:a16="http://schemas.microsoft.com/office/drawing/2014/main" val="855338271"/>
                    </a:ext>
                  </a:extLst>
                </a:gridCol>
                <a:gridCol w="574425">
                  <a:extLst>
                    <a:ext uri="{9D8B030D-6E8A-4147-A177-3AD203B41FA5}">
                      <a16:colId xmlns:a16="http://schemas.microsoft.com/office/drawing/2014/main" val="1917262854"/>
                    </a:ext>
                  </a:extLst>
                </a:gridCol>
                <a:gridCol w="651678">
                  <a:extLst>
                    <a:ext uri="{9D8B030D-6E8A-4147-A177-3AD203B41FA5}">
                      <a16:colId xmlns:a16="http://schemas.microsoft.com/office/drawing/2014/main" val="543075239"/>
                    </a:ext>
                  </a:extLst>
                </a:gridCol>
              </a:tblGrid>
              <a:tr h="199018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9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trait_name</a:t>
                      </a:r>
                      <a:endParaRPr sz="9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9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n_records</a:t>
                      </a:r>
                      <a:endParaRPr sz="9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9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n_dataset</a:t>
                      </a:r>
                      <a:endParaRPr sz="9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ctr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en-AU" sz="900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n_taxa</a:t>
                      </a:r>
                      <a:endParaRPr sz="900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5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AU" sz="900" dirty="0" err="1">
                          <a:sym typeface="Source Sans Pro Semibold"/>
                        </a:rPr>
                        <a:t>leaf_area</a:t>
                      </a:r>
                      <a:r>
                        <a:rPr lang="en-AU" sz="900" dirty="0">
                          <a:sym typeface="Source Sans Pro Semibold"/>
                        </a:rPr>
                        <a:t> </a:t>
                      </a:r>
                      <a:endParaRPr sz="900" dirty="0"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dirty="0">
                          <a:sym typeface="Source Sans Pro"/>
                        </a:rPr>
                        <a:t>22,764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b="0" dirty="0">
                          <a:sym typeface="Source Sans Pro"/>
                        </a:rPr>
                        <a:t>95</a:t>
                      </a:r>
                      <a:endParaRPr sz="900" b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b="0" dirty="0">
                          <a:sym typeface="Source Sans Pro"/>
                        </a:rPr>
                        <a:t>4801</a:t>
                      </a:r>
                      <a:endParaRPr sz="900" b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5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AU" sz="900" dirty="0" err="1">
                          <a:sym typeface="Source Sans Pro Semibold"/>
                        </a:rPr>
                        <a:t>seed_germination_time</a:t>
                      </a:r>
                      <a:r>
                        <a:rPr lang="en-AU" sz="900" dirty="0">
                          <a:sym typeface="Source Sans Pro Semibold"/>
                        </a:rPr>
                        <a:t> </a:t>
                      </a:r>
                      <a:endParaRPr sz="900" dirty="0"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dirty="0">
                          <a:sym typeface="Source Sans Pro"/>
                        </a:rPr>
                        <a:t>6037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b="0" dirty="0">
                          <a:sym typeface="Source Sans Pro"/>
                        </a:rPr>
                        <a:t>2</a:t>
                      </a:r>
                      <a:endParaRPr sz="900" b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b="0" dirty="0">
                          <a:sym typeface="Source Sans Pro"/>
                        </a:rPr>
                        <a:t>2358</a:t>
                      </a:r>
                      <a:endParaRPr sz="900" b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58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AU" sz="900" dirty="0" err="1">
                          <a:sym typeface="Source Sans Pro Semibold"/>
                        </a:rPr>
                        <a:t>wood_density</a:t>
                      </a:r>
                      <a:r>
                        <a:rPr lang="en-AU" sz="900" dirty="0">
                          <a:sym typeface="Source Sans Pro Semibold"/>
                        </a:rPr>
                        <a:t> </a:t>
                      </a:r>
                      <a:endParaRPr sz="900" dirty="0"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b="0" dirty="0">
                          <a:sym typeface="Source Sans Pro"/>
                        </a:rPr>
                        <a:t>10386</a:t>
                      </a:r>
                      <a:endParaRPr sz="900" b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b="0" dirty="0">
                          <a:sym typeface="Source Sans Pro"/>
                        </a:rPr>
                        <a:t>53</a:t>
                      </a:r>
                      <a:endParaRPr sz="900" b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ctr" defTabSz="914400"/>
                      <a:r>
                        <a:rPr lang="en-AU" sz="900" b="0" dirty="0">
                          <a:sym typeface="Source Sans Pro"/>
                        </a:rPr>
                        <a:t>2002</a:t>
                      </a:r>
                      <a:endParaRPr sz="900" b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 cap="flat" cmpd="sng" algn="ctr">
                      <a:solidFill>
                        <a:srgbClr val="7A4AAA">
                          <a:alpha val="0"/>
                        </a:srgbClr>
                      </a:solidFill>
                      <a:prstDash val="solid"/>
                      <a:miter lim="400000"/>
                      <a:headEnd type="none" w="med" len="med"/>
                      <a:tailEnd type="none" w="med" len="med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5BEEE57-AE70-653B-03A7-93EB0514E0B6}"/>
              </a:ext>
            </a:extLst>
          </p:cNvPr>
          <p:cNvGrpSpPr/>
          <p:nvPr/>
        </p:nvGrpSpPr>
        <p:grpSpPr>
          <a:xfrm>
            <a:off x="257897" y="6349311"/>
            <a:ext cx="3236764" cy="2928388"/>
            <a:chOff x="257897" y="6654111"/>
            <a:chExt cx="3236764" cy="2928388"/>
          </a:xfrm>
        </p:grpSpPr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C7242B1A-78EA-A018-0943-AF6C1E20F782}"/>
                </a:ext>
              </a:extLst>
            </p:cNvPr>
            <p:cNvGrpSpPr/>
            <p:nvPr/>
          </p:nvGrpSpPr>
          <p:grpSpPr>
            <a:xfrm>
              <a:off x="2069065" y="7643305"/>
              <a:ext cx="802889" cy="1300797"/>
              <a:chOff x="1997693" y="3245257"/>
              <a:chExt cx="950711" cy="1540289"/>
            </a:xfrm>
            <a:effectLst>
              <a:outerShdw dist="50800" dir="5400000" sx="1000" sy="1000" algn="ctr" rotWithShape="0">
                <a:srgbClr val="000000">
                  <a:alpha val="43137"/>
                </a:srgbClr>
              </a:outerShdw>
            </a:effectLst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2B8E30E9-CD71-61FD-DC2B-6C058D9D9007}"/>
                  </a:ext>
                </a:extLst>
              </p:cNvPr>
              <p:cNvGrpSpPr/>
              <p:nvPr/>
            </p:nvGrpSpPr>
            <p:grpSpPr>
              <a:xfrm>
                <a:off x="1997693" y="4244108"/>
                <a:ext cx="950707" cy="541438"/>
                <a:chOff x="7918514" y="3436770"/>
                <a:chExt cx="527126" cy="271772"/>
              </a:xfrm>
            </p:grpSpPr>
            <p:sp>
              <p:nvSpPr>
                <p:cNvPr id="1037" name="Parallelogram 1036">
                  <a:extLst>
                    <a:ext uri="{FF2B5EF4-FFF2-40B4-BE49-F238E27FC236}">
                      <a16:creationId xmlns:a16="http://schemas.microsoft.com/office/drawing/2014/main" id="{4D865214-59D1-01C5-EAFB-1A29008C525D}"/>
                    </a:ext>
                  </a:extLst>
                </p:cNvPr>
                <p:cNvSpPr/>
                <p:nvPr/>
              </p:nvSpPr>
              <p:spPr>
                <a:xfrm>
                  <a:off x="7918514" y="3618295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E9F5DB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38" name="Parallelogram 1037">
                  <a:extLst>
                    <a:ext uri="{FF2B5EF4-FFF2-40B4-BE49-F238E27FC236}">
                      <a16:creationId xmlns:a16="http://schemas.microsoft.com/office/drawing/2014/main" id="{FEFDDB5D-6664-F13C-C361-B713D2EFC1F0}"/>
                    </a:ext>
                  </a:extLst>
                </p:cNvPr>
                <p:cNvSpPr/>
                <p:nvPr/>
              </p:nvSpPr>
              <p:spPr>
                <a:xfrm>
                  <a:off x="7918514" y="3554758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E9F5DB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39" name="Parallelogram 1038">
                  <a:extLst>
                    <a:ext uri="{FF2B5EF4-FFF2-40B4-BE49-F238E27FC236}">
                      <a16:creationId xmlns:a16="http://schemas.microsoft.com/office/drawing/2014/main" id="{35B1C371-CC08-6E57-4B45-EC6B20911210}"/>
                    </a:ext>
                  </a:extLst>
                </p:cNvPr>
                <p:cNvSpPr/>
                <p:nvPr/>
              </p:nvSpPr>
              <p:spPr>
                <a:xfrm>
                  <a:off x="7918514" y="3494821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CFE1B9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40" name="Parallelogram 1039">
                  <a:extLst>
                    <a:ext uri="{FF2B5EF4-FFF2-40B4-BE49-F238E27FC236}">
                      <a16:creationId xmlns:a16="http://schemas.microsoft.com/office/drawing/2014/main" id="{1FE3FFF0-194C-1E37-E421-6E8C64F5AABF}"/>
                    </a:ext>
                  </a:extLst>
                </p:cNvPr>
                <p:cNvSpPr/>
                <p:nvPr/>
              </p:nvSpPr>
              <p:spPr>
                <a:xfrm>
                  <a:off x="7918515" y="3436770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BBCDAF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30" name="Group 1029">
                <a:extLst>
                  <a:ext uri="{FF2B5EF4-FFF2-40B4-BE49-F238E27FC236}">
                    <a16:creationId xmlns:a16="http://schemas.microsoft.com/office/drawing/2014/main" id="{69E6763C-1E0F-A174-4B80-69836F7020F2}"/>
                  </a:ext>
                </a:extLst>
              </p:cNvPr>
              <p:cNvGrpSpPr/>
              <p:nvPr/>
            </p:nvGrpSpPr>
            <p:grpSpPr>
              <a:xfrm>
                <a:off x="1997695" y="3799534"/>
                <a:ext cx="950707" cy="523244"/>
                <a:chOff x="7918514" y="3436770"/>
                <a:chExt cx="527126" cy="262639"/>
              </a:xfrm>
            </p:grpSpPr>
            <p:sp>
              <p:nvSpPr>
                <p:cNvPr id="1031" name="Parallelogram 1030">
                  <a:extLst>
                    <a:ext uri="{FF2B5EF4-FFF2-40B4-BE49-F238E27FC236}">
                      <a16:creationId xmlns:a16="http://schemas.microsoft.com/office/drawing/2014/main" id="{67A81327-5C81-2583-66C7-989F035D5723}"/>
                    </a:ext>
                  </a:extLst>
                </p:cNvPr>
                <p:cNvSpPr/>
                <p:nvPr/>
              </p:nvSpPr>
              <p:spPr>
                <a:xfrm>
                  <a:off x="7918514" y="3609162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ABC0A0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32" name="Parallelogram 1031">
                  <a:extLst>
                    <a:ext uri="{FF2B5EF4-FFF2-40B4-BE49-F238E27FC236}">
                      <a16:creationId xmlns:a16="http://schemas.microsoft.com/office/drawing/2014/main" id="{D168EC0A-49EF-75BC-5A43-A431ED7238DF}"/>
                    </a:ext>
                  </a:extLst>
                </p:cNvPr>
                <p:cNvSpPr/>
                <p:nvPr/>
              </p:nvSpPr>
              <p:spPr>
                <a:xfrm>
                  <a:off x="7918514" y="3554758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9CB392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33" name="Parallelogram 1032">
                  <a:extLst>
                    <a:ext uri="{FF2B5EF4-FFF2-40B4-BE49-F238E27FC236}">
                      <a16:creationId xmlns:a16="http://schemas.microsoft.com/office/drawing/2014/main" id="{730BAF9C-C2B3-320F-A8CB-751576296CA9}"/>
                    </a:ext>
                  </a:extLst>
                </p:cNvPr>
                <p:cNvSpPr/>
                <p:nvPr/>
              </p:nvSpPr>
              <p:spPr>
                <a:xfrm>
                  <a:off x="7918514" y="3494821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8DA683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34" name="Parallelogram 1033">
                  <a:extLst>
                    <a:ext uri="{FF2B5EF4-FFF2-40B4-BE49-F238E27FC236}">
                      <a16:creationId xmlns:a16="http://schemas.microsoft.com/office/drawing/2014/main" id="{B9D2F1C4-BD62-C85A-C211-131B145C8C92}"/>
                    </a:ext>
                  </a:extLst>
                </p:cNvPr>
                <p:cNvSpPr/>
                <p:nvPr/>
              </p:nvSpPr>
              <p:spPr>
                <a:xfrm>
                  <a:off x="7918515" y="3436770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7D9874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29" name="Group 1028">
                <a:extLst>
                  <a:ext uri="{FF2B5EF4-FFF2-40B4-BE49-F238E27FC236}">
                    <a16:creationId xmlns:a16="http://schemas.microsoft.com/office/drawing/2014/main" id="{86A1D30E-B84B-BB13-92CA-D734F173785F}"/>
                  </a:ext>
                </a:extLst>
              </p:cNvPr>
              <p:cNvGrpSpPr/>
              <p:nvPr/>
            </p:nvGrpSpPr>
            <p:grpSpPr>
              <a:xfrm>
                <a:off x="1997697" y="3245257"/>
                <a:ext cx="950707" cy="633749"/>
                <a:chOff x="7918514" y="3379021"/>
                <a:chExt cx="527126" cy="318106"/>
              </a:xfrm>
            </p:grpSpPr>
            <p:sp>
              <p:nvSpPr>
                <p:cNvPr id="60" name="Parallelogram 59">
                  <a:extLst>
                    <a:ext uri="{FF2B5EF4-FFF2-40B4-BE49-F238E27FC236}">
                      <a16:creationId xmlns:a16="http://schemas.microsoft.com/office/drawing/2014/main" id="{7C94FAA0-B0F2-6027-D838-7C61D6A72A75}"/>
                    </a:ext>
                  </a:extLst>
                </p:cNvPr>
                <p:cNvSpPr/>
                <p:nvPr/>
              </p:nvSpPr>
              <p:spPr>
                <a:xfrm>
                  <a:off x="7918514" y="3606880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6E8B66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59" name="Parallelogram 58">
                  <a:extLst>
                    <a:ext uri="{FF2B5EF4-FFF2-40B4-BE49-F238E27FC236}">
                      <a16:creationId xmlns:a16="http://schemas.microsoft.com/office/drawing/2014/main" id="{4A881630-A628-1B69-9B67-698852FE6704}"/>
                    </a:ext>
                  </a:extLst>
                </p:cNvPr>
                <p:cNvSpPr/>
                <p:nvPr/>
              </p:nvSpPr>
              <p:spPr>
                <a:xfrm>
                  <a:off x="7918514" y="3554758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5F7E57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58" name="Parallelogram 57">
                  <a:extLst>
                    <a:ext uri="{FF2B5EF4-FFF2-40B4-BE49-F238E27FC236}">
                      <a16:creationId xmlns:a16="http://schemas.microsoft.com/office/drawing/2014/main" id="{F02C75C3-A745-FC0D-258B-15E0009470E6}"/>
                    </a:ext>
                  </a:extLst>
                </p:cNvPr>
                <p:cNvSpPr/>
                <p:nvPr/>
              </p:nvSpPr>
              <p:spPr>
                <a:xfrm>
                  <a:off x="7918514" y="3494821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4F7149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57" name="Parallelogram 56">
                  <a:extLst>
                    <a:ext uri="{FF2B5EF4-FFF2-40B4-BE49-F238E27FC236}">
                      <a16:creationId xmlns:a16="http://schemas.microsoft.com/office/drawing/2014/main" id="{85D9137D-9AD5-7001-879C-0E9763FB0702}"/>
                    </a:ext>
                  </a:extLst>
                </p:cNvPr>
                <p:cNvSpPr/>
                <p:nvPr/>
              </p:nvSpPr>
              <p:spPr>
                <a:xfrm>
                  <a:off x="7918515" y="3436770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40643A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53" name="Parallelogram 52">
                  <a:extLst>
                    <a:ext uri="{FF2B5EF4-FFF2-40B4-BE49-F238E27FC236}">
                      <a16:creationId xmlns:a16="http://schemas.microsoft.com/office/drawing/2014/main" id="{E74A22B0-84B0-1430-1E97-28EC8C3D9BEC}"/>
                    </a:ext>
                  </a:extLst>
                </p:cNvPr>
                <p:cNvSpPr/>
                <p:nvPr/>
              </p:nvSpPr>
              <p:spPr>
                <a:xfrm>
                  <a:off x="7918515" y="3379021"/>
                  <a:ext cx="527125" cy="90247"/>
                </a:xfrm>
                <a:prstGeom prst="parallelogram">
                  <a:avLst>
                    <a:gd name="adj" fmla="val 188318"/>
                  </a:avLst>
                </a:prstGeom>
                <a:solidFill>
                  <a:srgbClr val="31572C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F708968-4265-7123-0460-97B387427BCE}"/>
                </a:ext>
              </a:extLst>
            </p:cNvPr>
            <p:cNvGrpSpPr/>
            <p:nvPr/>
          </p:nvGrpSpPr>
          <p:grpSpPr>
            <a:xfrm>
              <a:off x="257897" y="6654111"/>
              <a:ext cx="3236764" cy="2928388"/>
              <a:chOff x="257897" y="6654111"/>
              <a:chExt cx="3236764" cy="2928388"/>
            </a:xfrm>
          </p:grpSpPr>
          <p:sp>
            <p:nvSpPr>
              <p:cNvPr id="37" name="Logistics">
                <a:extLst>
                  <a:ext uri="{FF2B5EF4-FFF2-40B4-BE49-F238E27FC236}">
                    <a16:creationId xmlns:a16="http://schemas.microsoft.com/office/drawing/2014/main" id="{57306935-12B8-87CC-A98E-02884F92CB6E}"/>
                  </a:ext>
                </a:extLst>
              </p:cNvPr>
              <p:cNvSpPr txBox="1"/>
              <p:nvPr/>
            </p:nvSpPr>
            <p:spPr>
              <a:xfrm>
                <a:off x="290111" y="6654111"/>
                <a:ext cx="1290418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AU" dirty="0">
                    <a:solidFill>
                      <a:schemeClr val="accent2"/>
                    </a:solidFill>
                  </a:rPr>
                  <a:t>Structure</a:t>
                </a:r>
                <a:endParaRPr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9" name="Create a visual hierarchy. Help users navigate the page with titles, subtitles, and subsubtitles">
                <a:extLst>
                  <a:ext uri="{FF2B5EF4-FFF2-40B4-BE49-F238E27FC236}">
                    <a16:creationId xmlns:a16="http://schemas.microsoft.com/office/drawing/2014/main" id="{5CE1FE55-E571-7B46-AC5A-C416222976F5}"/>
                  </a:ext>
                </a:extLst>
              </p:cNvPr>
              <p:cNvSpPr txBox="1"/>
              <p:nvPr/>
            </p:nvSpPr>
            <p:spPr>
              <a:xfrm>
                <a:off x="287276" y="6990112"/>
                <a:ext cx="3207385" cy="4426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54570" tIns="54570" rIns="54570" bIns="5457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30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Light"/>
                  </a:defRPr>
                </a:pPr>
                <a:r>
                  <a:rPr lang="en-AU" dirty="0" err="1"/>
                  <a:t>t</a:t>
                </a:r>
                <a:r>
                  <a:rPr lang="en-AU" dirty="0" err="1">
                    <a:latin typeface="Source Sans Pro"/>
                    <a:ea typeface="Source Sans Pro"/>
                    <a:cs typeface="Source Sans Pro"/>
                    <a:sym typeface="Source Sans Pro"/>
                  </a:rPr>
                  <a:t>raits.build</a:t>
                </a:r>
                <a:r>
                  <a:rPr lang="en-AU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en-AU" b="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databases</a:t>
                </a:r>
                <a:r>
                  <a:rPr lang="en-AU" b="1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 </a:t>
                </a:r>
                <a:r>
                  <a:rPr lang="en-AU" b="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are</a:t>
                </a:r>
                <a:r>
                  <a:rPr lang="en-AU" b="1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 relational</a:t>
                </a:r>
                <a:r>
                  <a:rPr lang="en-AU" b="0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. </a:t>
                </a:r>
                <a:r>
                  <a:rPr lang="en-AU" b="0" dirty="0">
                    <a:latin typeface="+mj-lt"/>
                  </a:rPr>
                  <a:t>T</a:t>
                </a:r>
                <a:r>
                  <a:rPr lang="en-AU" b="0" dirty="0">
                    <a:latin typeface="+mj-lt"/>
                    <a:ea typeface="Source Sans Pro"/>
                    <a:cs typeface="Source Sans Pro"/>
                    <a:sym typeface="Source Sans Pro"/>
                  </a:rPr>
                  <a:t>his means its </a:t>
                </a:r>
                <a:r>
                  <a:rPr lang="en-AU" b="0" dirty="0">
                    <a:latin typeface="+mj-lt"/>
                  </a:rPr>
                  <a:t>data is organised in </a:t>
                </a:r>
                <a:r>
                  <a:rPr lang="en-AU" b="1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13 </a:t>
                </a:r>
                <a:r>
                  <a:rPr lang="en-AU" b="0" dirty="0">
                    <a:latin typeface="+mj-lt"/>
                  </a:rPr>
                  <a:t>tables as a </a:t>
                </a:r>
                <a:r>
                  <a:rPr lang="en-AU" b="1" dirty="0">
                    <a:latin typeface="Source Sans Pro"/>
                    <a:ea typeface="Source Sans Pro"/>
                    <a:cs typeface="Source Sans Pro"/>
                    <a:sym typeface="Source Sans Pro"/>
                  </a:rPr>
                  <a:t>list</a:t>
                </a:r>
                <a:r>
                  <a:rPr lang="en-AU" b="0" dirty="0">
                    <a:latin typeface="+mj-lt"/>
                  </a:rPr>
                  <a:t> in R.</a:t>
                </a:r>
                <a:endParaRPr lang="en-AU" b="1" dirty="0">
                  <a:latin typeface="+mj-lt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41" name="Thank you for making a new cheatsheet for R! These cheatsheets have an important job:">
                <a:extLst>
                  <a:ext uri="{FF2B5EF4-FFF2-40B4-BE49-F238E27FC236}">
                    <a16:creationId xmlns:a16="http://schemas.microsoft.com/office/drawing/2014/main" id="{05040CA8-277F-F5F8-4CC9-383C44059BFE}"/>
                  </a:ext>
                </a:extLst>
              </p:cNvPr>
              <p:cNvSpPr txBox="1"/>
              <p:nvPr/>
            </p:nvSpPr>
            <p:spPr>
              <a:xfrm>
                <a:off x="307158" y="7512443"/>
                <a:ext cx="2676414" cy="160408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0" tIns="0" rIns="0" bIns="0">
                <a:normAutofit fontScale="92500" lnSpcReduction="20000"/>
              </a:bodyPr>
              <a:lstStyle/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0">
                    <a:solidFill>
                      <a:srgbClr val="000000"/>
                    </a:solidFill>
                  </a:defRPr>
                </a:pPr>
                <a:r>
                  <a:rPr lang="en-AU" dirty="0"/>
                  <a:t>Names of the tables: 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defRPr b="0">
                    <a:solidFill>
                      <a:srgbClr val="000000"/>
                    </a:solidFill>
                  </a:defRPr>
                </a:pPr>
                <a:endParaRPr lang="en-AU" sz="500" dirty="0"/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endParaRPr lang="en-AU" sz="200" b="0" dirty="0"/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traits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locations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contexts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methods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excluded_data</a:t>
                </a:r>
                <a:endParaRPr lang="en-AU" sz="1000" b="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taxonomic_updates</a:t>
                </a:r>
                <a:endParaRPr lang="en-AU" sz="1000" b="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taxa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contributors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sources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definition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schema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metadata</a:t>
                </a: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rgbClr val="31572C"/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r>
                  <a:rPr lang="en-AU" sz="1000" b="0" dirty="0" err="1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build_info</a:t>
                </a:r>
                <a:endParaRPr lang="en-AU" sz="1000" b="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 marL="171450" indent="-171450">
                  <a:lnSpc>
                    <a:spcPct val="90000"/>
                  </a:lnSpc>
                  <a:spcBef>
                    <a:spcPts val="0"/>
                  </a:spcBef>
                  <a:buClr>
                    <a:schemeClr val="accent4">
                      <a:hueOff val="384618"/>
                      <a:satOff val="3869"/>
                      <a:lumOff val="5802"/>
                    </a:schemeClr>
                  </a:buClr>
                  <a:buFont typeface="Arial" panose="020B0604020202020204" pitchFamily="34" charset="0"/>
                  <a:buChar char="•"/>
                  <a:defRPr b="0">
                    <a:solidFill>
                      <a:srgbClr val="000000"/>
                    </a:solidFill>
                  </a:defRPr>
                </a:pPr>
                <a:endParaRPr lang="en-AU" b="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EA16DB0-BACB-E673-E4AD-872B98AF1339}"/>
                  </a:ext>
                </a:extLst>
              </p:cNvPr>
              <p:cNvSpPr txBox="1"/>
              <p:nvPr/>
            </p:nvSpPr>
            <p:spPr>
              <a:xfrm>
                <a:off x="257897" y="9012392"/>
                <a:ext cx="3079672" cy="505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AU" b="0" dirty="0">
                    <a:latin typeface="+mj-lt"/>
                  </a:rPr>
                  <a:t>E</a:t>
                </a:r>
                <a:r>
                  <a:rPr lang="en-AU" b="0" dirty="0">
                    <a:latin typeface="+mj-lt"/>
                    <a:ea typeface="Source Sans Pro"/>
                    <a:cs typeface="Source Sans Pro"/>
                    <a:sym typeface="Source Sans Pro"/>
                  </a:rPr>
                  <a:t>very record in the database is linked to across tables by a unique combination of identifiers.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042" name="Line">
                <a:extLst>
                  <a:ext uri="{FF2B5EF4-FFF2-40B4-BE49-F238E27FC236}">
                    <a16:creationId xmlns:a16="http://schemas.microsoft.com/office/drawing/2014/main" id="{E2C45F63-5BFF-4F92-BA1D-AF9A78019314}"/>
                  </a:ext>
                </a:extLst>
              </p:cNvPr>
              <p:cNvSpPr/>
              <p:nvPr/>
            </p:nvSpPr>
            <p:spPr>
              <a:xfrm>
                <a:off x="270890" y="9582498"/>
                <a:ext cx="3031485" cy="1"/>
              </a:xfrm>
              <a:prstGeom prst="line">
                <a:avLst/>
              </a:prstGeom>
              <a:ln w="12700">
                <a:solidFill>
                  <a:srgbClr val="4C4C4C"/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1E8C38-DA80-C8B0-E52A-FE9D789C12C4}"/>
              </a:ext>
            </a:extLst>
          </p:cNvPr>
          <p:cNvGrpSpPr/>
          <p:nvPr/>
        </p:nvGrpSpPr>
        <p:grpSpPr>
          <a:xfrm>
            <a:off x="230711" y="9108144"/>
            <a:ext cx="3207385" cy="791231"/>
            <a:chOff x="230711" y="9461068"/>
            <a:chExt cx="3207385" cy="791231"/>
          </a:xfrm>
        </p:grpSpPr>
        <p:sp>
          <p:nvSpPr>
            <p:cNvPr id="40" name="Create a visual hierarchy. Help users navigate the page with titles, subtitles, and subsubtitles">
              <a:extLst>
                <a:ext uri="{FF2B5EF4-FFF2-40B4-BE49-F238E27FC236}">
                  <a16:creationId xmlns:a16="http://schemas.microsoft.com/office/drawing/2014/main" id="{FE1A3BB8-7CC1-5285-C8C9-6150BAB606B6}"/>
                </a:ext>
              </a:extLst>
            </p:cNvPr>
            <p:cNvSpPr txBox="1"/>
            <p:nvPr/>
          </p:nvSpPr>
          <p:spPr>
            <a:xfrm>
              <a:off x="230711" y="9461068"/>
              <a:ext cx="3207385" cy="5087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>
              <a:sp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endParaRPr lang="en-AU" dirty="0"/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AU" b="0" dirty="0">
                  <a:latin typeface="Source Sans Pro"/>
                  <a:ea typeface="Source Sans Pro"/>
                  <a:cs typeface="Source Sans Pro"/>
                  <a:sym typeface="Source Sans Pro"/>
                </a:rPr>
                <a:t>You can access each table using </a:t>
              </a:r>
              <a:r>
                <a:rPr lang="en-AU" sz="1300" b="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  <a:sym typeface="Source Sans Pro"/>
                </a:rPr>
                <a:t>$</a:t>
              </a:r>
            </a:p>
          </p:txBody>
        </p:sp>
        <p:sp>
          <p:nvSpPr>
            <p:cNvPr id="1043" name="ggplot(mpg, aes(hwy, cty)) +…">
              <a:extLst>
                <a:ext uri="{FF2B5EF4-FFF2-40B4-BE49-F238E27FC236}">
                  <a16:creationId xmlns:a16="http://schemas.microsoft.com/office/drawing/2014/main" id="{E6EB903A-2D34-1185-5F30-B49938E22B7B}"/>
                </a:ext>
              </a:extLst>
            </p:cNvPr>
            <p:cNvSpPr txBox="1"/>
            <p:nvPr/>
          </p:nvSpPr>
          <p:spPr>
            <a:xfrm>
              <a:off x="347759" y="9957427"/>
              <a:ext cx="1598694" cy="2948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A6AAA9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anchor="ctr">
              <a:spAutoFit/>
            </a:bodyPr>
            <a:lstStyle/>
            <a:p>
              <a:pPr>
                <a:spcBef>
                  <a:spcPts val="0"/>
                </a:spcBef>
                <a:defRPr b="0">
                  <a:solidFill>
                    <a:srgbClr val="000000"/>
                  </a:solidFill>
                  <a:latin typeface="Menlo"/>
                  <a:ea typeface="Menlo"/>
                  <a:cs typeface="Menlo"/>
                  <a:sym typeface="Menlo"/>
                </a:defRPr>
              </a:pPr>
              <a:r>
                <a:rPr lang="en-AU" dirty="0" err="1"/>
                <a:t>austraits$traits</a:t>
              </a:r>
              <a:endParaRPr dirty="0"/>
            </a:p>
          </p:txBody>
        </p:sp>
        <p:sp>
          <p:nvSpPr>
            <p:cNvPr id="1044" name="Parallelogram 1043">
              <a:extLst>
                <a:ext uri="{FF2B5EF4-FFF2-40B4-BE49-F238E27FC236}">
                  <a16:creationId xmlns:a16="http://schemas.microsoft.com/office/drawing/2014/main" id="{091402B2-A7B9-5F3B-C458-574BFF95F266}"/>
                </a:ext>
              </a:extLst>
            </p:cNvPr>
            <p:cNvSpPr/>
            <p:nvPr/>
          </p:nvSpPr>
          <p:spPr>
            <a:xfrm>
              <a:off x="2280754" y="10005468"/>
              <a:ext cx="802884" cy="151840"/>
            </a:xfrm>
            <a:prstGeom prst="parallelogram">
              <a:avLst>
                <a:gd name="adj" fmla="val 188318"/>
              </a:avLst>
            </a:prstGeom>
            <a:solidFill>
              <a:srgbClr val="31572C"/>
            </a:solidFill>
            <a:ln w="19050" cap="flat">
              <a:noFill/>
              <a:miter lim="400000"/>
            </a:ln>
            <a:effectLst>
              <a:outerShdw blurRad="38100" dist="25400" dir="5400000" sx="90000" sy="9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46" name="Line">
            <a:extLst>
              <a:ext uri="{FF2B5EF4-FFF2-40B4-BE49-F238E27FC236}">
                <a16:creationId xmlns:a16="http://schemas.microsoft.com/office/drawing/2014/main" id="{349244FF-E229-3F5F-4509-86DE05110C0D}"/>
              </a:ext>
            </a:extLst>
          </p:cNvPr>
          <p:cNvSpPr/>
          <p:nvPr/>
        </p:nvSpPr>
        <p:spPr>
          <a:xfrm>
            <a:off x="301661" y="6244363"/>
            <a:ext cx="306935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7" name="Line">
            <a:extLst>
              <a:ext uri="{FF2B5EF4-FFF2-40B4-BE49-F238E27FC236}">
                <a16:creationId xmlns:a16="http://schemas.microsoft.com/office/drawing/2014/main" id="{EA60BD2A-C928-9216-80D4-A211108CDEEC}"/>
              </a:ext>
            </a:extLst>
          </p:cNvPr>
          <p:cNvSpPr/>
          <p:nvPr/>
        </p:nvSpPr>
        <p:spPr>
          <a:xfrm>
            <a:off x="3621107" y="6648756"/>
            <a:ext cx="32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0EB35B3-0A4E-F1A7-8B7E-C39E6AED45EB}"/>
              </a:ext>
            </a:extLst>
          </p:cNvPr>
          <p:cNvGrpSpPr/>
          <p:nvPr/>
        </p:nvGrpSpPr>
        <p:grpSpPr>
          <a:xfrm>
            <a:off x="3617949" y="7675671"/>
            <a:ext cx="3689757" cy="2658199"/>
            <a:chOff x="3569773" y="7512256"/>
            <a:chExt cx="3689757" cy="2658199"/>
          </a:xfrm>
        </p:grpSpPr>
        <p:sp>
          <p:nvSpPr>
            <p:cNvPr id="1069" name="SUBTITLE">
              <a:extLst>
                <a:ext uri="{FF2B5EF4-FFF2-40B4-BE49-F238E27FC236}">
                  <a16:creationId xmlns:a16="http://schemas.microsoft.com/office/drawing/2014/main" id="{63D6011C-B206-BEE1-B28D-8DB7B2600619}"/>
                </a:ext>
              </a:extLst>
            </p:cNvPr>
            <p:cNvSpPr txBox="1"/>
            <p:nvPr/>
          </p:nvSpPr>
          <p:spPr>
            <a:xfrm>
              <a:off x="3588954" y="7512256"/>
              <a:ext cx="2751088" cy="56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extract_trait</a:t>
              </a:r>
              <a:r>
                <a:rPr lang="en-AU" dirty="0"/>
                <a:t>(</a:t>
              </a:r>
              <a:r>
                <a:rPr lang="en-AU" b="0" dirty="0"/>
                <a:t>database, </a:t>
              </a:r>
              <a:r>
                <a:rPr lang="en-AU" b="0" dirty="0" err="1"/>
                <a:t>trait_name</a:t>
              </a:r>
              <a:r>
                <a:rPr lang="en-AU" dirty="0"/>
                <a:t>) </a:t>
              </a:r>
            </a:p>
            <a:p>
              <a:pPr lvl="1" indent="0"/>
              <a:r>
                <a:rPr lang="en-AU" b="0" dirty="0"/>
                <a:t>Extract data specific </a:t>
              </a:r>
              <a:r>
                <a:rPr lang="en-AU" dirty="0"/>
                <a:t>trait name</a:t>
              </a:r>
            </a:p>
            <a:p>
              <a:pPr lvl="1" indent="0"/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austraits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|&gt; 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extract_trait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("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leaf_area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")</a:t>
              </a:r>
            </a:p>
          </p:txBody>
        </p:sp>
        <p:sp>
          <p:nvSpPr>
            <p:cNvPr id="1070" name="SUBTITLE">
              <a:extLst>
                <a:ext uri="{FF2B5EF4-FFF2-40B4-BE49-F238E27FC236}">
                  <a16:creationId xmlns:a16="http://schemas.microsoft.com/office/drawing/2014/main" id="{3EF92A89-91EB-5BF1-3412-9433789AF21D}"/>
                </a:ext>
              </a:extLst>
            </p:cNvPr>
            <p:cNvSpPr txBox="1"/>
            <p:nvPr/>
          </p:nvSpPr>
          <p:spPr>
            <a:xfrm>
              <a:off x="3593196" y="8119194"/>
              <a:ext cx="2751088" cy="56938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extract_dataset</a:t>
              </a:r>
              <a:r>
                <a:rPr lang="en-AU" dirty="0"/>
                <a:t>(</a:t>
              </a:r>
              <a:r>
                <a:rPr lang="en-AU" b="0" dirty="0"/>
                <a:t>database, </a:t>
              </a:r>
              <a:r>
                <a:rPr lang="en-AU" b="0" dirty="0" err="1"/>
                <a:t>dataset_id</a:t>
              </a:r>
              <a:r>
                <a:rPr lang="en-AU" dirty="0"/>
                <a:t>)</a:t>
              </a:r>
              <a:r>
                <a:rPr lang="en-AU" b="0" dirty="0"/>
                <a:t> </a:t>
              </a:r>
              <a:endParaRPr lang="en-AU" dirty="0"/>
            </a:p>
            <a:p>
              <a:pPr lvl="1" indent="0"/>
              <a:r>
                <a:rPr lang="en-AU" b="0" dirty="0"/>
                <a:t>Extract specific </a:t>
              </a:r>
              <a:r>
                <a:rPr lang="en-AU" dirty="0"/>
                <a:t>dataset</a:t>
              </a:r>
            </a:p>
            <a:p>
              <a:pPr lvl="1" indent="0"/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austraits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|&gt; 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extract_dataset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("Wenk_2022")</a:t>
              </a:r>
            </a:p>
          </p:txBody>
        </p:sp>
        <p:sp>
          <p:nvSpPr>
            <p:cNvPr id="1072" name="SUBTITLE">
              <a:extLst>
                <a:ext uri="{FF2B5EF4-FFF2-40B4-BE49-F238E27FC236}">
                  <a16:creationId xmlns:a16="http://schemas.microsoft.com/office/drawing/2014/main" id="{B33AC4BA-EA6F-E4E2-E4BD-C5566C6E2710}"/>
                </a:ext>
              </a:extLst>
            </p:cNvPr>
            <p:cNvSpPr txBox="1"/>
            <p:nvPr/>
          </p:nvSpPr>
          <p:spPr>
            <a:xfrm>
              <a:off x="3569773" y="8710242"/>
              <a:ext cx="2751088" cy="7540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extract_taxa</a:t>
              </a:r>
              <a:r>
                <a:rPr lang="en-AU" dirty="0"/>
                <a:t>(</a:t>
              </a:r>
              <a:r>
                <a:rPr lang="en-AU" b="0" dirty="0"/>
                <a:t>database, </a:t>
              </a:r>
              <a:r>
                <a:rPr lang="en-AU" b="0" dirty="0" err="1"/>
                <a:t>taxon_name</a:t>
              </a:r>
              <a:r>
                <a:rPr lang="en-AU" b="0" dirty="0"/>
                <a:t>/genus/family</a:t>
              </a:r>
              <a:r>
                <a:rPr lang="en-AU" dirty="0"/>
                <a:t>) </a:t>
              </a:r>
            </a:p>
            <a:p>
              <a:pPr lvl="1" indent="0"/>
              <a:r>
                <a:rPr lang="en-AU" b="0" dirty="0"/>
                <a:t>Extract specific </a:t>
              </a:r>
              <a:r>
                <a:rPr lang="en-AU" dirty="0"/>
                <a:t>taxa</a:t>
              </a:r>
            </a:p>
            <a:p>
              <a:pPr lvl="1" indent="0"/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austraits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|&gt; 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extract_taxa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(genus = "Acacia")</a:t>
              </a:r>
            </a:p>
          </p:txBody>
        </p:sp>
        <p:sp>
          <p:nvSpPr>
            <p:cNvPr id="1074" name="SUBTITLE">
              <a:extLst>
                <a:ext uri="{FF2B5EF4-FFF2-40B4-BE49-F238E27FC236}">
                  <a16:creationId xmlns:a16="http://schemas.microsoft.com/office/drawing/2014/main" id="{17D13606-6FFE-A7D4-8A2D-3C61B462009A}"/>
                </a:ext>
              </a:extLst>
            </p:cNvPr>
            <p:cNvSpPr txBox="1"/>
            <p:nvPr/>
          </p:nvSpPr>
          <p:spPr>
            <a:xfrm>
              <a:off x="3569945" y="9477958"/>
              <a:ext cx="3689585" cy="6924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extract_data</a:t>
              </a:r>
              <a:r>
                <a:rPr lang="en-AU" dirty="0"/>
                <a:t>(</a:t>
              </a:r>
              <a:r>
                <a:rPr lang="en-AU" b="0" dirty="0"/>
                <a:t>database, table, col, </a:t>
              </a:r>
              <a:r>
                <a:rPr lang="en-AU" b="0" dirty="0" err="1"/>
                <a:t>col_value</a:t>
              </a:r>
              <a:r>
                <a:rPr lang="en-AU" dirty="0"/>
                <a:t>)</a:t>
              </a:r>
              <a:r>
                <a:rPr lang="en-AU" b="0" dirty="0"/>
                <a:t> </a:t>
              </a:r>
              <a:endParaRPr lang="en-AU" dirty="0"/>
            </a:p>
            <a:p>
              <a:pPr lvl="1" indent="0"/>
              <a:r>
                <a:rPr lang="en-AU" b="0" dirty="0"/>
                <a:t>Extract data that meet specified criteria</a:t>
              </a:r>
            </a:p>
            <a:p>
              <a:pPr lvl="1" indent="0"/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austraits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|&gt; 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extract_data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(contexts, 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context_property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"CO2")</a:t>
              </a:r>
            </a:p>
          </p:txBody>
        </p:sp>
      </p:grpSp>
      <p:sp>
        <p:nvSpPr>
          <p:cNvPr id="219" name="SUBTITLE">
            <a:extLst>
              <a:ext uri="{FF2B5EF4-FFF2-40B4-BE49-F238E27FC236}">
                <a16:creationId xmlns:a16="http://schemas.microsoft.com/office/drawing/2014/main" id="{E4478566-F68D-AADF-8C3A-5C4CB4F3CA35}"/>
              </a:ext>
            </a:extLst>
          </p:cNvPr>
          <p:cNvSpPr txBox="1"/>
          <p:nvPr/>
        </p:nvSpPr>
        <p:spPr>
          <a:xfrm>
            <a:off x="7124372" y="1559537"/>
            <a:ext cx="3031485" cy="39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/>
              <a:t>Append</a:t>
            </a:r>
            <a:r>
              <a:rPr lang="en-AU" b="0" dirty="0"/>
              <a:t> information from other tables to the </a:t>
            </a:r>
            <a:r>
              <a:rPr lang="en-AU" dirty="0"/>
              <a:t>traits</a:t>
            </a:r>
            <a:r>
              <a:rPr lang="en-AU" b="0" dirty="0"/>
              <a:t> table.</a:t>
            </a:r>
            <a:endParaRPr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93A265F-C8EF-6347-8077-8E22BE695407}"/>
              </a:ext>
            </a:extLst>
          </p:cNvPr>
          <p:cNvGrpSpPr/>
          <p:nvPr/>
        </p:nvGrpSpPr>
        <p:grpSpPr>
          <a:xfrm>
            <a:off x="7130255" y="1178209"/>
            <a:ext cx="2856243" cy="340029"/>
            <a:chOff x="7130255" y="1306742"/>
            <a:chExt cx="2856243" cy="340029"/>
          </a:xfrm>
        </p:grpSpPr>
        <p:sp>
          <p:nvSpPr>
            <p:cNvPr id="215" name="Logistics">
              <a:extLst>
                <a:ext uri="{FF2B5EF4-FFF2-40B4-BE49-F238E27FC236}">
                  <a16:creationId xmlns:a16="http://schemas.microsoft.com/office/drawing/2014/main" id="{141CA815-B58F-0A6E-1603-CEF8F7A31E0B}"/>
                </a:ext>
              </a:extLst>
            </p:cNvPr>
            <p:cNvSpPr txBox="1"/>
            <p:nvPr/>
          </p:nvSpPr>
          <p:spPr>
            <a:xfrm>
              <a:off x="7130255" y="1306742"/>
              <a:ext cx="1280800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AU" dirty="0">
                  <a:solidFill>
                    <a:schemeClr val="accent2"/>
                  </a:solidFill>
                </a:rPr>
                <a:t>Join data</a:t>
              </a:r>
              <a:endParaRPr dirty="0">
                <a:solidFill>
                  <a:schemeClr val="accent2"/>
                </a:solidFill>
              </a:endParaRPr>
            </a:p>
          </p:txBody>
        </p:sp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21F0689C-0087-8872-FB00-B2290C6DA09D}"/>
                </a:ext>
              </a:extLst>
            </p:cNvPr>
            <p:cNvGrpSpPr/>
            <p:nvPr/>
          </p:nvGrpSpPr>
          <p:grpSpPr>
            <a:xfrm>
              <a:off x="8623796" y="1320647"/>
              <a:ext cx="1362702" cy="276683"/>
              <a:chOff x="8552356" y="1320647"/>
              <a:chExt cx="1362702" cy="276683"/>
            </a:xfrm>
          </p:grpSpPr>
          <p:graphicFrame>
            <p:nvGraphicFramePr>
              <p:cNvPr id="236" name="Table">
                <a:extLst>
                  <a:ext uri="{FF2B5EF4-FFF2-40B4-BE49-F238E27FC236}">
                    <a16:creationId xmlns:a16="http://schemas.microsoft.com/office/drawing/2014/main" id="{08AEA64C-056F-1FA7-A107-45CAAB31AEB2}"/>
                  </a:ext>
                </a:extLst>
              </p:cNvPr>
              <p:cNvGraphicFramePr/>
              <p:nvPr/>
            </p:nvGraphicFramePr>
            <p:xfrm>
              <a:off x="8552356" y="1326919"/>
              <a:ext cx="252816" cy="268952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84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2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272">
                      <a:extLst>
                        <a:ext uri="{9D8B030D-6E8A-4147-A177-3AD203B41FA5}">
                          <a16:colId xmlns:a16="http://schemas.microsoft.com/office/drawing/2014/main" val="2498530010"/>
                        </a:ext>
                      </a:extLst>
                    </a:gridCol>
                  </a:tblGrid>
                  <a:tr h="71079"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1C1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1C1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1C1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079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397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397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0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7" name="Table">
                <a:extLst>
                  <a:ext uri="{FF2B5EF4-FFF2-40B4-BE49-F238E27FC236}">
                    <a16:creationId xmlns:a16="http://schemas.microsoft.com/office/drawing/2014/main" id="{452D893B-D206-EEA5-96F3-9D36EF950309}"/>
                  </a:ext>
                </a:extLst>
              </p:cNvPr>
              <p:cNvGraphicFramePr/>
              <p:nvPr/>
            </p:nvGraphicFramePr>
            <p:xfrm>
              <a:off x="9061508" y="1320647"/>
              <a:ext cx="168544" cy="266515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84272">
                      <a:extLst>
                        <a:ext uri="{9D8B030D-6E8A-4147-A177-3AD203B41FA5}">
                          <a16:colId xmlns:a16="http://schemas.microsoft.com/office/drawing/2014/main" val="2653316927"/>
                        </a:ext>
                      </a:extLst>
                    </a:gridCol>
                    <a:gridCol w="84272">
                      <a:extLst>
                        <a:ext uri="{9D8B030D-6E8A-4147-A177-3AD203B41FA5}">
                          <a16:colId xmlns:a16="http://schemas.microsoft.com/office/drawing/2014/main" val="1527716774"/>
                        </a:ext>
                      </a:extLst>
                    </a:gridCol>
                  </a:tblGrid>
                  <a:tr h="71079"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ADA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BCD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079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ADA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BCD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ADA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BCD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397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ADA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BCD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08" name="SUBSUBTITLE">
                <a:extLst>
                  <a:ext uri="{FF2B5EF4-FFF2-40B4-BE49-F238E27FC236}">
                    <a16:creationId xmlns:a16="http://schemas.microsoft.com/office/drawing/2014/main" id="{49503B78-6884-53B5-0D58-5E8AA41221FD}"/>
                  </a:ext>
                </a:extLst>
              </p:cNvPr>
              <p:cNvSpPr txBox="1"/>
              <p:nvPr/>
            </p:nvSpPr>
            <p:spPr>
              <a:xfrm>
                <a:off x="8872164" y="1325461"/>
                <a:ext cx="134652" cy="2718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AU" sz="1600" dirty="0">
                    <a:solidFill>
                      <a:schemeClr val="bg1">
                        <a:lumMod val="75000"/>
                      </a:schemeClr>
                    </a:solidFill>
                  </a:rPr>
                  <a:t>+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graphicFrame>
            <p:nvGraphicFramePr>
              <p:cNvPr id="309" name="Table">
                <a:extLst>
                  <a:ext uri="{FF2B5EF4-FFF2-40B4-BE49-F238E27FC236}">
                    <a16:creationId xmlns:a16="http://schemas.microsoft.com/office/drawing/2014/main" id="{B5FECD97-29EA-CC3B-7ED9-EEA91FCA2112}"/>
                  </a:ext>
                </a:extLst>
              </p:cNvPr>
              <p:cNvGraphicFramePr/>
              <p:nvPr/>
            </p:nvGraphicFramePr>
            <p:xfrm>
              <a:off x="9493698" y="1324673"/>
              <a:ext cx="421360" cy="268952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84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27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272">
                      <a:extLst>
                        <a:ext uri="{9D8B030D-6E8A-4147-A177-3AD203B41FA5}">
                          <a16:colId xmlns:a16="http://schemas.microsoft.com/office/drawing/2014/main" val="2498530010"/>
                        </a:ext>
                      </a:extLst>
                    </a:gridCol>
                    <a:gridCol w="84272">
                      <a:extLst>
                        <a:ext uri="{9D8B030D-6E8A-4147-A177-3AD203B41FA5}">
                          <a16:colId xmlns:a16="http://schemas.microsoft.com/office/drawing/2014/main" val="2653316927"/>
                        </a:ext>
                      </a:extLst>
                    </a:gridCol>
                    <a:gridCol w="84272">
                      <a:extLst>
                        <a:ext uri="{9D8B030D-6E8A-4147-A177-3AD203B41FA5}">
                          <a16:colId xmlns:a16="http://schemas.microsoft.com/office/drawing/2014/main" val="1527716774"/>
                        </a:ext>
                      </a:extLst>
                    </a:gridCol>
                  </a:tblGrid>
                  <a:tr h="71079"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1C1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1C1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1C1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ADA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BCD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079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ADA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BCD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397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ADA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BCD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397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0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ADA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BBCDA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sp>
            <p:nvSpPr>
              <p:cNvPr id="310" name="SUBSUBTITLE">
                <a:extLst>
                  <a:ext uri="{FF2B5EF4-FFF2-40B4-BE49-F238E27FC236}">
                    <a16:creationId xmlns:a16="http://schemas.microsoft.com/office/drawing/2014/main" id="{C9FC8DD4-C72A-5F93-F99E-D7BB1124EEF4}"/>
                  </a:ext>
                </a:extLst>
              </p:cNvPr>
              <p:cNvSpPr txBox="1"/>
              <p:nvPr/>
            </p:nvSpPr>
            <p:spPr>
              <a:xfrm>
                <a:off x="9299036" y="1320647"/>
                <a:ext cx="134652" cy="27186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AU" sz="1600" dirty="0">
                    <a:solidFill>
                      <a:schemeClr val="bg1">
                        <a:lumMod val="75000"/>
                      </a:schemeClr>
                    </a:solidFill>
                  </a:rPr>
                  <a:t>=</a:t>
                </a:r>
                <a:endParaRPr sz="16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090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AD54E0D9-35BB-CFEE-5BCE-7977609B9000}"/>
              </a:ext>
            </a:extLst>
          </p:cNvPr>
          <p:cNvSpPr txBox="1"/>
          <p:nvPr/>
        </p:nvSpPr>
        <p:spPr>
          <a:xfrm>
            <a:off x="7128395" y="1988465"/>
            <a:ext cx="3134578" cy="167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AU" b="0" dirty="0"/>
              <a:t>Functions return traits table with added columns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DD7FF9-8CDD-3752-6CF4-129E14E7E671}"/>
              </a:ext>
            </a:extLst>
          </p:cNvPr>
          <p:cNvGrpSpPr/>
          <p:nvPr/>
        </p:nvGrpSpPr>
        <p:grpSpPr>
          <a:xfrm>
            <a:off x="7127887" y="7169091"/>
            <a:ext cx="3247807" cy="922870"/>
            <a:chOff x="7127887" y="7084957"/>
            <a:chExt cx="3247807" cy="922870"/>
          </a:xfrm>
        </p:grpSpPr>
        <p:sp>
          <p:nvSpPr>
            <p:cNvPr id="216" name="SUBTITLE">
              <a:extLst>
                <a:ext uri="{FF2B5EF4-FFF2-40B4-BE49-F238E27FC236}">
                  <a16:creationId xmlns:a16="http://schemas.microsoft.com/office/drawing/2014/main" id="{84570D76-E257-351F-D5C4-FBED844479EE}"/>
                </a:ext>
              </a:extLst>
            </p:cNvPr>
            <p:cNvSpPr txBox="1"/>
            <p:nvPr/>
          </p:nvSpPr>
          <p:spPr>
            <a:xfrm>
              <a:off x="7141391" y="7428181"/>
              <a:ext cx="3234303" cy="579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b="0" dirty="0"/>
                <a:t>While the list structure of </a:t>
              </a:r>
              <a:r>
                <a:rPr lang="en-AU" dirty="0" err="1"/>
                <a:t>austraits</a:t>
              </a:r>
              <a:r>
                <a:rPr lang="en-AU" b="0" dirty="0"/>
                <a:t> retains all information, it may be more useful to condense the data down into a simpler format.</a:t>
              </a:r>
              <a:endParaRPr dirty="0"/>
            </a:p>
          </p:txBody>
        </p:sp>
        <p:sp>
          <p:nvSpPr>
            <p:cNvPr id="1088" name="Logistics">
              <a:extLst>
                <a:ext uri="{FF2B5EF4-FFF2-40B4-BE49-F238E27FC236}">
                  <a16:creationId xmlns:a16="http://schemas.microsoft.com/office/drawing/2014/main" id="{240C89C7-2735-F0D0-B8CA-8C71F0B43A8A}"/>
                </a:ext>
              </a:extLst>
            </p:cNvPr>
            <p:cNvSpPr txBox="1"/>
            <p:nvPr/>
          </p:nvSpPr>
          <p:spPr>
            <a:xfrm>
              <a:off x="7127887" y="7084957"/>
              <a:ext cx="1849865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AU" dirty="0">
                  <a:solidFill>
                    <a:schemeClr val="accent2"/>
                  </a:solidFill>
                </a:rPr>
                <a:t>Reshape data</a:t>
              </a:r>
              <a:endParaRPr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092" name="SUBTITLE">
            <a:extLst>
              <a:ext uri="{FF2B5EF4-FFF2-40B4-BE49-F238E27FC236}">
                <a16:creationId xmlns:a16="http://schemas.microsoft.com/office/drawing/2014/main" id="{9C8D3B9B-4540-467F-92F7-433880BF4011}"/>
              </a:ext>
            </a:extLst>
          </p:cNvPr>
          <p:cNvSpPr txBox="1"/>
          <p:nvPr/>
        </p:nvSpPr>
        <p:spPr>
          <a:xfrm>
            <a:off x="10601234" y="1574277"/>
            <a:ext cx="3292077" cy="7899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trait_pivot_wider</a:t>
            </a:r>
            <a:r>
              <a:rPr lang="en-AU" dirty="0"/>
              <a:t>(</a:t>
            </a:r>
            <a:r>
              <a:rPr lang="en-AU" b="0" dirty="0"/>
              <a:t>database</a:t>
            </a:r>
            <a:r>
              <a:rPr lang="en-AU" dirty="0"/>
              <a:t>)</a:t>
            </a:r>
            <a:r>
              <a:rPr lang="en-AU" b="0" dirty="0"/>
              <a:t> </a:t>
            </a:r>
          </a:p>
          <a:p>
            <a:pPr lvl="1" indent="0"/>
            <a:r>
              <a:rPr lang="en-AU" b="0" dirty="0"/>
              <a:t>Distributes values in  </a:t>
            </a:r>
            <a:r>
              <a:rPr lang="en-AU" dirty="0"/>
              <a:t>trait name  </a:t>
            </a:r>
            <a:r>
              <a:rPr lang="en-AU" b="0" dirty="0"/>
              <a:t>as  individual columns. Note some meta-data columns are excluded and this information is lost.</a:t>
            </a:r>
          </a:p>
        </p:txBody>
      </p:sp>
      <p:sp>
        <p:nvSpPr>
          <p:cNvPr id="1102" name="SUBSUBTITLE">
            <a:extLst>
              <a:ext uri="{FF2B5EF4-FFF2-40B4-BE49-F238E27FC236}">
                <a16:creationId xmlns:a16="http://schemas.microsoft.com/office/drawing/2014/main" id="{202400BB-C7C7-DC83-D973-DFA4480229BB}"/>
              </a:ext>
            </a:extLst>
          </p:cNvPr>
          <p:cNvSpPr txBox="1"/>
          <p:nvPr/>
        </p:nvSpPr>
        <p:spPr>
          <a:xfrm>
            <a:off x="10641493" y="1230454"/>
            <a:ext cx="5418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AU" dirty="0"/>
              <a:t>TABLES</a:t>
            </a:r>
            <a:endParaRPr dirty="0"/>
          </a:p>
        </p:txBody>
      </p:sp>
      <p:sp>
        <p:nvSpPr>
          <p:cNvPr id="1103" name="SUBTITLE">
            <a:extLst>
              <a:ext uri="{FF2B5EF4-FFF2-40B4-BE49-F238E27FC236}">
                <a16:creationId xmlns:a16="http://schemas.microsoft.com/office/drawing/2014/main" id="{B5F08A5F-22FD-20E5-5C57-CE632A09FE97}"/>
              </a:ext>
            </a:extLst>
          </p:cNvPr>
          <p:cNvSpPr txBox="1"/>
          <p:nvPr/>
        </p:nvSpPr>
        <p:spPr>
          <a:xfrm>
            <a:off x="7119607" y="8941363"/>
            <a:ext cx="3256087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bind_trait_values</a:t>
            </a:r>
            <a:r>
              <a:rPr lang="en-AU" dirty="0"/>
              <a:t>(</a:t>
            </a:r>
            <a:r>
              <a:rPr lang="en-AU" b="0" dirty="0"/>
              <a:t>database $traits</a:t>
            </a:r>
            <a:r>
              <a:rPr lang="en-AU" dirty="0"/>
              <a:t>)</a:t>
            </a:r>
            <a:r>
              <a:rPr lang="en-AU" b="0" dirty="0"/>
              <a:t> </a:t>
            </a:r>
          </a:p>
          <a:p>
            <a:pPr lvl="1" indent="0"/>
            <a:r>
              <a:rPr lang="en-AU" b="0" dirty="0"/>
              <a:t>Concatenates trait values from measurements of the same observation into a string</a:t>
            </a:r>
          </a:p>
        </p:txBody>
      </p:sp>
      <p:sp>
        <p:nvSpPr>
          <p:cNvPr id="1104" name="SUBTITLE">
            <a:extLst>
              <a:ext uri="{FF2B5EF4-FFF2-40B4-BE49-F238E27FC236}">
                <a16:creationId xmlns:a16="http://schemas.microsoft.com/office/drawing/2014/main" id="{7C0C6B85-B24F-3D01-FEE3-5CF7296F3655}"/>
              </a:ext>
            </a:extLst>
          </p:cNvPr>
          <p:cNvSpPr txBox="1"/>
          <p:nvPr/>
        </p:nvSpPr>
        <p:spPr>
          <a:xfrm>
            <a:off x="7100281" y="9626039"/>
            <a:ext cx="3205425" cy="605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separate_trait_values</a:t>
            </a:r>
            <a:r>
              <a:rPr lang="en-AU" dirty="0"/>
              <a:t>(</a:t>
            </a:r>
            <a:r>
              <a:rPr lang="en-AU" b="0" dirty="0"/>
              <a:t>database $traits</a:t>
            </a:r>
            <a:r>
              <a:rPr lang="en-AU" dirty="0"/>
              <a:t>)</a:t>
            </a:r>
            <a:r>
              <a:rPr lang="en-AU" b="0" dirty="0"/>
              <a:t> </a:t>
            </a:r>
          </a:p>
          <a:p>
            <a:pPr lvl="1" indent="0"/>
            <a:r>
              <a:rPr lang="en-AU" b="0" dirty="0"/>
              <a:t>Revert concatenated trait values back into multiple rows</a:t>
            </a:r>
          </a:p>
        </p:txBody>
      </p:sp>
      <p:sp>
        <p:nvSpPr>
          <p:cNvPr id="312" name="SUBTITLE">
            <a:extLst>
              <a:ext uri="{FF2B5EF4-FFF2-40B4-BE49-F238E27FC236}">
                <a16:creationId xmlns:a16="http://schemas.microsoft.com/office/drawing/2014/main" id="{0DD65BA9-B4F9-CBF5-28D0-82F558813CC5}"/>
              </a:ext>
            </a:extLst>
          </p:cNvPr>
          <p:cNvSpPr txBox="1"/>
          <p:nvPr/>
        </p:nvSpPr>
        <p:spPr>
          <a:xfrm>
            <a:off x="7145470" y="2294338"/>
            <a:ext cx="290421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join_location_coordinates</a:t>
            </a:r>
            <a:r>
              <a:rPr lang="en-AU" dirty="0"/>
              <a:t>(</a:t>
            </a:r>
            <a:r>
              <a:rPr lang="en-AU" b="0" dirty="0"/>
              <a:t>database</a:t>
            </a:r>
            <a:r>
              <a:rPr lang="en-AU" dirty="0"/>
              <a:t>)</a:t>
            </a:r>
            <a:r>
              <a:rPr lang="en-AU" b="0" dirty="0"/>
              <a:t> </a:t>
            </a:r>
          </a:p>
        </p:txBody>
      </p:sp>
      <p:sp>
        <p:nvSpPr>
          <p:cNvPr id="314" name="SUBTITLE">
            <a:extLst>
              <a:ext uri="{FF2B5EF4-FFF2-40B4-BE49-F238E27FC236}">
                <a16:creationId xmlns:a16="http://schemas.microsoft.com/office/drawing/2014/main" id="{CFF1A864-B2A3-09FA-2C72-74F4D9515797}"/>
              </a:ext>
            </a:extLst>
          </p:cNvPr>
          <p:cNvSpPr txBox="1"/>
          <p:nvPr/>
        </p:nvSpPr>
        <p:spPr>
          <a:xfrm>
            <a:off x="7127828" y="3184239"/>
            <a:ext cx="2773308" cy="579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join_contexts_properties</a:t>
            </a:r>
            <a:r>
              <a:rPr lang="en-AU" dirty="0"/>
              <a:t>(</a:t>
            </a:r>
            <a:r>
              <a:rPr lang="en-AU" b="0" dirty="0"/>
              <a:t>database, format = "</a:t>
            </a:r>
            <a:r>
              <a:rPr lang="en-AU" b="0" dirty="0" err="1"/>
              <a:t>single_column_pretty</a:t>
            </a:r>
            <a:r>
              <a:rPr lang="en-AU" b="0" dirty="0"/>
              <a:t>", vars =  "all", </a:t>
            </a:r>
            <a:r>
              <a:rPr lang="en-AU" b="0" dirty="0" err="1"/>
              <a:t>include_description</a:t>
            </a:r>
            <a:r>
              <a:rPr lang="en-AU" b="0" dirty="0"/>
              <a:t> = TRUE</a:t>
            </a:r>
            <a:r>
              <a:rPr lang="en-AU" dirty="0"/>
              <a:t>)</a:t>
            </a:r>
            <a:r>
              <a:rPr lang="en-AU" b="0" dirty="0"/>
              <a:t> </a:t>
            </a:r>
          </a:p>
        </p:txBody>
      </p:sp>
      <p:sp>
        <p:nvSpPr>
          <p:cNvPr id="316" name="Line">
            <a:extLst>
              <a:ext uri="{FF2B5EF4-FFF2-40B4-BE49-F238E27FC236}">
                <a16:creationId xmlns:a16="http://schemas.microsoft.com/office/drawing/2014/main" id="{25982FB5-8786-C798-1981-9DAB9300151F}"/>
              </a:ext>
            </a:extLst>
          </p:cNvPr>
          <p:cNvSpPr/>
          <p:nvPr/>
        </p:nvSpPr>
        <p:spPr>
          <a:xfrm flipV="1">
            <a:off x="7152444" y="2215165"/>
            <a:ext cx="3079672" cy="45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SUBTITLE">
            <a:extLst>
              <a:ext uri="{FF2B5EF4-FFF2-40B4-BE49-F238E27FC236}">
                <a16:creationId xmlns:a16="http://schemas.microsoft.com/office/drawing/2014/main" id="{3B488EFA-E16C-21F8-E797-63687419A034}"/>
              </a:ext>
            </a:extLst>
          </p:cNvPr>
          <p:cNvSpPr txBox="1"/>
          <p:nvPr/>
        </p:nvSpPr>
        <p:spPr>
          <a:xfrm>
            <a:off x="7152444" y="5355814"/>
            <a:ext cx="3282900" cy="39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join_contributors</a:t>
            </a:r>
            <a:r>
              <a:rPr lang="en-AU" dirty="0"/>
              <a:t>(</a:t>
            </a:r>
            <a:r>
              <a:rPr lang="en-AU" b="0" dirty="0"/>
              <a:t>database, format = "</a:t>
            </a:r>
            <a:r>
              <a:rPr lang="en-AU" b="0" dirty="0" err="1"/>
              <a:t>single_column_pretty</a:t>
            </a:r>
            <a:r>
              <a:rPr lang="en-AU" b="0" dirty="0"/>
              <a:t>", vars =  "all"</a:t>
            </a:r>
            <a:r>
              <a:rPr lang="en-AU" dirty="0"/>
              <a:t>)</a:t>
            </a:r>
            <a:r>
              <a:rPr lang="en-AU" b="0" dirty="0"/>
              <a:t>  </a:t>
            </a:r>
          </a:p>
        </p:txBody>
      </p:sp>
      <p:sp>
        <p:nvSpPr>
          <p:cNvPr id="319" name="Line">
            <a:extLst>
              <a:ext uri="{FF2B5EF4-FFF2-40B4-BE49-F238E27FC236}">
                <a16:creationId xmlns:a16="http://schemas.microsoft.com/office/drawing/2014/main" id="{64E556F2-DA21-B632-12F5-0FD97230E3CA}"/>
              </a:ext>
            </a:extLst>
          </p:cNvPr>
          <p:cNvSpPr/>
          <p:nvPr/>
        </p:nvSpPr>
        <p:spPr>
          <a:xfrm>
            <a:off x="7100278" y="7051003"/>
            <a:ext cx="3171743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108" name="Graphic 1107">
            <a:extLst>
              <a:ext uri="{FF2B5EF4-FFF2-40B4-BE49-F238E27FC236}">
                <a16:creationId xmlns:a16="http://schemas.microsoft.com/office/drawing/2014/main" id="{7E92F83C-5E60-B97A-7959-6F2175C205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4140" y="2473777"/>
            <a:ext cx="324000" cy="324000"/>
          </a:xfrm>
          <a:prstGeom prst="rect">
            <a:avLst/>
          </a:prstGeom>
        </p:spPr>
      </p:pic>
      <p:pic>
        <p:nvPicPr>
          <p:cNvPr id="1110" name="Graphic 1109">
            <a:extLst>
              <a:ext uri="{FF2B5EF4-FFF2-40B4-BE49-F238E27FC236}">
                <a16:creationId xmlns:a16="http://schemas.microsoft.com/office/drawing/2014/main" id="{C6294102-D6FC-8152-40FE-7847B8A3F4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2515" y="3184981"/>
            <a:ext cx="295200" cy="295200"/>
          </a:xfrm>
          <a:prstGeom prst="rect">
            <a:avLst/>
          </a:prstGeom>
        </p:spPr>
      </p:pic>
      <p:sp>
        <p:nvSpPr>
          <p:cNvPr id="313" name="SUBTITLE">
            <a:extLst>
              <a:ext uri="{FF2B5EF4-FFF2-40B4-BE49-F238E27FC236}">
                <a16:creationId xmlns:a16="http://schemas.microsoft.com/office/drawing/2014/main" id="{3C731D57-D984-10A6-41B5-E6894A61A2CC}"/>
              </a:ext>
            </a:extLst>
          </p:cNvPr>
          <p:cNvSpPr txBox="1"/>
          <p:nvPr/>
        </p:nvSpPr>
        <p:spPr>
          <a:xfrm>
            <a:off x="7132553" y="3826272"/>
            <a:ext cx="2768584" cy="394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join_methods</a:t>
            </a:r>
            <a:r>
              <a:rPr lang="en-AU" dirty="0"/>
              <a:t>(</a:t>
            </a:r>
            <a:r>
              <a:rPr lang="en-AU" b="0" dirty="0"/>
              <a:t>database, vars = c("methods")</a:t>
            </a:r>
            <a:r>
              <a:rPr lang="en-AU" dirty="0"/>
              <a:t>)</a:t>
            </a:r>
            <a:r>
              <a:rPr lang="en-AU" b="0" dirty="0"/>
              <a:t> </a:t>
            </a:r>
          </a:p>
        </p:txBody>
      </p:sp>
      <p:sp>
        <p:nvSpPr>
          <p:cNvPr id="176" name="Graphic 1111">
            <a:extLst>
              <a:ext uri="{FF2B5EF4-FFF2-40B4-BE49-F238E27FC236}">
                <a16:creationId xmlns:a16="http://schemas.microsoft.com/office/drawing/2014/main" id="{2C43FCF0-2AA5-F849-4A4C-308D5A00D7F9}"/>
              </a:ext>
            </a:extLst>
          </p:cNvPr>
          <p:cNvSpPr/>
          <p:nvPr/>
        </p:nvSpPr>
        <p:spPr>
          <a:xfrm>
            <a:off x="9948021" y="3855725"/>
            <a:ext cx="324000" cy="324000"/>
          </a:xfrm>
          <a:custGeom>
            <a:avLst/>
            <a:gdLst>
              <a:gd name="connsiteX0" fmla="*/ 101250 w 324000"/>
              <a:gd name="connsiteY0" fmla="*/ 20250 h 324000"/>
              <a:gd name="connsiteX1" fmla="*/ 121500 w 324000"/>
              <a:gd name="connsiteY1" fmla="*/ 0 h 324000"/>
              <a:gd name="connsiteX2" fmla="*/ 141750 w 324000"/>
              <a:gd name="connsiteY2" fmla="*/ 0 h 324000"/>
              <a:gd name="connsiteX3" fmla="*/ 162000 w 324000"/>
              <a:gd name="connsiteY3" fmla="*/ 20250 h 324000"/>
              <a:gd name="connsiteX4" fmla="*/ 182250 w 324000"/>
              <a:gd name="connsiteY4" fmla="*/ 40500 h 324000"/>
              <a:gd name="connsiteX5" fmla="*/ 182250 w 324000"/>
              <a:gd name="connsiteY5" fmla="*/ 182250 h 324000"/>
              <a:gd name="connsiteX6" fmla="*/ 162000 w 324000"/>
              <a:gd name="connsiteY6" fmla="*/ 202500 h 324000"/>
              <a:gd name="connsiteX7" fmla="*/ 141750 w 324000"/>
              <a:gd name="connsiteY7" fmla="*/ 222750 h 324000"/>
              <a:gd name="connsiteX8" fmla="*/ 121500 w 324000"/>
              <a:gd name="connsiteY8" fmla="*/ 222750 h 324000"/>
              <a:gd name="connsiteX9" fmla="*/ 101250 w 324000"/>
              <a:gd name="connsiteY9" fmla="*/ 202500 h 324000"/>
              <a:gd name="connsiteX10" fmla="*/ 81000 w 324000"/>
              <a:gd name="connsiteY10" fmla="*/ 182250 h 324000"/>
              <a:gd name="connsiteX11" fmla="*/ 81000 w 324000"/>
              <a:gd name="connsiteY11" fmla="*/ 40500 h 324000"/>
              <a:gd name="connsiteX12" fmla="*/ 101250 w 324000"/>
              <a:gd name="connsiteY12" fmla="*/ 20250 h 324000"/>
              <a:gd name="connsiteX13" fmla="*/ 20250 w 324000"/>
              <a:gd name="connsiteY13" fmla="*/ 283500 h 324000"/>
              <a:gd name="connsiteX14" fmla="*/ 202500 w 324000"/>
              <a:gd name="connsiteY14" fmla="*/ 283500 h 324000"/>
              <a:gd name="connsiteX15" fmla="*/ 283500 w 324000"/>
              <a:gd name="connsiteY15" fmla="*/ 202500 h 324000"/>
              <a:gd name="connsiteX16" fmla="*/ 202500 w 324000"/>
              <a:gd name="connsiteY16" fmla="*/ 121500 h 324000"/>
              <a:gd name="connsiteX17" fmla="*/ 202500 w 324000"/>
              <a:gd name="connsiteY17" fmla="*/ 81000 h 324000"/>
              <a:gd name="connsiteX18" fmla="*/ 324000 w 324000"/>
              <a:gd name="connsiteY18" fmla="*/ 202500 h 324000"/>
              <a:gd name="connsiteX19" fmla="*/ 293055 w 324000"/>
              <a:gd name="connsiteY19" fmla="*/ 283500 h 324000"/>
              <a:gd name="connsiteX20" fmla="*/ 303750 w 324000"/>
              <a:gd name="connsiteY20" fmla="*/ 283500 h 324000"/>
              <a:gd name="connsiteX21" fmla="*/ 324000 w 324000"/>
              <a:gd name="connsiteY21" fmla="*/ 303750 h 324000"/>
              <a:gd name="connsiteX22" fmla="*/ 303750 w 324000"/>
              <a:gd name="connsiteY22" fmla="*/ 324000 h 324000"/>
              <a:gd name="connsiteX23" fmla="*/ 202500 w 324000"/>
              <a:gd name="connsiteY23" fmla="*/ 324000 h 324000"/>
              <a:gd name="connsiteX24" fmla="*/ 20250 w 324000"/>
              <a:gd name="connsiteY24" fmla="*/ 324000 h 324000"/>
              <a:gd name="connsiteX25" fmla="*/ 0 w 324000"/>
              <a:gd name="connsiteY25" fmla="*/ 303750 h 324000"/>
              <a:gd name="connsiteX26" fmla="*/ 20250 w 324000"/>
              <a:gd name="connsiteY26" fmla="*/ 283500 h 324000"/>
              <a:gd name="connsiteX27" fmla="*/ 70875 w 324000"/>
              <a:gd name="connsiteY27" fmla="*/ 243000 h 324000"/>
              <a:gd name="connsiteX28" fmla="*/ 192375 w 324000"/>
              <a:gd name="connsiteY28" fmla="*/ 243000 h 324000"/>
              <a:gd name="connsiteX29" fmla="*/ 202500 w 324000"/>
              <a:gd name="connsiteY29" fmla="*/ 253125 h 324000"/>
              <a:gd name="connsiteX30" fmla="*/ 192375 w 324000"/>
              <a:gd name="connsiteY30" fmla="*/ 263250 h 324000"/>
              <a:gd name="connsiteX31" fmla="*/ 70875 w 324000"/>
              <a:gd name="connsiteY31" fmla="*/ 263250 h 324000"/>
              <a:gd name="connsiteX32" fmla="*/ 60750 w 324000"/>
              <a:gd name="connsiteY32" fmla="*/ 253125 h 324000"/>
              <a:gd name="connsiteX33" fmla="*/ 70875 w 324000"/>
              <a:gd name="connsiteY33" fmla="*/ 243000 h 3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4000" h="324000">
                <a:moveTo>
                  <a:pt x="101250" y="20250"/>
                </a:moveTo>
                <a:cubicBezTo>
                  <a:pt x="101250" y="9049"/>
                  <a:pt x="110299" y="0"/>
                  <a:pt x="121500" y="0"/>
                </a:cubicBezTo>
                <a:lnTo>
                  <a:pt x="141750" y="0"/>
                </a:lnTo>
                <a:cubicBezTo>
                  <a:pt x="152951" y="0"/>
                  <a:pt x="162000" y="9049"/>
                  <a:pt x="162000" y="20250"/>
                </a:cubicBezTo>
                <a:cubicBezTo>
                  <a:pt x="173201" y="20250"/>
                  <a:pt x="182250" y="29299"/>
                  <a:pt x="182250" y="40500"/>
                </a:cubicBezTo>
                <a:lnTo>
                  <a:pt x="182250" y="182250"/>
                </a:lnTo>
                <a:cubicBezTo>
                  <a:pt x="182250" y="193451"/>
                  <a:pt x="173201" y="202500"/>
                  <a:pt x="162000" y="202500"/>
                </a:cubicBezTo>
                <a:cubicBezTo>
                  <a:pt x="162000" y="213701"/>
                  <a:pt x="152951" y="222750"/>
                  <a:pt x="141750" y="222750"/>
                </a:cubicBezTo>
                <a:lnTo>
                  <a:pt x="121500" y="222750"/>
                </a:lnTo>
                <a:cubicBezTo>
                  <a:pt x="110299" y="222750"/>
                  <a:pt x="101250" y="213701"/>
                  <a:pt x="101250" y="202500"/>
                </a:cubicBezTo>
                <a:cubicBezTo>
                  <a:pt x="90049" y="202500"/>
                  <a:pt x="81000" y="193451"/>
                  <a:pt x="81000" y="182250"/>
                </a:cubicBezTo>
                <a:lnTo>
                  <a:pt x="81000" y="40500"/>
                </a:lnTo>
                <a:cubicBezTo>
                  <a:pt x="81000" y="29299"/>
                  <a:pt x="90049" y="20250"/>
                  <a:pt x="101250" y="20250"/>
                </a:cubicBezTo>
                <a:close/>
                <a:moveTo>
                  <a:pt x="20250" y="283500"/>
                </a:moveTo>
                <a:lnTo>
                  <a:pt x="202500" y="283500"/>
                </a:lnTo>
                <a:cubicBezTo>
                  <a:pt x="247240" y="283500"/>
                  <a:pt x="283500" y="247240"/>
                  <a:pt x="283500" y="202500"/>
                </a:cubicBezTo>
                <a:cubicBezTo>
                  <a:pt x="283500" y="157760"/>
                  <a:pt x="247240" y="121500"/>
                  <a:pt x="202500" y="121500"/>
                </a:cubicBezTo>
                <a:lnTo>
                  <a:pt x="202500" y="81000"/>
                </a:lnTo>
                <a:cubicBezTo>
                  <a:pt x="269578" y="81000"/>
                  <a:pt x="324000" y="135422"/>
                  <a:pt x="324000" y="202500"/>
                </a:cubicBezTo>
                <a:cubicBezTo>
                  <a:pt x="324000" y="233634"/>
                  <a:pt x="312293" y="261984"/>
                  <a:pt x="293055" y="283500"/>
                </a:cubicBezTo>
                <a:lnTo>
                  <a:pt x="303750" y="283500"/>
                </a:lnTo>
                <a:cubicBezTo>
                  <a:pt x="314951" y="283500"/>
                  <a:pt x="324000" y="292549"/>
                  <a:pt x="324000" y="303750"/>
                </a:cubicBezTo>
                <a:cubicBezTo>
                  <a:pt x="324000" y="314951"/>
                  <a:pt x="314951" y="324000"/>
                  <a:pt x="303750" y="324000"/>
                </a:cubicBezTo>
                <a:lnTo>
                  <a:pt x="202500" y="324000"/>
                </a:lnTo>
                <a:lnTo>
                  <a:pt x="20250" y="324000"/>
                </a:lnTo>
                <a:cubicBezTo>
                  <a:pt x="9049" y="324000"/>
                  <a:pt x="0" y="314951"/>
                  <a:pt x="0" y="303750"/>
                </a:cubicBezTo>
                <a:cubicBezTo>
                  <a:pt x="0" y="292549"/>
                  <a:pt x="9049" y="283500"/>
                  <a:pt x="20250" y="283500"/>
                </a:cubicBezTo>
                <a:close/>
                <a:moveTo>
                  <a:pt x="70875" y="243000"/>
                </a:moveTo>
                <a:lnTo>
                  <a:pt x="192375" y="243000"/>
                </a:lnTo>
                <a:cubicBezTo>
                  <a:pt x="197944" y="243000"/>
                  <a:pt x="202500" y="247556"/>
                  <a:pt x="202500" y="253125"/>
                </a:cubicBezTo>
                <a:cubicBezTo>
                  <a:pt x="202500" y="258694"/>
                  <a:pt x="197944" y="263250"/>
                  <a:pt x="192375" y="263250"/>
                </a:cubicBezTo>
                <a:lnTo>
                  <a:pt x="70875" y="263250"/>
                </a:lnTo>
                <a:cubicBezTo>
                  <a:pt x="65306" y="263250"/>
                  <a:pt x="60750" y="258694"/>
                  <a:pt x="60750" y="253125"/>
                </a:cubicBezTo>
                <a:cubicBezTo>
                  <a:pt x="60750" y="247556"/>
                  <a:pt x="65306" y="243000"/>
                  <a:pt x="70875" y="243000"/>
                </a:cubicBezTo>
                <a:close/>
              </a:path>
            </a:pathLst>
          </a:custGeom>
          <a:solidFill>
            <a:srgbClr val="CADABD"/>
          </a:solidFill>
          <a:ln w="633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D543EBE-79E2-B48A-DF22-83225DEBA17F}"/>
              </a:ext>
            </a:extLst>
          </p:cNvPr>
          <p:cNvGrpSpPr/>
          <p:nvPr/>
        </p:nvGrpSpPr>
        <p:grpSpPr>
          <a:xfrm>
            <a:off x="10599495" y="2477636"/>
            <a:ext cx="3135632" cy="390648"/>
            <a:chOff x="10599495" y="3542804"/>
            <a:chExt cx="3135632" cy="390648"/>
          </a:xfrm>
        </p:grpSpPr>
        <p:sp>
          <p:nvSpPr>
            <p:cNvPr id="1098" name="Line">
              <a:extLst>
                <a:ext uri="{FF2B5EF4-FFF2-40B4-BE49-F238E27FC236}">
                  <a16:creationId xmlns:a16="http://schemas.microsoft.com/office/drawing/2014/main" id="{0F798CCA-2ED4-4A67-CCEE-CA9A584F0A93}"/>
                </a:ext>
              </a:extLst>
            </p:cNvPr>
            <p:cNvSpPr/>
            <p:nvPr/>
          </p:nvSpPr>
          <p:spPr>
            <a:xfrm>
              <a:off x="10599495" y="3542804"/>
              <a:ext cx="3135632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18" name="Logistics">
              <a:extLst>
                <a:ext uri="{FF2B5EF4-FFF2-40B4-BE49-F238E27FC236}">
                  <a16:creationId xmlns:a16="http://schemas.microsoft.com/office/drawing/2014/main" id="{D55C60C7-330F-F7CD-DD4A-E590EDF49EC8}"/>
                </a:ext>
              </a:extLst>
            </p:cNvPr>
            <p:cNvSpPr txBox="1"/>
            <p:nvPr/>
          </p:nvSpPr>
          <p:spPr>
            <a:xfrm>
              <a:off x="10641493" y="3593423"/>
              <a:ext cx="1869101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AU" dirty="0">
                  <a:solidFill>
                    <a:schemeClr val="accent2"/>
                  </a:solidFill>
                </a:rPr>
                <a:t>Visualise data</a:t>
              </a:r>
              <a:endParaRPr dirty="0">
                <a:solidFill>
                  <a:schemeClr val="accent2"/>
                </a:solidFill>
              </a:endParaRPr>
            </a:p>
          </p:txBody>
        </p:sp>
      </p:grpSp>
      <p:sp>
        <p:nvSpPr>
          <p:cNvPr id="31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3AAD40E5-BDB6-7863-0F2D-8729D693DC04}"/>
              </a:ext>
            </a:extLst>
          </p:cNvPr>
          <p:cNvSpPr txBox="1"/>
          <p:nvPr/>
        </p:nvSpPr>
        <p:spPr>
          <a:xfrm>
            <a:off x="3633267" y="7291817"/>
            <a:ext cx="3054477" cy="487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AU" b="0" dirty="0"/>
              <a:t>Depending on input, functions returns a subset of the database or traits table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7042E9-00B4-6AB6-0223-F6D3175A7BFD}"/>
              </a:ext>
            </a:extLst>
          </p:cNvPr>
          <p:cNvGrpSpPr/>
          <p:nvPr/>
        </p:nvGrpSpPr>
        <p:grpSpPr>
          <a:xfrm>
            <a:off x="3663862" y="6726911"/>
            <a:ext cx="3029872" cy="516843"/>
            <a:chOff x="3583478" y="6726911"/>
            <a:chExt cx="3029872" cy="516843"/>
          </a:xfrm>
        </p:grpSpPr>
        <p:sp>
          <p:nvSpPr>
            <p:cNvPr id="191" name="Logistics">
              <a:extLst>
                <a:ext uri="{FF2B5EF4-FFF2-40B4-BE49-F238E27FC236}">
                  <a16:creationId xmlns:a16="http://schemas.microsoft.com/office/drawing/2014/main" id="{192E798E-908B-0BD7-DBA6-AD1FD6BB8BF4}"/>
                </a:ext>
              </a:extLst>
            </p:cNvPr>
            <p:cNvSpPr txBox="1"/>
            <p:nvPr/>
          </p:nvSpPr>
          <p:spPr>
            <a:xfrm>
              <a:off x="3583478" y="6823163"/>
              <a:ext cx="1747114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en-AU" dirty="0">
                  <a:solidFill>
                    <a:schemeClr val="accent2"/>
                  </a:solidFill>
                </a:rPr>
                <a:t>Extract data</a:t>
              </a:r>
              <a:endParaRPr dirty="0">
                <a:solidFill>
                  <a:schemeClr val="accent2"/>
                </a:solidFill>
              </a:endParaRPr>
            </a:p>
          </p:txBody>
        </p:sp>
        <p:sp>
          <p:nvSpPr>
            <p:cNvPr id="1048" name="Line">
              <a:extLst>
                <a:ext uri="{FF2B5EF4-FFF2-40B4-BE49-F238E27FC236}">
                  <a16:creationId xmlns:a16="http://schemas.microsoft.com/office/drawing/2014/main" id="{FFAD632F-BDAC-F870-E27A-2F3D14CD0E71}"/>
                </a:ext>
              </a:extLst>
            </p:cNvPr>
            <p:cNvSpPr/>
            <p:nvPr/>
          </p:nvSpPr>
          <p:spPr>
            <a:xfrm>
              <a:off x="5663111" y="6858957"/>
              <a:ext cx="117221" cy="2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  <p:graphicFrame>
          <p:nvGraphicFramePr>
            <p:cNvPr id="1049" name="Table">
              <a:extLst>
                <a:ext uri="{FF2B5EF4-FFF2-40B4-BE49-F238E27FC236}">
                  <a16:creationId xmlns:a16="http://schemas.microsoft.com/office/drawing/2014/main" id="{C26D7CC2-9C67-04F0-CAF7-896415981A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75044946"/>
                </p:ext>
              </p:extLst>
            </p:nvPr>
          </p:nvGraphicFramePr>
          <p:xfrm>
            <a:off x="5372335" y="6762747"/>
            <a:ext cx="256302" cy="427170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8543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43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543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5434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5434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5434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5434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85434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1050" name="Table">
              <a:extLst>
                <a:ext uri="{FF2B5EF4-FFF2-40B4-BE49-F238E27FC236}">
                  <a16:creationId xmlns:a16="http://schemas.microsoft.com/office/drawing/2014/main" id="{24116F5C-DC81-29BE-28B0-E108C72D11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22847280"/>
                </p:ext>
              </p:extLst>
            </p:nvPr>
          </p:nvGraphicFramePr>
          <p:xfrm>
            <a:off x="5822042" y="6777098"/>
            <a:ext cx="256302" cy="170868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85434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543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8543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85434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5434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5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D4F0E0E2-DC28-AAF0-C314-D8FADAC747D1}"/>
                </a:ext>
              </a:extLst>
            </p:cNvPr>
            <p:cNvGrpSpPr/>
            <p:nvPr/>
          </p:nvGrpSpPr>
          <p:grpSpPr>
            <a:xfrm>
              <a:off x="6117928" y="6726911"/>
              <a:ext cx="495422" cy="516843"/>
              <a:chOff x="1997693" y="3725140"/>
              <a:chExt cx="950711" cy="991818"/>
            </a:xfrm>
            <a:effectLst>
              <a:outerShdw dist="50800" dir="3600000" sx="1000" sy="1000" algn="ctr" rotWithShape="0">
                <a:srgbClr val="000000">
                  <a:alpha val="43137"/>
                </a:srgbClr>
              </a:outerShdw>
            </a:effectLst>
          </p:grpSpPr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87822BD0-81C8-8942-121F-0F448B6013EC}"/>
                  </a:ext>
                </a:extLst>
              </p:cNvPr>
              <p:cNvGrpSpPr/>
              <p:nvPr/>
            </p:nvGrpSpPr>
            <p:grpSpPr>
              <a:xfrm>
                <a:off x="1997693" y="4327327"/>
                <a:ext cx="950707" cy="389631"/>
                <a:chOff x="7918514" y="3478556"/>
                <a:chExt cx="527126" cy="195574"/>
              </a:xfrm>
            </p:grpSpPr>
            <p:sp>
              <p:nvSpPr>
                <p:cNvPr id="1064" name="Parallelogram 1063">
                  <a:extLst>
                    <a:ext uri="{FF2B5EF4-FFF2-40B4-BE49-F238E27FC236}">
                      <a16:creationId xmlns:a16="http://schemas.microsoft.com/office/drawing/2014/main" id="{8C9542F3-51B1-AAF5-838B-D74333A0F3E9}"/>
                    </a:ext>
                  </a:extLst>
                </p:cNvPr>
                <p:cNvSpPr/>
                <p:nvPr/>
              </p:nvSpPr>
              <p:spPr>
                <a:xfrm>
                  <a:off x="7918514" y="3583883"/>
                  <a:ext cx="527125" cy="90247"/>
                </a:xfrm>
                <a:prstGeom prst="parallelogram">
                  <a:avLst>
                    <a:gd name="adj" fmla="val 267304"/>
                  </a:avLst>
                </a:prstGeom>
                <a:solidFill>
                  <a:srgbClr val="E9F5DB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65" name="Parallelogram 1064">
                  <a:extLst>
                    <a:ext uri="{FF2B5EF4-FFF2-40B4-BE49-F238E27FC236}">
                      <a16:creationId xmlns:a16="http://schemas.microsoft.com/office/drawing/2014/main" id="{00DFA26D-7063-E224-5E21-364E941A843C}"/>
                    </a:ext>
                  </a:extLst>
                </p:cNvPr>
                <p:cNvSpPr/>
                <p:nvPr/>
              </p:nvSpPr>
              <p:spPr>
                <a:xfrm>
                  <a:off x="7918514" y="3549842"/>
                  <a:ext cx="527125" cy="90247"/>
                </a:xfrm>
                <a:prstGeom prst="parallelogram">
                  <a:avLst>
                    <a:gd name="adj" fmla="val 291817"/>
                  </a:avLst>
                </a:prstGeom>
                <a:solidFill>
                  <a:srgbClr val="E9F5DB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66" name="Parallelogram 1065">
                  <a:extLst>
                    <a:ext uri="{FF2B5EF4-FFF2-40B4-BE49-F238E27FC236}">
                      <a16:creationId xmlns:a16="http://schemas.microsoft.com/office/drawing/2014/main" id="{BAA0CB0A-378C-F29C-2326-796ED4026F5D}"/>
                    </a:ext>
                  </a:extLst>
                </p:cNvPr>
                <p:cNvSpPr/>
                <p:nvPr/>
              </p:nvSpPr>
              <p:spPr>
                <a:xfrm>
                  <a:off x="7918514" y="3514485"/>
                  <a:ext cx="527125" cy="90247"/>
                </a:xfrm>
                <a:prstGeom prst="parallelogram">
                  <a:avLst>
                    <a:gd name="adj" fmla="val 291817"/>
                  </a:avLst>
                </a:prstGeom>
                <a:solidFill>
                  <a:srgbClr val="CFE1B9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67" name="Parallelogram 1066">
                  <a:extLst>
                    <a:ext uri="{FF2B5EF4-FFF2-40B4-BE49-F238E27FC236}">
                      <a16:creationId xmlns:a16="http://schemas.microsoft.com/office/drawing/2014/main" id="{93B5CBDF-DB27-13CC-6CD1-D9339C529ECB}"/>
                    </a:ext>
                  </a:extLst>
                </p:cNvPr>
                <p:cNvSpPr/>
                <p:nvPr/>
              </p:nvSpPr>
              <p:spPr>
                <a:xfrm>
                  <a:off x="7918515" y="3478556"/>
                  <a:ext cx="527125" cy="90247"/>
                </a:xfrm>
                <a:prstGeom prst="parallelogram">
                  <a:avLst>
                    <a:gd name="adj" fmla="val 299988"/>
                  </a:avLst>
                </a:prstGeom>
                <a:solidFill>
                  <a:srgbClr val="BBCDAF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53" name="Group 1052">
                <a:extLst>
                  <a:ext uri="{FF2B5EF4-FFF2-40B4-BE49-F238E27FC236}">
                    <a16:creationId xmlns:a16="http://schemas.microsoft.com/office/drawing/2014/main" id="{EF19013F-C951-6468-C691-C6B3BE2FD87A}"/>
                  </a:ext>
                </a:extLst>
              </p:cNvPr>
              <p:cNvGrpSpPr/>
              <p:nvPr/>
            </p:nvGrpSpPr>
            <p:grpSpPr>
              <a:xfrm>
                <a:off x="1997695" y="4059052"/>
                <a:ext cx="950707" cy="381231"/>
                <a:chOff x="7918514" y="3567044"/>
                <a:chExt cx="527126" cy="191357"/>
              </a:xfrm>
            </p:grpSpPr>
            <p:sp>
              <p:nvSpPr>
                <p:cNvPr id="1060" name="Parallelogram 1059">
                  <a:extLst>
                    <a:ext uri="{FF2B5EF4-FFF2-40B4-BE49-F238E27FC236}">
                      <a16:creationId xmlns:a16="http://schemas.microsoft.com/office/drawing/2014/main" id="{52837FBD-B1EB-BE7A-884F-29F585AF80E2}"/>
                    </a:ext>
                  </a:extLst>
                </p:cNvPr>
                <p:cNvSpPr/>
                <p:nvPr/>
              </p:nvSpPr>
              <p:spPr>
                <a:xfrm>
                  <a:off x="7918514" y="3668154"/>
                  <a:ext cx="527125" cy="90247"/>
                </a:xfrm>
                <a:prstGeom prst="parallelogram">
                  <a:avLst>
                    <a:gd name="adj" fmla="val 289093"/>
                  </a:avLst>
                </a:prstGeom>
                <a:solidFill>
                  <a:srgbClr val="ABC0A0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61" name="Parallelogram 1060">
                  <a:extLst>
                    <a:ext uri="{FF2B5EF4-FFF2-40B4-BE49-F238E27FC236}">
                      <a16:creationId xmlns:a16="http://schemas.microsoft.com/office/drawing/2014/main" id="{BFF7DF2C-DFAF-FF6C-A407-6599219D5BF7}"/>
                    </a:ext>
                  </a:extLst>
                </p:cNvPr>
                <p:cNvSpPr/>
                <p:nvPr/>
              </p:nvSpPr>
              <p:spPr>
                <a:xfrm>
                  <a:off x="7918514" y="3630956"/>
                  <a:ext cx="527125" cy="90247"/>
                </a:xfrm>
                <a:prstGeom prst="parallelogram">
                  <a:avLst>
                    <a:gd name="adj" fmla="val 283646"/>
                  </a:avLst>
                </a:prstGeom>
                <a:solidFill>
                  <a:srgbClr val="9CB392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62" name="Parallelogram 1061">
                  <a:extLst>
                    <a:ext uri="{FF2B5EF4-FFF2-40B4-BE49-F238E27FC236}">
                      <a16:creationId xmlns:a16="http://schemas.microsoft.com/office/drawing/2014/main" id="{4B8E3EDA-5C2C-EFBD-8FF5-16EB1B51B53D}"/>
                    </a:ext>
                  </a:extLst>
                </p:cNvPr>
                <p:cNvSpPr/>
                <p:nvPr/>
              </p:nvSpPr>
              <p:spPr>
                <a:xfrm>
                  <a:off x="7918514" y="3598057"/>
                  <a:ext cx="527125" cy="90247"/>
                </a:xfrm>
                <a:prstGeom prst="parallelogram">
                  <a:avLst>
                    <a:gd name="adj" fmla="val 267304"/>
                  </a:avLst>
                </a:prstGeom>
                <a:solidFill>
                  <a:srgbClr val="8DA683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63" name="Parallelogram 1062">
                  <a:extLst>
                    <a:ext uri="{FF2B5EF4-FFF2-40B4-BE49-F238E27FC236}">
                      <a16:creationId xmlns:a16="http://schemas.microsoft.com/office/drawing/2014/main" id="{96D50F67-5D9A-0329-2434-D18CE12C1AAD}"/>
                    </a:ext>
                  </a:extLst>
                </p:cNvPr>
                <p:cNvSpPr/>
                <p:nvPr/>
              </p:nvSpPr>
              <p:spPr>
                <a:xfrm>
                  <a:off x="7918515" y="3567044"/>
                  <a:ext cx="527125" cy="90247"/>
                </a:xfrm>
                <a:prstGeom prst="parallelogram">
                  <a:avLst>
                    <a:gd name="adj" fmla="val 286369"/>
                  </a:avLst>
                </a:prstGeom>
                <a:solidFill>
                  <a:srgbClr val="7D9874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38B8B05C-E523-2AF4-FC89-7C8E51139512}"/>
                  </a:ext>
                </a:extLst>
              </p:cNvPr>
              <p:cNvGrpSpPr/>
              <p:nvPr/>
            </p:nvGrpSpPr>
            <p:grpSpPr>
              <a:xfrm>
                <a:off x="1997697" y="3725140"/>
                <a:ext cx="950707" cy="437869"/>
                <a:chOff x="7918514" y="3619905"/>
                <a:chExt cx="527126" cy="219786"/>
              </a:xfrm>
            </p:grpSpPr>
            <p:sp>
              <p:nvSpPr>
                <p:cNvPr id="1055" name="Parallelogram 1054">
                  <a:extLst>
                    <a:ext uri="{FF2B5EF4-FFF2-40B4-BE49-F238E27FC236}">
                      <a16:creationId xmlns:a16="http://schemas.microsoft.com/office/drawing/2014/main" id="{99F84243-6DDC-0B27-51D1-04A78DEEB5EC}"/>
                    </a:ext>
                  </a:extLst>
                </p:cNvPr>
                <p:cNvSpPr/>
                <p:nvPr/>
              </p:nvSpPr>
              <p:spPr>
                <a:xfrm>
                  <a:off x="7918514" y="3749444"/>
                  <a:ext cx="527125" cy="90247"/>
                </a:xfrm>
                <a:prstGeom prst="parallelogram">
                  <a:avLst>
                    <a:gd name="adj" fmla="val 272751"/>
                  </a:avLst>
                </a:prstGeom>
                <a:solidFill>
                  <a:srgbClr val="6E8B66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56" name="Parallelogram 1055">
                  <a:extLst>
                    <a:ext uri="{FF2B5EF4-FFF2-40B4-BE49-F238E27FC236}">
                      <a16:creationId xmlns:a16="http://schemas.microsoft.com/office/drawing/2014/main" id="{04B60286-10B3-C534-F915-CF67501AFEC7}"/>
                    </a:ext>
                  </a:extLst>
                </p:cNvPr>
                <p:cNvSpPr/>
                <p:nvPr/>
              </p:nvSpPr>
              <p:spPr>
                <a:xfrm>
                  <a:off x="7918514" y="3719444"/>
                  <a:ext cx="527125" cy="90247"/>
                </a:xfrm>
                <a:prstGeom prst="parallelogram">
                  <a:avLst>
                    <a:gd name="adj" fmla="val 278199"/>
                  </a:avLst>
                </a:prstGeom>
                <a:solidFill>
                  <a:srgbClr val="5F7E57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57" name="Parallelogram 1056">
                  <a:extLst>
                    <a:ext uri="{FF2B5EF4-FFF2-40B4-BE49-F238E27FC236}">
                      <a16:creationId xmlns:a16="http://schemas.microsoft.com/office/drawing/2014/main" id="{36AF6D5F-AC7A-8B6C-67F6-B55C8D92440D}"/>
                    </a:ext>
                  </a:extLst>
                </p:cNvPr>
                <p:cNvSpPr/>
                <p:nvPr/>
              </p:nvSpPr>
              <p:spPr>
                <a:xfrm>
                  <a:off x="7918514" y="3686545"/>
                  <a:ext cx="527125" cy="90247"/>
                </a:xfrm>
                <a:prstGeom prst="parallelogram">
                  <a:avLst>
                    <a:gd name="adj" fmla="val 308159"/>
                  </a:avLst>
                </a:prstGeom>
                <a:solidFill>
                  <a:srgbClr val="4F7149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58" name="Parallelogram 1057">
                  <a:extLst>
                    <a:ext uri="{FF2B5EF4-FFF2-40B4-BE49-F238E27FC236}">
                      <a16:creationId xmlns:a16="http://schemas.microsoft.com/office/drawing/2014/main" id="{73479A99-53FE-A918-B628-C6B04007D57C}"/>
                    </a:ext>
                  </a:extLst>
                </p:cNvPr>
                <p:cNvSpPr/>
                <p:nvPr/>
              </p:nvSpPr>
              <p:spPr>
                <a:xfrm>
                  <a:off x="7918515" y="3653074"/>
                  <a:ext cx="527125" cy="90247"/>
                </a:xfrm>
                <a:prstGeom prst="parallelogram">
                  <a:avLst>
                    <a:gd name="adj" fmla="val 299988"/>
                  </a:avLst>
                </a:prstGeom>
                <a:solidFill>
                  <a:srgbClr val="40643A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59" name="Parallelogram 1058">
                  <a:extLst>
                    <a:ext uri="{FF2B5EF4-FFF2-40B4-BE49-F238E27FC236}">
                      <a16:creationId xmlns:a16="http://schemas.microsoft.com/office/drawing/2014/main" id="{5E3364DA-9264-6EBF-3624-A94A4A26F66D}"/>
                    </a:ext>
                  </a:extLst>
                </p:cNvPr>
                <p:cNvSpPr/>
                <p:nvPr/>
              </p:nvSpPr>
              <p:spPr>
                <a:xfrm>
                  <a:off x="7918515" y="3619905"/>
                  <a:ext cx="527125" cy="90247"/>
                </a:xfrm>
                <a:prstGeom prst="parallelogram">
                  <a:avLst>
                    <a:gd name="adj" fmla="val 289093"/>
                  </a:avLst>
                </a:prstGeom>
                <a:solidFill>
                  <a:srgbClr val="31572C"/>
                </a:solidFill>
                <a:ln w="19050" cap="flat">
                  <a:noFill/>
                  <a:miter lim="400000"/>
                </a:ln>
                <a:effectLst>
                  <a:outerShdw blurRad="38100" dist="25400" dir="5400000" sx="90000" sy="90000" rotWithShape="0">
                    <a:srgbClr val="000000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</p:grpSp>
      <p:sp>
        <p:nvSpPr>
          <p:cNvPr id="1120" name="Line">
            <a:extLst>
              <a:ext uri="{FF2B5EF4-FFF2-40B4-BE49-F238E27FC236}">
                <a16:creationId xmlns:a16="http://schemas.microsoft.com/office/drawing/2014/main" id="{D5440CF4-1F3B-BA02-DAFC-72E00545AF1D}"/>
              </a:ext>
            </a:extLst>
          </p:cNvPr>
          <p:cNvSpPr/>
          <p:nvPr/>
        </p:nvSpPr>
        <p:spPr>
          <a:xfrm flipV="1">
            <a:off x="3628169" y="7653921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97A61298-706E-9FE6-A841-E522F44C4506}"/>
              </a:ext>
            </a:extLst>
          </p:cNvPr>
          <p:cNvGrpSpPr/>
          <p:nvPr/>
        </p:nvGrpSpPr>
        <p:grpSpPr>
          <a:xfrm>
            <a:off x="7124372" y="8169393"/>
            <a:ext cx="2197699" cy="567721"/>
            <a:chOff x="7124372" y="8382609"/>
            <a:chExt cx="2197699" cy="567721"/>
          </a:xfrm>
        </p:grpSpPr>
        <p:sp>
          <p:nvSpPr>
            <p:cNvPr id="1100" name="SUBSUBTITLE">
              <a:extLst>
                <a:ext uri="{FF2B5EF4-FFF2-40B4-BE49-F238E27FC236}">
                  <a16:creationId xmlns:a16="http://schemas.microsoft.com/office/drawing/2014/main" id="{0A40A9D2-DA87-E38D-FBEA-3C529D00C358}"/>
                </a:ext>
              </a:extLst>
            </p:cNvPr>
            <p:cNvSpPr txBox="1"/>
            <p:nvPr/>
          </p:nvSpPr>
          <p:spPr>
            <a:xfrm>
              <a:off x="7124372" y="8382609"/>
              <a:ext cx="981038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AU" dirty="0"/>
                <a:t>TRAIT VALUES</a:t>
              </a:r>
              <a:endParaRPr dirty="0"/>
            </a:p>
          </p:txBody>
        </p:sp>
        <p:grpSp>
          <p:nvGrpSpPr>
            <p:cNvPr id="1223" name="Group 1222">
              <a:extLst>
                <a:ext uri="{FF2B5EF4-FFF2-40B4-BE49-F238E27FC236}">
                  <a16:creationId xmlns:a16="http://schemas.microsoft.com/office/drawing/2014/main" id="{3DE4923C-DCEE-2C1F-E4D0-1AFC844B8F13}"/>
                </a:ext>
              </a:extLst>
            </p:cNvPr>
            <p:cNvGrpSpPr/>
            <p:nvPr/>
          </p:nvGrpSpPr>
          <p:grpSpPr>
            <a:xfrm>
              <a:off x="7559703" y="8681378"/>
              <a:ext cx="1762368" cy="268952"/>
              <a:chOff x="7429080" y="7984015"/>
              <a:chExt cx="1997204" cy="373456"/>
            </a:xfrm>
          </p:grpSpPr>
          <p:sp>
            <p:nvSpPr>
              <p:cNvPr id="1125" name="summary function">
                <a:extLst>
                  <a:ext uri="{FF2B5EF4-FFF2-40B4-BE49-F238E27FC236}">
                    <a16:creationId xmlns:a16="http://schemas.microsoft.com/office/drawing/2014/main" id="{AF41BCFC-F5EE-60C7-856D-B31DD7F77FC1}"/>
                  </a:ext>
                </a:extLst>
              </p:cNvPr>
              <p:cNvSpPr txBox="1"/>
              <p:nvPr/>
            </p:nvSpPr>
            <p:spPr>
              <a:xfrm>
                <a:off x="7496702" y="7993315"/>
                <a:ext cx="65" cy="150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</a:defRPr>
                </a:lvl1pPr>
              </a:lstStyle>
              <a:p>
                <a:endParaRPr dirty="0"/>
              </a:p>
            </p:txBody>
          </p:sp>
          <p:graphicFrame>
            <p:nvGraphicFramePr>
              <p:cNvPr id="1183" name="Table">
                <a:extLst>
                  <a:ext uri="{FF2B5EF4-FFF2-40B4-BE49-F238E27FC236}">
                    <a16:creationId xmlns:a16="http://schemas.microsoft.com/office/drawing/2014/main" id="{E477DC31-7B97-D7CB-685A-96E12C2F2235}"/>
                  </a:ext>
                </a:extLst>
              </p:cNvPr>
              <p:cNvGraphicFramePr/>
              <p:nvPr/>
            </p:nvGraphicFramePr>
            <p:xfrm>
              <a:off x="7429080" y="7984015"/>
              <a:ext cx="95501" cy="373456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84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71079"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079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397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397">
                    <a:tc>
                      <a:txBody>
                        <a:bodyPr/>
                        <a:lstStyle/>
                        <a:p>
                          <a:pPr defTabSz="914400">
                            <a:defRPr sz="700"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0E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184" name="Table">
                <a:extLst>
                  <a:ext uri="{FF2B5EF4-FFF2-40B4-BE49-F238E27FC236}">
                    <a16:creationId xmlns:a16="http://schemas.microsoft.com/office/drawing/2014/main" id="{D8C09D8E-26A5-8D50-53C5-3F32044E1BC1}"/>
                  </a:ext>
                </a:extLst>
              </p:cNvPr>
              <p:cNvGraphicFramePr/>
              <p:nvPr/>
            </p:nvGraphicFramePr>
            <p:xfrm>
              <a:off x="9330782" y="8082419"/>
              <a:ext cx="95502" cy="98699"/>
            </p:xfrm>
            <a:graphic>
              <a:graphicData uri="http://schemas.openxmlformats.org/drawingml/2006/table">
                <a:tbl>
                  <a:tblPr firstRow="1">
                    <a:tableStyleId>{4C3C2611-4C71-4FC5-86AE-919BDF0F9419}</a:tableStyleId>
                  </a:tblPr>
                  <a:tblGrid>
                    <a:gridCol w="842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71080">
                    <a:tc>
                      <a:txBody>
                        <a:bodyPr/>
                        <a:lstStyle/>
                        <a:p>
                          <a:pPr defTabSz="914400">
                            <a:defRPr sz="700" b="0">
                              <a:latin typeface="+mj-lt"/>
                              <a:ea typeface="+mj-ea"/>
                              <a:cs typeface="+mj-cs"/>
                              <a:sym typeface="Source Sans Pro Regular"/>
                            </a:defRPr>
                          </a:pPr>
                          <a:endParaRPr sz="400" dirty="0"/>
                        </a:p>
                      </a:txBody>
                      <a:tcPr marL="0" marR="0" marT="0" marB="0" anchor="ctr" horzOverflow="overflow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1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1185" name="Triangle 1184">
                <a:extLst>
                  <a:ext uri="{FF2B5EF4-FFF2-40B4-BE49-F238E27FC236}">
                    <a16:creationId xmlns:a16="http://schemas.microsoft.com/office/drawing/2014/main" id="{7CCDF31B-EF0A-2520-DC7B-766FF7194E79}"/>
                  </a:ext>
                </a:extLst>
              </p:cNvPr>
              <p:cNvSpPr/>
              <p:nvPr/>
            </p:nvSpPr>
            <p:spPr>
              <a:xfrm rot="5400000">
                <a:off x="8248473" y="7305270"/>
                <a:ext cx="266823" cy="1624313"/>
              </a:xfrm>
              <a:prstGeom prst="triangle">
                <a:avLst/>
              </a:prstGeom>
              <a:gradFill flip="none" rotWithShape="1">
                <a:gsLst>
                  <a:gs pos="0">
                    <a:srgbClr val="7D9874"/>
                  </a:gs>
                  <a:gs pos="19000">
                    <a:srgbClr val="8DA683">
                      <a:alpha val="60000"/>
                    </a:srgbClr>
                  </a:gs>
                  <a:gs pos="100000">
                    <a:srgbClr val="E9F5DB"/>
                  </a:gs>
                </a:gsLst>
                <a:lin ang="16200000" scaled="1"/>
                <a:tileRect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86" name="Triangle 1185">
                <a:extLst>
                  <a:ext uri="{FF2B5EF4-FFF2-40B4-BE49-F238E27FC236}">
                    <a16:creationId xmlns:a16="http://schemas.microsoft.com/office/drawing/2014/main" id="{52BB3348-78BE-91D3-C6F9-E5F62B6A95A8}"/>
                  </a:ext>
                </a:extLst>
              </p:cNvPr>
              <p:cNvSpPr/>
              <p:nvPr/>
            </p:nvSpPr>
            <p:spPr>
              <a:xfrm rot="5400000">
                <a:off x="9072304" y="7988000"/>
                <a:ext cx="161808" cy="248165"/>
              </a:xfrm>
              <a:prstGeom prst="triangle">
                <a:avLst/>
              </a:prstGeom>
              <a:gradFill flip="none" rotWithShape="1">
                <a:gsLst>
                  <a:gs pos="0">
                    <a:srgbClr val="E9F5DB"/>
                  </a:gs>
                  <a:gs pos="0">
                    <a:srgbClr val="E9F5DB"/>
                  </a:gs>
                  <a:gs pos="24000">
                    <a:srgbClr val="E9F5DB"/>
                  </a:gs>
                </a:gsLst>
                <a:lin ang="16200000" scaled="1"/>
                <a:tileRect/>
              </a:gra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</p:grpSp>
      <p:grpSp>
        <p:nvGrpSpPr>
          <p:cNvPr id="1189" name="Group 1188">
            <a:extLst>
              <a:ext uri="{FF2B5EF4-FFF2-40B4-BE49-F238E27FC236}">
                <a16:creationId xmlns:a16="http://schemas.microsoft.com/office/drawing/2014/main" id="{A8A056D4-5354-C72A-8B98-0F3CEA9474A6}"/>
              </a:ext>
            </a:extLst>
          </p:cNvPr>
          <p:cNvGrpSpPr/>
          <p:nvPr/>
        </p:nvGrpSpPr>
        <p:grpSpPr>
          <a:xfrm>
            <a:off x="11385447" y="1168825"/>
            <a:ext cx="979652" cy="332349"/>
            <a:chOff x="10731348" y="1621593"/>
            <a:chExt cx="979652" cy="332349"/>
          </a:xfrm>
        </p:grpSpPr>
        <p:graphicFrame>
          <p:nvGraphicFramePr>
            <p:cNvPr id="1181" name="Table">
              <a:extLst>
                <a:ext uri="{FF2B5EF4-FFF2-40B4-BE49-F238E27FC236}">
                  <a16:creationId xmlns:a16="http://schemas.microsoft.com/office/drawing/2014/main" id="{FC68BD86-C3FD-E31D-4414-61E43FFD1E54}"/>
                </a:ext>
              </a:extLst>
            </p:cNvPr>
            <p:cNvGraphicFramePr/>
            <p:nvPr/>
          </p:nvGraphicFramePr>
          <p:xfrm>
            <a:off x="10731348" y="1621593"/>
            <a:ext cx="252816" cy="332349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8427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427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84272">
                    <a:extLst>
                      <a:ext uri="{9D8B030D-6E8A-4147-A177-3AD203B41FA5}">
                        <a16:colId xmlns:a16="http://schemas.microsoft.com/office/drawing/2014/main" val="2498530010"/>
                      </a:ext>
                    </a:extLst>
                  </a:gridCol>
                </a:tblGrid>
                <a:tr h="71079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1079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9F5D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63397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ADA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63397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63397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0E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CB39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55030036"/>
                    </a:ext>
                  </a:extLst>
                </a:tr>
              </a:tbl>
            </a:graphicData>
          </a:graphic>
        </p:graphicFrame>
        <p:graphicFrame>
          <p:nvGraphicFramePr>
            <p:cNvPr id="1182" name="Table">
              <a:extLst>
                <a:ext uri="{FF2B5EF4-FFF2-40B4-BE49-F238E27FC236}">
                  <a16:creationId xmlns:a16="http://schemas.microsoft.com/office/drawing/2014/main" id="{AE4A4A18-1FC5-887D-D2B6-F5EC3757EF0B}"/>
                </a:ext>
              </a:extLst>
            </p:cNvPr>
            <p:cNvGraphicFramePr/>
            <p:nvPr/>
          </p:nvGraphicFramePr>
          <p:xfrm>
            <a:off x="11289638" y="1706249"/>
            <a:ext cx="421362" cy="142158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702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2498530010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2653316927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1527716774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775390797"/>
                      </a:ext>
                    </a:extLst>
                  </a:gridCol>
                </a:tblGrid>
                <a:tr h="71079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9F5D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ADA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CB39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1079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9F5D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ADA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CB39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188" name="Line">
              <a:extLst>
                <a:ext uri="{FF2B5EF4-FFF2-40B4-BE49-F238E27FC236}">
                  <a16:creationId xmlns:a16="http://schemas.microsoft.com/office/drawing/2014/main" id="{E5050D2A-94C3-5255-03C8-D4EFAF173514}"/>
                </a:ext>
              </a:extLst>
            </p:cNvPr>
            <p:cNvSpPr/>
            <p:nvPr/>
          </p:nvSpPr>
          <p:spPr>
            <a:xfrm>
              <a:off x="11077299" y="1784783"/>
              <a:ext cx="129600" cy="0"/>
            </a:xfrm>
            <a:prstGeom prst="line">
              <a:avLst/>
            </a:prstGeom>
            <a:ln w="12700">
              <a:solidFill>
                <a:srgbClr val="53585F"/>
              </a:solidFill>
              <a:miter lim="400000"/>
              <a:tailEnd type="triangle"/>
            </a:ln>
          </p:spPr>
          <p:txBody>
            <a:bodyPr lIns="45718" tIns="45718" rIns="45718" bIns="45718"/>
            <a:lstStyle/>
            <a:p>
              <a:endParaRPr/>
            </a:p>
          </p:txBody>
        </p:sp>
      </p:grpSp>
      <p:sp>
        <p:nvSpPr>
          <p:cNvPr id="26" name="SUBTITLE">
            <a:extLst>
              <a:ext uri="{FF2B5EF4-FFF2-40B4-BE49-F238E27FC236}">
                <a16:creationId xmlns:a16="http://schemas.microsoft.com/office/drawing/2014/main" id="{07A308A2-62DA-9F3B-4AD2-2FC6E05F33BD}"/>
              </a:ext>
            </a:extLst>
          </p:cNvPr>
          <p:cNvSpPr txBox="1"/>
          <p:nvPr/>
        </p:nvSpPr>
        <p:spPr>
          <a:xfrm>
            <a:off x="3634058" y="5039270"/>
            <a:ext cx="3079672" cy="3590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lookup_trait</a:t>
            </a:r>
            <a:r>
              <a:rPr lang="en-AU" dirty="0"/>
              <a:t>(</a:t>
            </a:r>
            <a:r>
              <a:rPr lang="en-AU" b="0" dirty="0"/>
              <a:t>database, trait name)</a:t>
            </a:r>
            <a:endParaRPr lang="en-AU" dirty="0"/>
          </a:p>
          <a:p>
            <a:pPr lvl="1" indent="0"/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austraits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|&gt; </a:t>
            </a:r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lookup_trait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(”fruit")</a:t>
            </a:r>
            <a:endParaRPr lang="en-AU" sz="800"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5C9442-8B33-5D0E-DE4B-5CD37388447D}"/>
              </a:ext>
            </a:extLst>
          </p:cNvPr>
          <p:cNvGrpSpPr/>
          <p:nvPr/>
        </p:nvGrpSpPr>
        <p:grpSpPr>
          <a:xfrm>
            <a:off x="3638566" y="2194996"/>
            <a:ext cx="3205425" cy="938719"/>
            <a:chOff x="3638566" y="2617141"/>
            <a:chExt cx="3205425" cy="938719"/>
          </a:xfrm>
        </p:grpSpPr>
        <p:sp>
          <p:nvSpPr>
            <p:cNvPr id="27" name="SUBTITLE">
              <a:extLst>
                <a:ext uri="{FF2B5EF4-FFF2-40B4-BE49-F238E27FC236}">
                  <a16:creationId xmlns:a16="http://schemas.microsoft.com/office/drawing/2014/main" id="{030CC355-4C64-60E0-D8AA-73537F92BCB8}"/>
                </a:ext>
              </a:extLst>
            </p:cNvPr>
            <p:cNvSpPr txBox="1"/>
            <p:nvPr/>
          </p:nvSpPr>
          <p:spPr>
            <a:xfrm>
              <a:off x="3638566" y="2617141"/>
              <a:ext cx="3205425" cy="938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summarise_database</a:t>
              </a:r>
              <a:r>
                <a:rPr lang="en-AU" dirty="0"/>
                <a:t>(</a:t>
              </a:r>
              <a:r>
                <a:rPr lang="en-AU" b="0" dirty="0"/>
                <a:t>database, </a:t>
              </a:r>
              <a:r>
                <a:rPr lang="en-AU" b="0" dirty="0" err="1"/>
                <a:t>trait_name</a:t>
              </a:r>
              <a:r>
                <a:rPr lang="en-AU" b="0" dirty="0"/>
                <a:t>/genus/family</a:t>
              </a:r>
              <a:r>
                <a:rPr lang="en-AU" dirty="0"/>
                <a:t>)</a:t>
              </a:r>
              <a:r>
                <a:rPr lang="en-AU" b="0" dirty="0"/>
                <a:t> </a:t>
              </a:r>
            </a:p>
            <a:p>
              <a:pPr lvl="1" indent="0"/>
              <a:r>
                <a:rPr lang="en-AU" b="0" dirty="0"/>
                <a:t>Compute summary statistics for traits/taxonomic group    </a:t>
              </a:r>
            </a:p>
            <a:p>
              <a:pPr lvl="1" indent="0"/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summarise_database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(database, ”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trait_name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")</a:t>
              </a:r>
              <a:endParaRPr lang="en-AU" sz="8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pic>
          <p:nvPicPr>
            <p:cNvPr id="1212" name="Graphic 1211">
              <a:extLst>
                <a:ext uri="{FF2B5EF4-FFF2-40B4-BE49-F238E27FC236}">
                  <a16:creationId xmlns:a16="http://schemas.microsoft.com/office/drawing/2014/main" id="{8064C042-B4E2-2A5F-E024-AC8FC23DC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73628" y="2640074"/>
              <a:ext cx="356400" cy="356400"/>
            </a:xfrm>
            <a:prstGeom prst="rect">
              <a:avLst/>
            </a:prstGeom>
          </p:spPr>
        </p:pic>
      </p:grpSp>
      <p:pic>
        <p:nvPicPr>
          <p:cNvPr id="1216" name="Graphic 1215">
            <a:extLst>
              <a:ext uri="{FF2B5EF4-FFF2-40B4-BE49-F238E27FC236}">
                <a16:creationId xmlns:a16="http://schemas.microsoft.com/office/drawing/2014/main" id="{213C4B85-2C58-4E3A-6CF9-B2DFD6974E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5372" y="2286519"/>
            <a:ext cx="356400" cy="356400"/>
          </a:xfrm>
          <a:prstGeom prst="rect">
            <a:avLst/>
          </a:prstGeom>
        </p:spPr>
      </p:pic>
      <p:sp>
        <p:nvSpPr>
          <p:cNvPr id="1222" name="SUBTITLE">
            <a:extLst>
              <a:ext uri="{FF2B5EF4-FFF2-40B4-BE49-F238E27FC236}">
                <a16:creationId xmlns:a16="http://schemas.microsoft.com/office/drawing/2014/main" id="{D5B0DCC0-4B0B-886D-CDAD-8F592FD27273}"/>
              </a:ext>
            </a:extLst>
          </p:cNvPr>
          <p:cNvSpPr txBox="1"/>
          <p:nvPr/>
        </p:nvSpPr>
        <p:spPr>
          <a:xfrm>
            <a:off x="10599495" y="2838481"/>
            <a:ext cx="3295556" cy="1672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plot_trait_distribution_beeswarm</a:t>
            </a:r>
            <a:r>
              <a:rPr lang="en-AU" dirty="0"/>
              <a:t>(</a:t>
            </a:r>
            <a:r>
              <a:rPr lang="en-AU" b="0" dirty="0"/>
              <a:t>database, </a:t>
            </a:r>
            <a:r>
              <a:rPr lang="en-AU" b="0" dirty="0" err="1"/>
              <a:t>trait_name</a:t>
            </a:r>
            <a:r>
              <a:rPr lang="en-AU" b="0" dirty="0"/>
              <a:t>,  </a:t>
            </a:r>
            <a:r>
              <a:rPr lang="en-AU" b="0" dirty="0" err="1"/>
              <a:t>y_axis_category</a:t>
            </a:r>
            <a:r>
              <a:rPr lang="en-AU" b="0" dirty="0"/>
              <a:t>, highlight=NA, </a:t>
            </a:r>
            <a:r>
              <a:rPr lang="en-AU" b="0" dirty="0" err="1"/>
              <a:t>hide_ids</a:t>
            </a:r>
            <a:r>
              <a:rPr lang="en-AU" b="0" dirty="0"/>
              <a:t>=FALSE</a:t>
            </a:r>
            <a:r>
              <a:rPr lang="en-AU" dirty="0"/>
              <a:t>)</a:t>
            </a:r>
            <a:r>
              <a:rPr lang="en-AU" b="0" dirty="0"/>
              <a:t> </a:t>
            </a:r>
          </a:p>
          <a:p>
            <a:pPr lvl="1" indent="0"/>
            <a:r>
              <a:rPr lang="en-AU" b="0" dirty="0"/>
              <a:t>Plot distribution of values for a given trait by table variable, genus or family</a:t>
            </a:r>
            <a:br>
              <a:rPr lang="en-AU" b="0" dirty="0"/>
            </a:br>
            <a:endParaRPr lang="en-AU" sz="200" b="0" dirty="0"/>
          </a:p>
          <a:p>
            <a:pPr lvl="1" indent="0"/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austraits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|&gt; </a:t>
            </a:r>
          </a:p>
          <a:p>
            <a:pPr lvl="1" indent="0"/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extract_taxa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</a:t>
            </a:r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Myrtaceae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") |&gt;</a:t>
            </a:r>
            <a:b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plot_trait_distribution_beeswarm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b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"stem_vessel_density","dataset_id",</a:t>
            </a:r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hide_ids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TRUE</a:t>
            </a:r>
            <a:b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1246" name="Logistics">
            <a:extLst>
              <a:ext uri="{FF2B5EF4-FFF2-40B4-BE49-F238E27FC236}">
                <a16:creationId xmlns:a16="http://schemas.microsoft.com/office/drawing/2014/main" id="{21456179-03E5-75CD-83EB-62D41145A911}"/>
              </a:ext>
            </a:extLst>
          </p:cNvPr>
          <p:cNvSpPr txBox="1"/>
          <p:nvPr/>
        </p:nvSpPr>
        <p:spPr>
          <a:xfrm>
            <a:off x="10516571" y="8748161"/>
            <a:ext cx="155972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AU" dirty="0">
                <a:solidFill>
                  <a:schemeClr val="accent2"/>
                </a:solidFill>
              </a:rPr>
              <a:t>Learn more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1248" name="Line">
            <a:extLst>
              <a:ext uri="{FF2B5EF4-FFF2-40B4-BE49-F238E27FC236}">
                <a16:creationId xmlns:a16="http://schemas.microsoft.com/office/drawing/2014/main" id="{B3A6D156-C738-F398-DD22-32C07BF9C28B}"/>
              </a:ext>
            </a:extLst>
          </p:cNvPr>
          <p:cNvSpPr/>
          <p:nvPr/>
        </p:nvSpPr>
        <p:spPr>
          <a:xfrm>
            <a:off x="10483345" y="8653628"/>
            <a:ext cx="3321515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51" name="Picture 1250" descr="A green and black logo with a book and text&#10;&#10;Description automatically generated">
            <a:extLst>
              <a:ext uri="{FF2B5EF4-FFF2-40B4-BE49-F238E27FC236}">
                <a16:creationId xmlns:a16="http://schemas.microsoft.com/office/drawing/2014/main" id="{EBB113D3-A713-8295-126A-50EF5949F5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8309" y="9051311"/>
            <a:ext cx="1051200" cy="1214719"/>
          </a:xfrm>
          <a:prstGeom prst="rect">
            <a:avLst/>
          </a:prstGeom>
        </p:spPr>
      </p:pic>
      <p:pic>
        <p:nvPicPr>
          <p:cNvPr id="1253" name="Picture 1252">
            <a:extLst>
              <a:ext uri="{FF2B5EF4-FFF2-40B4-BE49-F238E27FC236}">
                <a16:creationId xmlns:a16="http://schemas.microsoft.com/office/drawing/2014/main" id="{336D31C5-7F76-8B9F-579B-B58E0649DB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62480" y="4509554"/>
            <a:ext cx="2366244" cy="1775891"/>
          </a:xfrm>
          <a:prstGeom prst="rect">
            <a:avLst/>
          </a:prstGeom>
        </p:spPr>
      </p:pic>
      <p:sp>
        <p:nvSpPr>
          <p:cNvPr id="1254" name="TextBox 1253">
            <a:extLst>
              <a:ext uri="{FF2B5EF4-FFF2-40B4-BE49-F238E27FC236}">
                <a16:creationId xmlns:a16="http://schemas.microsoft.com/office/drawing/2014/main" id="{05F121FA-7FA0-C0A8-0D30-ECAD51A814DE}"/>
              </a:ext>
            </a:extLst>
          </p:cNvPr>
          <p:cNvSpPr txBox="1"/>
          <p:nvPr/>
        </p:nvSpPr>
        <p:spPr>
          <a:xfrm>
            <a:off x="12217170" y="8712111"/>
            <a:ext cx="145833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AU" b="0" dirty="0">
                <a:hlinkClick r:id="rId18"/>
              </a:rPr>
              <a:t>https://austraits.org/</a:t>
            </a:r>
            <a:endParaRPr kumimoji="0" lang="en-GB" sz="12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3B77A9CD-64D5-B79D-82D1-BBDEF721780A}"/>
              </a:ext>
            </a:extLst>
          </p:cNvPr>
          <p:cNvSpPr txBox="1"/>
          <p:nvPr/>
        </p:nvSpPr>
        <p:spPr>
          <a:xfrm>
            <a:off x="3645223" y="5468233"/>
            <a:ext cx="3282900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lookup_locations_property</a:t>
            </a:r>
            <a:r>
              <a:rPr lang="en-AU" dirty="0"/>
              <a:t>(</a:t>
            </a:r>
            <a:r>
              <a:rPr lang="en-AU" b="0" dirty="0"/>
              <a:t>database, location property)</a:t>
            </a:r>
            <a:endParaRPr lang="en-AU" dirty="0"/>
          </a:p>
          <a:p>
            <a:pPr lvl="1" indent="0"/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austraits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|&gt; </a:t>
            </a:r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lookup_location_property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(”temperature")</a:t>
            </a:r>
            <a:endParaRPr lang="en-AU" sz="800"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0C0769F-C910-B7E4-C096-09514756BE88}"/>
              </a:ext>
            </a:extLst>
          </p:cNvPr>
          <p:cNvSpPr txBox="1"/>
          <p:nvPr/>
        </p:nvSpPr>
        <p:spPr>
          <a:xfrm>
            <a:off x="7136017" y="2576560"/>
            <a:ext cx="2773308" cy="5796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join_location_properties</a:t>
            </a:r>
            <a:r>
              <a:rPr lang="en-AU" dirty="0"/>
              <a:t>(</a:t>
            </a:r>
            <a:r>
              <a:rPr lang="en-AU" b="0" dirty="0"/>
              <a:t>database, format = "</a:t>
            </a:r>
            <a:r>
              <a:rPr lang="en-AU" b="0" dirty="0" err="1"/>
              <a:t>single_column_pretty</a:t>
            </a:r>
            <a:r>
              <a:rPr lang="en-AU" b="0" dirty="0"/>
              <a:t>", vars =  "all"</a:t>
            </a:r>
            <a:r>
              <a:rPr lang="en-AU" dirty="0"/>
              <a:t>)</a:t>
            </a:r>
            <a:r>
              <a:rPr lang="en-AU" b="0" dirty="0"/>
              <a:t> </a:t>
            </a:r>
          </a:p>
        </p:txBody>
      </p:sp>
      <p:sp>
        <p:nvSpPr>
          <p:cNvPr id="23" name="ggplot(mpg, aes(hwy, cty)) +…">
            <a:extLst>
              <a:ext uri="{FF2B5EF4-FFF2-40B4-BE49-F238E27FC236}">
                <a16:creationId xmlns:a16="http://schemas.microsoft.com/office/drawing/2014/main" id="{675106FA-8D3E-AFA1-EE1E-BE3453D1D408}"/>
              </a:ext>
            </a:extLst>
          </p:cNvPr>
          <p:cNvSpPr txBox="1"/>
          <p:nvPr/>
        </p:nvSpPr>
        <p:spPr>
          <a:xfrm>
            <a:off x="339738" y="9965449"/>
            <a:ext cx="179837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AU" dirty="0" err="1"/>
              <a:t>austraits$contexts</a:t>
            </a:r>
            <a:endParaRPr dirty="0"/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48FE7967-505F-1F53-E490-7302A503D276}"/>
              </a:ext>
            </a:extLst>
          </p:cNvPr>
          <p:cNvSpPr/>
          <p:nvPr/>
        </p:nvSpPr>
        <p:spPr>
          <a:xfrm>
            <a:off x="2269594" y="10011843"/>
            <a:ext cx="802884" cy="151840"/>
          </a:xfrm>
          <a:prstGeom prst="parallelogram">
            <a:avLst>
              <a:gd name="adj" fmla="val 188318"/>
            </a:avLst>
          </a:prstGeom>
          <a:solidFill>
            <a:srgbClr val="4F7149"/>
          </a:solidFill>
          <a:ln w="19050" cap="flat">
            <a:noFill/>
            <a:miter lim="400000"/>
          </a:ln>
          <a:effectLst>
            <a:outerShdw blurRad="38100" dist="25400" dir="5400000" sx="90000" sy="9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SUBTITLE">
            <a:extLst>
              <a:ext uri="{FF2B5EF4-FFF2-40B4-BE49-F238E27FC236}">
                <a16:creationId xmlns:a16="http://schemas.microsoft.com/office/drawing/2014/main" id="{626388F7-43A4-7F81-615A-9F1291B44618}"/>
              </a:ext>
            </a:extLst>
          </p:cNvPr>
          <p:cNvSpPr txBox="1"/>
          <p:nvPr/>
        </p:nvSpPr>
        <p:spPr>
          <a:xfrm>
            <a:off x="3668425" y="6061657"/>
            <a:ext cx="325969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numCol="1" anchor="ctr">
            <a:spAutoFit/>
          </a:bodyPr>
          <a:lstStyle/>
          <a:p>
            <a:pPr lvl="1" indent="0"/>
            <a:r>
              <a:rPr lang="en-AU" dirty="0" err="1"/>
              <a:t>lookup_context_property</a:t>
            </a:r>
            <a:r>
              <a:rPr lang="en-AU" dirty="0"/>
              <a:t>(</a:t>
            </a:r>
            <a:r>
              <a:rPr lang="en-AU" b="0" dirty="0"/>
              <a:t>database, </a:t>
            </a:r>
            <a:r>
              <a:rPr lang="en-AU" b="0" dirty="0" err="1"/>
              <a:t>context_property</a:t>
            </a:r>
            <a:r>
              <a:rPr lang="en-AU" b="0" dirty="0"/>
              <a:t>)</a:t>
            </a:r>
            <a:endParaRPr lang="en-AU" dirty="0"/>
          </a:p>
          <a:p>
            <a:pPr lvl="1" indent="0"/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austraits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|&gt; </a:t>
            </a:r>
            <a:r>
              <a:rPr lang="en-AU" sz="800" b="0" dirty="0" err="1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lookup_context_property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("fire")</a:t>
            </a:r>
            <a:endParaRPr lang="en-AU" sz="800"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206AB0-9B6F-6C07-2FC5-EA717E246F8B}"/>
              </a:ext>
            </a:extLst>
          </p:cNvPr>
          <p:cNvSpPr txBox="1"/>
          <p:nvPr/>
        </p:nvSpPr>
        <p:spPr>
          <a:xfrm>
            <a:off x="3558289" y="4183842"/>
            <a:ext cx="3386795" cy="671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AU" b="0" dirty="0"/>
              <a:t>Search for terms with exact/partial string matches</a:t>
            </a:r>
          </a:p>
          <a:p>
            <a:r>
              <a:rPr lang="en-AU" b="0" dirty="0"/>
              <a:t>in trait names/location properties/context properties</a:t>
            </a:r>
            <a:endParaRPr lang="en-GB" dirty="0"/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F081046C-53A0-9B3D-1006-7B36C6B1B4DF}"/>
              </a:ext>
            </a:extLst>
          </p:cNvPr>
          <p:cNvSpPr/>
          <p:nvPr/>
        </p:nvSpPr>
        <p:spPr>
          <a:xfrm>
            <a:off x="3630872" y="4148606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8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47A64BB3-CABE-D50D-CBCB-B692F94B178F}"/>
              </a:ext>
            </a:extLst>
          </p:cNvPr>
          <p:cNvSpPr txBox="1"/>
          <p:nvPr/>
        </p:nvSpPr>
        <p:spPr>
          <a:xfrm>
            <a:off x="3634058" y="4840837"/>
            <a:ext cx="3134578" cy="1676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AU" b="0" dirty="0"/>
              <a:t>Functions returns vector of string matches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5C857548-3CAC-4491-736E-E67F912AD7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353291" y="5025253"/>
            <a:ext cx="360000" cy="360000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5C44336-9225-E5FE-4BD9-0A140A113AE3}"/>
              </a:ext>
            </a:extLst>
          </p:cNvPr>
          <p:cNvGrpSpPr/>
          <p:nvPr/>
        </p:nvGrpSpPr>
        <p:grpSpPr>
          <a:xfrm>
            <a:off x="7132552" y="4235620"/>
            <a:ext cx="3110563" cy="1035965"/>
            <a:chOff x="7132552" y="4258852"/>
            <a:chExt cx="3110563" cy="1035965"/>
          </a:xfrm>
        </p:grpSpPr>
        <p:sp>
          <p:nvSpPr>
            <p:cNvPr id="315" name="SUBTITLE">
              <a:extLst>
                <a:ext uri="{FF2B5EF4-FFF2-40B4-BE49-F238E27FC236}">
                  <a16:creationId xmlns:a16="http://schemas.microsoft.com/office/drawing/2014/main" id="{1A13EDD5-34F9-61EA-7621-2A2A1215B507}"/>
                </a:ext>
              </a:extLst>
            </p:cNvPr>
            <p:cNvSpPr txBox="1"/>
            <p:nvPr/>
          </p:nvSpPr>
          <p:spPr>
            <a:xfrm>
              <a:off x="7141391" y="4715171"/>
              <a:ext cx="2923778" cy="5796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join_taxa</a:t>
              </a:r>
              <a:r>
                <a:rPr lang="en-AU" dirty="0"/>
                <a:t>(</a:t>
              </a:r>
              <a:r>
                <a:rPr lang="en-AU" b="0" dirty="0"/>
                <a:t>database, vars = c("family", "genus", "</a:t>
              </a:r>
              <a:r>
                <a:rPr lang="en-AU" b="0" dirty="0" err="1"/>
                <a:t>taxon_rank</a:t>
              </a:r>
              <a:r>
                <a:rPr lang="en-AU" b="0" dirty="0"/>
                <a:t>", "</a:t>
              </a:r>
              <a:r>
                <a:rPr lang="en-AU" b="0" dirty="0" err="1"/>
                <a:t>establishment_means</a:t>
              </a:r>
              <a:r>
                <a:rPr lang="en-AU" b="0" dirty="0"/>
                <a:t>")</a:t>
              </a:r>
              <a:r>
                <a:rPr lang="en-AU" dirty="0"/>
                <a:t>)</a:t>
              </a:r>
              <a:r>
                <a:rPr lang="en-AU" b="0" dirty="0"/>
                <a:t> </a:t>
              </a:r>
            </a:p>
          </p:txBody>
        </p:sp>
        <p:sp>
          <p:nvSpPr>
            <p:cNvPr id="177" name="Graphic 1217">
              <a:extLst>
                <a:ext uri="{FF2B5EF4-FFF2-40B4-BE49-F238E27FC236}">
                  <a16:creationId xmlns:a16="http://schemas.microsoft.com/office/drawing/2014/main" id="{99850E0A-69E4-74A9-2222-AB8417AD986E}"/>
                </a:ext>
              </a:extLst>
            </p:cNvPr>
            <p:cNvSpPr/>
            <p:nvPr/>
          </p:nvSpPr>
          <p:spPr>
            <a:xfrm rot="5400000">
              <a:off x="9939365" y="4607636"/>
              <a:ext cx="283500" cy="324000"/>
            </a:xfrm>
            <a:custGeom>
              <a:avLst/>
              <a:gdLst>
                <a:gd name="connsiteX0" fmla="*/ 50625 w 283500"/>
                <a:gd name="connsiteY0" fmla="*/ 65813 h 324000"/>
                <a:gd name="connsiteX1" fmla="*/ 65813 w 283500"/>
                <a:gd name="connsiteY1" fmla="*/ 50625 h 324000"/>
                <a:gd name="connsiteX2" fmla="*/ 50625 w 283500"/>
                <a:gd name="connsiteY2" fmla="*/ 35438 h 324000"/>
                <a:gd name="connsiteX3" fmla="*/ 35438 w 283500"/>
                <a:gd name="connsiteY3" fmla="*/ 50625 h 324000"/>
                <a:gd name="connsiteX4" fmla="*/ 50625 w 283500"/>
                <a:gd name="connsiteY4" fmla="*/ 65813 h 324000"/>
                <a:gd name="connsiteX5" fmla="*/ 101250 w 283500"/>
                <a:gd name="connsiteY5" fmla="*/ 50625 h 324000"/>
                <a:gd name="connsiteX6" fmla="*/ 70875 w 283500"/>
                <a:gd name="connsiteY6" fmla="*/ 97010 h 324000"/>
                <a:gd name="connsiteX7" fmla="*/ 70875 w 283500"/>
                <a:gd name="connsiteY7" fmla="*/ 152571 h 324000"/>
                <a:gd name="connsiteX8" fmla="*/ 111375 w 283500"/>
                <a:gd name="connsiteY8" fmla="*/ 141750 h 324000"/>
                <a:gd name="connsiteX9" fmla="*/ 172125 w 283500"/>
                <a:gd name="connsiteY9" fmla="*/ 141750 h 324000"/>
                <a:gd name="connsiteX10" fmla="*/ 212625 w 283500"/>
                <a:gd name="connsiteY10" fmla="*/ 101250 h 324000"/>
                <a:gd name="connsiteX11" fmla="*/ 212625 w 283500"/>
                <a:gd name="connsiteY11" fmla="*/ 97010 h 324000"/>
                <a:gd name="connsiteX12" fmla="*/ 182250 w 283500"/>
                <a:gd name="connsiteY12" fmla="*/ 50625 h 324000"/>
                <a:gd name="connsiteX13" fmla="*/ 232875 w 283500"/>
                <a:gd name="connsiteY13" fmla="*/ 0 h 324000"/>
                <a:gd name="connsiteX14" fmla="*/ 283500 w 283500"/>
                <a:gd name="connsiteY14" fmla="*/ 50625 h 324000"/>
                <a:gd name="connsiteX15" fmla="*/ 253125 w 283500"/>
                <a:gd name="connsiteY15" fmla="*/ 97010 h 324000"/>
                <a:gd name="connsiteX16" fmla="*/ 253125 w 283500"/>
                <a:gd name="connsiteY16" fmla="*/ 101250 h 324000"/>
                <a:gd name="connsiteX17" fmla="*/ 172125 w 283500"/>
                <a:gd name="connsiteY17" fmla="*/ 182250 h 324000"/>
                <a:gd name="connsiteX18" fmla="*/ 111375 w 283500"/>
                <a:gd name="connsiteY18" fmla="*/ 182250 h 324000"/>
                <a:gd name="connsiteX19" fmla="*/ 70875 w 283500"/>
                <a:gd name="connsiteY19" fmla="*/ 222750 h 324000"/>
                <a:gd name="connsiteX20" fmla="*/ 70875 w 283500"/>
                <a:gd name="connsiteY20" fmla="*/ 226990 h 324000"/>
                <a:gd name="connsiteX21" fmla="*/ 101250 w 283500"/>
                <a:gd name="connsiteY21" fmla="*/ 273375 h 324000"/>
                <a:gd name="connsiteX22" fmla="*/ 50625 w 283500"/>
                <a:gd name="connsiteY22" fmla="*/ 324000 h 324000"/>
                <a:gd name="connsiteX23" fmla="*/ 0 w 283500"/>
                <a:gd name="connsiteY23" fmla="*/ 273375 h 324000"/>
                <a:gd name="connsiteX24" fmla="*/ 30375 w 283500"/>
                <a:gd name="connsiteY24" fmla="*/ 226990 h 324000"/>
                <a:gd name="connsiteX25" fmla="*/ 30375 w 283500"/>
                <a:gd name="connsiteY25" fmla="*/ 222750 h 324000"/>
                <a:gd name="connsiteX26" fmla="*/ 30375 w 283500"/>
                <a:gd name="connsiteY26" fmla="*/ 97010 h 324000"/>
                <a:gd name="connsiteX27" fmla="*/ 0 w 283500"/>
                <a:gd name="connsiteY27" fmla="*/ 50625 h 324000"/>
                <a:gd name="connsiteX28" fmla="*/ 50625 w 283500"/>
                <a:gd name="connsiteY28" fmla="*/ 0 h 324000"/>
                <a:gd name="connsiteX29" fmla="*/ 101250 w 283500"/>
                <a:gd name="connsiteY29" fmla="*/ 50625 h 324000"/>
                <a:gd name="connsiteX30" fmla="*/ 248063 w 283500"/>
                <a:gd name="connsiteY30" fmla="*/ 50625 h 324000"/>
                <a:gd name="connsiteX31" fmla="*/ 232875 w 283500"/>
                <a:gd name="connsiteY31" fmla="*/ 35438 h 324000"/>
                <a:gd name="connsiteX32" fmla="*/ 217688 w 283500"/>
                <a:gd name="connsiteY32" fmla="*/ 50625 h 324000"/>
                <a:gd name="connsiteX33" fmla="*/ 232875 w 283500"/>
                <a:gd name="connsiteY33" fmla="*/ 65813 h 324000"/>
                <a:gd name="connsiteX34" fmla="*/ 248063 w 283500"/>
                <a:gd name="connsiteY34" fmla="*/ 50625 h 324000"/>
                <a:gd name="connsiteX35" fmla="*/ 50625 w 283500"/>
                <a:gd name="connsiteY35" fmla="*/ 288563 h 324000"/>
                <a:gd name="connsiteX36" fmla="*/ 65813 w 283500"/>
                <a:gd name="connsiteY36" fmla="*/ 273375 h 324000"/>
                <a:gd name="connsiteX37" fmla="*/ 50625 w 283500"/>
                <a:gd name="connsiteY37" fmla="*/ 258188 h 324000"/>
                <a:gd name="connsiteX38" fmla="*/ 35438 w 283500"/>
                <a:gd name="connsiteY38" fmla="*/ 273375 h 324000"/>
                <a:gd name="connsiteX39" fmla="*/ 50625 w 283500"/>
                <a:gd name="connsiteY39" fmla="*/ 288563 h 3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83500" h="324000">
                  <a:moveTo>
                    <a:pt x="50625" y="65813"/>
                  </a:moveTo>
                  <a:cubicBezTo>
                    <a:pt x="59013" y="65813"/>
                    <a:pt x="65813" y="59013"/>
                    <a:pt x="65813" y="50625"/>
                  </a:cubicBezTo>
                  <a:cubicBezTo>
                    <a:pt x="65813" y="42237"/>
                    <a:pt x="59013" y="35438"/>
                    <a:pt x="50625" y="35438"/>
                  </a:cubicBezTo>
                  <a:cubicBezTo>
                    <a:pt x="42237" y="35438"/>
                    <a:pt x="35438" y="42237"/>
                    <a:pt x="35438" y="50625"/>
                  </a:cubicBezTo>
                  <a:cubicBezTo>
                    <a:pt x="35438" y="59013"/>
                    <a:pt x="42237" y="65813"/>
                    <a:pt x="50625" y="65813"/>
                  </a:cubicBezTo>
                  <a:close/>
                  <a:moveTo>
                    <a:pt x="101250" y="50625"/>
                  </a:moveTo>
                  <a:cubicBezTo>
                    <a:pt x="101250" y="71381"/>
                    <a:pt x="88784" y="89227"/>
                    <a:pt x="70875" y="97010"/>
                  </a:cubicBezTo>
                  <a:lnTo>
                    <a:pt x="70875" y="152571"/>
                  </a:lnTo>
                  <a:cubicBezTo>
                    <a:pt x="82772" y="145673"/>
                    <a:pt x="96630" y="141750"/>
                    <a:pt x="111375" y="141750"/>
                  </a:cubicBezTo>
                  <a:lnTo>
                    <a:pt x="172125" y="141750"/>
                  </a:lnTo>
                  <a:cubicBezTo>
                    <a:pt x="194463" y="141750"/>
                    <a:pt x="212625" y="123588"/>
                    <a:pt x="212625" y="101250"/>
                  </a:cubicBezTo>
                  <a:lnTo>
                    <a:pt x="212625" y="97010"/>
                  </a:lnTo>
                  <a:cubicBezTo>
                    <a:pt x="194716" y="89227"/>
                    <a:pt x="182250" y="71381"/>
                    <a:pt x="182250" y="50625"/>
                  </a:cubicBezTo>
                  <a:cubicBezTo>
                    <a:pt x="182250" y="22655"/>
                    <a:pt x="204905" y="0"/>
                    <a:pt x="232875" y="0"/>
                  </a:cubicBezTo>
                  <a:cubicBezTo>
                    <a:pt x="260845" y="0"/>
                    <a:pt x="283500" y="22655"/>
                    <a:pt x="283500" y="50625"/>
                  </a:cubicBezTo>
                  <a:cubicBezTo>
                    <a:pt x="283500" y="71381"/>
                    <a:pt x="271034" y="89227"/>
                    <a:pt x="253125" y="97010"/>
                  </a:cubicBezTo>
                  <a:lnTo>
                    <a:pt x="253125" y="101250"/>
                  </a:lnTo>
                  <a:cubicBezTo>
                    <a:pt x="253125" y="145990"/>
                    <a:pt x="216865" y="182250"/>
                    <a:pt x="172125" y="182250"/>
                  </a:cubicBezTo>
                  <a:lnTo>
                    <a:pt x="111375" y="182250"/>
                  </a:lnTo>
                  <a:cubicBezTo>
                    <a:pt x="89037" y="182250"/>
                    <a:pt x="70875" y="200412"/>
                    <a:pt x="70875" y="222750"/>
                  </a:cubicBezTo>
                  <a:lnTo>
                    <a:pt x="70875" y="226990"/>
                  </a:lnTo>
                  <a:cubicBezTo>
                    <a:pt x="88784" y="234773"/>
                    <a:pt x="101250" y="252619"/>
                    <a:pt x="101250" y="273375"/>
                  </a:cubicBezTo>
                  <a:cubicBezTo>
                    <a:pt x="101250" y="301345"/>
                    <a:pt x="78595" y="324000"/>
                    <a:pt x="50625" y="324000"/>
                  </a:cubicBezTo>
                  <a:cubicBezTo>
                    <a:pt x="22655" y="324000"/>
                    <a:pt x="0" y="301345"/>
                    <a:pt x="0" y="273375"/>
                  </a:cubicBezTo>
                  <a:cubicBezTo>
                    <a:pt x="0" y="252619"/>
                    <a:pt x="12466" y="234773"/>
                    <a:pt x="30375" y="226990"/>
                  </a:cubicBezTo>
                  <a:lnTo>
                    <a:pt x="30375" y="222750"/>
                  </a:lnTo>
                  <a:lnTo>
                    <a:pt x="30375" y="97010"/>
                  </a:lnTo>
                  <a:cubicBezTo>
                    <a:pt x="12466" y="89227"/>
                    <a:pt x="0" y="71381"/>
                    <a:pt x="0" y="50625"/>
                  </a:cubicBezTo>
                  <a:cubicBezTo>
                    <a:pt x="0" y="22655"/>
                    <a:pt x="22655" y="0"/>
                    <a:pt x="50625" y="0"/>
                  </a:cubicBezTo>
                  <a:cubicBezTo>
                    <a:pt x="78595" y="0"/>
                    <a:pt x="101250" y="22655"/>
                    <a:pt x="101250" y="50625"/>
                  </a:cubicBezTo>
                  <a:close/>
                  <a:moveTo>
                    <a:pt x="248063" y="50625"/>
                  </a:moveTo>
                  <a:cubicBezTo>
                    <a:pt x="248063" y="42237"/>
                    <a:pt x="241263" y="35438"/>
                    <a:pt x="232875" y="35438"/>
                  </a:cubicBezTo>
                  <a:cubicBezTo>
                    <a:pt x="224487" y="35438"/>
                    <a:pt x="217688" y="42237"/>
                    <a:pt x="217688" y="50625"/>
                  </a:cubicBezTo>
                  <a:cubicBezTo>
                    <a:pt x="217688" y="59013"/>
                    <a:pt x="224487" y="65813"/>
                    <a:pt x="232875" y="65813"/>
                  </a:cubicBezTo>
                  <a:cubicBezTo>
                    <a:pt x="241263" y="65813"/>
                    <a:pt x="248063" y="59013"/>
                    <a:pt x="248063" y="50625"/>
                  </a:cubicBezTo>
                  <a:close/>
                  <a:moveTo>
                    <a:pt x="50625" y="288563"/>
                  </a:moveTo>
                  <a:cubicBezTo>
                    <a:pt x="59013" y="288563"/>
                    <a:pt x="65813" y="281763"/>
                    <a:pt x="65813" y="273375"/>
                  </a:cubicBezTo>
                  <a:cubicBezTo>
                    <a:pt x="65813" y="264987"/>
                    <a:pt x="59013" y="258188"/>
                    <a:pt x="50625" y="258188"/>
                  </a:cubicBezTo>
                  <a:cubicBezTo>
                    <a:pt x="42237" y="258188"/>
                    <a:pt x="35438" y="264987"/>
                    <a:pt x="35438" y="273375"/>
                  </a:cubicBezTo>
                  <a:cubicBezTo>
                    <a:pt x="35438" y="281763"/>
                    <a:pt x="42237" y="288563"/>
                    <a:pt x="50625" y="288563"/>
                  </a:cubicBezTo>
                  <a:close/>
                </a:path>
              </a:pathLst>
            </a:custGeom>
            <a:solidFill>
              <a:srgbClr val="C8D8BB"/>
            </a:solidFill>
            <a:ln w="61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SUBTITLE">
              <a:extLst>
                <a:ext uri="{FF2B5EF4-FFF2-40B4-BE49-F238E27FC236}">
                  <a16:creationId xmlns:a16="http://schemas.microsoft.com/office/drawing/2014/main" id="{C9F1987A-A34C-3942-5840-410318F9791D}"/>
                </a:ext>
              </a:extLst>
            </p:cNvPr>
            <p:cNvSpPr txBox="1"/>
            <p:nvPr/>
          </p:nvSpPr>
          <p:spPr>
            <a:xfrm>
              <a:off x="7132552" y="4258852"/>
              <a:ext cx="2786563" cy="3949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join_taxonomic_updates</a:t>
              </a:r>
              <a:r>
                <a:rPr lang="en-AU" dirty="0"/>
                <a:t>(</a:t>
              </a:r>
              <a:r>
                <a:rPr lang="en-AU" b="0" dirty="0"/>
                <a:t>database, vars = c("</a:t>
              </a:r>
              <a:r>
                <a:rPr lang="en-AU" b="0" dirty="0" err="1"/>
                <a:t>aligned_name</a:t>
              </a:r>
              <a:r>
                <a:rPr lang="en-AU" b="0" dirty="0"/>
                <a:t>")</a:t>
              </a:r>
              <a:r>
                <a:rPr lang="en-AU" dirty="0"/>
                <a:t>)</a:t>
              </a:r>
              <a:r>
                <a:rPr lang="en-AU" b="0" dirty="0"/>
                <a:t> </a:t>
              </a:r>
            </a:p>
          </p:txBody>
        </p:sp>
      </p:grpSp>
      <p:pic>
        <p:nvPicPr>
          <p:cNvPr id="48" name="Graphic 47">
            <a:extLst>
              <a:ext uri="{FF2B5EF4-FFF2-40B4-BE49-F238E27FC236}">
                <a16:creationId xmlns:a16="http://schemas.microsoft.com/office/drawing/2014/main" id="{90EE3400-4EBC-E91F-DD81-F1AD09344BF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940122" y="5394710"/>
            <a:ext cx="324000" cy="259200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3280F52-B6B0-4E0D-9342-7AD4A630C2D5}"/>
              </a:ext>
            </a:extLst>
          </p:cNvPr>
          <p:cNvGrpSpPr/>
          <p:nvPr/>
        </p:nvGrpSpPr>
        <p:grpSpPr>
          <a:xfrm>
            <a:off x="7145627" y="5887024"/>
            <a:ext cx="3119358" cy="605294"/>
            <a:chOff x="7147520" y="5943188"/>
            <a:chExt cx="3119358" cy="605294"/>
          </a:xfrm>
        </p:grpSpPr>
        <p:sp>
          <p:nvSpPr>
            <p:cNvPr id="1096" name="SUBTITLE">
              <a:extLst>
                <a:ext uri="{FF2B5EF4-FFF2-40B4-BE49-F238E27FC236}">
                  <a16:creationId xmlns:a16="http://schemas.microsoft.com/office/drawing/2014/main" id="{FD038633-40DB-46C1-BD6D-D9B5638EB421}"/>
                </a:ext>
              </a:extLst>
            </p:cNvPr>
            <p:cNvSpPr txBox="1"/>
            <p:nvPr/>
          </p:nvSpPr>
          <p:spPr>
            <a:xfrm>
              <a:off x="7147520" y="5943188"/>
              <a:ext cx="2892707" cy="6052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flatten_database</a:t>
              </a:r>
              <a:r>
                <a:rPr lang="en-AU" dirty="0"/>
                <a:t>(</a:t>
              </a:r>
              <a:r>
                <a:rPr lang="en-AU" b="0" dirty="0"/>
                <a:t>database</a:t>
              </a:r>
              <a:r>
                <a:rPr lang="en-AU" dirty="0"/>
                <a:t>)</a:t>
              </a:r>
              <a:r>
                <a:rPr lang="en-AU" b="0" dirty="0"/>
                <a:t> </a:t>
              </a:r>
            </a:p>
            <a:p>
              <a:pPr lvl="1" indent="0"/>
              <a:r>
                <a:rPr lang="en-AU" b="0" dirty="0"/>
                <a:t>Consolidates information from all tables into a single wide table</a:t>
              </a:r>
            </a:p>
          </p:txBody>
        </p:sp>
        <p:graphicFrame>
          <p:nvGraphicFramePr>
            <p:cNvPr id="50" name="Table">
              <a:extLst>
                <a:ext uri="{FF2B5EF4-FFF2-40B4-BE49-F238E27FC236}">
                  <a16:creationId xmlns:a16="http://schemas.microsoft.com/office/drawing/2014/main" id="{07D84D63-C33E-FDC4-A574-9D5EFCE65B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70957467"/>
                </p:ext>
              </p:extLst>
            </p:nvPr>
          </p:nvGraphicFramePr>
          <p:xfrm>
            <a:off x="9845516" y="5945513"/>
            <a:ext cx="421362" cy="142158"/>
          </p:xfrm>
          <a:graphic>
            <a:graphicData uri="http://schemas.openxmlformats.org/drawingml/2006/table">
              <a:tbl>
                <a:tblPr firstRow="1">
                  <a:tableStyleId>{4C3C2611-4C71-4FC5-86AE-919BDF0F9419}</a:tableStyleId>
                </a:tblPr>
                <a:tblGrid>
                  <a:gridCol w="7022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2498530010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2653316927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1527716774"/>
                      </a:ext>
                    </a:extLst>
                  </a:gridCol>
                  <a:gridCol w="70227">
                    <a:extLst>
                      <a:ext uri="{9D8B030D-6E8A-4147-A177-3AD203B41FA5}">
                        <a16:colId xmlns:a16="http://schemas.microsoft.com/office/drawing/2014/main" val="775390797"/>
                      </a:ext>
                    </a:extLst>
                  </a:gridCol>
                </a:tblGrid>
                <a:tr h="71079"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1C1C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9F5D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ADA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 b="0">
                            <a:latin typeface="+mj-lt"/>
                            <a:ea typeface="+mj-ea"/>
                            <a:cs typeface="+mj-cs"/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CB39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1079"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0E1E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E9F5DB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CADABD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BBCDA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defRPr sz="700">
                            <a:sym typeface="Source Sans Pro Regular"/>
                          </a:defRPr>
                        </a:pPr>
                        <a:endParaRPr sz="400" dirty="0"/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9CB39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</p:grpSp>
      <p:sp>
        <p:nvSpPr>
          <p:cNvPr id="54" name="Line">
            <a:extLst>
              <a:ext uri="{FF2B5EF4-FFF2-40B4-BE49-F238E27FC236}">
                <a16:creationId xmlns:a16="http://schemas.microsoft.com/office/drawing/2014/main" id="{B73428D1-CBD8-FD93-FAC7-B9DD65F9DC2C}"/>
              </a:ext>
            </a:extLst>
          </p:cNvPr>
          <p:cNvSpPr/>
          <p:nvPr/>
        </p:nvSpPr>
        <p:spPr>
          <a:xfrm flipV="1">
            <a:off x="7152443" y="5806759"/>
            <a:ext cx="3171743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5021969-12A6-DC02-6B70-964CC27CDD5E}"/>
              </a:ext>
            </a:extLst>
          </p:cNvPr>
          <p:cNvGrpSpPr/>
          <p:nvPr/>
        </p:nvGrpSpPr>
        <p:grpSpPr>
          <a:xfrm>
            <a:off x="7136017" y="6533721"/>
            <a:ext cx="3205425" cy="420628"/>
            <a:chOff x="7136017" y="6756982"/>
            <a:chExt cx="3205425" cy="420628"/>
          </a:xfrm>
        </p:grpSpPr>
        <p:sp>
          <p:nvSpPr>
            <p:cNvPr id="11" name="SUBTITLE">
              <a:extLst>
                <a:ext uri="{FF2B5EF4-FFF2-40B4-BE49-F238E27FC236}">
                  <a16:creationId xmlns:a16="http://schemas.microsoft.com/office/drawing/2014/main" id="{C1709022-17BB-684F-8903-F366F0093293}"/>
                </a:ext>
              </a:extLst>
            </p:cNvPr>
            <p:cNvSpPr txBox="1"/>
            <p:nvPr/>
          </p:nvSpPr>
          <p:spPr>
            <a:xfrm>
              <a:off x="7136017" y="6756982"/>
              <a:ext cx="3205425" cy="420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bind_databases</a:t>
              </a:r>
              <a:r>
                <a:rPr lang="en-AU" dirty="0"/>
                <a:t>(</a:t>
              </a:r>
              <a:r>
                <a:rPr lang="en-AU" b="0" dirty="0"/>
                <a:t>database1, …</a:t>
              </a:r>
              <a:r>
                <a:rPr lang="en-AU" dirty="0"/>
                <a:t>)</a:t>
              </a:r>
              <a:r>
                <a:rPr lang="en-AU" b="0" dirty="0"/>
                <a:t> </a:t>
              </a:r>
            </a:p>
            <a:p>
              <a:pPr lvl="1" indent="0"/>
              <a:r>
                <a:rPr lang="en-AU" b="0" dirty="0"/>
                <a:t>Binds multiple databases into one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0298BBC-4111-C2C4-31D9-E5A61E477FB5}"/>
                </a:ext>
              </a:extLst>
            </p:cNvPr>
            <p:cNvGrpSpPr/>
            <p:nvPr/>
          </p:nvGrpSpPr>
          <p:grpSpPr>
            <a:xfrm>
              <a:off x="9777315" y="6770234"/>
              <a:ext cx="504000" cy="324000"/>
              <a:chOff x="9929469" y="6743275"/>
              <a:chExt cx="451441" cy="29252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C6B6EB1-1641-E0AA-F173-E8EFB66863D8}"/>
                  </a:ext>
                </a:extLst>
              </p:cNvPr>
              <p:cNvGrpSpPr/>
              <p:nvPr/>
            </p:nvGrpSpPr>
            <p:grpSpPr>
              <a:xfrm>
                <a:off x="9929469" y="6745375"/>
                <a:ext cx="278384" cy="290421"/>
                <a:chOff x="1997693" y="3725140"/>
                <a:chExt cx="950711" cy="991818"/>
              </a:xfrm>
              <a:effectLst>
                <a:outerShdw dist="50800" dir="3600000" sx="1000" sy="1000" algn="ctr" rotWithShape="0">
                  <a:srgbClr val="000000">
                    <a:alpha val="43137"/>
                  </a:srgbClr>
                </a:outerShdw>
              </a:effectLst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F6837779-6FBD-C996-30E2-7BF42F5C779B}"/>
                    </a:ext>
                  </a:extLst>
                </p:cNvPr>
                <p:cNvGrpSpPr/>
                <p:nvPr/>
              </p:nvGrpSpPr>
              <p:grpSpPr>
                <a:xfrm>
                  <a:off x="1997693" y="4327327"/>
                  <a:ext cx="950707" cy="389631"/>
                  <a:chOff x="7918514" y="3478556"/>
                  <a:chExt cx="527126" cy="195574"/>
                </a:xfrm>
              </p:grpSpPr>
              <p:sp>
                <p:nvSpPr>
                  <p:cNvPr id="137" name="Parallelogram 136">
                    <a:extLst>
                      <a:ext uri="{FF2B5EF4-FFF2-40B4-BE49-F238E27FC236}">
                        <a16:creationId xmlns:a16="http://schemas.microsoft.com/office/drawing/2014/main" id="{E89BB795-F6E6-7AFE-9DE7-6428DF1085F9}"/>
                      </a:ext>
                    </a:extLst>
                  </p:cNvPr>
                  <p:cNvSpPr/>
                  <p:nvPr/>
                </p:nvSpPr>
                <p:spPr>
                  <a:xfrm>
                    <a:off x="7918514" y="3583883"/>
                    <a:ext cx="527125" cy="90247"/>
                  </a:xfrm>
                  <a:prstGeom prst="parallelogram">
                    <a:avLst>
                      <a:gd name="adj" fmla="val 267304"/>
                    </a:avLst>
                  </a:prstGeom>
                  <a:solidFill>
                    <a:srgbClr val="E9F5DB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8" name="Parallelogram 137">
                    <a:extLst>
                      <a:ext uri="{FF2B5EF4-FFF2-40B4-BE49-F238E27FC236}">
                        <a16:creationId xmlns:a16="http://schemas.microsoft.com/office/drawing/2014/main" id="{D758CEA8-ED11-2A03-4A19-6C14E8D9B476}"/>
                      </a:ext>
                    </a:extLst>
                  </p:cNvPr>
                  <p:cNvSpPr/>
                  <p:nvPr/>
                </p:nvSpPr>
                <p:spPr>
                  <a:xfrm>
                    <a:off x="7918514" y="3549842"/>
                    <a:ext cx="527125" cy="90247"/>
                  </a:xfrm>
                  <a:prstGeom prst="parallelogram">
                    <a:avLst>
                      <a:gd name="adj" fmla="val 291817"/>
                    </a:avLst>
                  </a:prstGeom>
                  <a:solidFill>
                    <a:srgbClr val="E9F5DB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9" name="Parallelogram 138">
                    <a:extLst>
                      <a:ext uri="{FF2B5EF4-FFF2-40B4-BE49-F238E27FC236}">
                        <a16:creationId xmlns:a16="http://schemas.microsoft.com/office/drawing/2014/main" id="{88859C47-2CF5-680A-690D-8595F617A015}"/>
                      </a:ext>
                    </a:extLst>
                  </p:cNvPr>
                  <p:cNvSpPr/>
                  <p:nvPr/>
                </p:nvSpPr>
                <p:spPr>
                  <a:xfrm>
                    <a:off x="7918514" y="3514485"/>
                    <a:ext cx="527125" cy="90247"/>
                  </a:xfrm>
                  <a:prstGeom prst="parallelogram">
                    <a:avLst>
                      <a:gd name="adj" fmla="val 291817"/>
                    </a:avLst>
                  </a:prstGeom>
                  <a:solidFill>
                    <a:srgbClr val="CFE1B9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40" name="Parallelogram 139">
                    <a:extLst>
                      <a:ext uri="{FF2B5EF4-FFF2-40B4-BE49-F238E27FC236}">
                        <a16:creationId xmlns:a16="http://schemas.microsoft.com/office/drawing/2014/main" id="{36BA68E9-D617-A113-74D1-1158B4FED8B1}"/>
                      </a:ext>
                    </a:extLst>
                  </p:cNvPr>
                  <p:cNvSpPr/>
                  <p:nvPr/>
                </p:nvSpPr>
                <p:spPr>
                  <a:xfrm>
                    <a:off x="7918515" y="3478556"/>
                    <a:ext cx="527125" cy="90247"/>
                  </a:xfrm>
                  <a:prstGeom prst="parallelogram">
                    <a:avLst>
                      <a:gd name="adj" fmla="val 299988"/>
                    </a:avLst>
                  </a:prstGeom>
                  <a:solidFill>
                    <a:srgbClr val="BBCDAF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EAD6A22F-5D38-36A3-D43E-D106E229E770}"/>
                    </a:ext>
                  </a:extLst>
                </p:cNvPr>
                <p:cNvGrpSpPr/>
                <p:nvPr/>
              </p:nvGrpSpPr>
              <p:grpSpPr>
                <a:xfrm>
                  <a:off x="1997695" y="4059052"/>
                  <a:ext cx="950707" cy="381231"/>
                  <a:chOff x="7918514" y="3567044"/>
                  <a:chExt cx="527126" cy="191357"/>
                </a:xfrm>
              </p:grpSpPr>
              <p:sp>
                <p:nvSpPr>
                  <p:cNvPr id="133" name="Parallelogram 132">
                    <a:extLst>
                      <a:ext uri="{FF2B5EF4-FFF2-40B4-BE49-F238E27FC236}">
                        <a16:creationId xmlns:a16="http://schemas.microsoft.com/office/drawing/2014/main" id="{70C2F379-FD0C-3DAF-DB30-D9A6CD6C7884}"/>
                      </a:ext>
                    </a:extLst>
                  </p:cNvPr>
                  <p:cNvSpPr/>
                  <p:nvPr/>
                </p:nvSpPr>
                <p:spPr>
                  <a:xfrm>
                    <a:off x="7918514" y="3668154"/>
                    <a:ext cx="527125" cy="90247"/>
                  </a:xfrm>
                  <a:prstGeom prst="parallelogram">
                    <a:avLst>
                      <a:gd name="adj" fmla="val 289093"/>
                    </a:avLst>
                  </a:prstGeom>
                  <a:solidFill>
                    <a:srgbClr val="ABC0A0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4" name="Parallelogram 133">
                    <a:extLst>
                      <a:ext uri="{FF2B5EF4-FFF2-40B4-BE49-F238E27FC236}">
                        <a16:creationId xmlns:a16="http://schemas.microsoft.com/office/drawing/2014/main" id="{C42B7E68-E412-4D29-B7A5-5057E170DE87}"/>
                      </a:ext>
                    </a:extLst>
                  </p:cNvPr>
                  <p:cNvSpPr/>
                  <p:nvPr/>
                </p:nvSpPr>
                <p:spPr>
                  <a:xfrm>
                    <a:off x="7918514" y="3630956"/>
                    <a:ext cx="527125" cy="90247"/>
                  </a:xfrm>
                  <a:prstGeom prst="parallelogram">
                    <a:avLst>
                      <a:gd name="adj" fmla="val 283646"/>
                    </a:avLst>
                  </a:prstGeom>
                  <a:solidFill>
                    <a:srgbClr val="9CB392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5" name="Parallelogram 134">
                    <a:extLst>
                      <a:ext uri="{FF2B5EF4-FFF2-40B4-BE49-F238E27FC236}">
                        <a16:creationId xmlns:a16="http://schemas.microsoft.com/office/drawing/2014/main" id="{FAE748A3-D3E9-2E23-AC57-66DB3898F9CA}"/>
                      </a:ext>
                    </a:extLst>
                  </p:cNvPr>
                  <p:cNvSpPr/>
                  <p:nvPr/>
                </p:nvSpPr>
                <p:spPr>
                  <a:xfrm>
                    <a:off x="7918514" y="3598057"/>
                    <a:ext cx="527125" cy="90247"/>
                  </a:xfrm>
                  <a:prstGeom prst="parallelogram">
                    <a:avLst>
                      <a:gd name="adj" fmla="val 267304"/>
                    </a:avLst>
                  </a:prstGeom>
                  <a:solidFill>
                    <a:srgbClr val="8DA683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6" name="Parallelogram 135">
                    <a:extLst>
                      <a:ext uri="{FF2B5EF4-FFF2-40B4-BE49-F238E27FC236}">
                        <a16:creationId xmlns:a16="http://schemas.microsoft.com/office/drawing/2014/main" id="{8B65C7B7-A246-EE4F-5FA8-050B920E333A}"/>
                      </a:ext>
                    </a:extLst>
                  </p:cNvPr>
                  <p:cNvSpPr/>
                  <p:nvPr/>
                </p:nvSpPr>
                <p:spPr>
                  <a:xfrm>
                    <a:off x="7918515" y="3567044"/>
                    <a:ext cx="527125" cy="90247"/>
                  </a:xfrm>
                  <a:prstGeom prst="parallelogram">
                    <a:avLst>
                      <a:gd name="adj" fmla="val 286369"/>
                    </a:avLst>
                  </a:prstGeom>
                  <a:solidFill>
                    <a:srgbClr val="7D9874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6D86876E-FF75-D371-7274-161C8BE986EC}"/>
                    </a:ext>
                  </a:extLst>
                </p:cNvPr>
                <p:cNvGrpSpPr/>
                <p:nvPr/>
              </p:nvGrpSpPr>
              <p:grpSpPr>
                <a:xfrm>
                  <a:off x="1997697" y="3725140"/>
                  <a:ext cx="950707" cy="437869"/>
                  <a:chOff x="7918514" y="3619905"/>
                  <a:chExt cx="527126" cy="219786"/>
                </a:xfrm>
              </p:grpSpPr>
              <p:sp>
                <p:nvSpPr>
                  <p:cNvPr id="128" name="Parallelogram 127">
                    <a:extLst>
                      <a:ext uri="{FF2B5EF4-FFF2-40B4-BE49-F238E27FC236}">
                        <a16:creationId xmlns:a16="http://schemas.microsoft.com/office/drawing/2014/main" id="{D6D37A79-4CED-231D-0902-7EA4F155F25D}"/>
                      </a:ext>
                    </a:extLst>
                  </p:cNvPr>
                  <p:cNvSpPr/>
                  <p:nvPr/>
                </p:nvSpPr>
                <p:spPr>
                  <a:xfrm>
                    <a:off x="7918514" y="3749444"/>
                    <a:ext cx="527125" cy="90247"/>
                  </a:xfrm>
                  <a:prstGeom prst="parallelogram">
                    <a:avLst>
                      <a:gd name="adj" fmla="val 272751"/>
                    </a:avLst>
                  </a:prstGeom>
                  <a:solidFill>
                    <a:srgbClr val="6E8B66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29" name="Parallelogram 128">
                    <a:extLst>
                      <a:ext uri="{FF2B5EF4-FFF2-40B4-BE49-F238E27FC236}">
                        <a16:creationId xmlns:a16="http://schemas.microsoft.com/office/drawing/2014/main" id="{01C249BC-395F-8B10-4D5D-41BBE1538700}"/>
                      </a:ext>
                    </a:extLst>
                  </p:cNvPr>
                  <p:cNvSpPr/>
                  <p:nvPr/>
                </p:nvSpPr>
                <p:spPr>
                  <a:xfrm>
                    <a:off x="7918514" y="3719444"/>
                    <a:ext cx="527125" cy="90247"/>
                  </a:xfrm>
                  <a:prstGeom prst="parallelogram">
                    <a:avLst>
                      <a:gd name="adj" fmla="val 278199"/>
                    </a:avLst>
                  </a:prstGeom>
                  <a:solidFill>
                    <a:srgbClr val="5F7E57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0" name="Parallelogram 129">
                    <a:extLst>
                      <a:ext uri="{FF2B5EF4-FFF2-40B4-BE49-F238E27FC236}">
                        <a16:creationId xmlns:a16="http://schemas.microsoft.com/office/drawing/2014/main" id="{BD8E977F-868D-A1EC-7B25-AB95ACABAA12}"/>
                      </a:ext>
                    </a:extLst>
                  </p:cNvPr>
                  <p:cNvSpPr/>
                  <p:nvPr/>
                </p:nvSpPr>
                <p:spPr>
                  <a:xfrm>
                    <a:off x="7918514" y="3686545"/>
                    <a:ext cx="527125" cy="90247"/>
                  </a:xfrm>
                  <a:prstGeom prst="parallelogram">
                    <a:avLst>
                      <a:gd name="adj" fmla="val 308159"/>
                    </a:avLst>
                  </a:prstGeom>
                  <a:solidFill>
                    <a:srgbClr val="4F7149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1" name="Parallelogram 130">
                    <a:extLst>
                      <a:ext uri="{FF2B5EF4-FFF2-40B4-BE49-F238E27FC236}">
                        <a16:creationId xmlns:a16="http://schemas.microsoft.com/office/drawing/2014/main" id="{1E99ABEC-C0CD-9BE1-5F41-C98896B20882}"/>
                      </a:ext>
                    </a:extLst>
                  </p:cNvPr>
                  <p:cNvSpPr/>
                  <p:nvPr/>
                </p:nvSpPr>
                <p:spPr>
                  <a:xfrm>
                    <a:off x="7918515" y="3653074"/>
                    <a:ext cx="527125" cy="90247"/>
                  </a:xfrm>
                  <a:prstGeom prst="parallelogram">
                    <a:avLst>
                      <a:gd name="adj" fmla="val 299988"/>
                    </a:avLst>
                  </a:prstGeom>
                  <a:solidFill>
                    <a:srgbClr val="40643A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32" name="Parallelogram 131">
                    <a:extLst>
                      <a:ext uri="{FF2B5EF4-FFF2-40B4-BE49-F238E27FC236}">
                        <a16:creationId xmlns:a16="http://schemas.microsoft.com/office/drawing/2014/main" id="{6A5C46C0-DC53-B1FE-4713-C815DAD074A2}"/>
                      </a:ext>
                    </a:extLst>
                  </p:cNvPr>
                  <p:cNvSpPr/>
                  <p:nvPr/>
                </p:nvSpPr>
                <p:spPr>
                  <a:xfrm>
                    <a:off x="7918515" y="3619905"/>
                    <a:ext cx="527125" cy="90247"/>
                  </a:xfrm>
                  <a:prstGeom prst="parallelogram">
                    <a:avLst>
                      <a:gd name="adj" fmla="val 289093"/>
                    </a:avLst>
                  </a:prstGeom>
                  <a:solidFill>
                    <a:srgbClr val="31572C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242F631-AC0F-1C86-E115-B73AD70100D7}"/>
                  </a:ext>
                </a:extLst>
              </p:cNvPr>
              <p:cNvGrpSpPr/>
              <p:nvPr/>
            </p:nvGrpSpPr>
            <p:grpSpPr>
              <a:xfrm>
                <a:off x="10102526" y="6743275"/>
                <a:ext cx="278384" cy="290421"/>
                <a:chOff x="1997693" y="3725140"/>
                <a:chExt cx="950711" cy="991818"/>
              </a:xfrm>
              <a:effectLst>
                <a:outerShdw dist="50800" dir="3600000" sx="1000" sy="1000" algn="ctr" rotWithShape="0">
                  <a:srgbClr val="000000">
                    <a:alpha val="43137"/>
                  </a:srgbClr>
                </a:outerShdw>
              </a:effectLst>
            </p:grpSpPr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8E090F47-5F13-0521-0EDD-A8FF5493DDAC}"/>
                    </a:ext>
                  </a:extLst>
                </p:cNvPr>
                <p:cNvGrpSpPr/>
                <p:nvPr/>
              </p:nvGrpSpPr>
              <p:grpSpPr>
                <a:xfrm>
                  <a:off x="1997693" y="4327327"/>
                  <a:ext cx="950707" cy="389631"/>
                  <a:chOff x="7918514" y="3478556"/>
                  <a:chExt cx="527126" cy="195574"/>
                </a:xfrm>
              </p:grpSpPr>
              <p:sp>
                <p:nvSpPr>
                  <p:cNvPr id="161" name="Parallelogram 160">
                    <a:extLst>
                      <a:ext uri="{FF2B5EF4-FFF2-40B4-BE49-F238E27FC236}">
                        <a16:creationId xmlns:a16="http://schemas.microsoft.com/office/drawing/2014/main" id="{070CFDD8-5B74-B765-1D4E-AAAF5719A761}"/>
                      </a:ext>
                    </a:extLst>
                  </p:cNvPr>
                  <p:cNvSpPr/>
                  <p:nvPr/>
                </p:nvSpPr>
                <p:spPr>
                  <a:xfrm>
                    <a:off x="7918514" y="3583883"/>
                    <a:ext cx="527125" cy="90247"/>
                  </a:xfrm>
                  <a:prstGeom prst="parallelogram">
                    <a:avLst>
                      <a:gd name="adj" fmla="val 267304"/>
                    </a:avLst>
                  </a:prstGeom>
                  <a:solidFill>
                    <a:srgbClr val="E9F5DB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62" name="Parallelogram 161">
                    <a:extLst>
                      <a:ext uri="{FF2B5EF4-FFF2-40B4-BE49-F238E27FC236}">
                        <a16:creationId xmlns:a16="http://schemas.microsoft.com/office/drawing/2014/main" id="{D2C06BED-AC6D-5664-C9E4-14F1514544B7}"/>
                      </a:ext>
                    </a:extLst>
                  </p:cNvPr>
                  <p:cNvSpPr/>
                  <p:nvPr/>
                </p:nvSpPr>
                <p:spPr>
                  <a:xfrm>
                    <a:off x="7918514" y="3549842"/>
                    <a:ext cx="527125" cy="90247"/>
                  </a:xfrm>
                  <a:prstGeom prst="parallelogram">
                    <a:avLst>
                      <a:gd name="adj" fmla="val 291817"/>
                    </a:avLst>
                  </a:prstGeom>
                  <a:solidFill>
                    <a:srgbClr val="E9F5DB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63" name="Parallelogram 162">
                    <a:extLst>
                      <a:ext uri="{FF2B5EF4-FFF2-40B4-BE49-F238E27FC236}">
                        <a16:creationId xmlns:a16="http://schemas.microsoft.com/office/drawing/2014/main" id="{5827D2D4-D128-3A98-1199-DFC04A18519B}"/>
                      </a:ext>
                    </a:extLst>
                  </p:cNvPr>
                  <p:cNvSpPr/>
                  <p:nvPr/>
                </p:nvSpPr>
                <p:spPr>
                  <a:xfrm>
                    <a:off x="7918514" y="3514485"/>
                    <a:ext cx="527125" cy="90247"/>
                  </a:xfrm>
                  <a:prstGeom prst="parallelogram">
                    <a:avLst>
                      <a:gd name="adj" fmla="val 291817"/>
                    </a:avLst>
                  </a:prstGeom>
                  <a:solidFill>
                    <a:srgbClr val="CFE1B9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64" name="Parallelogram 163">
                    <a:extLst>
                      <a:ext uri="{FF2B5EF4-FFF2-40B4-BE49-F238E27FC236}">
                        <a16:creationId xmlns:a16="http://schemas.microsoft.com/office/drawing/2014/main" id="{809A8F62-B4F0-F3F8-D2EF-4A8BC04618B1}"/>
                      </a:ext>
                    </a:extLst>
                  </p:cNvPr>
                  <p:cNvSpPr/>
                  <p:nvPr/>
                </p:nvSpPr>
                <p:spPr>
                  <a:xfrm>
                    <a:off x="7918515" y="3478556"/>
                    <a:ext cx="527125" cy="90247"/>
                  </a:xfrm>
                  <a:prstGeom prst="parallelogram">
                    <a:avLst>
                      <a:gd name="adj" fmla="val 299988"/>
                    </a:avLst>
                  </a:prstGeom>
                  <a:solidFill>
                    <a:srgbClr val="BBCDAF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0032706B-086A-4BA0-7FE5-552020B2044A}"/>
                    </a:ext>
                  </a:extLst>
                </p:cNvPr>
                <p:cNvGrpSpPr/>
                <p:nvPr/>
              </p:nvGrpSpPr>
              <p:grpSpPr>
                <a:xfrm>
                  <a:off x="1997695" y="4059052"/>
                  <a:ext cx="950707" cy="381231"/>
                  <a:chOff x="7918514" y="3567044"/>
                  <a:chExt cx="527126" cy="191357"/>
                </a:xfrm>
              </p:grpSpPr>
              <p:sp>
                <p:nvSpPr>
                  <p:cNvPr id="157" name="Parallelogram 156">
                    <a:extLst>
                      <a:ext uri="{FF2B5EF4-FFF2-40B4-BE49-F238E27FC236}">
                        <a16:creationId xmlns:a16="http://schemas.microsoft.com/office/drawing/2014/main" id="{104B32F1-25AB-5206-BFBA-904EB0FD5544}"/>
                      </a:ext>
                    </a:extLst>
                  </p:cNvPr>
                  <p:cNvSpPr/>
                  <p:nvPr/>
                </p:nvSpPr>
                <p:spPr>
                  <a:xfrm>
                    <a:off x="7918514" y="3668154"/>
                    <a:ext cx="527125" cy="90247"/>
                  </a:xfrm>
                  <a:prstGeom prst="parallelogram">
                    <a:avLst>
                      <a:gd name="adj" fmla="val 289093"/>
                    </a:avLst>
                  </a:prstGeom>
                  <a:solidFill>
                    <a:srgbClr val="ABC0A0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58" name="Parallelogram 157">
                    <a:extLst>
                      <a:ext uri="{FF2B5EF4-FFF2-40B4-BE49-F238E27FC236}">
                        <a16:creationId xmlns:a16="http://schemas.microsoft.com/office/drawing/2014/main" id="{8516395F-D3B0-2AF4-9761-C8BD6E3C94F8}"/>
                      </a:ext>
                    </a:extLst>
                  </p:cNvPr>
                  <p:cNvSpPr/>
                  <p:nvPr/>
                </p:nvSpPr>
                <p:spPr>
                  <a:xfrm>
                    <a:off x="7918514" y="3630956"/>
                    <a:ext cx="527125" cy="90247"/>
                  </a:xfrm>
                  <a:prstGeom prst="parallelogram">
                    <a:avLst>
                      <a:gd name="adj" fmla="val 283646"/>
                    </a:avLst>
                  </a:prstGeom>
                  <a:solidFill>
                    <a:srgbClr val="9CB392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59" name="Parallelogram 158">
                    <a:extLst>
                      <a:ext uri="{FF2B5EF4-FFF2-40B4-BE49-F238E27FC236}">
                        <a16:creationId xmlns:a16="http://schemas.microsoft.com/office/drawing/2014/main" id="{54A6000B-C248-91C9-0A4F-325A997B7322}"/>
                      </a:ext>
                    </a:extLst>
                  </p:cNvPr>
                  <p:cNvSpPr/>
                  <p:nvPr/>
                </p:nvSpPr>
                <p:spPr>
                  <a:xfrm>
                    <a:off x="7918514" y="3598057"/>
                    <a:ext cx="527125" cy="90247"/>
                  </a:xfrm>
                  <a:prstGeom prst="parallelogram">
                    <a:avLst>
                      <a:gd name="adj" fmla="val 267304"/>
                    </a:avLst>
                  </a:prstGeom>
                  <a:solidFill>
                    <a:srgbClr val="8DA683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60" name="Parallelogram 159">
                    <a:extLst>
                      <a:ext uri="{FF2B5EF4-FFF2-40B4-BE49-F238E27FC236}">
                        <a16:creationId xmlns:a16="http://schemas.microsoft.com/office/drawing/2014/main" id="{3ADBCD67-19C1-F2C4-D4F3-67C36A9CF117}"/>
                      </a:ext>
                    </a:extLst>
                  </p:cNvPr>
                  <p:cNvSpPr/>
                  <p:nvPr/>
                </p:nvSpPr>
                <p:spPr>
                  <a:xfrm>
                    <a:off x="7918515" y="3567044"/>
                    <a:ext cx="527125" cy="90247"/>
                  </a:xfrm>
                  <a:prstGeom prst="parallelogram">
                    <a:avLst>
                      <a:gd name="adj" fmla="val 286369"/>
                    </a:avLst>
                  </a:prstGeom>
                  <a:solidFill>
                    <a:srgbClr val="7D9874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95F0611B-C0B1-0DEA-E1D5-02959D23F2E3}"/>
                    </a:ext>
                  </a:extLst>
                </p:cNvPr>
                <p:cNvGrpSpPr/>
                <p:nvPr/>
              </p:nvGrpSpPr>
              <p:grpSpPr>
                <a:xfrm>
                  <a:off x="1997697" y="3725140"/>
                  <a:ext cx="950707" cy="437869"/>
                  <a:chOff x="7918514" y="3619905"/>
                  <a:chExt cx="527126" cy="219786"/>
                </a:xfrm>
              </p:grpSpPr>
              <p:sp>
                <p:nvSpPr>
                  <p:cNvPr id="148" name="Parallelogram 147">
                    <a:extLst>
                      <a:ext uri="{FF2B5EF4-FFF2-40B4-BE49-F238E27FC236}">
                        <a16:creationId xmlns:a16="http://schemas.microsoft.com/office/drawing/2014/main" id="{A9969766-7652-F8EC-E20C-FCDF74E69AC3}"/>
                      </a:ext>
                    </a:extLst>
                  </p:cNvPr>
                  <p:cNvSpPr/>
                  <p:nvPr/>
                </p:nvSpPr>
                <p:spPr>
                  <a:xfrm>
                    <a:off x="7918514" y="3749444"/>
                    <a:ext cx="527125" cy="90247"/>
                  </a:xfrm>
                  <a:prstGeom prst="parallelogram">
                    <a:avLst>
                      <a:gd name="adj" fmla="val 272751"/>
                    </a:avLst>
                  </a:prstGeom>
                  <a:solidFill>
                    <a:srgbClr val="6E8B66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49" name="Parallelogram 148">
                    <a:extLst>
                      <a:ext uri="{FF2B5EF4-FFF2-40B4-BE49-F238E27FC236}">
                        <a16:creationId xmlns:a16="http://schemas.microsoft.com/office/drawing/2014/main" id="{61F6E2C5-4856-9A68-111A-71E6DBC81494}"/>
                      </a:ext>
                    </a:extLst>
                  </p:cNvPr>
                  <p:cNvSpPr/>
                  <p:nvPr/>
                </p:nvSpPr>
                <p:spPr>
                  <a:xfrm>
                    <a:off x="7918514" y="3719444"/>
                    <a:ext cx="527125" cy="90247"/>
                  </a:xfrm>
                  <a:prstGeom prst="parallelogram">
                    <a:avLst>
                      <a:gd name="adj" fmla="val 278199"/>
                    </a:avLst>
                  </a:prstGeom>
                  <a:solidFill>
                    <a:srgbClr val="5F7E57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54" name="Parallelogram 153">
                    <a:extLst>
                      <a:ext uri="{FF2B5EF4-FFF2-40B4-BE49-F238E27FC236}">
                        <a16:creationId xmlns:a16="http://schemas.microsoft.com/office/drawing/2014/main" id="{2490F962-5F4B-4937-CB7D-2CA783A0580B}"/>
                      </a:ext>
                    </a:extLst>
                  </p:cNvPr>
                  <p:cNvSpPr/>
                  <p:nvPr/>
                </p:nvSpPr>
                <p:spPr>
                  <a:xfrm>
                    <a:off x="7918514" y="3686545"/>
                    <a:ext cx="527125" cy="90247"/>
                  </a:xfrm>
                  <a:prstGeom prst="parallelogram">
                    <a:avLst>
                      <a:gd name="adj" fmla="val 308159"/>
                    </a:avLst>
                  </a:prstGeom>
                  <a:solidFill>
                    <a:srgbClr val="4F7149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55" name="Parallelogram 154">
                    <a:extLst>
                      <a:ext uri="{FF2B5EF4-FFF2-40B4-BE49-F238E27FC236}">
                        <a16:creationId xmlns:a16="http://schemas.microsoft.com/office/drawing/2014/main" id="{A7657E73-B459-DA03-CEBA-73ACD85277B6}"/>
                      </a:ext>
                    </a:extLst>
                  </p:cNvPr>
                  <p:cNvSpPr/>
                  <p:nvPr/>
                </p:nvSpPr>
                <p:spPr>
                  <a:xfrm>
                    <a:off x="7918515" y="3653074"/>
                    <a:ext cx="527125" cy="90247"/>
                  </a:xfrm>
                  <a:prstGeom prst="parallelogram">
                    <a:avLst>
                      <a:gd name="adj" fmla="val 299988"/>
                    </a:avLst>
                  </a:prstGeom>
                  <a:solidFill>
                    <a:srgbClr val="40643A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156" name="Parallelogram 155">
                    <a:extLst>
                      <a:ext uri="{FF2B5EF4-FFF2-40B4-BE49-F238E27FC236}">
                        <a16:creationId xmlns:a16="http://schemas.microsoft.com/office/drawing/2014/main" id="{3C079D90-C431-FEEE-787D-619D52057432}"/>
                      </a:ext>
                    </a:extLst>
                  </p:cNvPr>
                  <p:cNvSpPr/>
                  <p:nvPr/>
                </p:nvSpPr>
                <p:spPr>
                  <a:xfrm>
                    <a:off x="7918515" y="3619905"/>
                    <a:ext cx="527125" cy="90247"/>
                  </a:xfrm>
                  <a:prstGeom prst="parallelogram">
                    <a:avLst>
                      <a:gd name="adj" fmla="val 289093"/>
                    </a:avLst>
                  </a:prstGeom>
                  <a:solidFill>
                    <a:srgbClr val="31572C"/>
                  </a:solidFill>
                  <a:ln w="19050" cap="flat">
                    <a:noFill/>
                    <a:miter lim="400000"/>
                  </a:ln>
                  <a:effectLst>
                    <a:outerShdw blurRad="38100" dist="25400" dir="5400000" sx="90000" sy="90000" rotWithShape="0">
                      <a:srgbClr val="000000">
                        <a:alpha val="50000"/>
                      </a:srgb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</p:grpSp>
        </p:grp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A7DA31F-0384-6D0C-7D86-A762B35FBB5B}"/>
              </a:ext>
            </a:extLst>
          </p:cNvPr>
          <p:cNvGrpSpPr/>
          <p:nvPr/>
        </p:nvGrpSpPr>
        <p:grpSpPr>
          <a:xfrm>
            <a:off x="10375694" y="6311218"/>
            <a:ext cx="3475203" cy="2254211"/>
            <a:chOff x="10366601" y="7226481"/>
            <a:chExt cx="3475203" cy="2254211"/>
          </a:xfrm>
        </p:grpSpPr>
        <p:sp>
          <p:nvSpPr>
            <p:cNvPr id="1219" name="SUBTITLE">
              <a:extLst>
                <a:ext uri="{FF2B5EF4-FFF2-40B4-BE49-F238E27FC236}">
                  <a16:creationId xmlns:a16="http://schemas.microsoft.com/office/drawing/2014/main" id="{6953685D-DDFC-FAED-3F18-204152880DD3}"/>
                </a:ext>
              </a:extLst>
            </p:cNvPr>
            <p:cNvSpPr txBox="1"/>
            <p:nvPr/>
          </p:nvSpPr>
          <p:spPr>
            <a:xfrm>
              <a:off x="10549727" y="7283016"/>
              <a:ext cx="3292077" cy="12003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/>
              <a:r>
                <a:rPr lang="en-AU" dirty="0" err="1"/>
                <a:t>plot_locations</a:t>
              </a:r>
              <a:r>
                <a:rPr lang="en-AU" dirty="0"/>
                <a:t>(</a:t>
              </a:r>
              <a:r>
                <a:rPr lang="en-AU" b="0" dirty="0"/>
                <a:t>database, feature = “</a:t>
              </a:r>
              <a:r>
                <a:rPr lang="en-AU" b="0" dirty="0" err="1"/>
                <a:t>trait_name</a:t>
              </a:r>
              <a:r>
                <a:rPr lang="en-AU" b="0" dirty="0"/>
                <a:t>”</a:t>
              </a:r>
              <a:r>
                <a:rPr lang="en-AU" dirty="0"/>
                <a:t>)</a:t>
              </a:r>
              <a:r>
                <a:rPr lang="en-AU" b="0" dirty="0"/>
                <a:t> </a:t>
              </a:r>
            </a:p>
            <a:p>
              <a:pPr lvl="1" indent="0"/>
              <a:r>
                <a:rPr lang="en-AU" b="0" dirty="0"/>
                <a:t>Plot locations for a given feature of the database</a:t>
              </a:r>
              <a:br>
                <a:rPr lang="en-AU" b="0" dirty="0"/>
              </a:br>
              <a:endParaRPr lang="en-AU" sz="600" b="0" dirty="0"/>
            </a:p>
            <a:p>
              <a:pPr lvl="1" indent="0"/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austraits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|&gt;</a:t>
              </a:r>
            </a:p>
            <a:p>
              <a:pPr lvl="1" indent="0"/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extract_trait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("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wood_density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") |&gt;</a:t>
              </a:r>
            </a:p>
            <a:p>
              <a:pPr lvl="1" indent="0"/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plot_locations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("</a:t>
              </a:r>
              <a:r>
                <a:rPr lang="en-AU" sz="800" b="0" dirty="0" err="1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basis_of_record</a:t>
              </a:r>
              <a:r>
                <a:rPr lang="en-AU" sz="800" b="0" dirty="0">
                  <a:solidFill>
                    <a:schemeClr val="bg1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")</a:t>
              </a:r>
            </a:p>
            <a:p>
              <a:pPr lvl="1" indent="0"/>
              <a:endParaRPr lang="en-AU" b="0" dirty="0"/>
            </a:p>
          </p:txBody>
        </p:sp>
        <p:pic>
          <p:nvPicPr>
            <p:cNvPr id="1231" name="Picture 1230" descr="A map of australia with blue dots&#10;&#10;Description automatically generated">
              <a:extLst>
                <a:ext uri="{FF2B5EF4-FFF2-40B4-BE49-F238E27FC236}">
                  <a16:creationId xmlns:a16="http://schemas.microsoft.com/office/drawing/2014/main" id="{2A323893-A64C-EC3F-FDA8-F50CB2DCC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66601" y="8310749"/>
              <a:ext cx="3468308" cy="1169943"/>
            </a:xfrm>
            <a:prstGeom prst="rect">
              <a:avLst/>
            </a:prstGeom>
          </p:spPr>
        </p:pic>
        <p:sp>
          <p:nvSpPr>
            <p:cNvPr id="1232" name="Line">
              <a:extLst>
                <a:ext uri="{FF2B5EF4-FFF2-40B4-BE49-F238E27FC236}">
                  <a16:creationId xmlns:a16="http://schemas.microsoft.com/office/drawing/2014/main" id="{D2DD131F-DA72-B7E5-BC2F-CD171287C2AA}"/>
                </a:ext>
              </a:extLst>
            </p:cNvPr>
            <p:cNvSpPr/>
            <p:nvPr/>
          </p:nvSpPr>
          <p:spPr>
            <a:xfrm flipV="1">
              <a:off x="10549726" y="7226481"/>
              <a:ext cx="3255133" cy="0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pic>
        <p:nvPicPr>
          <p:cNvPr id="175" name="Picture 174" descr="A hexagon with a hammer and a green cylinder&#10;&#10;Description automatically generated">
            <a:extLst>
              <a:ext uri="{FF2B5EF4-FFF2-40B4-BE49-F238E27FC236}">
                <a16:creationId xmlns:a16="http://schemas.microsoft.com/office/drawing/2014/main" id="{E5181EA4-37F2-BB2A-98D1-CB37F18326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6755" y="9039219"/>
            <a:ext cx="1051200" cy="1216265"/>
          </a:xfrm>
          <a:prstGeom prst="rect">
            <a:avLst/>
          </a:prstGeom>
        </p:spPr>
      </p:pic>
      <p:pic>
        <p:nvPicPr>
          <p:cNvPr id="20" name="Picture 19" descr="A hexagon with green leaves&#10;&#10;Description automatically generated">
            <a:extLst>
              <a:ext uri="{FF2B5EF4-FFF2-40B4-BE49-F238E27FC236}">
                <a16:creationId xmlns:a16="http://schemas.microsoft.com/office/drawing/2014/main" id="{60537967-11F9-66C5-6600-541B260D968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79" y="9040643"/>
            <a:ext cx="1051200" cy="12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928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8164</TotalTime>
  <Words>997</Words>
  <Application>Microsoft Macintosh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austraits: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Fonti Kar</cp:lastModifiedBy>
  <cp:revision>30</cp:revision>
  <dcterms:modified xsi:type="dcterms:W3CDTF">2024-11-18T02:03:12Z</dcterms:modified>
</cp:coreProperties>
</file>