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9" r:id="rId1"/>
  </p:sldMasterIdLst>
  <p:notesMasterIdLst>
    <p:notesMasterId r:id="rId12"/>
  </p:notesMasterIdLst>
  <p:sldIdLst>
    <p:sldId id="256" r:id="rId2"/>
    <p:sldId id="261" r:id="rId3"/>
    <p:sldId id="265" r:id="rId4"/>
    <p:sldId id="264" r:id="rId5"/>
    <p:sldId id="262" r:id="rId6"/>
    <p:sldId id="263" r:id="rId7"/>
    <p:sldId id="266" r:id="rId8"/>
    <p:sldId id="267" r:id="rId9"/>
    <p:sldId id="268"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07" autoAdjust="0"/>
    <p:restoredTop sz="94660"/>
  </p:normalViewPr>
  <p:slideViewPr>
    <p:cSldViewPr snapToGrid="0">
      <p:cViewPr>
        <p:scale>
          <a:sx n="100" d="100"/>
          <a:sy n="100" d="100"/>
        </p:scale>
        <p:origin x="131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650F4E-4B11-42F9-B659-602D084E030D}" type="datetimeFigureOut">
              <a:rPr lang="en-US" smtClean="0"/>
              <a:t>08/17/2020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B1774-9D2B-499F-8512-90E0F1D9D0F2}" type="slidenum">
              <a:rPr lang="en-US" smtClean="0"/>
              <a:t>‹#›</a:t>
            </a:fld>
            <a:endParaRPr lang="en-US"/>
          </a:p>
        </p:txBody>
      </p:sp>
    </p:spTree>
    <p:extLst>
      <p:ext uri="{BB962C8B-B14F-4D97-AF65-F5344CB8AC3E}">
        <p14:creationId xmlns:p14="http://schemas.microsoft.com/office/powerpoint/2010/main" val="1357036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a:prstGeom prst="rect">
            <a:avLst/>
          </a:prstGeom>
        </p:spPr>
        <p:txBody>
          <a:bodyPr vert="horz" lIns="91440" tIns="45720" rIns="91440" bIns="45720" rtlCol="0" anchor="ctr"/>
          <a:lstStyle>
            <a:lvl1pPr>
              <a:defRPr lang="en-US"/>
            </a:lvl1pPr>
          </a:lstStyle>
          <a:p>
            <a:fld id="{280B9CDC-0F6A-453D-ABB6-29CD8D7DD691}" type="datetime1">
              <a:rPr lang="en-US" smtClean="0"/>
              <a:t>08/17/2020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1283769" y="65117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9945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a:prstGeom prst="rect">
            <a:avLst/>
          </a:prstGeom>
        </p:spPr>
        <p:txBody>
          <a:bodyPr/>
          <a:lstStyle/>
          <a:p>
            <a:fld id="{77F3CE2E-F813-4AA2-B2C8-B8D24857D98F}" type="datetime1">
              <a:rPr lang="en-US" smtClean="0"/>
              <a:t>08/17/2020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542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a:prstGeom prst="rect">
            <a:avLst/>
          </a:prstGeom>
        </p:spPr>
        <p:txBody>
          <a:bodyPr/>
          <a:lstStyle/>
          <a:p>
            <a:fld id="{F07647A3-8332-4429-980D-FD6EF9D2D7C4}" type="datetime1">
              <a:rPr lang="en-US" smtClean="0"/>
              <a:t>08/17/2020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180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a:prstGeom prst="rect">
            <a:avLst/>
          </a:prstGeom>
        </p:spPr>
        <p:txBody>
          <a:bodyPr/>
          <a:lstStyle/>
          <a:p>
            <a:fld id="{CBF72E81-026D-47B4-B20F-8E4F7B9B159D}" type="datetime1">
              <a:rPr lang="en-US" smtClean="0"/>
              <a:t>08/17/2020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346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a:prstGeom prst="rect">
            <a:avLst/>
          </a:prstGeom>
        </p:spPr>
        <p:txBody>
          <a:bodyPr/>
          <a:lstStyle/>
          <a:p>
            <a:fld id="{8571E982-3542-41A7-88E0-BF1364864F81}" type="datetime1">
              <a:rPr lang="en-US" smtClean="0"/>
              <a:t>08/17/2020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55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a:prstGeom prst="rect">
            <a:avLst/>
          </a:prstGeom>
        </p:spPr>
        <p:txBody>
          <a:bodyPr/>
          <a:lstStyle/>
          <a:p>
            <a:fld id="{2D127849-8B7A-4F3B-96F6-39982B595630}" type="datetime1">
              <a:rPr lang="en-US" smtClean="0"/>
              <a:t>08/17/2020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137345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a:prstGeom prst="rect">
            <a:avLst/>
          </a:prstGeom>
        </p:spPr>
        <p:txBody>
          <a:bodyPr/>
          <a:lstStyle/>
          <a:p>
            <a:fld id="{FC6C9A6D-D5D5-47CD-B3E5-EECB70105E0C}" type="datetime1">
              <a:rPr lang="en-US" smtClean="0"/>
              <a:t>08/17/2020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542569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a:xfrm>
            <a:off x="804672" y="320040"/>
            <a:ext cx="3657600" cy="320040"/>
          </a:xfrm>
          <a:prstGeom prst="rect">
            <a:avLst/>
          </a:prstGeom>
        </p:spPr>
        <p:txBody>
          <a:bodyPr/>
          <a:lstStyle/>
          <a:p>
            <a:fld id="{567B622F-FA27-41EA-8ECC-4C789CF13030}" type="datetime1">
              <a:rPr lang="en-US" smtClean="0"/>
              <a:t>08/17/2020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581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a:prstGeom prst="rect">
            <a:avLst/>
          </a:prstGeom>
        </p:spPr>
        <p:txBody>
          <a:bodyPr/>
          <a:lstStyle/>
          <a:p>
            <a:fld id="{D0FD3F47-8BD9-4662-8B12-27904513C229}" type="datetime1">
              <a:rPr lang="en-US" smtClean="0"/>
              <a:t>08/17/2020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1277600" y="653796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8306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a:prstGeom prst="rect">
            <a:avLst/>
          </a:prstGeom>
        </p:spPr>
        <p:txBody>
          <a:bodyPr/>
          <a:lstStyle/>
          <a:p>
            <a:fld id="{A5B99335-646A-4B32-8528-F135E300422B}" type="datetime1">
              <a:rPr lang="en-US" smtClean="0"/>
              <a:t>08/17/2020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6985435"/>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a:prstGeom prst="rect">
            <a:avLst/>
          </a:prstGeom>
        </p:spPr>
        <p:txBody>
          <a:bodyPr/>
          <a:lstStyle/>
          <a:p>
            <a:fld id="{80FD018E-51A2-45CC-B669-772B14315D4F}" type="datetime1">
              <a:rPr lang="en-US" smtClean="0"/>
              <a:t>08/17/2020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906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277600" y="65176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03209376"/>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edium.com/jed-ng/firebase-%E0%B8%84%E0%B8%B7%E0%B8%AD%E0%B8%AD%E0%B8%B0%E0%B9%84%E0%B8%A3-%E0%B8%A1%E0%B8%B2%E0%B8%94%E0%B8%B9%E0%B8%A7%E0%B8%B4%E0%B8%98%E0%B8%B5%E0%B8%AA%E0%B8%A3%E0%B9%89%E0%B8%B2%E0%B8%87-project-%E0%B9%81%E0%B8%A5%E0%B8%B0%E0%B8%97%E0%B8%B3%E0%B8%84%E0%B8%A7%E0%B8%B2%E0%B8%A1%E0%B8%A3%E0%B8%B9%E0%B9%89%E0%B8%88%E0%B8%B1%E0%B8%81%E0%B8%81%E0%B8%B1%E0%B8%9A-firebase-d48bfac67b14#:~:text=Firebase%20%E0%B8%84%E0%B8%B7%E0%B8%AD%20Platform%20%E0%B8%97%E0%B8%B5%E0%B9%88%E0%B8%A3%E0%B8%A7%E0%B8%9A%E0%B8%A3%E0%B8%A7%E0%B8%A1,%E0%B9%83%E0%B8%8A%E0%B9%89%E0%B8%88%E0%B9%88%E0%B8%B2%E0%B8%A2%20(%E0%B8%AA%E0%B8%B3%E0%B8%AB%E0%B8%A3%E0%B8%B1%E0%B8%9A%E0%B8%81%E0%B8%B2%E0%B8%A3%20Scale)" TargetMode="External"/><Relationship Id="rId2" Type="http://schemas.openxmlformats.org/officeDocument/2006/relationships/hyperlink" Target="https://en.wikipedia.org/wiki/Firebas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EP36-1</a:t>
            </a:r>
            <a:r>
              <a:rPr lang="en-US" smtClean="0"/>
              <a:t/>
            </a:r>
            <a:br>
              <a:rPr lang="en-US" smtClean="0"/>
            </a:br>
            <a:r>
              <a:rPr lang="en-US" smtClean="0"/>
              <a:t>Google Firebase</a:t>
            </a:r>
            <a:r>
              <a:rPr lang="en-US"/>
              <a:t/>
            </a:r>
            <a:br>
              <a:rPr lang="en-US"/>
            </a:br>
            <a:r>
              <a:rPr lang="en-US" sz="2700" smtClean="0"/>
              <a:t>Case </a:t>
            </a:r>
            <a:r>
              <a:rPr lang="en-US" sz="2700" smtClean="0"/>
              <a:t>Study “Restaurant E-menu” </a:t>
            </a:r>
            <a:r>
              <a:rPr lang="th-TH" sz="2700" smtClean="0"/>
              <a:t>ระบบสั่งอาหารผ่านมือถือ</a:t>
            </a:r>
            <a:endParaRPr lang="en-US" sz="1000"/>
          </a:p>
        </p:txBody>
      </p:sp>
      <p:sp>
        <p:nvSpPr>
          <p:cNvPr id="3" name="Subtitle 2"/>
          <p:cNvSpPr>
            <a:spLocks noGrp="1"/>
          </p:cNvSpPr>
          <p:nvPr>
            <p:ph type="subTitle" idx="1"/>
          </p:nvPr>
        </p:nvSpPr>
        <p:spPr/>
        <p:txBody>
          <a:bodyPr>
            <a:normAutofit/>
          </a:bodyPr>
          <a:lstStyle/>
          <a:p>
            <a:r>
              <a:rPr lang="en-US" smtClean="0"/>
              <a:t>See-Flutter </a:t>
            </a:r>
            <a:r>
              <a:rPr lang="th-TH" smtClean="0"/>
              <a:t>เรียนรู้ไปด้วยกัน</a:t>
            </a:r>
            <a:r>
              <a:rPr lang="en-US" smtClean="0"/>
              <a:t> </a:t>
            </a:r>
            <a:r>
              <a:rPr lang="th-TH" smtClean="0"/>
              <a:t>เรียนฟรี พร้อม </a:t>
            </a:r>
            <a:r>
              <a:rPr lang="en-US" smtClean="0"/>
              <a:t>Source Code</a:t>
            </a:r>
            <a:endParaRPr lang="th-TH" smtClean="0"/>
          </a:p>
          <a:p>
            <a:r>
              <a:rPr lang="en-US" smtClean="0"/>
              <a:t>15 </a:t>
            </a:r>
            <a:r>
              <a:rPr lang="en-US" smtClean="0"/>
              <a:t>Aug 2020</a:t>
            </a:r>
          </a:p>
          <a:p>
            <a:r>
              <a:rPr lang="en-US" smtClean="0"/>
              <a:t>Day#25</a:t>
            </a:r>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33857878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10</a:t>
            </a:fld>
            <a:endParaRPr lang="en-US" dirty="0"/>
          </a:p>
        </p:txBody>
      </p:sp>
      <p:pic>
        <p:nvPicPr>
          <p:cNvPr id="3" name="Picture 2"/>
          <p:cNvPicPr>
            <a:picLocks noChangeAspect="1"/>
          </p:cNvPicPr>
          <p:nvPr/>
        </p:nvPicPr>
        <p:blipFill>
          <a:blip r:embed="rId2"/>
          <a:stretch>
            <a:fillRect/>
          </a:stretch>
        </p:blipFill>
        <p:spPr>
          <a:xfrm>
            <a:off x="1776599" y="1075473"/>
            <a:ext cx="8637401" cy="5604545"/>
          </a:xfrm>
          <a:prstGeom prst="rect">
            <a:avLst/>
          </a:prstGeom>
        </p:spPr>
      </p:pic>
      <p:sp>
        <p:nvSpPr>
          <p:cNvPr id="4" name="Rectangle 3"/>
          <p:cNvSpPr/>
          <p:nvPr/>
        </p:nvSpPr>
        <p:spPr>
          <a:xfrm>
            <a:off x="0" y="-1"/>
            <a:ext cx="12192000" cy="7894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Start to use Firebase (Hosting)</a:t>
            </a:r>
            <a:endParaRPr lang="en-US" sz="3200"/>
          </a:p>
        </p:txBody>
      </p:sp>
    </p:spTree>
    <p:extLst>
      <p:ext uri="{BB962C8B-B14F-4D97-AF65-F5344CB8AC3E}">
        <p14:creationId xmlns:p14="http://schemas.microsoft.com/office/powerpoint/2010/main" val="4136002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CONTENT</a:t>
            </a:r>
            <a:endParaRPr lang="en-US"/>
          </a:p>
        </p:txBody>
      </p:sp>
      <p:sp>
        <p:nvSpPr>
          <p:cNvPr id="3" name="Content Placeholder 2"/>
          <p:cNvSpPr>
            <a:spLocks noGrp="1"/>
          </p:cNvSpPr>
          <p:nvPr>
            <p:ph idx="1"/>
          </p:nvPr>
        </p:nvSpPr>
        <p:spPr>
          <a:xfrm>
            <a:off x="5118447" y="803186"/>
            <a:ext cx="6609727" cy="5248622"/>
          </a:xfrm>
        </p:spPr>
        <p:txBody>
          <a:bodyPr>
            <a:normAutofit/>
          </a:bodyPr>
          <a:lstStyle/>
          <a:p>
            <a:pPr>
              <a:buFont typeface="Wingdings" panose="05000000000000000000" pitchFamily="2" charset="2"/>
              <a:buChar char="Ø"/>
            </a:pPr>
            <a:r>
              <a:rPr lang="en-US" sz="3200" smtClean="0"/>
              <a:t>What is Firebase ? </a:t>
            </a:r>
          </a:p>
          <a:p>
            <a:pPr marL="0" indent="0">
              <a:buNone/>
            </a:pPr>
            <a:r>
              <a:rPr lang="en-US" sz="3200"/>
              <a:t>	</a:t>
            </a:r>
            <a:r>
              <a:rPr lang="en-US" sz="3200" smtClean="0"/>
              <a:t>[ Google Platform ]</a:t>
            </a:r>
          </a:p>
          <a:p>
            <a:pPr>
              <a:buFont typeface="Wingdings" panose="05000000000000000000" pitchFamily="2" charset="2"/>
              <a:buChar char="Ø"/>
            </a:pPr>
            <a:r>
              <a:rPr lang="en-US" sz="3200" smtClean="0"/>
              <a:t>What Firebase features used ?</a:t>
            </a:r>
          </a:p>
          <a:p>
            <a:pPr marL="0" indent="0">
              <a:buNone/>
            </a:pPr>
            <a:r>
              <a:rPr lang="en-US" sz="3200"/>
              <a:t>	</a:t>
            </a:r>
            <a:r>
              <a:rPr lang="en-US" sz="3200" smtClean="0"/>
              <a:t>( Free of charge )</a:t>
            </a:r>
          </a:p>
          <a:p>
            <a:pPr>
              <a:buFont typeface="Wingdings" panose="05000000000000000000" pitchFamily="2" charset="2"/>
              <a:buChar char="Ø"/>
            </a:pPr>
            <a:r>
              <a:rPr lang="en-US" sz="3200" smtClean="0"/>
              <a:t>What is limited for free ? </a:t>
            </a:r>
          </a:p>
          <a:p>
            <a:pPr>
              <a:buFont typeface="Wingdings" panose="05000000000000000000" pitchFamily="2" charset="2"/>
              <a:buChar char="Ø"/>
            </a:pPr>
            <a:r>
              <a:rPr lang="en-US" sz="3200" smtClean="0"/>
              <a:t>Capture screen in Firebase </a:t>
            </a:r>
            <a:endParaRPr lang="en-US" sz="3200" smtClean="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
        <p:nvSpPr>
          <p:cNvPr id="5" name="TextBox 4"/>
          <p:cNvSpPr txBox="1"/>
          <p:nvPr/>
        </p:nvSpPr>
        <p:spPr>
          <a:xfrm>
            <a:off x="0" y="5673824"/>
            <a:ext cx="12192000" cy="646331"/>
          </a:xfrm>
          <a:prstGeom prst="rect">
            <a:avLst/>
          </a:prstGeom>
          <a:solidFill>
            <a:srgbClr val="FFFF00"/>
          </a:solidFill>
          <a:ln>
            <a:solidFill>
              <a:srgbClr val="FFFF00"/>
            </a:solidFill>
          </a:ln>
        </p:spPr>
        <p:txBody>
          <a:bodyPr wrap="square" rtlCol="0">
            <a:spAutoFit/>
          </a:bodyPr>
          <a:lstStyle/>
          <a:p>
            <a:pPr algn="ctr"/>
            <a:r>
              <a:rPr lang="en-US" sz="3600" smtClean="0"/>
              <a:t>Target: Workable Developer using Flutter</a:t>
            </a:r>
            <a:endParaRPr lang="en-US" sz="3600"/>
          </a:p>
        </p:txBody>
      </p:sp>
    </p:spTree>
    <p:extLst>
      <p:ext uri="{BB962C8B-B14F-4D97-AF65-F5344CB8AC3E}">
        <p14:creationId xmlns:p14="http://schemas.microsoft.com/office/powerpoint/2010/main" val="3056852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3</a:t>
            </a:fld>
            <a:endParaRPr lang="en-US" dirty="0"/>
          </a:p>
        </p:txBody>
      </p:sp>
      <p:sp>
        <p:nvSpPr>
          <p:cNvPr id="5" name="Rectangle 4"/>
          <p:cNvSpPr/>
          <p:nvPr/>
        </p:nvSpPr>
        <p:spPr>
          <a:xfrm>
            <a:off x="0" y="-1"/>
            <a:ext cx="12192000" cy="7894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What is Firebase ?</a:t>
            </a:r>
            <a:endParaRPr lang="en-US" sz="3200"/>
          </a:p>
        </p:txBody>
      </p:sp>
      <p:sp>
        <p:nvSpPr>
          <p:cNvPr id="6" name="TextBox 5"/>
          <p:cNvSpPr txBox="1"/>
          <p:nvPr/>
        </p:nvSpPr>
        <p:spPr>
          <a:xfrm>
            <a:off x="806489" y="1056388"/>
            <a:ext cx="10847851" cy="3554819"/>
          </a:xfrm>
          <a:prstGeom prst="rect">
            <a:avLst/>
          </a:prstGeom>
          <a:noFill/>
        </p:spPr>
        <p:txBody>
          <a:bodyPr wrap="square" rtlCol="0">
            <a:spAutoFit/>
          </a:bodyPr>
          <a:lstStyle/>
          <a:p>
            <a:r>
              <a:rPr lang="en-US"/>
              <a:t>Firebase is a platform developed by Google for creating mobile and web applications. It was originally an independent company founded in 2011. In 2014, Google acquired the platform and it is now their flagship offering for app development.</a:t>
            </a:r>
            <a:r>
              <a:rPr lang="en-US"/>
              <a:t> </a:t>
            </a:r>
            <a:r>
              <a:rPr lang="en-US" smtClean="0">
                <a:hlinkClick r:id="rId2"/>
              </a:rPr>
              <a:t>Wikipedia</a:t>
            </a:r>
            <a:endParaRPr lang="th-TH" smtClean="0"/>
          </a:p>
          <a:p>
            <a:endParaRPr lang="th-TH"/>
          </a:p>
          <a:p>
            <a:endParaRPr lang="th-TH" smtClean="0"/>
          </a:p>
          <a:p>
            <a:r>
              <a:rPr lang="en-US" b="1"/>
              <a:t>Firebase </a:t>
            </a:r>
            <a:r>
              <a:rPr lang="th-TH" b="1"/>
              <a:t>คือ</a:t>
            </a:r>
            <a:r>
              <a:rPr lang="th-TH"/>
              <a:t> </a:t>
            </a:r>
            <a:r>
              <a:rPr lang="en-US"/>
              <a:t>Platform </a:t>
            </a:r>
            <a:r>
              <a:rPr lang="th-TH"/>
              <a:t>ที่รวบรวมเครื่องมือต่าง ๆ สำหรับการจัดการในส่วนของ </a:t>
            </a:r>
            <a:r>
              <a:rPr lang="en-US"/>
              <a:t>Backend </a:t>
            </a:r>
            <a:r>
              <a:rPr lang="th-TH"/>
              <a:t>หรือ </a:t>
            </a:r>
            <a:r>
              <a:rPr lang="en-US"/>
              <a:t>Server side </a:t>
            </a:r>
            <a:r>
              <a:rPr lang="th-TH"/>
              <a:t>ซึ่งทำให้สามารถ </a:t>
            </a:r>
            <a:r>
              <a:rPr lang="en-US"/>
              <a:t>Build Mobile Application </a:t>
            </a:r>
            <a:r>
              <a:rPr lang="th-TH"/>
              <a:t>ได้อย่างมีประสิทธิภาพ และยังลดเวลาและค่าใช้จ่ายของการทำ </a:t>
            </a:r>
            <a:r>
              <a:rPr lang="en-US"/>
              <a:t>Server side </a:t>
            </a:r>
            <a:r>
              <a:rPr lang="th-TH"/>
              <a:t>หรือการวิเคราะห์ข้อมูลให้อีกด้วย โดยมีทั้งเครื่องมือที่ฟรี และเครื่องมีที่มีค่าใช้จ่าย (สำหรับการ </a:t>
            </a:r>
            <a:r>
              <a:rPr lang="en-US"/>
              <a:t>Scale</a:t>
            </a:r>
            <a:r>
              <a:rPr lang="en-US" smtClean="0"/>
              <a:t>)</a:t>
            </a:r>
            <a:endParaRPr lang="th-TH" smtClean="0"/>
          </a:p>
          <a:p>
            <a:endParaRPr lang="th-TH"/>
          </a:p>
          <a:p>
            <a:r>
              <a:rPr lang="en-US" sz="900" smtClean="0">
                <a:latin typeface="Tahoma" panose="020B0604030504040204" pitchFamily="34" charset="0"/>
                <a:ea typeface="Tahoma" panose="020B0604030504040204" pitchFamily="34" charset="0"/>
                <a:cs typeface="Tahoma" panose="020B0604030504040204" pitchFamily="34" charset="0"/>
                <a:hlinkClick r:id="rId3"/>
              </a:rPr>
              <a:t>(2018, https</a:t>
            </a:r>
            <a:r>
              <a:rPr lang="en-US" sz="900">
                <a:latin typeface="Tahoma" panose="020B0604030504040204" pitchFamily="34" charset="0"/>
                <a:ea typeface="Tahoma" panose="020B0604030504040204" pitchFamily="34" charset="0"/>
                <a:cs typeface="Tahoma" panose="020B0604030504040204" pitchFamily="34" charset="0"/>
                <a:hlinkClick r:id="rId3"/>
              </a:rPr>
              <a:t>://medium.com/jed-ng/firebase-%E0%B8%84%E0%B8%B7%E0%B8%AD%E0%B8%AD%E0%B8%B0%E0%B9%84%E0%B8%A3-%E0%B8%A1%E0%B8%B2%E0%B8%94%E0%B8%B9%E0%B8%A7%E0%B8%B4%E0%B8%98%E0%B8%B5%E0%B8%AA%E0%B8%A3%E0%B9%89%E0%B8%B2%E0%B8%87-project-%E0%B9%81%E0%B8%A5%E0%B8%B0%E0%B8%97%E0%B8%B3%E0%B8%84%E0%B8%A7%E0%B8%B2%E0%B8%A1%E0%B8%A3%E0%B8%B9%E0%B9%89%E0%B8%88%E0%B8%B1%E0%B8%81%E0%B8%81%E0%B8%B1%E0%B8%9A-firebase-d48bfac67b14#:~:text=Firebase%20%E0%B8%84%E0%B8%B7%E0%B8%AD%20Platform%20%E0%B8%97%E0%B8%B5%E0%B9%88%E0%B8%A3%E0%B8%A7%E0%B8%9A%E0%B8%A3%E0%B8%A7%E0%B8%A1,%E0%B9%83%E0%B8%8A%E0%B9%89%E0%B8%88%E0%B9%88%E0%B8%B2%E0%B8%A2%20</a:t>
            </a:r>
            <a:r>
              <a:rPr lang="en-US" sz="900">
                <a:latin typeface="Tahoma" panose="020B0604030504040204" pitchFamily="34" charset="0"/>
                <a:ea typeface="Tahoma" panose="020B0604030504040204" pitchFamily="34" charset="0"/>
                <a:cs typeface="Tahoma" panose="020B0604030504040204" pitchFamily="34" charset="0"/>
                <a:hlinkClick r:id="rId3"/>
              </a:rPr>
              <a:t>(%</a:t>
            </a:r>
            <a:r>
              <a:rPr lang="en-US" sz="900" smtClean="0">
                <a:latin typeface="Tahoma" panose="020B0604030504040204" pitchFamily="34" charset="0"/>
                <a:ea typeface="Tahoma" panose="020B0604030504040204" pitchFamily="34" charset="0"/>
                <a:cs typeface="Tahoma" panose="020B0604030504040204" pitchFamily="34" charset="0"/>
                <a:hlinkClick r:id="rId3"/>
              </a:rPr>
              <a:t>E0%B8%AA%E0%B8%B3%E0%B8%AB%E0%B8%A3%E0%B8%B1%E0%B8%9A%E0%B8%81%E0%B8%B2%E0%B8%A3%20Scale,)</a:t>
            </a:r>
            <a:endParaRPr lang="th-TH" sz="90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3071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4</a:t>
            </a:fld>
            <a:endParaRPr lang="en-US" dirty="0"/>
          </a:p>
        </p:txBody>
      </p:sp>
      <p:pic>
        <p:nvPicPr>
          <p:cNvPr id="4" name="Picture 3"/>
          <p:cNvPicPr>
            <a:picLocks noChangeAspect="1"/>
          </p:cNvPicPr>
          <p:nvPr/>
        </p:nvPicPr>
        <p:blipFill>
          <a:blip r:embed="rId2"/>
          <a:stretch>
            <a:fillRect/>
          </a:stretch>
        </p:blipFill>
        <p:spPr>
          <a:xfrm>
            <a:off x="2454135" y="1368761"/>
            <a:ext cx="5894083" cy="5108624"/>
          </a:xfrm>
          <a:prstGeom prst="rect">
            <a:avLst/>
          </a:prstGeom>
        </p:spPr>
      </p:pic>
      <p:sp>
        <p:nvSpPr>
          <p:cNvPr id="5" name="Rectangle 4"/>
          <p:cNvSpPr/>
          <p:nvPr/>
        </p:nvSpPr>
        <p:spPr>
          <a:xfrm>
            <a:off x="0" y="-1"/>
            <a:ext cx="12192000" cy="7894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What is Firebase ?</a:t>
            </a:r>
            <a:endParaRPr lang="en-US" sz="3200"/>
          </a:p>
        </p:txBody>
      </p:sp>
      <p:sp>
        <p:nvSpPr>
          <p:cNvPr id="6" name="Rounded Rectangle 5"/>
          <p:cNvSpPr/>
          <p:nvPr/>
        </p:nvSpPr>
        <p:spPr>
          <a:xfrm>
            <a:off x="2578494" y="2646648"/>
            <a:ext cx="1641377" cy="4657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578493" y="3924535"/>
            <a:ext cx="1641377" cy="4657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578492" y="4390255"/>
            <a:ext cx="1641377" cy="4657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78491" y="4855975"/>
            <a:ext cx="1641377" cy="4657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344224" y="4502032"/>
            <a:ext cx="2183575" cy="707886"/>
          </a:xfrm>
          <a:prstGeom prst="rect">
            <a:avLst/>
          </a:prstGeom>
          <a:noFill/>
        </p:spPr>
        <p:txBody>
          <a:bodyPr wrap="square" rtlCol="0">
            <a:spAutoFit/>
          </a:bodyPr>
          <a:lstStyle/>
          <a:p>
            <a:r>
              <a:rPr lang="en-US" smtClean="0"/>
              <a:t>CI/CD</a:t>
            </a:r>
          </a:p>
          <a:p>
            <a:pPr marL="171450" indent="-171450">
              <a:buFont typeface="Arial" panose="020B0604020202020204" pitchFamily="34" charset="0"/>
              <a:buChar char="•"/>
            </a:pPr>
            <a:r>
              <a:rPr lang="en-US" sz="1100"/>
              <a:t>Continuous Integration</a:t>
            </a:r>
            <a:r>
              <a:rPr lang="en-US" sz="1100"/>
              <a:t> </a:t>
            </a:r>
            <a:endParaRPr lang="en-US" sz="1100" smtClean="0"/>
          </a:p>
          <a:p>
            <a:pPr marL="171450" indent="-171450">
              <a:buFont typeface="Arial" panose="020B0604020202020204" pitchFamily="34" charset="0"/>
              <a:buChar char="•"/>
            </a:pPr>
            <a:r>
              <a:rPr lang="en-US" sz="1100" smtClean="0"/>
              <a:t>Continueous Deployment</a:t>
            </a:r>
            <a:endParaRPr lang="en-US" sz="1100"/>
          </a:p>
        </p:txBody>
      </p:sp>
    </p:spTree>
    <p:extLst>
      <p:ext uri="{BB962C8B-B14F-4D97-AF65-F5344CB8AC3E}">
        <p14:creationId xmlns:p14="http://schemas.microsoft.com/office/powerpoint/2010/main" val="2476635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
        <p:nvSpPr>
          <p:cNvPr id="6" name="Rectangle 5"/>
          <p:cNvSpPr/>
          <p:nvPr/>
        </p:nvSpPr>
        <p:spPr>
          <a:xfrm>
            <a:off x="0" y="-1"/>
            <a:ext cx="12192000" cy="7894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Google Firebase</a:t>
            </a:r>
            <a:endParaRPr lang="en-US" sz="3200"/>
          </a:p>
        </p:txBody>
      </p:sp>
      <p:pic>
        <p:nvPicPr>
          <p:cNvPr id="7" name="Picture 6"/>
          <p:cNvPicPr>
            <a:picLocks noChangeAspect="1"/>
          </p:cNvPicPr>
          <p:nvPr/>
        </p:nvPicPr>
        <p:blipFill rotWithShape="1">
          <a:blip r:embed="rId2"/>
          <a:srcRect r="66714"/>
          <a:stretch/>
        </p:blipFill>
        <p:spPr>
          <a:xfrm>
            <a:off x="251466" y="789450"/>
            <a:ext cx="2571248" cy="5400675"/>
          </a:xfrm>
          <a:prstGeom prst="rect">
            <a:avLst/>
          </a:prstGeom>
        </p:spPr>
      </p:pic>
      <p:sp>
        <p:nvSpPr>
          <p:cNvPr id="8" name="Rectangle 7"/>
          <p:cNvSpPr/>
          <p:nvPr/>
        </p:nvSpPr>
        <p:spPr>
          <a:xfrm>
            <a:off x="3157804" y="1243811"/>
            <a:ext cx="2266121" cy="687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AUTHENTICATION</a:t>
            </a:r>
          </a:p>
          <a:p>
            <a:pPr algn="ctr"/>
            <a:r>
              <a:rPr lang="en-US" sz="1100" smtClean="0"/>
              <a:t>(Login,signup,forget password)</a:t>
            </a:r>
            <a:endParaRPr lang="en-US" sz="1100"/>
          </a:p>
        </p:txBody>
      </p:sp>
      <p:sp>
        <p:nvSpPr>
          <p:cNvPr id="9" name="Rectangle 8"/>
          <p:cNvSpPr/>
          <p:nvPr/>
        </p:nvSpPr>
        <p:spPr>
          <a:xfrm>
            <a:off x="3157803" y="2094789"/>
            <a:ext cx="2266121" cy="687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Database</a:t>
            </a:r>
            <a:endParaRPr lang="en-US"/>
          </a:p>
        </p:txBody>
      </p:sp>
      <p:sp>
        <p:nvSpPr>
          <p:cNvPr id="10" name="Rectangle 9"/>
          <p:cNvSpPr/>
          <p:nvPr/>
        </p:nvSpPr>
        <p:spPr>
          <a:xfrm>
            <a:off x="3157803" y="2976485"/>
            <a:ext cx="2266121" cy="687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Storage</a:t>
            </a:r>
            <a:endParaRPr lang="en-US"/>
          </a:p>
        </p:txBody>
      </p:sp>
      <p:sp>
        <p:nvSpPr>
          <p:cNvPr id="11" name="Rectangle 10"/>
          <p:cNvSpPr/>
          <p:nvPr/>
        </p:nvSpPr>
        <p:spPr>
          <a:xfrm>
            <a:off x="3157802" y="3816105"/>
            <a:ext cx="2266121" cy="687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Hosting</a:t>
            </a:r>
            <a:endParaRPr lang="en-US"/>
          </a:p>
        </p:txBody>
      </p:sp>
      <p:sp>
        <p:nvSpPr>
          <p:cNvPr id="12" name="Rectangle 11"/>
          <p:cNvSpPr/>
          <p:nvPr/>
        </p:nvSpPr>
        <p:spPr>
          <a:xfrm>
            <a:off x="7774293" y="1195747"/>
            <a:ext cx="2266121" cy="33075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Restaurant E-menu</a:t>
            </a:r>
            <a:endParaRPr lang="en-US"/>
          </a:p>
        </p:txBody>
      </p:sp>
      <p:cxnSp>
        <p:nvCxnSpPr>
          <p:cNvPr id="14" name="Straight Arrow Connector 13"/>
          <p:cNvCxnSpPr>
            <a:stCxn id="8" idx="3"/>
          </p:cNvCxnSpPr>
          <p:nvPr/>
        </p:nvCxnSpPr>
        <p:spPr>
          <a:xfrm>
            <a:off x="5423925" y="1587421"/>
            <a:ext cx="2350368" cy="13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69361" y="1224605"/>
            <a:ext cx="3174842" cy="369332"/>
          </a:xfrm>
          <a:prstGeom prst="rect">
            <a:avLst/>
          </a:prstGeom>
          <a:noFill/>
        </p:spPr>
        <p:txBody>
          <a:bodyPr wrap="square" rtlCol="0">
            <a:spAutoFit/>
          </a:bodyPr>
          <a:lstStyle/>
          <a:p>
            <a:r>
              <a:rPr lang="en-US" smtClean="0"/>
              <a:t>E-mail, Google, SMS</a:t>
            </a:r>
            <a:endParaRPr lang="en-US"/>
          </a:p>
        </p:txBody>
      </p:sp>
      <p:cxnSp>
        <p:nvCxnSpPr>
          <p:cNvPr id="16" name="Straight Arrow Connector 15"/>
          <p:cNvCxnSpPr>
            <a:stCxn id="9" idx="3"/>
          </p:cNvCxnSpPr>
          <p:nvPr/>
        </p:nvCxnSpPr>
        <p:spPr>
          <a:xfrm flipV="1">
            <a:off x="5423924" y="2437138"/>
            <a:ext cx="2350369" cy="12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07429" y="1862761"/>
            <a:ext cx="1867608" cy="646331"/>
          </a:xfrm>
          <a:prstGeom prst="rect">
            <a:avLst/>
          </a:prstGeom>
          <a:noFill/>
        </p:spPr>
        <p:txBody>
          <a:bodyPr wrap="square" rtlCol="0">
            <a:spAutoFit/>
          </a:bodyPr>
          <a:lstStyle/>
          <a:p>
            <a:pPr algn="ctr"/>
            <a:r>
              <a:rPr lang="en-US" smtClean="0"/>
              <a:t>Database</a:t>
            </a:r>
          </a:p>
          <a:p>
            <a:pPr algn="ctr"/>
            <a:r>
              <a:rPr lang="en-US" smtClean="0"/>
              <a:t>(Menu, Order)</a:t>
            </a:r>
            <a:endParaRPr lang="en-US"/>
          </a:p>
        </p:txBody>
      </p:sp>
      <p:cxnSp>
        <p:nvCxnSpPr>
          <p:cNvPr id="20" name="Straight Arrow Connector 19"/>
          <p:cNvCxnSpPr>
            <a:stCxn id="10" idx="3"/>
          </p:cNvCxnSpPr>
          <p:nvPr/>
        </p:nvCxnSpPr>
        <p:spPr>
          <a:xfrm>
            <a:off x="5423924" y="3320095"/>
            <a:ext cx="23910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947388" y="2983402"/>
            <a:ext cx="1867608" cy="369332"/>
          </a:xfrm>
          <a:prstGeom prst="rect">
            <a:avLst/>
          </a:prstGeom>
          <a:noFill/>
        </p:spPr>
        <p:txBody>
          <a:bodyPr wrap="square" rtlCol="0">
            <a:spAutoFit/>
          </a:bodyPr>
          <a:lstStyle/>
          <a:p>
            <a:r>
              <a:rPr lang="en-US" smtClean="0"/>
              <a:t>Food Image</a:t>
            </a:r>
            <a:endParaRPr lang="en-US"/>
          </a:p>
        </p:txBody>
      </p:sp>
      <p:cxnSp>
        <p:nvCxnSpPr>
          <p:cNvPr id="24" name="Straight Arrow Connector 23"/>
          <p:cNvCxnSpPr>
            <a:stCxn id="11" idx="3"/>
          </p:cNvCxnSpPr>
          <p:nvPr/>
        </p:nvCxnSpPr>
        <p:spPr>
          <a:xfrm flipV="1">
            <a:off x="5423923" y="4154875"/>
            <a:ext cx="2350370" cy="4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707429" y="3857910"/>
            <a:ext cx="1867608" cy="369332"/>
          </a:xfrm>
          <a:prstGeom prst="rect">
            <a:avLst/>
          </a:prstGeom>
          <a:noFill/>
        </p:spPr>
        <p:txBody>
          <a:bodyPr wrap="square" rtlCol="0">
            <a:spAutoFit/>
          </a:bodyPr>
          <a:lstStyle/>
          <a:p>
            <a:pPr algn="ctr"/>
            <a:r>
              <a:rPr lang="en-US" smtClean="0"/>
              <a:t>Website</a:t>
            </a:r>
            <a:endParaRPr lang="en-US"/>
          </a:p>
        </p:txBody>
      </p:sp>
    </p:spTree>
    <p:extLst>
      <p:ext uri="{BB962C8B-B14F-4D97-AF65-F5344CB8AC3E}">
        <p14:creationId xmlns:p14="http://schemas.microsoft.com/office/powerpoint/2010/main" val="18804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6</a:t>
            </a:fld>
            <a:endParaRPr lang="en-US" dirty="0"/>
          </a:p>
        </p:txBody>
      </p:sp>
      <p:pic>
        <p:nvPicPr>
          <p:cNvPr id="3" name="Picture 2"/>
          <p:cNvPicPr>
            <a:picLocks noChangeAspect="1"/>
          </p:cNvPicPr>
          <p:nvPr/>
        </p:nvPicPr>
        <p:blipFill>
          <a:blip r:embed="rId2"/>
          <a:stretch>
            <a:fillRect/>
          </a:stretch>
        </p:blipFill>
        <p:spPr>
          <a:xfrm>
            <a:off x="351627" y="1362341"/>
            <a:ext cx="5475544" cy="4334081"/>
          </a:xfrm>
          <a:prstGeom prst="rect">
            <a:avLst/>
          </a:prstGeom>
        </p:spPr>
      </p:pic>
      <p:pic>
        <p:nvPicPr>
          <p:cNvPr id="4" name="Picture 3"/>
          <p:cNvPicPr>
            <a:picLocks noChangeAspect="1"/>
          </p:cNvPicPr>
          <p:nvPr/>
        </p:nvPicPr>
        <p:blipFill>
          <a:blip r:embed="rId3"/>
          <a:stretch>
            <a:fillRect/>
          </a:stretch>
        </p:blipFill>
        <p:spPr>
          <a:xfrm>
            <a:off x="5918042" y="1362341"/>
            <a:ext cx="5984718" cy="3209659"/>
          </a:xfrm>
          <a:prstGeom prst="rect">
            <a:avLst/>
          </a:prstGeom>
        </p:spPr>
      </p:pic>
      <p:sp>
        <p:nvSpPr>
          <p:cNvPr id="5" name="Rectangle 4"/>
          <p:cNvSpPr/>
          <p:nvPr/>
        </p:nvSpPr>
        <p:spPr>
          <a:xfrm>
            <a:off x="0" y="-1"/>
            <a:ext cx="12192000" cy="7894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What is free ?</a:t>
            </a:r>
            <a:endParaRPr lang="en-US" sz="3200"/>
          </a:p>
        </p:txBody>
      </p:sp>
    </p:spTree>
    <p:extLst>
      <p:ext uri="{BB962C8B-B14F-4D97-AF65-F5344CB8AC3E}">
        <p14:creationId xmlns:p14="http://schemas.microsoft.com/office/powerpoint/2010/main" val="427101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7</a:t>
            </a:fld>
            <a:endParaRPr lang="en-US" dirty="0"/>
          </a:p>
        </p:txBody>
      </p:sp>
      <p:sp>
        <p:nvSpPr>
          <p:cNvPr id="3" name="Rectangle 2"/>
          <p:cNvSpPr/>
          <p:nvPr/>
        </p:nvSpPr>
        <p:spPr>
          <a:xfrm>
            <a:off x="0" y="-1"/>
            <a:ext cx="12192000" cy="7894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Start to use Firebase (Authen)</a:t>
            </a:r>
            <a:endParaRPr lang="en-US" sz="3200"/>
          </a:p>
        </p:txBody>
      </p:sp>
      <p:pic>
        <p:nvPicPr>
          <p:cNvPr id="4" name="Picture 3"/>
          <p:cNvPicPr>
            <a:picLocks noChangeAspect="1"/>
          </p:cNvPicPr>
          <p:nvPr/>
        </p:nvPicPr>
        <p:blipFill>
          <a:blip r:embed="rId2"/>
          <a:stretch>
            <a:fillRect/>
          </a:stretch>
        </p:blipFill>
        <p:spPr>
          <a:xfrm>
            <a:off x="1713588" y="985865"/>
            <a:ext cx="8556567" cy="5552095"/>
          </a:xfrm>
          <a:prstGeom prst="rect">
            <a:avLst/>
          </a:prstGeom>
        </p:spPr>
      </p:pic>
    </p:spTree>
    <p:extLst>
      <p:ext uri="{BB962C8B-B14F-4D97-AF65-F5344CB8AC3E}">
        <p14:creationId xmlns:p14="http://schemas.microsoft.com/office/powerpoint/2010/main" val="200044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8</a:t>
            </a:fld>
            <a:endParaRPr lang="en-US" dirty="0"/>
          </a:p>
        </p:txBody>
      </p:sp>
      <p:sp>
        <p:nvSpPr>
          <p:cNvPr id="3" name="Rectangle 2"/>
          <p:cNvSpPr/>
          <p:nvPr/>
        </p:nvSpPr>
        <p:spPr>
          <a:xfrm>
            <a:off x="0" y="-1"/>
            <a:ext cx="12192000" cy="7894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Start to use Firebase (Storage Cloud)</a:t>
            </a:r>
            <a:endParaRPr lang="en-US" sz="3200"/>
          </a:p>
        </p:txBody>
      </p:sp>
      <p:pic>
        <p:nvPicPr>
          <p:cNvPr id="6" name="Picture 5"/>
          <p:cNvPicPr>
            <a:picLocks noChangeAspect="1"/>
          </p:cNvPicPr>
          <p:nvPr/>
        </p:nvPicPr>
        <p:blipFill>
          <a:blip r:embed="rId2"/>
          <a:stretch>
            <a:fillRect/>
          </a:stretch>
        </p:blipFill>
        <p:spPr>
          <a:xfrm>
            <a:off x="364596" y="1199086"/>
            <a:ext cx="3954389" cy="4929238"/>
          </a:xfrm>
          <a:prstGeom prst="rect">
            <a:avLst/>
          </a:prstGeom>
        </p:spPr>
      </p:pic>
      <p:pic>
        <p:nvPicPr>
          <p:cNvPr id="7" name="Picture 6"/>
          <p:cNvPicPr>
            <a:picLocks noChangeAspect="1"/>
          </p:cNvPicPr>
          <p:nvPr/>
        </p:nvPicPr>
        <p:blipFill>
          <a:blip r:embed="rId3"/>
          <a:stretch>
            <a:fillRect/>
          </a:stretch>
        </p:blipFill>
        <p:spPr>
          <a:xfrm>
            <a:off x="4559516" y="1199086"/>
            <a:ext cx="2755683" cy="2010202"/>
          </a:xfrm>
          <a:prstGeom prst="rect">
            <a:avLst/>
          </a:prstGeom>
        </p:spPr>
      </p:pic>
      <p:pic>
        <p:nvPicPr>
          <p:cNvPr id="9" name="Picture 8"/>
          <p:cNvPicPr>
            <a:picLocks noChangeAspect="1"/>
          </p:cNvPicPr>
          <p:nvPr/>
        </p:nvPicPr>
        <p:blipFill>
          <a:blip r:embed="rId4"/>
          <a:stretch>
            <a:fillRect/>
          </a:stretch>
        </p:blipFill>
        <p:spPr>
          <a:xfrm>
            <a:off x="4559516" y="3364731"/>
            <a:ext cx="2804917" cy="1909913"/>
          </a:xfrm>
          <a:prstGeom prst="rect">
            <a:avLst/>
          </a:prstGeom>
        </p:spPr>
      </p:pic>
      <p:pic>
        <p:nvPicPr>
          <p:cNvPr id="10" name="Picture 9"/>
          <p:cNvPicPr>
            <a:picLocks noChangeAspect="1"/>
          </p:cNvPicPr>
          <p:nvPr/>
        </p:nvPicPr>
        <p:blipFill>
          <a:blip r:embed="rId5"/>
          <a:stretch>
            <a:fillRect/>
          </a:stretch>
        </p:blipFill>
        <p:spPr>
          <a:xfrm>
            <a:off x="7555730" y="1199087"/>
            <a:ext cx="4325498" cy="2776148"/>
          </a:xfrm>
          <a:prstGeom prst="rect">
            <a:avLst/>
          </a:prstGeom>
        </p:spPr>
      </p:pic>
    </p:spTree>
    <p:extLst>
      <p:ext uri="{BB962C8B-B14F-4D97-AF65-F5344CB8AC3E}">
        <p14:creationId xmlns:p14="http://schemas.microsoft.com/office/powerpoint/2010/main" val="18106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9</a:t>
            </a:fld>
            <a:endParaRPr lang="en-US" dirty="0"/>
          </a:p>
        </p:txBody>
      </p:sp>
      <p:sp>
        <p:nvSpPr>
          <p:cNvPr id="3" name="Rectangle 2"/>
          <p:cNvSpPr/>
          <p:nvPr/>
        </p:nvSpPr>
        <p:spPr>
          <a:xfrm>
            <a:off x="0" y="-1"/>
            <a:ext cx="12192000" cy="78945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Start to use Firebase (Database)</a:t>
            </a:r>
            <a:endParaRPr lang="en-US" sz="3200"/>
          </a:p>
        </p:txBody>
      </p:sp>
      <p:pic>
        <p:nvPicPr>
          <p:cNvPr id="5" name="Picture 4"/>
          <p:cNvPicPr>
            <a:picLocks noChangeAspect="1"/>
          </p:cNvPicPr>
          <p:nvPr/>
        </p:nvPicPr>
        <p:blipFill>
          <a:blip r:embed="rId2"/>
          <a:stretch>
            <a:fillRect/>
          </a:stretch>
        </p:blipFill>
        <p:spPr>
          <a:xfrm>
            <a:off x="2393908" y="927661"/>
            <a:ext cx="7779995" cy="5610299"/>
          </a:xfrm>
          <a:prstGeom prst="rect">
            <a:avLst/>
          </a:prstGeom>
        </p:spPr>
      </p:pic>
    </p:spTree>
    <p:extLst>
      <p:ext uri="{BB962C8B-B14F-4D97-AF65-F5344CB8AC3E}">
        <p14:creationId xmlns:p14="http://schemas.microsoft.com/office/powerpoint/2010/main" val="2214435297"/>
      </p:ext>
    </p:extLst>
  </p:cSld>
  <p:clrMapOvr>
    <a:masterClrMapping/>
  </p:clrMapOvr>
</p:sld>
</file>

<file path=ppt/theme/theme1.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6650</TotalTime>
  <Words>278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Angsana New</vt:lpstr>
      <vt:lpstr>Arial</vt:lpstr>
      <vt:lpstr>Calibri</vt:lpstr>
      <vt:lpstr>Calibri Light</vt:lpstr>
      <vt:lpstr>Cordia New</vt:lpstr>
      <vt:lpstr>Rockwell</vt:lpstr>
      <vt:lpstr>Tahoma</vt:lpstr>
      <vt:lpstr>Wingdings</vt:lpstr>
      <vt:lpstr>Atlas</vt:lpstr>
      <vt:lpstr>EP36-1 Google Firebase Case Study “Restaurant E-menu” ระบบสั่งอาหารผ่านมือถือ</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EP16-1</dc:title>
  <dc:creator>TRAITET THEPBANDANSUK/AIAP</dc:creator>
  <cp:lastModifiedBy>TRAITET THEPBANDANSUK/AIAP</cp:lastModifiedBy>
  <cp:revision>115</cp:revision>
  <dcterms:created xsi:type="dcterms:W3CDTF">2020-07-26T15:09:54Z</dcterms:created>
  <dcterms:modified xsi:type="dcterms:W3CDTF">2020-08-17T15:35:51Z</dcterms:modified>
</cp:coreProperties>
</file>