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56" r:id="rId2"/>
    <p:sldId id="261" r:id="rId3"/>
    <p:sldId id="273" r:id="rId4"/>
    <p:sldId id="276" r:id="rId5"/>
    <p:sldId id="274" r:id="rId6"/>
    <p:sldId id="275" r:id="rId7"/>
    <p:sldId id="269" r:id="rId8"/>
    <p:sldId id="272" r:id="rId9"/>
    <p:sldId id="270" r:id="rId10"/>
    <p:sldId id="271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itet/flutterep21" TargetMode="External"/><Relationship Id="rId2" Type="http://schemas.openxmlformats.org/officeDocument/2006/relationships/hyperlink" Target="https://github.com/traitet/flutterep11.gi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raitet/flutterep41" TargetMode="External"/><Relationship Id="rId4" Type="http://schemas.openxmlformats.org/officeDocument/2006/relationships/hyperlink" Target="https://github.com/traitet/flutterep3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traitet/flutterep41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ingleton-design-pattern-in-jav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EP41-1</a:t>
            </a:r>
            <a:r>
              <a:rPr lang="en-US" smtClean="0"/>
              <a:t/>
            </a:r>
            <a:br>
              <a:rPr lang="en-US" smtClean="0"/>
            </a:br>
            <a:r>
              <a:rPr lang="en-US" sz="3300" smtClean="0"/>
              <a:t>Download code from GitHub</a:t>
            </a:r>
            <a:br>
              <a:rPr lang="en-US" sz="3300" smtClean="0"/>
            </a:br>
            <a:r>
              <a:rPr lang="en-US" sz="3300" smtClean="0"/>
              <a:t>Pass </a:t>
            </a:r>
            <a:r>
              <a:rPr lang="en-US" sz="3300" smtClean="0"/>
              <a:t>Parameter </a:t>
            </a:r>
            <a:r>
              <a:rPr lang="en-US" sz="3300" smtClean="0"/>
              <a:t>(Global Variable by Singleton)</a:t>
            </a:r>
            <a:r>
              <a:rPr lang="en-US" sz="3300" smtClean="0"/>
              <a:t/>
            </a:r>
            <a:br>
              <a:rPr lang="en-US" sz="33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20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 Parameter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69357" y="2792945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User Profile e.g. Mr.John</a:t>
            </a:r>
            <a:endParaRPr lang="en-US" sz="1200"/>
          </a:p>
        </p:txBody>
      </p:sp>
      <p:sp>
        <p:nvSpPr>
          <p:cNvPr id="5" name="Oval 4"/>
          <p:cNvSpPr/>
          <p:nvPr/>
        </p:nvSpPr>
        <p:spPr>
          <a:xfrm>
            <a:off x="6246507" y="4444733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smtClean="0"/>
              <a:t>HOMEPAGE</a:t>
            </a:r>
            <a:endParaRPr lang="en-US" sz="1050"/>
          </a:p>
        </p:txBody>
      </p:sp>
      <p:sp>
        <p:nvSpPr>
          <p:cNvPr id="6" name="Oval 5"/>
          <p:cNvSpPr/>
          <p:nvPr/>
        </p:nvSpPr>
        <p:spPr>
          <a:xfrm>
            <a:off x="7642718" y="4444733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smtClean="0"/>
              <a:t>SEARCH</a:t>
            </a:r>
            <a:endParaRPr lang="en-US" sz="1050"/>
          </a:p>
        </p:txBody>
      </p:sp>
      <p:sp>
        <p:nvSpPr>
          <p:cNvPr id="7" name="Oval 6"/>
          <p:cNvSpPr/>
          <p:nvPr/>
        </p:nvSpPr>
        <p:spPr>
          <a:xfrm>
            <a:off x="9300187" y="4444733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smtClean="0"/>
              <a:t>PAYMENT</a:t>
            </a:r>
            <a:endParaRPr lang="en-US" sz="1050"/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flipH="1">
            <a:off x="6786060" y="3667588"/>
            <a:ext cx="2022850" cy="7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8182271" y="3667588"/>
            <a:ext cx="626639" cy="7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>
            <a:off x="8808910" y="3667588"/>
            <a:ext cx="1030830" cy="77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11888" y="2792945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Login</a:t>
            </a:r>
            <a:endParaRPr lang="en-US" sz="12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90994" y="3186878"/>
            <a:ext cx="57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00102" y="1383902"/>
            <a:ext cx="5904790" cy="80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Yu Gothic (Headings)"/>
              </a:rPr>
              <a:t>Global Variable using Singleton </a:t>
            </a:r>
            <a:r>
              <a:rPr lang="en-US" smtClean="0">
                <a:latin typeface="Yu Gothic (Headings)"/>
              </a:rPr>
              <a:t>Class</a:t>
            </a:r>
          </a:p>
          <a:p>
            <a:pPr algn="ctr"/>
            <a:r>
              <a:rPr lang="en-US" smtClean="0">
                <a:latin typeface="Yu Gothic (Headings)"/>
              </a:rPr>
              <a:t>(Login -&gt; Many Classes)</a:t>
            </a:r>
            <a:endParaRPr lang="en-US">
              <a:latin typeface="Yu Gothic (Headings)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80299" y="2792945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Login</a:t>
            </a:r>
            <a:endParaRPr lang="en-US" sz="1200"/>
          </a:p>
        </p:txBody>
      </p:sp>
      <p:sp>
        <p:nvSpPr>
          <p:cNvPr id="18" name="Oval 17"/>
          <p:cNvSpPr/>
          <p:nvPr/>
        </p:nvSpPr>
        <p:spPr>
          <a:xfrm>
            <a:off x="157449" y="4444733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/>
              <a:t>HOMEPAGE</a:t>
            </a:r>
            <a:endParaRPr lang="en-US" sz="1100"/>
          </a:p>
        </p:txBody>
      </p:sp>
      <p:sp>
        <p:nvSpPr>
          <p:cNvPr id="19" name="Oval 18"/>
          <p:cNvSpPr/>
          <p:nvPr/>
        </p:nvSpPr>
        <p:spPr>
          <a:xfrm>
            <a:off x="1553660" y="4444733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/>
              <a:t>SEARCH</a:t>
            </a:r>
            <a:endParaRPr lang="en-US" sz="1100"/>
          </a:p>
        </p:txBody>
      </p:sp>
      <p:sp>
        <p:nvSpPr>
          <p:cNvPr id="20" name="Oval 19"/>
          <p:cNvSpPr/>
          <p:nvPr/>
        </p:nvSpPr>
        <p:spPr>
          <a:xfrm>
            <a:off x="3211129" y="4444733"/>
            <a:ext cx="1079106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/>
              <a:t>PAYMENT</a:t>
            </a:r>
            <a:endParaRPr lang="en-US" sz="1100"/>
          </a:p>
        </p:txBody>
      </p:sp>
      <p:cxnSp>
        <p:nvCxnSpPr>
          <p:cNvPr id="22" name="Straight Arrow Connector 21"/>
          <p:cNvCxnSpPr>
            <a:stCxn id="17" idx="4"/>
            <a:endCxn id="18" idx="7"/>
          </p:cNvCxnSpPr>
          <p:nvPr/>
        </p:nvCxnSpPr>
        <p:spPr>
          <a:xfrm flipH="1">
            <a:off x="1078524" y="3667588"/>
            <a:ext cx="1641328" cy="90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36555" y="4873320"/>
            <a:ext cx="317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32766" y="4873320"/>
            <a:ext cx="57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7449" y="1379059"/>
            <a:ext cx="5780839" cy="80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>
                <a:latin typeface="Yu Gothic (Headings)"/>
              </a:rPr>
              <a:t>Normal Pass Parameter</a:t>
            </a:r>
          </a:p>
          <a:p>
            <a:pPr algn="ctr"/>
            <a:r>
              <a:rPr lang="en-US" smtClean="0">
                <a:latin typeface="Yu Gothic (Headings)"/>
              </a:rPr>
              <a:t>(Class A -&gt; Class </a:t>
            </a:r>
            <a:r>
              <a:rPr lang="en-US" smtClean="0">
                <a:latin typeface="Yu Gothic (Headings)"/>
              </a:rPr>
              <a:t>B -&gt; Class C)</a:t>
            </a:r>
            <a:endParaRPr lang="en-US">
              <a:latin typeface="Yu Gothic (Headings)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86850" y="2667000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Singleton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to use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18100" y="952500"/>
            <a:ext cx="6464300" cy="217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Create Class</a:t>
            </a:r>
          </a:p>
          <a:p>
            <a:pPr marL="342900" indent="-342900">
              <a:buAutoNum type="arabicPeriod"/>
            </a:pPr>
            <a:r>
              <a:rPr lang="en-US" smtClean="0"/>
              <a:t>Create Class e.g. GlobalAppData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4" y="1009649"/>
            <a:ext cx="4234122" cy="2187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4" y="3263899"/>
            <a:ext cx="4234122" cy="3375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18100" y="3263898"/>
            <a:ext cx="6464300" cy="327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How to use</a:t>
            </a:r>
          </a:p>
          <a:p>
            <a:pPr marL="342900" indent="-342900">
              <a:buAutoNum type="arabicPeriod"/>
            </a:pPr>
            <a:r>
              <a:rPr lang="en-US" smtClean="0"/>
              <a:t>Declare variable</a:t>
            </a:r>
          </a:p>
          <a:p>
            <a:pPr marL="342900" indent="-342900">
              <a:buAutoNum type="arabicPeriod"/>
            </a:pPr>
            <a:r>
              <a:rPr lang="en-US" smtClean="0"/>
              <a:t>Set Data</a:t>
            </a:r>
          </a:p>
          <a:p>
            <a:pPr marL="342900" indent="-342900">
              <a:buAutoNum type="arabicPeriod"/>
            </a:pPr>
            <a:r>
              <a:rPr lang="en-US" smtClean="0"/>
              <a:t>Get Data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43050" y="2622550"/>
            <a:ext cx="36195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65300" y="4235451"/>
            <a:ext cx="36195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65300" y="5207003"/>
            <a:ext cx="36195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65300" y="5692778"/>
            <a:ext cx="36195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66950" y="4400551"/>
            <a:ext cx="1587500" cy="126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14575" y="5245104"/>
            <a:ext cx="2235200" cy="37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14575" y="5756278"/>
            <a:ext cx="2235200" cy="4768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 class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4650" y="647701"/>
            <a:ext cx="156824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 CLASS APP DATA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 HOW TO USE 1) IMPORT 2) REF. e.g. globalAppDat.email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GlobalAppData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 DECLARE VARIABLE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  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GlobalAppData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_globalAppData = </a:t>
            </a:r>
            <a:r>
              <a:rPr lang="en-US" sz="100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GlobalAppData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00">
                <a:solidFill>
                  <a:srgbClr val="DCDCAA"/>
                </a:solidFill>
                <a:latin typeface="Consolas" panose="020B0609020204030204" pitchFamily="49" charset="0"/>
              </a:rPr>
              <a:t>_internal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 SHARED VARIABLE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text = 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bool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isLogin = 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userName = 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email = 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name = 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surname = 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imageProfileUrl = 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mobile = 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 FACTORY APP DATA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  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factory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GlobalAppData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_globalAppData;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GlobalAppData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000">
                <a:solidFill>
                  <a:srgbClr val="DCDCAA"/>
                </a:solidFill>
                <a:latin typeface="Consolas" panose="020B0609020204030204" pitchFamily="49" charset="0"/>
              </a:rPr>
              <a:t>_internal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 APP DATA = APPDATA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//==========================================================================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 globalAppData = </a:t>
            </a:r>
            <a:r>
              <a:rPr lang="en-US" sz="1000">
                <a:solidFill>
                  <a:srgbClr val="4EC9B0"/>
                </a:solidFill>
                <a:latin typeface="Consolas" panose="020B0609020204030204" pitchFamily="49" charset="0"/>
              </a:rPr>
              <a:t>GlobalAppData</a:t>
            </a:r>
            <a:r>
              <a:rPr lang="en-US" sz="100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7412"/>
            <a:ext cx="3209925" cy="16668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29350" y="1466851"/>
            <a:ext cx="2978150" cy="4254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63" y="931861"/>
            <a:ext cx="2709152" cy="5666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8" y="929480"/>
            <a:ext cx="2730871" cy="5668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542" y="929480"/>
            <a:ext cx="2805109" cy="5668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79" y="929480"/>
            <a:ext cx="3061962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5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Source code in each EP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How to download code and open project from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Concept: Global </a:t>
            </a:r>
            <a:r>
              <a:rPr lang="en-US" sz="2400"/>
              <a:t>Variable using </a:t>
            </a:r>
            <a:r>
              <a:rPr lang="en-US" sz="2400"/>
              <a:t>Singletons </a:t>
            </a:r>
            <a:r>
              <a:rPr lang="en-US" sz="2400" smtClean="0"/>
              <a:t>Class (Login </a:t>
            </a:r>
            <a:r>
              <a:rPr lang="en-US" sz="2400"/>
              <a:t>-&gt; Many pages)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</a:t>
            </a:r>
            <a:r>
              <a:rPr lang="en-US" sz="3600" smtClean="0">
                <a:solidFill>
                  <a:schemeClr val="bg1"/>
                </a:solidFill>
              </a:rPr>
              <a:t>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Source Code in GitHub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61566"/>
              </p:ext>
            </p:extLst>
          </p:nvPr>
        </p:nvGraphicFramePr>
        <p:xfrm>
          <a:off x="609600" y="999066"/>
          <a:ext cx="10972800" cy="51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>
                  <a:extLst>
                    <a:ext uri="{9D8B030D-6E8A-4147-A177-3AD203B41FA5}">
                      <a16:colId xmlns:a16="http://schemas.microsoft.com/office/drawing/2014/main" val="403927987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96722605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53739657"/>
                    </a:ext>
                  </a:extLst>
                </a:gridCol>
              </a:tblGrid>
              <a:tr h="770366"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URL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EP in YouTube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Content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339172"/>
                  </a:ext>
                </a:extLst>
              </a:tr>
              <a:tr h="770366">
                <a:tc>
                  <a:txBody>
                    <a:bodyPr/>
                    <a:lstStyle/>
                    <a:p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EP01-10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Future</a:t>
                      </a:r>
                      <a:r>
                        <a:rPr lang="en-US" baseline="0" smtClean="0">
                          <a:latin typeface="Yu Gothic (Headings)"/>
                        </a:rPr>
                        <a:t> e.g. How to install, What is flutter, Technicque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06286"/>
                  </a:ext>
                </a:extLst>
              </a:tr>
              <a:tr h="770366"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  <a:hlinkClick r:id="rId2"/>
                        </a:rPr>
                        <a:t>https://github.com/traitet/flutterep11</a:t>
                      </a:r>
                      <a:endParaRPr lang="en-US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EP11-20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Basic Knowldget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14291"/>
                  </a:ext>
                </a:extLst>
              </a:tr>
              <a:tr h="770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Yu Gothic (Headings)"/>
                          <a:hlinkClick r:id="rId3"/>
                        </a:rPr>
                        <a:t>https://github.com/traitet/flutterep21</a:t>
                      </a:r>
                      <a:endParaRPr lang="en-US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EP21-30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Resetaurant E-menu Case</a:t>
                      </a:r>
                      <a:r>
                        <a:rPr lang="en-US" baseline="0" smtClean="0">
                          <a:latin typeface="Yu Gothic (Headings)"/>
                        </a:rPr>
                        <a:t> Study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63273"/>
                  </a:ext>
                </a:extLst>
              </a:tr>
              <a:tr h="1329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Yu Gothic (Headings)"/>
                          <a:hlinkClick r:id="rId4"/>
                        </a:rPr>
                        <a:t>https://github.com/traitet/flutterep31</a:t>
                      </a:r>
                      <a:endParaRPr lang="en-US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EP31-40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Yu Gothic (Headings)"/>
                        </a:rPr>
                        <a:t>Resetaurant E-menu Case</a:t>
                      </a:r>
                      <a:r>
                        <a:rPr lang="en-US" baseline="0" smtClean="0">
                          <a:latin typeface="Yu Gothic (Headings)"/>
                        </a:rPr>
                        <a:t> Study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275435"/>
                  </a:ext>
                </a:extLst>
              </a:tr>
              <a:tr h="770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Yu Gothic (Headings)"/>
                          <a:hlinkClick r:id="rId5"/>
                        </a:rPr>
                        <a:t>https://github.com/traitet/flutterep41</a:t>
                      </a:r>
                      <a:endParaRPr lang="en-US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Yu Gothic (Headings)"/>
                        </a:rPr>
                        <a:t>EP41-50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Yu Gothic (Headings)"/>
                        </a:rPr>
                        <a:t>Resetaurant E-menu Case</a:t>
                      </a:r>
                      <a:r>
                        <a:rPr lang="en-US" baseline="0" smtClean="0">
                          <a:latin typeface="Yu Gothic (Headings)"/>
                        </a:rPr>
                        <a:t> Study</a:t>
                      </a:r>
                      <a:endParaRPr lang="en-US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0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0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Code from GitHub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96"/>
          <a:stretch/>
        </p:blipFill>
        <p:spPr>
          <a:xfrm>
            <a:off x="49864" y="1355462"/>
            <a:ext cx="2661586" cy="2095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26945" y="786147"/>
            <a:ext cx="305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>
                <a:latin typeface="Yu Gothic (Headings)"/>
                <a:hlinkClick r:id="rId3"/>
              </a:rPr>
              <a:t>https</a:t>
            </a:r>
            <a:r>
              <a:rPr lang="en-US">
                <a:latin typeface="Yu Gothic (Headings)"/>
                <a:hlinkClick r:id="rId3"/>
              </a:rPr>
              <a:t>://</a:t>
            </a:r>
            <a:r>
              <a:rPr lang="en-US" smtClean="0">
                <a:latin typeface="Yu Gothic (Headings)"/>
                <a:hlinkClick r:id="rId3"/>
              </a:rPr>
              <a:t>github.com/traitet/flutterep41</a:t>
            </a:r>
            <a:endParaRPr lang="en-US" smtClean="0">
              <a:latin typeface="Yu Gothic (Headings)"/>
            </a:endParaRPr>
          </a:p>
          <a:p>
            <a:pPr lvl="0" defTabSz="914400">
              <a:defRPr/>
            </a:pPr>
            <a:r>
              <a:rPr lang="en-US" smtClean="0">
                <a:latin typeface="Yu Gothic (Headings)"/>
              </a:rPr>
              <a:t>1. Code, Download ZIP file</a:t>
            </a:r>
            <a:endParaRPr lang="en-US">
              <a:latin typeface="Yu Gothic (Headings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8184"/>
          <a:stretch/>
        </p:blipFill>
        <p:spPr>
          <a:xfrm>
            <a:off x="58538" y="3514635"/>
            <a:ext cx="1957977" cy="1814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689" y="4859352"/>
            <a:ext cx="4106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Unzip  flutterep41-master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Change folder to from flutterep41-master to flutterep41 (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เปลี่ยนเพื่อให้ชื่อ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ตรงกัน ไม่เปลี่ยนก็ไม่เป็นไรครับ)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553" y="1246797"/>
            <a:ext cx="2883547" cy="19005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6553" y="745524"/>
            <a:ext cx="4976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VS Code, File, Open Folder (flutterep41)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876" y="873297"/>
            <a:ext cx="4125853" cy="22422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31169" y="3663387"/>
            <a:ext cx="1949498" cy="1195965"/>
          </a:xfrm>
          <a:prstGeom prst="roundRect">
            <a:avLst>
              <a:gd name="adj" fmla="val 6021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10876" y="3055198"/>
            <a:ext cx="569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Double Click “pubspec.yaml”</a:t>
            </a:r>
          </a:p>
          <a:p>
            <a:pPr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Right Click, select “Get Package”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021" y="3657201"/>
            <a:ext cx="2747678" cy="127886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846116" y="3650601"/>
            <a:ext cx="2193583" cy="500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5830" y="5875513"/>
            <a:ext cx="281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Run, Start Debugging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Select “Dart &amp; flutter”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23723" y="1700826"/>
            <a:ext cx="387727" cy="28134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755249" y="2321210"/>
            <a:ext cx="886351" cy="20536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10876" y="2634851"/>
            <a:ext cx="867580" cy="24554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01720" y="6200072"/>
            <a:ext cx="4115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Emulator show UI </a:t>
            </a:r>
            <a:r>
              <a:rPr lang="th-TH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สำเร็จแล้ว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!!!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1720" y="4003234"/>
            <a:ext cx="2138362" cy="21064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598" y="4956521"/>
            <a:ext cx="2764568" cy="105165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9720729" y="2719302"/>
            <a:ext cx="1541438" cy="24554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68630" y="5468701"/>
            <a:ext cx="497157" cy="1518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025154" y="1916782"/>
            <a:ext cx="3934445" cy="80252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089" y="2273869"/>
            <a:ext cx="2276475" cy="36195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234374" y="2227069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60982" y="3858298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53298" y="4370872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6253804" y="2230294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5158660" y="3215393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" name="Oval 32"/>
          <p:cNvSpPr/>
          <p:nvPr/>
        </p:nvSpPr>
        <p:spPr>
          <a:xfrm>
            <a:off x="5848219" y="5423478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14082" y="2526577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222777" y="2503511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8134219" y="4802454"/>
            <a:ext cx="451025" cy="43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090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Manual (PowerPoint)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3" y="939798"/>
            <a:ext cx="3012802" cy="58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7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way to Follow Training ?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7400" y="1185333"/>
            <a:ext cx="8830733" cy="295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smtClean="0"/>
              <a:t>Download GitHub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smtClean="0"/>
              <a:t>Open PowerPoint to see content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smtClean="0"/>
              <a:t>Delete files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smtClean="0"/>
              <a:t>Write code follow YouTube</a:t>
            </a:r>
            <a:endParaRPr lang="en-US" sz="3200"/>
          </a:p>
        </p:txBody>
      </p:sp>
      <p:sp>
        <p:nvSpPr>
          <p:cNvPr id="4" name="Rectangle 3"/>
          <p:cNvSpPr/>
          <p:nvPr/>
        </p:nvSpPr>
        <p:spPr>
          <a:xfrm>
            <a:off x="0" y="4944533"/>
            <a:ext cx="12192000" cy="191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If copy code,  would not be good !!</a:t>
            </a:r>
          </a:p>
          <a:p>
            <a:pPr marL="514350" indent="-514350">
              <a:buAutoNum type="arabicParenBoth"/>
            </a:pPr>
            <a:r>
              <a:rPr lang="en-US" sz="2400" smtClean="0"/>
              <a:t> Don’t know sequence how to write flutter </a:t>
            </a:r>
          </a:p>
          <a:p>
            <a:pPr marL="514350" indent="-514350">
              <a:buAutoNum type="arabicParenBoth"/>
            </a:pPr>
            <a:r>
              <a:rPr lang="en-US" sz="2400" smtClean="0"/>
              <a:t> Don’t learn from mistake</a:t>
            </a:r>
          </a:p>
          <a:p>
            <a:pPr marL="514350" indent="-514350">
              <a:buAutoNum type="arabicParenBoth"/>
            </a:pPr>
            <a:r>
              <a:rPr lang="en-US" sz="2400"/>
              <a:t> </a:t>
            </a:r>
            <a:r>
              <a:rPr lang="en-US" sz="2400" smtClean="0"/>
              <a:t>Maybe -&gt; Cannot write you own code</a:t>
            </a:r>
          </a:p>
        </p:txBody>
      </p:sp>
    </p:spTree>
    <p:extLst>
      <p:ext uri="{BB962C8B-B14F-4D97-AF65-F5344CB8AC3E}">
        <p14:creationId xmlns:p14="http://schemas.microsoft.com/office/powerpoint/2010/main" val="175675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 Pass Parameter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61" y="1426265"/>
            <a:ext cx="2370995" cy="438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38" y="1426265"/>
            <a:ext cx="2335965" cy="43245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68048" y="2201517"/>
            <a:ext cx="1992795" cy="1570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32" y="1426266"/>
            <a:ext cx="2370995" cy="4389406"/>
          </a:xfrm>
          <a:prstGeom prst="rect">
            <a:avLst/>
          </a:prstGeom>
        </p:spPr>
      </p:pic>
      <p:pic>
        <p:nvPicPr>
          <p:cNvPr id="8" name="Picture 7" descr="File:Orange Icon User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45" y="1004509"/>
            <a:ext cx="405020" cy="405020"/>
          </a:xfrm>
          <a:prstGeom prst="rect">
            <a:avLst/>
          </a:prstGeom>
        </p:spPr>
      </p:pic>
      <p:pic>
        <p:nvPicPr>
          <p:cNvPr id="9" name="Picture 8" descr="File:Orange Icon User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244" y="1004509"/>
            <a:ext cx="405020" cy="4050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00133" y="2201517"/>
            <a:ext cx="114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8048" y="3219211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Display</a:t>
            </a:r>
          </a:p>
          <a:p>
            <a:r>
              <a:rPr lang="en-US" smtClean="0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Variable by Singleton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96139" y="2556059"/>
            <a:ext cx="2663687" cy="2294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atin typeface="Yu Gothic (Headings)"/>
              </a:rPr>
              <a:t>Singleton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Yu Gothic (Headings)"/>
              </a:rPr>
              <a:t>isLogin</a:t>
            </a:r>
            <a:endParaRPr lang="en-US" smtClean="0">
              <a:latin typeface="Yu Gothic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Yu Gothic (Headings)"/>
              </a:rPr>
              <a:t>U</a:t>
            </a:r>
            <a:r>
              <a:rPr lang="en-US" smtClean="0">
                <a:latin typeface="Yu Gothic (Headings)"/>
              </a:rPr>
              <a:t>sername</a:t>
            </a:r>
            <a:endParaRPr lang="en-US" smtClean="0">
              <a:latin typeface="Yu Gothic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Yu Gothic (Headings)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Yu Gothic (Headings)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Yu Gothic (Headings)"/>
              </a:rPr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(Headings)"/>
              </a:rPr>
              <a:t>I</a:t>
            </a:r>
            <a:r>
              <a:rPr lang="en-US" smtClean="0">
                <a:latin typeface="Yu Gothic (Headings)"/>
              </a:rPr>
              <a:t>mageProfileUrl</a:t>
            </a:r>
            <a:endParaRPr lang="en-US" smtClean="0">
              <a:latin typeface="Yu Gothic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Yu Gothic (Headings)"/>
              </a:rPr>
              <a:t>M</a:t>
            </a:r>
            <a:r>
              <a:rPr lang="en-US" smtClean="0">
                <a:latin typeface="Yu Gothic (Headings)"/>
              </a:rPr>
              <a:t>obile</a:t>
            </a:r>
            <a:endParaRPr lang="en-US">
              <a:latin typeface="Yu Gothic (Headings)"/>
            </a:endParaRPr>
          </a:p>
        </p:txBody>
      </p:sp>
      <p:cxnSp>
        <p:nvCxnSpPr>
          <p:cNvPr id="4" name="Straight Connector 3"/>
          <p:cNvCxnSpPr>
            <a:endCxn id="3" idx="1"/>
          </p:cNvCxnSpPr>
          <p:nvPr/>
        </p:nvCxnSpPr>
        <p:spPr>
          <a:xfrm flipV="1">
            <a:off x="3056282" y="3703461"/>
            <a:ext cx="839857" cy="43592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08" y="1128092"/>
            <a:ext cx="2335965" cy="4324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862" y="1128092"/>
            <a:ext cx="2370995" cy="4389406"/>
          </a:xfrm>
          <a:prstGeom prst="rect">
            <a:avLst/>
          </a:prstGeom>
        </p:spPr>
      </p:pic>
      <p:pic>
        <p:nvPicPr>
          <p:cNvPr id="7" name="Picture 6" descr="File:Orange Icon User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28" y="1574366"/>
            <a:ext cx="405020" cy="405020"/>
          </a:xfrm>
          <a:prstGeom prst="rect">
            <a:avLst/>
          </a:prstGeom>
        </p:spPr>
      </p:pic>
      <p:pic>
        <p:nvPicPr>
          <p:cNvPr id="8" name="Picture 7" descr="File:Orange Icon User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18" y="1568051"/>
            <a:ext cx="405020" cy="405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88" y="1128092"/>
            <a:ext cx="2695672" cy="499047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3" idx="3"/>
          </p:cNvCxnSpPr>
          <p:nvPr/>
        </p:nvCxnSpPr>
        <p:spPr>
          <a:xfrm flipV="1">
            <a:off x="6559826" y="1979386"/>
            <a:ext cx="1373441" cy="172407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59826" y="1879600"/>
            <a:ext cx="4269041" cy="2641601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4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 Design Pattern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973665"/>
            <a:ext cx="1135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>
              <a:solidFill>
                <a:srgbClr val="000000"/>
              </a:solidFill>
              <a:latin typeface="Yu Gothic (Headings)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Yu Gothic (Headings)"/>
                <a:hlinkClick r:id="rId2"/>
              </a:rPr>
              <a:t>https://www.javatpoint.com/singleton-design-pattern-in-java</a:t>
            </a:r>
            <a:endParaRPr lang="en-US" sz="2800">
              <a:latin typeface="Yu Gothic (Headings)"/>
            </a:endParaRP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Yu Gothic (Headings)"/>
              </a:rPr>
              <a:t>Singleton Pattern says that just</a:t>
            </a:r>
            <a:r>
              <a:rPr lang="en-US" sz="2800" b="1">
                <a:solidFill>
                  <a:srgbClr val="000000"/>
                </a:solidFill>
                <a:latin typeface="Yu Gothic (Headings)"/>
              </a:rPr>
              <a:t>"define a class that has </a:t>
            </a:r>
            <a:r>
              <a:rPr lang="en-US" sz="2800" b="1">
                <a:solidFill>
                  <a:srgbClr val="FF0000"/>
                </a:solidFill>
                <a:latin typeface="Yu Gothic (Headings)"/>
              </a:rPr>
              <a:t>only one instance</a:t>
            </a:r>
            <a:r>
              <a:rPr lang="en-US" sz="2800" b="1">
                <a:solidFill>
                  <a:srgbClr val="000000"/>
                </a:solidFill>
                <a:latin typeface="Yu Gothic (Headings)"/>
              </a:rPr>
              <a:t> and provides a global point of access to it".</a:t>
            </a:r>
            <a:endParaRPr lang="en-US" sz="2800">
              <a:solidFill>
                <a:srgbClr val="000000"/>
              </a:solidFill>
              <a:latin typeface="Yu Gothic (Headings)"/>
            </a:endParaRP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Yu Gothic (Headings)"/>
              </a:rPr>
              <a:t>In other words, a class must ensure that only single instance should be </a:t>
            </a:r>
            <a:r>
              <a:rPr lang="en-US" sz="2800">
                <a:solidFill>
                  <a:srgbClr val="FF0000"/>
                </a:solidFill>
                <a:latin typeface="Yu Gothic (Headings)"/>
              </a:rPr>
              <a:t>created and single object can be used by all other </a:t>
            </a:r>
            <a:r>
              <a:rPr lang="en-US" sz="2800">
                <a:solidFill>
                  <a:srgbClr val="FF0000"/>
                </a:solidFill>
                <a:latin typeface="Yu Gothic (Headings)"/>
              </a:rPr>
              <a:t>classes</a:t>
            </a:r>
            <a:r>
              <a:rPr lang="en-US" sz="2800" smtClean="0">
                <a:solidFill>
                  <a:srgbClr val="000000"/>
                </a:solidFill>
                <a:latin typeface="Yu Gothic (Headings)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Yu Gothic (Headings)"/>
              </a:rPr>
              <a:t>“1 </a:t>
            </a:r>
            <a:r>
              <a:rPr lang="th-TH" sz="2800" smtClean="0">
                <a:solidFill>
                  <a:srgbClr val="FF0000"/>
                </a:solidFill>
                <a:latin typeface="Yu Gothic (Headings)"/>
              </a:rPr>
              <a:t>ตัวแปร ใช้ได้ทุกครั้ง หรือ ทุก </a:t>
            </a:r>
            <a:r>
              <a:rPr lang="en-US" sz="2800" smtClean="0">
                <a:solidFill>
                  <a:srgbClr val="FF0000"/>
                </a:solidFill>
                <a:latin typeface="Yu Gothic (Headings)"/>
              </a:rPr>
              <a:t>Screen”</a:t>
            </a:r>
            <a:endParaRPr lang="en-US" sz="2800">
              <a:solidFill>
                <a:srgbClr val="FF0000"/>
              </a:solidFill>
              <a:latin typeface="Yu Gothic (Headings)"/>
            </a:endParaRPr>
          </a:p>
          <a:p>
            <a:pPr>
              <a:lnSpc>
                <a:spcPct val="150000"/>
              </a:lnSpc>
            </a:pPr>
            <a:endParaRPr lang="en-US" sz="2800">
              <a:latin typeface="Yu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021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7196</TotalTime>
  <Words>647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Consolas</vt:lpstr>
      <vt:lpstr>Cordia New</vt:lpstr>
      <vt:lpstr>Rockwell</vt:lpstr>
      <vt:lpstr>Segoe UI Historic</vt:lpstr>
      <vt:lpstr>Segoe UI Semibold</vt:lpstr>
      <vt:lpstr>Tahoma</vt:lpstr>
      <vt:lpstr>Wingdings</vt:lpstr>
      <vt:lpstr>Yu Gothic (Headings)</vt:lpstr>
      <vt:lpstr>Atlas</vt:lpstr>
      <vt:lpstr>EP41-1 Download code from GitHub Pass Parameter (Global Variable by Singleton) Case Study “Restaurant E-menu” ระบบสั่งอาหารผ่านมือถือ</vt:lpstr>
      <vt:lpstr>CONTENT เนื้อหาวันนี้</vt:lpstr>
      <vt:lpstr>Source Code in GitHub</vt:lpstr>
      <vt:lpstr>Download Code from GitHub</vt:lpstr>
      <vt:lpstr>Manual (PowerPoint)</vt:lpstr>
      <vt:lpstr>Best way to Follow Training ?</vt:lpstr>
      <vt:lpstr>Normal Pass Parameter</vt:lpstr>
      <vt:lpstr>Global Variable by Singleton</vt:lpstr>
      <vt:lpstr>Singleton Design Pattern</vt:lpstr>
      <vt:lpstr>Pass Parameter</vt:lpstr>
      <vt:lpstr>Step to use</vt:lpstr>
      <vt:lpstr>Singleton class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169</cp:revision>
  <dcterms:created xsi:type="dcterms:W3CDTF">2020-07-26T15:09:54Z</dcterms:created>
  <dcterms:modified xsi:type="dcterms:W3CDTF">2020-08-29T11:36:51Z</dcterms:modified>
</cp:coreProperties>
</file>