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5"/>
  </p:notesMasterIdLst>
  <p:sldIdLst>
    <p:sldId id="256" r:id="rId2"/>
    <p:sldId id="261" r:id="rId3"/>
    <p:sldId id="262" r:id="rId4"/>
    <p:sldId id="277" r:id="rId5"/>
    <p:sldId id="264" r:id="rId6"/>
    <p:sldId id="269" r:id="rId7"/>
    <p:sldId id="275" r:id="rId8"/>
    <p:sldId id="278" r:id="rId9"/>
    <p:sldId id="276" r:id="rId10"/>
    <p:sldId id="274" r:id="rId11"/>
    <p:sldId id="280" r:id="rId12"/>
    <p:sldId id="281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EP66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Create “Model Class” for Keep Order Data</a:t>
            </a:r>
            <a:r>
              <a:rPr lang="en-US" sz="1800"/>
              <a:t/>
            </a:r>
            <a:br>
              <a:rPr lang="en-US" sz="180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14 </a:t>
            </a:r>
            <a:r>
              <a:rPr lang="en-US" smtClean="0"/>
              <a:t>Sep 2020</a:t>
            </a:r>
          </a:p>
          <a:p>
            <a:r>
              <a:rPr lang="en-US" smtClean="0"/>
              <a:t>Day#55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Insert, Delete, update, Getdata with Database (FireStore)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363488" y="1255170"/>
            <a:ext cx="11500994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Insert and Update Data into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Firestore.instance.collection('TT_ORDERS').document(orderNo + '|' + DateTime.now().millisecondsSinceEpoch.toString()).setData({'menuId': menuId,'menuNameEng': title, })</a:t>
            </a:r>
          </a:p>
          <a:p>
            <a:endParaRPr lang="en-US" sz="1200"/>
          </a:p>
          <a:p>
            <a:pPr>
              <a:lnSpc>
                <a:spcPct val="200000"/>
              </a:lnSpc>
            </a:pPr>
            <a:r>
              <a:rPr lang="en-US" b="1"/>
              <a:t>Update Data to Database by Document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Firestore.instance.collection('TT_ORDERS').document(snapshot.data.documents[index].documentID).update({‘qty': 3,‘remark': ’Test’, </a:t>
            </a:r>
            <a:r>
              <a:rPr lang="en-US" sz="1200" smtClean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Firestore.instance.collection('TT_ORDERS').document(snapshot.data.documents[index].documentID</a:t>
            </a:r>
            <a:r>
              <a:rPr lang="en-US" sz="1200" smtClean="0"/>
              <a:t>).child(‘orderNo’).update</a:t>
            </a:r>
            <a:r>
              <a:rPr lang="en-US" sz="1200"/>
              <a:t>({‘qty': 3,‘remark': ’Test’, </a:t>
            </a:r>
            <a:r>
              <a:rPr lang="en-US" sz="1200" smtClean="0"/>
              <a:t>})</a:t>
            </a:r>
            <a:endParaRPr lang="en-US" sz="1200" b="1" smtClean="0"/>
          </a:p>
          <a:p>
            <a:pPr>
              <a:lnSpc>
                <a:spcPct val="200000"/>
              </a:lnSpc>
            </a:pPr>
            <a:r>
              <a:rPr lang="en-US" b="1" smtClean="0"/>
              <a:t>Get Data from Database by Document ID</a:t>
            </a:r>
            <a:endParaRPr lang="en-US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smtClean="0"/>
              <a:t>Firestore.instance.collection</a:t>
            </a:r>
            <a:r>
              <a:rPr lang="en-US" sz="1200"/>
              <a:t>('TT_ORDERS').document(widget.documentId).get().then((value</a:t>
            </a:r>
            <a:r>
              <a:rPr lang="en-US" sz="120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b="1"/>
              <a:t>Get List of Data from Database by Condition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Firestore.instance.collection('TT_ORDERS').where('orderNo', isEqualTo: </a:t>
            </a:r>
            <a:r>
              <a:rPr lang="en-US" sz="1200" smtClean="0"/>
              <a:t>’ORD007’).</a:t>
            </a:r>
            <a:r>
              <a:rPr lang="en-US" sz="1200"/>
              <a:t>snapshots()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Firestore.instance.collection('TM_MENUS').where('menuCategoryValue',isEqualTo: </a:t>
            </a:r>
            <a:r>
              <a:rPr lang="en-US" sz="1200" smtClean="0"/>
              <a:t>’Foods’).</a:t>
            </a:r>
            <a:r>
              <a:rPr lang="en-US" sz="1200"/>
              <a:t>snapshots</a:t>
            </a:r>
            <a:r>
              <a:rPr lang="en-US" sz="1200" smtClean="0"/>
              <a:t>()</a:t>
            </a:r>
          </a:p>
          <a:p>
            <a:pPr>
              <a:lnSpc>
                <a:spcPct val="200000"/>
              </a:lnSpc>
            </a:pPr>
            <a:r>
              <a:rPr lang="en-US" b="1" smtClean="0"/>
              <a:t>Delete Data from Database by Document ID</a:t>
            </a:r>
            <a:endParaRPr lang="en-US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smtClean="0"/>
              <a:t>Firestore.instance.collection</a:t>
            </a:r>
            <a:r>
              <a:rPr lang="en-US" sz="1200"/>
              <a:t>('TT_ORDERS').document(snapshot.data.documents[index].documentID).delete</a:t>
            </a:r>
            <a:r>
              <a:rPr lang="en-US" sz="120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16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Flutter - Model Class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54" b="14240"/>
          <a:stretch/>
        </p:blipFill>
        <p:spPr>
          <a:xfrm>
            <a:off x="2221" y="882649"/>
            <a:ext cx="5068712" cy="5925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22" y="882648"/>
            <a:ext cx="3701487" cy="5926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292" y="1398660"/>
            <a:ext cx="2280657" cy="241133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7486" y="2112294"/>
            <a:ext cx="202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</a:rPr>
              <a:t>Attributes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</a:rPr>
              <a:t>Constuctures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14" y="3823452"/>
            <a:ext cx="4757209" cy="10202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20949" y="3823452"/>
            <a:ext cx="24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  <a:r>
              <a:rPr lang="en-US" smtClean="0">
                <a:solidFill>
                  <a:schemeClr val="bg1"/>
                </a:solidFill>
              </a:rPr>
              <a:t>. Map to ToFireStore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815" y="5036117"/>
            <a:ext cx="4757208" cy="176153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0949" y="5699428"/>
            <a:ext cx="258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  <a:r>
              <a:rPr lang="en-US" smtClean="0">
                <a:solidFill>
                  <a:schemeClr val="bg1"/>
                </a:solidFill>
              </a:rPr>
              <a:t>. Function Save Order</a:t>
            </a:r>
          </a:p>
          <a:p>
            <a:r>
              <a:rPr lang="en-US" smtClean="0">
                <a:solidFill>
                  <a:schemeClr val="bg1"/>
                </a:solidFill>
              </a:rPr>
              <a:t>(Operations)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3451" y="882649"/>
            <a:ext cx="2201334" cy="260138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0165" y="3484033"/>
            <a:ext cx="2201334" cy="332504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3836" y="1113935"/>
            <a:ext cx="234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4. CustomerInfo Class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1381" y="3745610"/>
            <a:ext cx="234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5. OrderItemInfo Class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35111" y="1113935"/>
            <a:ext cx="3056888" cy="5846427"/>
          </a:xfrm>
          <a:prstGeom prst="roundRect">
            <a:avLst>
              <a:gd name="adj" fmla="val 93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Class: OrderV1Model</a:t>
            </a:r>
          </a:p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204" y="1893582"/>
            <a:ext cx="2710228" cy="2021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204" y="4319148"/>
            <a:ext cx="2710228" cy="247850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266204" y="1560643"/>
            <a:ext cx="2710228" cy="257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Attribute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66204" y="3990156"/>
            <a:ext cx="2710228" cy="239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Operations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35112" y="1096289"/>
            <a:ext cx="3056888" cy="2853527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042400" y="749300"/>
            <a:ext cx="314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Diagram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Flutter - Calling Class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62024"/>
            <a:ext cx="7867343" cy="5419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5692" y="1811410"/>
            <a:ext cx="5874758" cy="29574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4786" y="4036344"/>
            <a:ext cx="41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</a:rPr>
              <a:t>Declare Variable (Initiate Class)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9236" y="5248904"/>
            <a:ext cx="41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2. Call Function Save Order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1" y="1085850"/>
            <a:ext cx="2652914" cy="538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65" y="2000250"/>
            <a:ext cx="4828635" cy="426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259" y="2000251"/>
            <a:ext cx="2643466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Class Diagram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 Concept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Create Model Class with Add Orders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Insert Order data to database (Hard Code Data)</a:t>
            </a:r>
            <a:endParaRPr 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Programming follow the class diagram</a:t>
            </a:r>
            <a:endParaRPr lang="en-US" sz="2400" smtClean="0"/>
          </a:p>
          <a:p>
            <a:r>
              <a:rPr lang="en-US" sz="2400" smtClean="0"/>
              <a:t>Understand relationships among </a:t>
            </a:r>
          </a:p>
          <a:p>
            <a:pPr lvl="1"/>
            <a:r>
              <a:rPr lang="en-US" sz="2200" smtClean="0"/>
              <a:t>Design (Class Diagram)</a:t>
            </a:r>
          </a:p>
          <a:p>
            <a:pPr lvl="1"/>
            <a:r>
              <a:rPr lang="en-US" sz="2200" smtClean="0"/>
              <a:t>Database in Firebase</a:t>
            </a:r>
          </a:p>
          <a:p>
            <a:pPr lvl="1"/>
            <a:r>
              <a:rPr lang="en-US" sz="2200"/>
              <a:t>P</a:t>
            </a:r>
            <a:r>
              <a:rPr lang="en-US" sz="2200" smtClean="0"/>
              <a:t>rogramming </a:t>
            </a:r>
            <a:r>
              <a:rPr lang="en-US" sz="2200" smtClean="0"/>
              <a:t>in Flutter (basic condept</a:t>
            </a:r>
            <a:r>
              <a:rPr lang="en-US" sz="2200" smtClean="0"/>
              <a:t>)</a:t>
            </a:r>
          </a:p>
          <a:p>
            <a:r>
              <a:rPr lang="en-US" sz="2000" smtClean="0"/>
              <a:t>Nested Database</a:t>
            </a:r>
          </a:p>
          <a:p>
            <a:pPr lvl="1"/>
            <a:r>
              <a:rPr lang="en-US" sz="1800" smtClean="0"/>
              <a:t>List of Order Item Info</a:t>
            </a:r>
          </a:p>
          <a:p>
            <a:pPr lvl="1"/>
            <a:r>
              <a:rPr lang="en-US" sz="1800" smtClean="0"/>
              <a:t>Customer Info </a:t>
            </a:r>
          </a:p>
          <a:p>
            <a:pPr lvl="1"/>
            <a:r>
              <a:rPr lang="en-US" sz="1800" smtClean="0"/>
              <a:t>Payment Info</a:t>
            </a:r>
            <a:endParaRPr 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Diagram (Review)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6489" y="971195"/>
            <a:ext cx="8303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smtClean="0"/>
              <a:t>Class Diagram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	</a:t>
            </a:r>
            <a:r>
              <a:rPr lang="en-US" sz="2800" smtClean="0"/>
              <a:t>Attributes</a:t>
            </a:r>
          </a:p>
          <a:p>
            <a:pPr>
              <a:lnSpc>
                <a:spcPct val="200000"/>
              </a:lnSpc>
            </a:pPr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000" smtClean="0"/>
              <a:t>(Column in Database, Property in Class)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	</a:t>
            </a:r>
            <a:r>
              <a:rPr lang="en-US" sz="2800" smtClean="0"/>
              <a:t>Opertions </a:t>
            </a:r>
          </a:p>
          <a:p>
            <a:pPr>
              <a:lnSpc>
                <a:spcPct val="200000"/>
              </a:lnSpc>
            </a:pPr>
            <a:r>
              <a:rPr lang="en-US" sz="2000"/>
              <a:t>	</a:t>
            </a:r>
            <a:r>
              <a:rPr lang="en-US" sz="2000" smtClean="0"/>
              <a:t>	(Function = Method in Flutter)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8123"/>
          <a:stretch/>
        </p:blipFill>
        <p:spPr>
          <a:xfrm>
            <a:off x="6747949" y="1032478"/>
            <a:ext cx="3230937" cy="5547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ounded Rectangle 8"/>
          <p:cNvSpPr/>
          <p:nvPr/>
        </p:nvSpPr>
        <p:spPr>
          <a:xfrm>
            <a:off x="10052720" y="1033670"/>
            <a:ext cx="2016224" cy="5594310"/>
          </a:xfrm>
          <a:prstGeom prst="roundRect">
            <a:avLst>
              <a:gd name="adj" fmla="val 93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Class: OrderModel</a:t>
            </a:r>
          </a:p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37915" y="1817441"/>
            <a:ext cx="1868556" cy="2141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Attributes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37914" y="4055592"/>
            <a:ext cx="1868556" cy="2141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Operations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9237" y="1686812"/>
            <a:ext cx="2391071" cy="13006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06882" y="1347749"/>
            <a:ext cx="13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Attributes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9237" y="5952119"/>
            <a:ext cx="2391071" cy="6273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72804" y="5575065"/>
            <a:ext cx="225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Operations</a:t>
            </a:r>
          </a:p>
          <a:p>
            <a:r>
              <a:rPr lang="en-US" smtClean="0">
                <a:solidFill>
                  <a:schemeClr val="bg1"/>
                </a:solidFill>
              </a:rPr>
              <a:t>(Today: addOrder)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61225" y="3397810"/>
            <a:ext cx="140528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Flutter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37914" y="1792810"/>
            <a:ext cx="1868556" cy="21658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</a:t>
            </a:r>
            <a:r>
              <a:rPr lang="en-US" smtClean="0"/>
              <a:t>Design </a:t>
            </a:r>
            <a:r>
              <a:rPr lang="en-US" smtClean="0">
                <a:sym typeface="Wingdings 3" panose="05040102010807070707" pitchFamily="18" charset="2"/>
              </a:rPr>
              <a:t> Create Class Attributes for UIs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7320407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2606343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4963375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39" y="1070378"/>
            <a:ext cx="2230622" cy="4694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3" y="1070379"/>
            <a:ext cx="2370618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28193" y="5969158"/>
            <a:ext cx="19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Make Order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6343" y="5969158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Send Order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63375" y="5903821"/>
            <a:ext cx="226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View Order </a:t>
            </a:r>
            <a:r>
              <a:rPr lang="en-US" sz="1400" smtClean="0"/>
              <a:t>for checking</a:t>
            </a:r>
          </a:p>
          <a:p>
            <a:pPr algn="ctr"/>
            <a:r>
              <a:rPr lang="en-US" smtClean="0"/>
              <a:t>Order Status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20407" y="5969158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77439" y="5903821"/>
            <a:ext cx="223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Make Payment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" y="4762500"/>
            <a:ext cx="615950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Order(14)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5863" y="4762500"/>
            <a:ext cx="571835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Status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7699" y="4762500"/>
            <a:ext cx="549962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Payment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7999" y="4762500"/>
            <a:ext cx="52594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More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2176" y="4764691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Send 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6049" y="2070100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6049" y="2352531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06049" y="2634962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06049" y="2917393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06049" y="3199824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6049" y="3482255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06049" y="3764686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06049" y="4047117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06049" y="4329548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06049" y="4611979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06049" y="4894406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84695" y="4762500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Pay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84695" y="4432300"/>
            <a:ext cx="2136674" cy="330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Total           </a:t>
            </a:r>
            <a:r>
              <a:rPr lang="en-US" sz="2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฿</a:t>
            </a:r>
            <a:r>
              <a:rPr lang="en-US" sz="2000" smtClean="0">
                <a:solidFill>
                  <a:schemeClr val="bg1"/>
                </a:solidFill>
              </a:rPr>
              <a:t>350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84695" y="2011680"/>
            <a:ext cx="2136674" cy="242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84695" y="2011680"/>
            <a:ext cx="2136674" cy="375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84695" y="2387600"/>
            <a:ext cx="2136674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50667" y="2048933"/>
            <a:ext cx="7810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Customer: Mr.John</a:t>
            </a:r>
          </a:p>
          <a:p>
            <a:r>
              <a:rPr lang="en-US" sz="500" smtClean="0"/>
              <a:t>Table#:      10</a:t>
            </a:r>
          </a:p>
          <a:p>
            <a:r>
              <a:rPr lang="en-US" sz="500" smtClean="0"/>
              <a:t>Order#:     ORD007</a:t>
            </a:r>
            <a:endParaRPr lang="en-US" sz="500"/>
          </a:p>
        </p:txBody>
      </p:sp>
      <p:sp>
        <p:nvSpPr>
          <p:cNvPr id="38" name="TextBox 37"/>
          <p:cNvSpPr txBox="1"/>
          <p:nvPr/>
        </p:nvSpPr>
        <p:spPr>
          <a:xfrm>
            <a:off x="8166865" y="2050534"/>
            <a:ext cx="781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Mobile No: 085-3214234</a:t>
            </a:r>
          </a:p>
          <a:p>
            <a:r>
              <a:rPr lang="en-US" sz="500" smtClean="0"/>
              <a:t>Time:           10:30am</a:t>
            </a:r>
            <a:endParaRPr lang="en-US" sz="500"/>
          </a:p>
        </p:txBody>
      </p:sp>
      <p:sp>
        <p:nvSpPr>
          <p:cNvPr id="39" name="Rectangle 38"/>
          <p:cNvSpPr/>
          <p:nvPr/>
        </p:nvSpPr>
        <p:spPr>
          <a:xfrm>
            <a:off x="8947929" y="2049145"/>
            <a:ext cx="525944" cy="303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sz="700" smtClean="0">
                <a:solidFill>
                  <a:schemeClr val="bg1"/>
                </a:solidFill>
              </a:rPr>
              <a:t>Member</a:t>
            </a:r>
            <a:endParaRPr lang="en-US" sz="700">
              <a:solidFill>
                <a:schemeClr val="bg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10868"/>
              </p:ext>
            </p:extLst>
          </p:nvPr>
        </p:nvGraphicFramePr>
        <p:xfrm>
          <a:off x="7384695" y="2426454"/>
          <a:ext cx="2089178" cy="1248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6445">
                  <a:extLst>
                    <a:ext uri="{9D8B030D-6E8A-4147-A177-3AD203B41FA5}">
                      <a16:colId xmlns:a16="http://schemas.microsoft.com/office/drawing/2014/main" val="1785076218"/>
                    </a:ext>
                  </a:extLst>
                </a:gridCol>
                <a:gridCol w="562733">
                  <a:extLst>
                    <a:ext uri="{9D8B030D-6E8A-4147-A177-3AD203B41FA5}">
                      <a16:colId xmlns:a16="http://schemas.microsoft.com/office/drawing/2014/main" val="458092589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Menu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Price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2502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1) x3 Fired</a:t>
                      </a:r>
                      <a:r>
                        <a:rPr lang="en-US" sz="800" baseline="0" smtClean="0"/>
                        <a:t>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120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101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2) x3 Coke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713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3) x4Green</a:t>
                      </a:r>
                      <a:r>
                        <a:rPr lang="en-US" sz="800" baseline="0" smtClean="0"/>
                        <a:t> Curry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94938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4) x5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30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00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606342" y="944880"/>
            <a:ext cx="7035497" cy="5811520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Class Attribute = Field in Firebase DB = Property Class in Flutter</a:t>
            </a:r>
            <a:endParaRPr 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2556708" y="1016503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199676" y="1016503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99676" y="5849946"/>
            <a:ext cx="226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View Order </a:t>
            </a:r>
            <a:r>
              <a:rPr lang="en-US" sz="1400" smtClean="0"/>
              <a:t>for checking</a:t>
            </a:r>
          </a:p>
          <a:p>
            <a:pPr algn="ctr"/>
            <a:r>
              <a:rPr lang="en-US" smtClean="0"/>
              <a:t>Order Status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56708" y="5915283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350" y="2016225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2350" y="2298656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2350" y="2581087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2350" y="2863518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2350" y="3145949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2350" y="3428380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2350" y="3710811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2350" y="3993242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2350" y="4275673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42350" y="4558104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2350" y="4840531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0996" y="4708625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Pay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0996" y="4378425"/>
            <a:ext cx="2136674" cy="330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Total           </a:t>
            </a:r>
            <a:r>
              <a:rPr lang="en-US" sz="2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฿</a:t>
            </a:r>
            <a:r>
              <a:rPr lang="en-US" sz="2000" smtClean="0">
                <a:solidFill>
                  <a:schemeClr val="bg1"/>
                </a:solidFill>
              </a:rPr>
              <a:t>350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0996" y="1957805"/>
            <a:ext cx="2136674" cy="242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20996" y="1957805"/>
            <a:ext cx="2136674" cy="375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20996" y="2333725"/>
            <a:ext cx="2136674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6968" y="1995058"/>
            <a:ext cx="7810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Customer: Mr.John</a:t>
            </a:r>
          </a:p>
          <a:p>
            <a:r>
              <a:rPr lang="en-US" sz="500" smtClean="0"/>
              <a:t>Table#:      10</a:t>
            </a:r>
          </a:p>
          <a:p>
            <a:r>
              <a:rPr lang="en-US" sz="500" smtClean="0"/>
              <a:t>Order#:     ORD007</a:t>
            </a:r>
            <a:endParaRPr lang="en-US" sz="500"/>
          </a:p>
        </p:txBody>
      </p:sp>
      <p:sp>
        <p:nvSpPr>
          <p:cNvPr id="24" name="TextBox 23"/>
          <p:cNvSpPr txBox="1"/>
          <p:nvPr/>
        </p:nvSpPr>
        <p:spPr>
          <a:xfrm>
            <a:off x="3403166" y="1996659"/>
            <a:ext cx="781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Mobile No: 085-3214234</a:t>
            </a:r>
          </a:p>
          <a:p>
            <a:r>
              <a:rPr lang="en-US" sz="500" smtClean="0"/>
              <a:t>Time:           10:30am</a:t>
            </a:r>
            <a:endParaRPr lang="en-US" sz="500"/>
          </a:p>
        </p:txBody>
      </p:sp>
      <p:sp>
        <p:nvSpPr>
          <p:cNvPr id="25" name="Rectangle 24"/>
          <p:cNvSpPr/>
          <p:nvPr/>
        </p:nvSpPr>
        <p:spPr>
          <a:xfrm>
            <a:off x="4184230" y="1995270"/>
            <a:ext cx="525944" cy="303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sz="700" smtClean="0">
                <a:solidFill>
                  <a:schemeClr val="bg1"/>
                </a:solidFill>
              </a:rPr>
              <a:t>Member</a:t>
            </a:r>
            <a:endParaRPr lang="en-US" sz="700">
              <a:solidFill>
                <a:schemeClr val="bg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25819"/>
              </p:ext>
            </p:extLst>
          </p:nvPr>
        </p:nvGraphicFramePr>
        <p:xfrm>
          <a:off x="2620996" y="2372579"/>
          <a:ext cx="2089178" cy="1248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6445">
                  <a:extLst>
                    <a:ext uri="{9D8B030D-6E8A-4147-A177-3AD203B41FA5}">
                      <a16:colId xmlns:a16="http://schemas.microsoft.com/office/drawing/2014/main" val="1785076218"/>
                    </a:ext>
                  </a:extLst>
                </a:gridCol>
                <a:gridCol w="562733">
                  <a:extLst>
                    <a:ext uri="{9D8B030D-6E8A-4147-A177-3AD203B41FA5}">
                      <a16:colId xmlns:a16="http://schemas.microsoft.com/office/drawing/2014/main" val="458092589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Menu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Price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2502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1) x3 Fired</a:t>
                      </a:r>
                      <a:r>
                        <a:rPr lang="en-US" sz="800" baseline="0" smtClean="0"/>
                        <a:t>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120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101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2) x3 Coke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713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3) x4Green</a:t>
                      </a:r>
                      <a:r>
                        <a:rPr lang="en-US" sz="800" baseline="0" smtClean="0"/>
                        <a:t> Curry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94938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4) x5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30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00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28810"/>
              </p:ext>
            </p:extLst>
          </p:nvPr>
        </p:nvGraphicFramePr>
        <p:xfrm>
          <a:off x="5031266" y="879059"/>
          <a:ext cx="4446303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1196744238"/>
                    </a:ext>
                  </a:extLst>
                </a:gridCol>
                <a:gridCol w="2826521">
                  <a:extLst>
                    <a:ext uri="{9D8B030D-6E8A-4147-A177-3AD203B41FA5}">
                      <a16:colId xmlns:a16="http://schemas.microsoft.com/office/drawing/2014/main" val="3362487962"/>
                    </a:ext>
                  </a:extLst>
                </a:gridCol>
              </a:tblGrid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documentId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Order No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7585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CustomerInfo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860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OrderItemInfo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200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PaymentInfo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625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tableNo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22983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orderNo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DocumentId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53191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createOrderTime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37476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15941"/>
              </p:ext>
            </p:extLst>
          </p:nvPr>
        </p:nvGraphicFramePr>
        <p:xfrm>
          <a:off x="5079005" y="2440617"/>
          <a:ext cx="444630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1196744238"/>
                    </a:ext>
                  </a:extLst>
                </a:gridCol>
                <a:gridCol w="2826521">
                  <a:extLst>
                    <a:ext uri="{9D8B030D-6E8A-4147-A177-3AD203B41FA5}">
                      <a16:colId xmlns:a16="http://schemas.microsoft.com/office/drawing/2014/main" val="3362487962"/>
                    </a:ext>
                  </a:extLst>
                </a:gridCol>
              </a:tblGrid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Customer</a:t>
                      </a:r>
                      <a:r>
                        <a:rPr lang="en-US" sz="800" baseline="0" smtClean="0"/>
                        <a:t>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7585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customerName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860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mobileNo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200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Email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625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lineID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22983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memberNo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5319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57869"/>
              </p:ext>
            </p:extLst>
          </p:nvPr>
        </p:nvGraphicFramePr>
        <p:xfrm>
          <a:off x="5079006" y="3749272"/>
          <a:ext cx="4446303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1196744238"/>
                    </a:ext>
                  </a:extLst>
                </a:gridCol>
                <a:gridCol w="2826521">
                  <a:extLst>
                    <a:ext uri="{9D8B030D-6E8A-4147-A177-3AD203B41FA5}">
                      <a16:colId xmlns:a16="http://schemas.microsoft.com/office/drawing/2014/main" val="3362487962"/>
                    </a:ext>
                  </a:extLst>
                </a:gridCol>
              </a:tblGrid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OrderItemIno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7585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menuId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860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menuNameEng/Thai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200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menuDescEng/Thai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625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qty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22983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price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53191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totalPrice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Calculate Field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7350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94169"/>
              </p:ext>
            </p:extLst>
          </p:nvPr>
        </p:nvGraphicFramePr>
        <p:xfrm>
          <a:off x="5079005" y="5534133"/>
          <a:ext cx="444630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1196744238"/>
                    </a:ext>
                  </a:extLst>
                </a:gridCol>
                <a:gridCol w="2826521">
                  <a:extLst>
                    <a:ext uri="{9D8B030D-6E8A-4147-A177-3AD203B41FA5}">
                      <a16:colId xmlns:a16="http://schemas.microsoft.com/office/drawing/2014/main" val="3362487962"/>
                    </a:ext>
                  </a:extLst>
                </a:gridCol>
              </a:tblGrid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PaymentInfo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7585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paymentType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Cash, Credit</a:t>
                      </a:r>
                      <a:r>
                        <a:rPr lang="en-US" sz="800" baseline="0" smtClean="0"/>
                        <a:t> Card, QR Code, Line Paymen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860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amount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200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vAT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625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totalAmount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22983"/>
                  </a:ext>
                </a:extLst>
              </a:tr>
            </a:tbl>
          </a:graphicData>
        </a:graphic>
      </p:graphicFrame>
      <p:sp>
        <p:nvSpPr>
          <p:cNvPr id="31" name="Pentagon 30"/>
          <p:cNvSpPr/>
          <p:nvPr/>
        </p:nvSpPr>
        <p:spPr>
          <a:xfrm>
            <a:off x="9846644" y="2853893"/>
            <a:ext cx="452388" cy="11297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270156" y="3012643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Create Class &amp; will be field in Firebase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25840" y="962526"/>
            <a:ext cx="3056888" cy="5846427"/>
          </a:xfrm>
          <a:prstGeom prst="roundRect">
            <a:avLst>
              <a:gd name="adj" fmla="val 93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Class: OrderV1Model</a:t>
            </a:r>
          </a:p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Diagram &amp; mapping to DB and Flutter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33" y="1742173"/>
            <a:ext cx="2710228" cy="2021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3" y="4167739"/>
            <a:ext cx="2710228" cy="2478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6933" y="1409234"/>
            <a:ext cx="2710228" cy="257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Attribute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6933" y="3838747"/>
            <a:ext cx="2710228" cy="239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Operations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9271" y="995923"/>
            <a:ext cx="2993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Model in Flutter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99991" y="995923"/>
            <a:ext cx="2993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Firebase Database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5841" y="944880"/>
            <a:ext cx="3056888" cy="2853527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2000" y="4612640"/>
            <a:ext cx="2575560" cy="1960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FireStore </a:t>
            </a:r>
          </a:p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42000" y="1783080"/>
            <a:ext cx="2575560" cy="1960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 Model Class</a:t>
            </a:r>
          </a:p>
          <a:p>
            <a:pPr algn="ctr"/>
            <a:r>
              <a:rPr lang="en-US" smtClean="0"/>
              <a:t>(Flutter)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52280" y="1783080"/>
            <a:ext cx="2382520" cy="1960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UI</a:t>
            </a:r>
          </a:p>
          <a:p>
            <a:pPr algn="ctr"/>
            <a:r>
              <a:rPr lang="en-US" smtClean="0"/>
              <a:t>(Flutter)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43320" y="4754880"/>
            <a:ext cx="1889760" cy="4978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TM_V1_ORDER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3320" y="3185160"/>
            <a:ext cx="1889760" cy="4978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OrderModel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60080" y="3017520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Add Order (Many Items)</a:t>
            </a:r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8544560" y="2519680"/>
            <a:ext cx="690880" cy="497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6842760" y="3947160"/>
            <a:ext cx="690880" cy="497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35040" y="1554480"/>
            <a:ext cx="5638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69780" y="1550571"/>
            <a:ext cx="5638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035040" y="4277360"/>
            <a:ext cx="5638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77580" y="4612640"/>
            <a:ext cx="2575560" cy="1960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20480" y="4692749"/>
            <a:ext cx="1889760" cy="497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WEBAPI</a:t>
            </a:r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4313382">
            <a:off x="8333462" y="3979211"/>
            <a:ext cx="690880" cy="497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6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9199</TotalTime>
  <Words>648</Words>
  <Application>Microsoft Office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Tahoma</vt:lpstr>
      <vt:lpstr>Wingdings</vt:lpstr>
      <vt:lpstr>Wingdings 3</vt:lpstr>
      <vt:lpstr>Yu Gothic (Headings)</vt:lpstr>
      <vt:lpstr>Atlas</vt:lpstr>
      <vt:lpstr>EP66 Create “Model Class” for Keep Order Data Case Study “Restaurant E-menu” ระบบสั่งอาหารผ่านมือถือ</vt:lpstr>
      <vt:lpstr>CONTENT เนื้อหาวันนี้</vt:lpstr>
      <vt:lpstr>Key Knowledge</vt:lpstr>
      <vt:lpstr>Class Diagram (Review)</vt:lpstr>
      <vt:lpstr>UI Design  Create Class Attributes for UIs</vt:lpstr>
      <vt:lpstr>Class Attribute = Field in Firebase DB = Property Class in Flutter</vt:lpstr>
      <vt:lpstr>Final UI</vt:lpstr>
      <vt:lpstr>Class Diagram &amp; mapping to DB and Flutter</vt:lpstr>
      <vt:lpstr>Coding Concept</vt:lpstr>
      <vt:lpstr>Insert, Delete, update, Getdata with Database (FireStore)</vt:lpstr>
      <vt:lpstr>Flutter - Model Class</vt:lpstr>
      <vt:lpstr>Flutter - Calling Class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223</cp:revision>
  <dcterms:created xsi:type="dcterms:W3CDTF">2020-07-26T15:09:54Z</dcterms:created>
  <dcterms:modified xsi:type="dcterms:W3CDTF">2020-09-14T16:49:23Z</dcterms:modified>
</cp:coreProperties>
</file>