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1"/>
  </p:notesMasterIdLst>
  <p:sldIdLst>
    <p:sldId id="256" r:id="rId2"/>
    <p:sldId id="261" r:id="rId3"/>
    <p:sldId id="276" r:id="rId4"/>
    <p:sldId id="272" r:id="rId5"/>
    <p:sldId id="266" r:id="rId6"/>
    <p:sldId id="277" r:id="rId7"/>
    <p:sldId id="275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4B1B"/>
    <a:srgbClr val="4C4C4C"/>
    <a:srgbClr val="E76C19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7" autoAdjust="0"/>
    <p:restoredTop sz="94660"/>
  </p:normalViewPr>
  <p:slideViewPr>
    <p:cSldViewPr snapToGrid="0">
      <p:cViewPr>
        <p:scale>
          <a:sx n="100" d="100"/>
          <a:sy n="100" d="100"/>
        </p:scale>
        <p:origin x="7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795775"/>
            <a:ext cx="8848345" cy="4868641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>
            <a:lvl1pPr>
              <a:defRPr sz="1200"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6" r:id="rId3"/>
    <p:sldLayoutId id="2147483937" r:id="rId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EP69</a:t>
            </a:r>
            <a:br>
              <a:rPr lang="en-US" smtClean="0"/>
            </a:br>
            <a:r>
              <a:rPr lang="en-US" smtClean="0"/>
              <a:t>Design UI and Operations for Open Table Feature</a:t>
            </a:r>
            <a:r>
              <a:rPr lang="en-US" sz="4400"/>
              <a:t/>
            </a:r>
            <a:br>
              <a:rPr lang="en-US" sz="4400"/>
            </a:br>
            <a:r>
              <a:rPr lang="en-US" sz="2700" smtClean="0"/>
              <a:t>Case </a:t>
            </a:r>
            <a:r>
              <a:rPr lang="en-US" sz="2700" smtClean="0"/>
              <a:t>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17 Sep 2020</a:t>
            </a:r>
          </a:p>
          <a:p>
            <a:r>
              <a:rPr lang="en-US" smtClean="0"/>
              <a:t>Day#58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CONTENT</a:t>
            </a:r>
            <a:br>
              <a:rPr lang="en-US" sz="4800" b="1" smtClean="0"/>
            </a:br>
            <a:r>
              <a:rPr lang="th-TH" sz="4800" b="1" smtClean="0"/>
              <a:t>เนื้อหาวันนี้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Review Use Case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Design UI and Operations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mtClean="0"/>
              <a:t>UI and Flow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mtClean="0"/>
              <a:t>Indentify Collection (Table) in FireStore Database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mtClean="0"/>
              <a:t>Indentify Shared (Global) Variable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mtClean="0"/>
              <a:t>QR Code for Scan at Dinning Table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Target Group: Mobile Developer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2254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4515205"/>
            <a:ext cx="12192000" cy="23844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465661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solidFill>
                  <a:schemeClr val="bg1"/>
                </a:solidFill>
              </a:rPr>
              <a:t>Only Code but NO good design </a:t>
            </a:r>
          </a:p>
          <a:p>
            <a:pPr algn="ctr"/>
            <a:r>
              <a:rPr lang="en-US" sz="4000" smtClean="0">
                <a:solidFill>
                  <a:schemeClr val="bg1"/>
                </a:solidFill>
                <a:sym typeface="Wingdings" panose="05000000000000000000" pitchFamily="2" charset="2"/>
              </a:rPr>
              <a:t> Cannot make good Product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" y="5045707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solidFill>
                  <a:schemeClr val="bg1"/>
                </a:solidFill>
              </a:rPr>
              <a:t>Only Design but Not Start to coding</a:t>
            </a:r>
          </a:p>
          <a:p>
            <a:pPr algn="ctr"/>
            <a:r>
              <a:rPr lang="en-US" sz="4000" smtClean="0">
                <a:solidFill>
                  <a:schemeClr val="bg1"/>
                </a:solidFill>
                <a:sym typeface="Wingdings 3" panose="05040102010807070707" pitchFamily="18" charset="2"/>
              </a:rPr>
              <a:t> Cannot make product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9" name="Up Arrow 8"/>
          <p:cNvSpPr/>
          <p:nvPr/>
        </p:nvSpPr>
        <p:spPr>
          <a:xfrm>
            <a:off x="2112775" y="2533057"/>
            <a:ext cx="2084377" cy="14369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 flipV="1">
            <a:off x="8677334" y="2533058"/>
            <a:ext cx="2084377" cy="15164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776463" y="2629580"/>
            <a:ext cx="3561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/>
              <a:t>Refine &amp; Improve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10241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Refine Use Case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7600" y="969066"/>
            <a:ext cx="3031435" cy="54665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18139" y="1114002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Open Table using QR</a:t>
            </a:r>
            <a:endParaRPr lang="en-US" sz="12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728" y="2752662"/>
            <a:ext cx="660124" cy="7762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24722" y="3511408"/>
            <a:ext cx="128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Customer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457261" y="1570975"/>
            <a:ext cx="1293745" cy="3867843"/>
            <a:chOff x="2105025" y="1539028"/>
            <a:chExt cx="1293745" cy="3867843"/>
          </a:xfrm>
        </p:grpSpPr>
        <p:sp>
          <p:nvSpPr>
            <p:cNvPr id="12" name="TextBox 11"/>
            <p:cNvSpPr txBox="1"/>
            <p:nvPr/>
          </p:nvSpPr>
          <p:spPr>
            <a:xfrm>
              <a:off x="2105025" y="2331553"/>
              <a:ext cx="12871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Restaurant</a:t>
              </a:r>
            </a:p>
            <a:p>
              <a:pPr algn="ctr"/>
              <a:r>
                <a:rPr lang="en-US" smtClean="0"/>
                <a:t>Admin</a:t>
              </a:r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7768" y="3015176"/>
              <a:ext cx="660124" cy="77625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111652" y="3754260"/>
              <a:ext cx="1287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Waiter</a:t>
              </a:r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1141" y="4298455"/>
              <a:ext cx="660124" cy="77625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105025" y="5037539"/>
              <a:ext cx="1287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Chief</a:t>
              </a:r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6882" y="1539028"/>
              <a:ext cx="675031" cy="755233"/>
            </a:xfrm>
            <a:prstGeom prst="rect">
              <a:avLst/>
            </a:prstGeom>
          </p:spPr>
        </p:pic>
      </p:grpSp>
      <p:sp>
        <p:nvSpPr>
          <p:cNvPr id="18" name="Oval 17"/>
          <p:cNvSpPr/>
          <p:nvPr/>
        </p:nvSpPr>
        <p:spPr>
          <a:xfrm>
            <a:off x="4318139" y="1709559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View Menu</a:t>
            </a:r>
            <a:endParaRPr lang="en-US" sz="1200"/>
          </a:p>
        </p:txBody>
      </p:sp>
      <p:sp>
        <p:nvSpPr>
          <p:cNvPr id="19" name="Oval 18"/>
          <p:cNvSpPr/>
          <p:nvPr/>
        </p:nvSpPr>
        <p:spPr>
          <a:xfrm>
            <a:off x="4318139" y="2305116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Make Order</a:t>
            </a:r>
            <a:endParaRPr lang="en-US" sz="1200"/>
          </a:p>
        </p:txBody>
      </p:sp>
      <p:sp>
        <p:nvSpPr>
          <p:cNvPr id="20" name="Oval 19"/>
          <p:cNvSpPr/>
          <p:nvPr/>
        </p:nvSpPr>
        <p:spPr>
          <a:xfrm>
            <a:off x="4318139" y="2900673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View Order</a:t>
            </a:r>
            <a:endParaRPr lang="en-US" sz="1200"/>
          </a:p>
        </p:txBody>
      </p:sp>
      <p:sp>
        <p:nvSpPr>
          <p:cNvPr id="21" name="Oval 20"/>
          <p:cNvSpPr/>
          <p:nvPr/>
        </p:nvSpPr>
        <p:spPr>
          <a:xfrm>
            <a:off x="4318139" y="3496230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Check Status</a:t>
            </a:r>
            <a:endParaRPr lang="en-US" sz="1200"/>
          </a:p>
        </p:txBody>
      </p:sp>
      <p:sp>
        <p:nvSpPr>
          <p:cNvPr id="22" name="Oval 21"/>
          <p:cNvSpPr/>
          <p:nvPr/>
        </p:nvSpPr>
        <p:spPr>
          <a:xfrm>
            <a:off x="4318139" y="4091787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View Order for Payment</a:t>
            </a:r>
            <a:endParaRPr lang="en-US" sz="1200"/>
          </a:p>
        </p:txBody>
      </p:sp>
      <p:sp>
        <p:nvSpPr>
          <p:cNvPr id="23" name="Oval 22"/>
          <p:cNvSpPr/>
          <p:nvPr/>
        </p:nvSpPr>
        <p:spPr>
          <a:xfrm>
            <a:off x="4318139" y="4687344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Payment</a:t>
            </a: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318139" y="5282901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318139" y="5878460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9" idx="1"/>
            <a:endCxn id="8" idx="6"/>
          </p:cNvCxnSpPr>
          <p:nvPr/>
        </p:nvCxnSpPr>
        <p:spPr>
          <a:xfrm flipH="1" flipV="1">
            <a:off x="5938218" y="1326515"/>
            <a:ext cx="1644510" cy="181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1"/>
            <a:endCxn id="18" idx="6"/>
          </p:cNvCxnSpPr>
          <p:nvPr/>
        </p:nvCxnSpPr>
        <p:spPr>
          <a:xfrm flipH="1" flipV="1">
            <a:off x="5938218" y="1922072"/>
            <a:ext cx="1644510" cy="121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1"/>
            <a:endCxn id="19" idx="6"/>
          </p:cNvCxnSpPr>
          <p:nvPr/>
        </p:nvCxnSpPr>
        <p:spPr>
          <a:xfrm flipH="1" flipV="1">
            <a:off x="5938218" y="2517629"/>
            <a:ext cx="1644510" cy="623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1"/>
            <a:endCxn id="20" idx="6"/>
          </p:cNvCxnSpPr>
          <p:nvPr/>
        </p:nvCxnSpPr>
        <p:spPr>
          <a:xfrm flipH="1" flipV="1">
            <a:off x="5938218" y="3113186"/>
            <a:ext cx="1644510" cy="27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1"/>
            <a:endCxn id="21" idx="6"/>
          </p:cNvCxnSpPr>
          <p:nvPr/>
        </p:nvCxnSpPr>
        <p:spPr>
          <a:xfrm flipH="1">
            <a:off x="5938218" y="3140791"/>
            <a:ext cx="1644510" cy="56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1"/>
            <a:endCxn id="22" idx="6"/>
          </p:cNvCxnSpPr>
          <p:nvPr/>
        </p:nvCxnSpPr>
        <p:spPr>
          <a:xfrm flipH="1">
            <a:off x="5938218" y="3140791"/>
            <a:ext cx="1644510" cy="1163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1"/>
            <a:endCxn id="23" idx="6"/>
          </p:cNvCxnSpPr>
          <p:nvPr/>
        </p:nvCxnSpPr>
        <p:spPr>
          <a:xfrm flipH="1">
            <a:off x="5938218" y="3140791"/>
            <a:ext cx="1644510" cy="175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" idx="1"/>
            <a:endCxn id="24" idx="6"/>
          </p:cNvCxnSpPr>
          <p:nvPr/>
        </p:nvCxnSpPr>
        <p:spPr>
          <a:xfrm flipH="1">
            <a:off x="5938218" y="3140791"/>
            <a:ext cx="1644510" cy="2354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1"/>
            <a:endCxn id="25" idx="6"/>
          </p:cNvCxnSpPr>
          <p:nvPr/>
        </p:nvCxnSpPr>
        <p:spPr>
          <a:xfrm flipH="1">
            <a:off x="5938218" y="3140791"/>
            <a:ext cx="1644510" cy="2950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3131102" y="1358462"/>
            <a:ext cx="1244740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View Menu Details</a:t>
            </a:r>
            <a:endParaRPr lang="en-US" sz="1050"/>
          </a:p>
        </p:txBody>
      </p:sp>
      <p:cxnSp>
        <p:nvCxnSpPr>
          <p:cNvPr id="63" name="Elbow Connector 62"/>
          <p:cNvCxnSpPr>
            <a:stCxn id="18" idx="2"/>
            <a:endCxn id="61" idx="4"/>
          </p:cNvCxnSpPr>
          <p:nvPr/>
        </p:nvCxnSpPr>
        <p:spPr>
          <a:xfrm rot="10800000">
            <a:off x="3753473" y="1783488"/>
            <a:ext cx="564667" cy="1385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117988" y="2614231"/>
            <a:ext cx="1244740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Submit Order</a:t>
            </a:r>
            <a:endParaRPr lang="en-US" sz="1050"/>
          </a:p>
        </p:txBody>
      </p:sp>
      <p:cxnSp>
        <p:nvCxnSpPr>
          <p:cNvPr id="67" name="Elbow Connector 66"/>
          <p:cNvCxnSpPr>
            <a:stCxn id="20" idx="2"/>
            <a:endCxn id="66" idx="4"/>
          </p:cNvCxnSpPr>
          <p:nvPr/>
        </p:nvCxnSpPr>
        <p:spPr>
          <a:xfrm rot="10800000">
            <a:off x="3740359" y="3039258"/>
            <a:ext cx="577781" cy="739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049757" y="1079059"/>
            <a:ext cx="927238" cy="5592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EP69</a:t>
            </a:r>
          </a:p>
          <a:p>
            <a:pPr algn="ctr"/>
            <a:r>
              <a:rPr lang="en-US" smtClean="0"/>
              <a:t>design</a:t>
            </a: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041042" y="1081471"/>
            <a:ext cx="1379057" cy="5592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EP70</a:t>
            </a:r>
          </a:p>
          <a:p>
            <a:pPr algn="ctr"/>
            <a:r>
              <a:rPr lang="en-US" smtClean="0"/>
              <a:t>Code ui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6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51" y="903705"/>
            <a:ext cx="10668001" cy="574474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 Design (for Customers)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6650" y="4311650"/>
            <a:ext cx="1498600" cy="201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81100" y="4473575"/>
            <a:ext cx="133985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Cust Name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81100" y="4912141"/>
            <a:ext cx="133985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Phone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81100" y="5813633"/>
            <a:ext cx="133985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Save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03600" y="5094703"/>
            <a:ext cx="69215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View Order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95750" y="5094702"/>
            <a:ext cx="69215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Check Status</a:t>
            </a:r>
            <a:endParaRPr lang="en-US" sz="1050"/>
          </a:p>
        </p:txBody>
      </p:sp>
      <p:sp>
        <p:nvSpPr>
          <p:cNvPr id="11" name="Rectangle 10"/>
          <p:cNvSpPr/>
          <p:nvPr/>
        </p:nvSpPr>
        <p:spPr>
          <a:xfrm>
            <a:off x="4780951" y="5094701"/>
            <a:ext cx="69215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Payment</a:t>
            </a:r>
            <a:endParaRPr lang="en-US" sz="1050"/>
          </a:p>
        </p:txBody>
      </p:sp>
      <p:sp>
        <p:nvSpPr>
          <p:cNvPr id="12" name="Rectangle 11"/>
          <p:cNvSpPr/>
          <p:nvPr/>
        </p:nvSpPr>
        <p:spPr>
          <a:xfrm>
            <a:off x="5962050" y="4656137"/>
            <a:ext cx="1988149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Remark</a:t>
            </a:r>
            <a:endParaRPr lang="en-US"/>
          </a:p>
        </p:txBody>
      </p:sp>
      <p:cxnSp>
        <p:nvCxnSpPr>
          <p:cNvPr id="14" name="Elbow Connector 13"/>
          <p:cNvCxnSpPr>
            <a:stCxn id="9" idx="2"/>
            <a:endCxn id="15" idx="2"/>
          </p:cNvCxnSpPr>
          <p:nvPr/>
        </p:nvCxnSpPr>
        <p:spPr>
          <a:xfrm rot="16200000" flipH="1">
            <a:off x="6505283" y="2704220"/>
            <a:ext cx="83134" cy="5594350"/>
          </a:xfrm>
          <a:prstGeom prst="bentConnector3">
            <a:avLst>
              <a:gd name="adj1" fmla="val 3749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226550" y="5376688"/>
            <a:ext cx="234950" cy="16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242300" y="5094701"/>
            <a:ext cx="69215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View Order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934450" y="5094700"/>
            <a:ext cx="69215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Check Status</a:t>
            </a:r>
            <a:endParaRPr lang="en-US" sz="1050"/>
          </a:p>
        </p:txBody>
      </p:sp>
      <p:sp>
        <p:nvSpPr>
          <p:cNvPr id="21" name="Rectangle 20"/>
          <p:cNvSpPr/>
          <p:nvPr/>
        </p:nvSpPr>
        <p:spPr>
          <a:xfrm>
            <a:off x="9619651" y="5094699"/>
            <a:ext cx="69215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Payment</a:t>
            </a:r>
            <a:endParaRPr lang="en-US" sz="1050"/>
          </a:p>
        </p:txBody>
      </p:sp>
      <p:sp>
        <p:nvSpPr>
          <p:cNvPr id="2" name="TextBox 1"/>
          <p:cNvSpPr txBox="1"/>
          <p:nvPr/>
        </p:nvSpPr>
        <p:spPr>
          <a:xfrm>
            <a:off x="5238750" y="6000750"/>
            <a:ext cx="5492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Refine details in next slides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15041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 Design – Flow &amp; UI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185386" y="1431235"/>
            <a:ext cx="1624338" cy="101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Scan</a:t>
            </a:r>
          </a:p>
          <a:p>
            <a:pPr algn="ctr"/>
            <a:r>
              <a:rPr lang="en-US" smtClean="0"/>
              <a:t>Camera</a:t>
            </a:r>
          </a:p>
          <a:p>
            <a:pPr algn="ctr"/>
            <a:r>
              <a:rPr lang="en-US" smtClean="0">
                <a:sym typeface="Wingdings" panose="05000000000000000000" pitchFamily="2" charset="2"/>
              </a:rPr>
              <a:t> Web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85386" y="2537791"/>
            <a:ext cx="1624338" cy="101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</a:t>
            </a:r>
          </a:p>
          <a:p>
            <a:pPr algn="ctr"/>
            <a:r>
              <a:rPr lang="en-US" sz="1400" smtClean="0"/>
              <a:t>(iOS,Andriod)</a:t>
            </a:r>
            <a:endParaRPr lang="en-US" sz="1400"/>
          </a:p>
        </p:txBody>
      </p:sp>
      <p:sp>
        <p:nvSpPr>
          <p:cNvPr id="5" name="Flowchart: Decision 4"/>
          <p:cNvSpPr/>
          <p:nvPr/>
        </p:nvSpPr>
        <p:spPr>
          <a:xfrm>
            <a:off x="7775239" y="1814601"/>
            <a:ext cx="1965109" cy="11273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mtClean="0"/>
              <a:t>Already open table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887"/>
          <a:stretch/>
        </p:blipFill>
        <p:spPr>
          <a:xfrm>
            <a:off x="7775239" y="3788082"/>
            <a:ext cx="1374079" cy="28685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6"/>
          <p:cNvSpPr/>
          <p:nvPr/>
        </p:nvSpPr>
        <p:spPr>
          <a:xfrm>
            <a:off x="7832035" y="4168754"/>
            <a:ext cx="1243811" cy="2050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32035" y="4168754"/>
            <a:ext cx="1282332" cy="225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SEE-FOOD</a:t>
            </a:r>
            <a:endParaRPr lang="en-US" sz="1100"/>
          </a:p>
        </p:txBody>
      </p:sp>
      <p:sp>
        <p:nvSpPr>
          <p:cNvPr id="9" name="Rectangle 8"/>
          <p:cNvSpPr/>
          <p:nvPr/>
        </p:nvSpPr>
        <p:spPr>
          <a:xfrm>
            <a:off x="8013884" y="4576233"/>
            <a:ext cx="918633" cy="283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Passcode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017933" y="4927600"/>
            <a:ext cx="905934" cy="2372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Next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914" y="3795894"/>
            <a:ext cx="1447219" cy="29115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454" y="5545483"/>
            <a:ext cx="1234392" cy="6481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t="887"/>
          <a:stretch/>
        </p:blipFill>
        <p:spPr>
          <a:xfrm>
            <a:off x="10739940" y="927308"/>
            <a:ext cx="1374079" cy="28685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Rectangle 13"/>
          <p:cNvSpPr/>
          <p:nvPr/>
        </p:nvSpPr>
        <p:spPr>
          <a:xfrm>
            <a:off x="10796736" y="1307980"/>
            <a:ext cx="1243811" cy="2050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796736" y="1307980"/>
            <a:ext cx="1282332" cy="225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Customer Info</a:t>
            </a:r>
            <a:endParaRPr lang="en-US" sz="1100"/>
          </a:p>
        </p:txBody>
      </p:sp>
      <p:sp>
        <p:nvSpPr>
          <p:cNvPr id="16" name="Rectangle 15"/>
          <p:cNvSpPr/>
          <p:nvPr/>
        </p:nvSpPr>
        <p:spPr>
          <a:xfrm>
            <a:off x="10978585" y="1715459"/>
            <a:ext cx="918633" cy="198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Name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976596" y="2534628"/>
            <a:ext cx="905934" cy="2372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Next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978584" y="1939550"/>
            <a:ext cx="918633" cy="198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Mobile#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978584" y="2179928"/>
            <a:ext cx="918633" cy="198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No of Guest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4" name="Elbow Connector 23"/>
          <p:cNvCxnSpPr>
            <a:stCxn id="3" idx="3"/>
            <a:endCxn id="5" idx="1"/>
          </p:cNvCxnSpPr>
          <p:nvPr/>
        </p:nvCxnSpPr>
        <p:spPr>
          <a:xfrm>
            <a:off x="6809724" y="1939551"/>
            <a:ext cx="965515" cy="4387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5" idx="1"/>
          </p:cNvCxnSpPr>
          <p:nvPr/>
        </p:nvCxnSpPr>
        <p:spPr>
          <a:xfrm flipV="1">
            <a:off x="6809724" y="2378292"/>
            <a:ext cx="965515" cy="6678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2"/>
            <a:endCxn id="6" idx="0"/>
          </p:cNvCxnSpPr>
          <p:nvPr/>
        </p:nvCxnSpPr>
        <p:spPr>
          <a:xfrm rot="5400000">
            <a:off x="8186988" y="3217275"/>
            <a:ext cx="846099" cy="2955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5" idx="3"/>
            <a:endCxn id="13" idx="1"/>
          </p:cNvCxnSpPr>
          <p:nvPr/>
        </p:nvCxnSpPr>
        <p:spPr>
          <a:xfrm flipV="1">
            <a:off x="9740348" y="2361601"/>
            <a:ext cx="999592" cy="16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6" idx="3"/>
            <a:endCxn id="11" idx="1"/>
          </p:cNvCxnSpPr>
          <p:nvPr/>
        </p:nvCxnSpPr>
        <p:spPr>
          <a:xfrm>
            <a:off x="9149318" y="5222375"/>
            <a:ext cx="291596" cy="293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3" idx="2"/>
            <a:endCxn id="42" idx="3"/>
          </p:cNvCxnSpPr>
          <p:nvPr/>
        </p:nvCxnSpPr>
        <p:spPr>
          <a:xfrm rot="5400000">
            <a:off x="10479460" y="4246902"/>
            <a:ext cx="1398528" cy="4965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826750" y="5137150"/>
            <a:ext cx="103717" cy="1145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809724" y="1579526"/>
            <a:ext cx="2527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www.seefood/T001</a:t>
            </a:r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2"/>
          <a:srcRect t="887"/>
          <a:stretch/>
        </p:blipFill>
        <p:spPr>
          <a:xfrm>
            <a:off x="5344699" y="3493307"/>
            <a:ext cx="1374079" cy="28685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7" name="Rectangle 46"/>
          <p:cNvSpPr/>
          <p:nvPr/>
        </p:nvSpPr>
        <p:spPr>
          <a:xfrm>
            <a:off x="5401495" y="3873979"/>
            <a:ext cx="1243811" cy="2050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401495" y="3873979"/>
            <a:ext cx="1282332" cy="225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SEE-FOOD</a:t>
            </a:r>
            <a:endParaRPr lang="en-US" sz="110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558" y="4333603"/>
            <a:ext cx="768807" cy="746360"/>
          </a:xfrm>
          <a:prstGeom prst="rect">
            <a:avLst/>
          </a:prstGeom>
        </p:spPr>
      </p:pic>
      <p:sp>
        <p:nvSpPr>
          <p:cNvPr id="53" name="Rounded Rectangle 52"/>
          <p:cNvSpPr/>
          <p:nvPr/>
        </p:nvSpPr>
        <p:spPr>
          <a:xfrm>
            <a:off x="5578771" y="5223424"/>
            <a:ext cx="905934" cy="2372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Scan</a:t>
            </a:r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2"/>
          <a:srcRect t="887"/>
          <a:stretch/>
        </p:blipFill>
        <p:spPr>
          <a:xfrm>
            <a:off x="2693502" y="3487586"/>
            <a:ext cx="1374079" cy="28685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7" name="Rectangle 56"/>
          <p:cNvSpPr/>
          <p:nvPr/>
        </p:nvSpPr>
        <p:spPr>
          <a:xfrm>
            <a:off x="2758635" y="3811504"/>
            <a:ext cx="1243811" cy="2050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2816965" y="5103434"/>
            <a:ext cx="1127150" cy="29472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Order</a:t>
            </a:r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2816965" y="5499524"/>
            <a:ext cx="513538" cy="294726"/>
          </a:xfrm>
          <a:prstGeom prst="roundRect">
            <a:avLst/>
          </a:prstGeom>
          <a:solidFill>
            <a:srgbClr val="E76C1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/>
              <a:t>Sign-in</a:t>
            </a:r>
            <a:endParaRPr lang="en-US" sz="900"/>
          </a:p>
        </p:txBody>
      </p:sp>
      <p:sp>
        <p:nvSpPr>
          <p:cNvPr id="60" name="Rounded Rectangle 59"/>
          <p:cNvSpPr/>
          <p:nvPr/>
        </p:nvSpPr>
        <p:spPr>
          <a:xfrm>
            <a:off x="3414332" y="5499524"/>
            <a:ext cx="513538" cy="29472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/>
              <a:t>Sign-up</a:t>
            </a:r>
            <a:endParaRPr lang="en-US" sz="900"/>
          </a:p>
        </p:txBody>
      </p:sp>
      <p:sp>
        <p:nvSpPr>
          <p:cNvPr id="61" name="TextBox 60"/>
          <p:cNvSpPr txBox="1"/>
          <p:nvPr/>
        </p:nvSpPr>
        <p:spPr>
          <a:xfrm rot="19369913">
            <a:off x="2777525" y="4362807"/>
            <a:ext cx="1243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smtClean="0"/>
              <a:t>See Food</a:t>
            </a:r>
          </a:p>
          <a:p>
            <a:pPr algn="ctr"/>
            <a:r>
              <a:rPr lang="en-US" sz="1050" smtClean="0"/>
              <a:t>No 1 Street Food</a:t>
            </a:r>
            <a:endParaRPr lang="en-US" sz="1050"/>
          </a:p>
        </p:txBody>
      </p:sp>
      <p:sp>
        <p:nvSpPr>
          <p:cNvPr id="62" name="Rectangle 61"/>
          <p:cNvSpPr/>
          <p:nvPr/>
        </p:nvSpPr>
        <p:spPr>
          <a:xfrm>
            <a:off x="2742177" y="3802096"/>
            <a:ext cx="1277745" cy="227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SEE-FOOD</a:t>
            </a:r>
            <a:endParaRPr lang="en-US" sz="1100"/>
          </a:p>
        </p:txBody>
      </p:sp>
      <p:pic>
        <p:nvPicPr>
          <p:cNvPr id="63" name="Picture 62" descr="Chanidapa Pongsilpipat - Wikipedia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120" b="28916"/>
          <a:stretch/>
        </p:blipFill>
        <p:spPr>
          <a:xfrm>
            <a:off x="3764350" y="3785725"/>
            <a:ext cx="270663" cy="27700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4" name="Picture 63" descr="Chanidapa Pongsilpipat - Wikipedia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120" b="28916"/>
          <a:stretch/>
        </p:blipFill>
        <p:spPr>
          <a:xfrm>
            <a:off x="6431439" y="3859517"/>
            <a:ext cx="270663" cy="27700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67" name="Straight Arrow Connector 66"/>
          <p:cNvCxnSpPr>
            <a:stCxn id="56" idx="3"/>
            <a:endCxn id="46" idx="1"/>
          </p:cNvCxnSpPr>
          <p:nvPr/>
        </p:nvCxnSpPr>
        <p:spPr>
          <a:xfrm>
            <a:off x="4067581" y="4921879"/>
            <a:ext cx="1277118" cy="5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641" y="1529316"/>
            <a:ext cx="1292799" cy="26711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0" name="Elbow Connector 69"/>
          <p:cNvCxnSpPr>
            <a:stCxn id="56" idx="1"/>
            <a:endCxn id="68" idx="2"/>
          </p:cNvCxnSpPr>
          <p:nvPr/>
        </p:nvCxnSpPr>
        <p:spPr>
          <a:xfrm rot="10800000">
            <a:off x="1637042" y="4200417"/>
            <a:ext cx="1056461" cy="7214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269526" y="4570556"/>
            <a:ext cx="95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Order</a:t>
            </a:r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735678" y="4899129"/>
            <a:ext cx="95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Sign-in</a:t>
            </a:r>
            <a:endParaRPr lang="en-US"/>
          </a:p>
        </p:txBody>
      </p:sp>
      <p:sp>
        <p:nvSpPr>
          <p:cNvPr id="73" name="Flowchart: Magnetic Disk 72"/>
          <p:cNvSpPr/>
          <p:nvPr/>
        </p:nvSpPr>
        <p:spPr>
          <a:xfrm>
            <a:off x="2403719" y="828260"/>
            <a:ext cx="2623650" cy="189988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927870" y="1459033"/>
            <a:ext cx="1013298" cy="979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TT_ORDERS</a:t>
            </a:r>
          </a:p>
          <a:p>
            <a:pPr algn="ctr"/>
            <a:r>
              <a:rPr lang="en-US" sz="900" smtClean="0"/>
              <a:t>Order#</a:t>
            </a:r>
          </a:p>
          <a:p>
            <a:pPr algn="ctr"/>
            <a:r>
              <a:rPr lang="en-US" sz="900" smtClean="0"/>
              <a:t>CustomerInfo</a:t>
            </a:r>
          </a:p>
          <a:p>
            <a:pPr algn="ctr"/>
            <a:r>
              <a:rPr lang="en-US" sz="900" smtClean="0"/>
              <a:t>OrderItemInfo</a:t>
            </a:r>
          </a:p>
          <a:p>
            <a:pPr algn="ctr"/>
            <a:r>
              <a:rPr lang="en-US" sz="900" smtClean="0"/>
              <a:t>PaymentInfo</a:t>
            </a:r>
            <a:endParaRPr lang="en-US" sz="900"/>
          </a:p>
        </p:txBody>
      </p:sp>
      <p:sp>
        <p:nvSpPr>
          <p:cNvPr id="75" name="Rectangle 74"/>
          <p:cNvSpPr/>
          <p:nvPr/>
        </p:nvSpPr>
        <p:spPr>
          <a:xfrm>
            <a:off x="2587508" y="1475404"/>
            <a:ext cx="1165950" cy="9724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TM_TABLES</a:t>
            </a:r>
          </a:p>
          <a:p>
            <a:pPr algn="ctr"/>
            <a:r>
              <a:rPr lang="en-US" sz="1000" smtClean="0"/>
              <a:t>Customer</a:t>
            </a:r>
          </a:p>
          <a:p>
            <a:pPr algn="ctr"/>
            <a:r>
              <a:rPr lang="en-US" sz="1000" smtClean="0"/>
              <a:t>Order#</a:t>
            </a:r>
          </a:p>
          <a:p>
            <a:pPr algn="ctr"/>
            <a:r>
              <a:rPr lang="en-US" sz="1000" smtClean="0"/>
              <a:t>No of Guest</a:t>
            </a:r>
          </a:p>
          <a:p>
            <a:pPr algn="ctr"/>
            <a:r>
              <a:rPr lang="en-US" sz="1000" smtClean="0"/>
              <a:t>Mobile#</a:t>
            </a:r>
          </a:p>
          <a:p>
            <a:pPr algn="ctr"/>
            <a:r>
              <a:rPr lang="en-US" sz="1000" smtClean="0"/>
              <a:t>(PassCode)</a:t>
            </a:r>
            <a:endParaRPr lang="en-US" sz="1000"/>
          </a:p>
        </p:txBody>
      </p:sp>
      <p:sp>
        <p:nvSpPr>
          <p:cNvPr id="76" name="TextBox 75"/>
          <p:cNvSpPr txBox="1"/>
          <p:nvPr/>
        </p:nvSpPr>
        <p:spPr>
          <a:xfrm>
            <a:off x="9365861" y="2033262"/>
            <a:ext cx="1886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NO</a:t>
            </a:r>
          </a:p>
          <a:p>
            <a:r>
              <a:rPr lang="en-US" sz="1400" smtClean="0"/>
              <a:t>Status=CLOSE</a:t>
            </a:r>
            <a:endParaRPr lang="en-US" sz="1400"/>
          </a:p>
        </p:txBody>
      </p:sp>
      <p:sp>
        <p:nvSpPr>
          <p:cNvPr id="77" name="TextBox 76"/>
          <p:cNvSpPr txBox="1"/>
          <p:nvPr/>
        </p:nvSpPr>
        <p:spPr>
          <a:xfrm>
            <a:off x="8742335" y="3005733"/>
            <a:ext cx="180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Yes</a:t>
            </a:r>
          </a:p>
          <a:p>
            <a:r>
              <a:rPr lang="en-US" smtClean="0"/>
              <a:t>Status=OPEN</a:t>
            </a:r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9110" y="5194423"/>
            <a:ext cx="1463062" cy="157670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SharedVariable (Global)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UserName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TableNo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OrderNo</a:t>
            </a:r>
            <a:endParaRPr lang="en-US" sz="160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4367" y="786333"/>
            <a:ext cx="1431281" cy="1223442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9482078" y="908297"/>
            <a:ext cx="1242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TM_TABLES</a:t>
            </a:r>
            <a:endParaRPr lang="en-US" sz="1200"/>
          </a:p>
        </p:txBody>
      </p:sp>
      <p:sp>
        <p:nvSpPr>
          <p:cNvPr id="81" name="Flowchart: Magnetic Disk 80"/>
          <p:cNvSpPr/>
          <p:nvPr/>
        </p:nvSpPr>
        <p:spPr>
          <a:xfrm>
            <a:off x="10930469" y="5460635"/>
            <a:ext cx="855854" cy="5437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TT_ORDERS</a:t>
            </a:r>
            <a:endParaRPr lang="en-US" sz="1050"/>
          </a:p>
        </p:txBody>
      </p:sp>
      <p:sp>
        <p:nvSpPr>
          <p:cNvPr id="82" name="Flowchart: Magnetic Disk 81"/>
          <p:cNvSpPr/>
          <p:nvPr/>
        </p:nvSpPr>
        <p:spPr>
          <a:xfrm>
            <a:off x="11341274" y="3396625"/>
            <a:ext cx="737793" cy="4330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TM_TABLES</a:t>
            </a:r>
            <a:endParaRPr lang="en-US" sz="900"/>
          </a:p>
        </p:txBody>
      </p:sp>
      <p:sp>
        <p:nvSpPr>
          <p:cNvPr id="83" name="Flowchart: Magnetic Disk 82"/>
          <p:cNvSpPr/>
          <p:nvPr/>
        </p:nvSpPr>
        <p:spPr>
          <a:xfrm>
            <a:off x="11341274" y="2959785"/>
            <a:ext cx="699273" cy="3854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TT_ORDERS</a:t>
            </a:r>
            <a:endParaRPr lang="en-US" sz="1050"/>
          </a:p>
        </p:txBody>
      </p:sp>
      <p:sp>
        <p:nvSpPr>
          <p:cNvPr id="84" name="Flowchart: Magnetic Disk 83"/>
          <p:cNvSpPr/>
          <p:nvPr/>
        </p:nvSpPr>
        <p:spPr>
          <a:xfrm>
            <a:off x="7230114" y="4883285"/>
            <a:ext cx="673056" cy="4233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TM_TABLES</a:t>
            </a:r>
            <a:endParaRPr lang="en-US" sz="1050"/>
          </a:p>
        </p:txBody>
      </p:sp>
      <p:cxnSp>
        <p:nvCxnSpPr>
          <p:cNvPr id="85" name="Elbow Connector 84"/>
          <p:cNvCxnSpPr>
            <a:stCxn id="5" idx="0"/>
            <a:endCxn id="89" idx="3"/>
          </p:cNvCxnSpPr>
          <p:nvPr/>
        </p:nvCxnSpPr>
        <p:spPr>
          <a:xfrm rot="16200000" flipV="1">
            <a:off x="8078935" y="1135742"/>
            <a:ext cx="730135" cy="6275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953250" y="828261"/>
            <a:ext cx="1176960" cy="5124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Error</a:t>
            </a:r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7857562" y="1141913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Not Found</a:t>
            </a:r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248795" y="1170334"/>
            <a:ext cx="446501" cy="394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0723562" y="498266"/>
            <a:ext cx="703417" cy="394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2.1</a:t>
            </a:r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505853" y="3331264"/>
            <a:ext cx="703417" cy="394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2.2</a:t>
            </a:r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1017771" y="4202018"/>
            <a:ext cx="703417" cy="394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816965" y="3031729"/>
            <a:ext cx="446501" cy="3942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841706" y="3725494"/>
            <a:ext cx="446501" cy="3942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00" name="Oval 99"/>
          <p:cNvSpPr/>
          <p:nvPr/>
        </p:nvSpPr>
        <p:spPr>
          <a:xfrm>
            <a:off x="7010374" y="3939406"/>
            <a:ext cx="710289" cy="3942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3.2</a:t>
            </a:r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1442417" y="485390"/>
            <a:ext cx="710289" cy="3942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3.2</a:t>
            </a:r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1042621" y="4639631"/>
            <a:ext cx="710289" cy="3942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2742177" y="927308"/>
            <a:ext cx="238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FireStore Database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76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QR Code Scan Design at Restaurant Table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99389" y="2055979"/>
            <a:ext cx="3651920" cy="4356179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99389" y="1090464"/>
            <a:ext cx="3651920" cy="9202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SEE-FOOD </a:t>
            </a:r>
          </a:p>
          <a:p>
            <a:pPr algn="ctr"/>
            <a:r>
              <a:rPr lang="en-US" sz="2400" smtClean="0"/>
              <a:t>NO.1 STREET FOOD</a:t>
            </a:r>
            <a:endParaRPr 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2180928" y="5940760"/>
            <a:ext cx="245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www.seeflutter.com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9389" y="2112775"/>
            <a:ext cx="365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Scan to open table here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2492" y="5253918"/>
            <a:ext cx="3328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solidFill>
                  <a:schemeClr val="bg1"/>
                </a:solidFill>
              </a:rPr>
              <a:t>Table: 12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21692" y="2055979"/>
            <a:ext cx="3651920" cy="4356179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21692" y="1090464"/>
            <a:ext cx="3651920" cy="9202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SEE-FOOD </a:t>
            </a:r>
          </a:p>
          <a:p>
            <a:pPr algn="ctr"/>
            <a:r>
              <a:rPr lang="en-US" sz="2400" smtClean="0"/>
              <a:t>NO.1 STREET FOOD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6003231" y="5940760"/>
            <a:ext cx="245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www.seeflutter.com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21692" y="2112775"/>
            <a:ext cx="365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Download App Here</a:t>
            </a:r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700" y="2866595"/>
            <a:ext cx="2121651" cy="21849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6684" r="4194"/>
          <a:stretch/>
        </p:blipFill>
        <p:spPr>
          <a:xfrm>
            <a:off x="5957620" y="2798361"/>
            <a:ext cx="2186786" cy="2321452"/>
          </a:xfrm>
          <a:prstGeom prst="rect">
            <a:avLst/>
          </a:prstGeom>
        </p:spPr>
      </p:pic>
      <p:pic>
        <p:nvPicPr>
          <p:cNvPr id="18" name="Picture 17" descr="HTML Email Signatures on iPhone and iPad - How to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121" y="5253698"/>
            <a:ext cx="687062" cy="6870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207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Flutter – Shared Variable Code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54" y="957203"/>
            <a:ext cx="8351946" cy="49698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2511" y="6105071"/>
            <a:ext cx="1142723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Shared (Global) Variables </a:t>
            </a:r>
            <a:r>
              <a:rPr lang="en-US" smtClean="0">
                <a:solidFill>
                  <a:schemeClr val="bg1"/>
                </a:solidFill>
                <a:sym typeface="Wingdings" panose="05000000000000000000" pitchFamily="2" charset="2"/>
              </a:rPr>
              <a:t> Singleton Class “GlobalAppData.dart”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25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FireStore / Database Design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09" y="1499387"/>
            <a:ext cx="4430876" cy="35960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1297" y="999593"/>
            <a:ext cx="414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TT_ORDERS Collection (Table)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14865" y="1066801"/>
            <a:ext cx="414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TM_TABLES Collection (Table)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865" y="1499387"/>
            <a:ext cx="5001141" cy="39792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5270500"/>
            <a:ext cx="3784600" cy="87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mtClean="0"/>
              <a:t>TT: Table Transaction</a:t>
            </a:r>
          </a:p>
          <a:p>
            <a:pPr>
              <a:lnSpc>
                <a:spcPct val="150000"/>
              </a:lnSpc>
            </a:pPr>
            <a:r>
              <a:rPr lang="en-US" smtClean="0"/>
              <a:t>TM: Table Master</a:t>
            </a:r>
            <a:endParaRPr lang="en-US"/>
          </a:p>
        </p:txBody>
      </p:sp>
      <p:cxnSp>
        <p:nvCxnSpPr>
          <p:cNvPr id="9" name="Straight Connector 8"/>
          <p:cNvCxnSpPr>
            <a:stCxn id="3" idx="3"/>
            <a:endCxn id="6" idx="1"/>
          </p:cNvCxnSpPr>
          <p:nvPr/>
        </p:nvCxnSpPr>
        <p:spPr>
          <a:xfrm>
            <a:off x="5096585" y="3297424"/>
            <a:ext cx="718280" cy="191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68900" y="2997200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orderNo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9503</TotalTime>
  <Words>325</Words>
  <Application>Microsoft Office PowerPoint</Application>
  <PresentationFormat>Widescreen</PresentationFormat>
  <Paragraphs>132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Angsana New</vt:lpstr>
      <vt:lpstr>Arial</vt:lpstr>
      <vt:lpstr>Calibri</vt:lpstr>
      <vt:lpstr>Calibri Light</vt:lpstr>
      <vt:lpstr>Cordia New</vt:lpstr>
      <vt:lpstr>Rockwell</vt:lpstr>
      <vt:lpstr>Segoe UI Historic</vt:lpstr>
      <vt:lpstr>Segoe UI Semibold</vt:lpstr>
      <vt:lpstr>Wingdings</vt:lpstr>
      <vt:lpstr>Wingdings 3</vt:lpstr>
      <vt:lpstr>Yu Gothic (Headings)</vt:lpstr>
      <vt:lpstr>Atlas</vt:lpstr>
      <vt:lpstr>EP69 Design UI and Operations for Open Table Feature Case Study “Restaurant E-menu” ระบบสั่งอาหารผ่านมือถือ</vt:lpstr>
      <vt:lpstr>CONTENT เนื้อหาวันนี้</vt:lpstr>
      <vt:lpstr>PowerPoint Presentation</vt:lpstr>
      <vt:lpstr>Refine Use Case</vt:lpstr>
      <vt:lpstr>UI Design (for Customers)</vt:lpstr>
      <vt:lpstr>UI Design – Flow &amp; UI</vt:lpstr>
      <vt:lpstr>QR Code Scan Design at Restaurant Table</vt:lpstr>
      <vt:lpstr>Flutter – Shared Variable Code</vt:lpstr>
      <vt:lpstr>FireStore / Database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252</cp:revision>
  <dcterms:created xsi:type="dcterms:W3CDTF">2020-07-26T15:09:54Z</dcterms:created>
  <dcterms:modified xsi:type="dcterms:W3CDTF">2020-09-17T17:31:48Z</dcterms:modified>
</cp:coreProperties>
</file>