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9" r:id="rId1"/>
  </p:sldMasterIdLst>
  <p:notesMasterIdLst>
    <p:notesMasterId r:id="rId22"/>
  </p:notesMasterIdLst>
  <p:sldIdLst>
    <p:sldId id="256" r:id="rId2"/>
    <p:sldId id="261" r:id="rId3"/>
    <p:sldId id="287" r:id="rId4"/>
    <p:sldId id="272" r:id="rId5"/>
    <p:sldId id="276" r:id="rId6"/>
    <p:sldId id="293" r:id="rId7"/>
    <p:sldId id="275" r:id="rId8"/>
    <p:sldId id="288" r:id="rId9"/>
    <p:sldId id="290" r:id="rId10"/>
    <p:sldId id="278" r:id="rId11"/>
    <p:sldId id="286" r:id="rId12"/>
    <p:sldId id="285" r:id="rId13"/>
    <p:sldId id="279" r:id="rId14"/>
    <p:sldId id="284" r:id="rId15"/>
    <p:sldId id="281" r:id="rId16"/>
    <p:sldId id="292" r:id="rId17"/>
    <p:sldId id="291" r:id="rId18"/>
    <p:sldId id="294" r:id="rId19"/>
    <p:sldId id="295" r:id="rId20"/>
    <p:sldId id="29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4B1B"/>
    <a:srgbClr val="4C4C4C"/>
    <a:srgbClr val="E76C19"/>
    <a:srgbClr val="0F6FC6"/>
    <a:srgbClr val="FFFFFF"/>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007" autoAdjust="0"/>
    <p:restoredTop sz="94660"/>
  </p:normalViewPr>
  <p:slideViewPr>
    <p:cSldViewPr snapToGrid="0">
      <p:cViewPr>
        <p:scale>
          <a:sx n="75" d="100"/>
          <a:sy n="75" d="100"/>
        </p:scale>
        <p:origin x="1668" y="748"/>
      </p:cViewPr>
      <p:guideLst/>
    </p:cSldViewPr>
  </p:slideViewPr>
  <p:notesTextViewPr>
    <p:cViewPr>
      <p:scale>
        <a:sx n="1" d="1"/>
        <a:sy n="1" d="1"/>
      </p:scale>
      <p:origin x="0" y="0"/>
    </p:cViewPr>
  </p:notesTextViewPr>
  <p:notesViewPr>
    <p:cSldViewPr snapToGrid="0">
      <p:cViewPr varScale="1">
        <p:scale>
          <a:sx n="85" d="100"/>
          <a:sy n="85" d="100"/>
        </p:scale>
        <p:origin x="3024"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50F4E-4B11-42F9-B659-602D084E030D}" type="datetimeFigureOut">
              <a:rPr lang="en-US" smtClean="0"/>
              <a:t>09/20/2020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B1774-9D2B-499F-8512-90E0F1D9D0F2}" type="slidenum">
              <a:rPr lang="en-US" smtClean="0"/>
              <a:t>‹#›</a:t>
            </a:fld>
            <a:endParaRPr lang="en-US"/>
          </a:p>
        </p:txBody>
      </p:sp>
    </p:spTree>
    <p:extLst>
      <p:ext uri="{BB962C8B-B14F-4D97-AF65-F5344CB8AC3E}">
        <p14:creationId xmlns:p14="http://schemas.microsoft.com/office/powerpoint/2010/main" val="1357036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userDrawn="1"/>
        </p:nvGrpSpPr>
        <p:grpSpPr>
          <a:xfrm>
            <a:off x="1669293" y="640080"/>
            <a:ext cx="8848345" cy="5024335"/>
            <a:chOff x="1669293" y="1043283"/>
            <a:chExt cx="8848345" cy="4621133"/>
          </a:xfrm>
        </p:grpSpPr>
        <p:sp>
          <p:nvSpPr>
            <p:cNvPr id="39" name="Rectangle 38"/>
            <p:cNvSpPr/>
            <p:nvPr/>
          </p:nvSpPr>
          <p:spPr>
            <a:xfrm>
              <a:off x="1674042" y="1043283"/>
              <a:ext cx="8843596" cy="859384"/>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latin typeface="Yu Gothic (Headings)"/>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latin typeface="Yu Gothic (Headings)"/>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a:prstGeom prst="rect">
            <a:avLst/>
          </a:prstGeom>
        </p:spPr>
        <p:txBody>
          <a:bodyPr vert="horz" lIns="91440" tIns="45720" rIns="91440" bIns="45720" rtlCol="0" anchor="ctr"/>
          <a:lstStyle>
            <a:lvl1pPr>
              <a:defRPr lang="en-US"/>
            </a:lvl1pPr>
          </a:lstStyle>
          <a:p>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1283769" y="65117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9459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latin typeface="Yu Gothic (Headings)"/>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lvl1pPr>
              <a:defRPr>
                <a:latin typeface="Yu Gothic (Headings)"/>
              </a:defRPr>
            </a:lvl1pPr>
            <a:lvl2pPr>
              <a:defRPr>
                <a:latin typeface="Yu Gothic (Headings)"/>
              </a:defRPr>
            </a:lvl2pPr>
            <a:lvl3pPr>
              <a:defRPr>
                <a:latin typeface="Yu Gothic (Headings)"/>
              </a:defRPr>
            </a:lvl3pPr>
            <a:lvl4pPr>
              <a:defRPr>
                <a:latin typeface="Yu Gothic (Headings)"/>
              </a:defRPr>
            </a:lvl4pPr>
            <a:lvl5pPr>
              <a:defRPr>
                <a:latin typeface="Yu Gothic (Headings)"/>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a:prstGeom prst="rect">
            <a:avLst/>
          </a:prstGeom>
        </p:spPr>
        <p:txBody>
          <a:bodyPr/>
          <a:lstStyle>
            <a:lvl1pPr>
              <a:defRPr>
                <a:latin typeface="Yu Gothic (Headings)"/>
              </a:defRPr>
            </a:lvl1pPr>
          </a:lstStyle>
          <a:p>
            <a:endParaRPr lang="en-US" dirty="0"/>
          </a:p>
        </p:txBody>
      </p:sp>
      <p:sp>
        <p:nvSpPr>
          <p:cNvPr id="5" name="Footer Placeholder 4"/>
          <p:cNvSpPr>
            <a:spLocks noGrp="1"/>
          </p:cNvSpPr>
          <p:nvPr>
            <p:ph type="ftr" sz="quarter" idx="11"/>
          </p:nvPr>
        </p:nvSpPr>
        <p:spPr/>
        <p:txBody>
          <a:bodyPr/>
          <a:lstStyle>
            <a:lvl1pPr>
              <a:defRPr>
                <a:latin typeface="Yu Gothic (Headings)"/>
              </a:defRPr>
            </a:lvl1pPr>
          </a:lstStyle>
          <a:p>
            <a:endParaRPr lang="en-US" dirty="0"/>
          </a:p>
        </p:txBody>
      </p:sp>
      <p:sp>
        <p:nvSpPr>
          <p:cNvPr id="6" name="Slide Number Placeholder 5"/>
          <p:cNvSpPr>
            <a:spLocks noGrp="1"/>
          </p:cNvSpPr>
          <p:nvPr>
            <p:ph type="sldNum" sz="quarter" idx="12"/>
          </p:nvPr>
        </p:nvSpPr>
        <p:spPr/>
        <p:txBody>
          <a:bodyPr/>
          <a:lstStyle>
            <a:lvl1pPr>
              <a:defRPr>
                <a:latin typeface="Yu Gothic (Headings)"/>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346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04672" y="6227064"/>
            <a:ext cx="10588752" cy="320040"/>
          </a:xfrm>
        </p:spPr>
        <p:txBody>
          <a:bodyPr/>
          <a:lstStyle>
            <a:lvl1pPr>
              <a:defRPr>
                <a:latin typeface="Yu Gothic (Headings)"/>
              </a:defRPr>
            </a:lvl1pPr>
          </a:lstStyle>
          <a:p>
            <a:endParaRPr lang="en-US" dirty="0"/>
          </a:p>
        </p:txBody>
      </p:sp>
      <p:sp>
        <p:nvSpPr>
          <p:cNvPr id="4" name="Slide Number Placeholder 3"/>
          <p:cNvSpPr>
            <a:spLocks noGrp="1"/>
          </p:cNvSpPr>
          <p:nvPr>
            <p:ph type="sldNum" sz="quarter" idx="12"/>
          </p:nvPr>
        </p:nvSpPr>
        <p:spPr>
          <a:xfrm>
            <a:off x="11277600" y="6537960"/>
            <a:ext cx="914400" cy="320040"/>
          </a:xfrm>
        </p:spPr>
        <p:txBody>
          <a:bodyPr/>
          <a:lstStyle>
            <a:lvl1pPr>
              <a:defRPr sz="1200">
                <a:latin typeface="Yu Gothic (Headings)"/>
              </a:defRPr>
            </a:lvl1pPr>
          </a:lstStyle>
          <a:p>
            <a:fld id="{6D22F896-40B5-4ADD-8801-0D06FADFA095}" type="slidenum">
              <a:rPr lang="en-US" smtClean="0"/>
              <a:pPr/>
              <a:t>‹#›</a:t>
            </a:fld>
            <a:endParaRPr lang="en-US" dirty="0"/>
          </a:p>
        </p:txBody>
      </p:sp>
      <p:sp>
        <p:nvSpPr>
          <p:cNvPr id="5" name="Rectangle 4"/>
          <p:cNvSpPr/>
          <p:nvPr userDrawn="1"/>
        </p:nvSpPr>
        <p:spPr>
          <a:xfrm>
            <a:off x="0" y="1"/>
            <a:ext cx="12192000" cy="773288"/>
          </a:xfrm>
          <a:prstGeom prst="rect">
            <a:avLst/>
          </a:prstGeom>
          <a:solidFill>
            <a:srgbClr val="444444"/>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a:solidFill>
                <a:prstClr val="white"/>
              </a:solidFill>
            </a:endParaRPr>
          </a:p>
        </p:txBody>
      </p:sp>
    </p:spTree>
    <p:extLst>
      <p:ext uri="{BB962C8B-B14F-4D97-AF65-F5344CB8AC3E}">
        <p14:creationId xmlns:p14="http://schemas.microsoft.com/office/powerpoint/2010/main" val="38083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ey_Dk_content">
    <p:spTree>
      <p:nvGrpSpPr>
        <p:cNvPr id="1" name=""/>
        <p:cNvGrpSpPr/>
        <p:nvPr/>
      </p:nvGrpSpPr>
      <p:grpSpPr>
        <a:xfrm>
          <a:off x="0" y="0"/>
          <a:ext cx="0" cy="0"/>
          <a:chOff x="0" y="0"/>
          <a:chExt cx="0" cy="0"/>
        </a:xfrm>
      </p:grpSpPr>
      <p:sp>
        <p:nvSpPr>
          <p:cNvPr id="6" name="Rectangle 5"/>
          <p:cNvSpPr/>
          <p:nvPr userDrawn="1"/>
        </p:nvSpPr>
        <p:spPr>
          <a:xfrm>
            <a:off x="0" y="1"/>
            <a:ext cx="12192000" cy="773288"/>
          </a:xfrm>
          <a:prstGeom prst="rect">
            <a:avLst/>
          </a:prstGeom>
          <a:solidFill>
            <a:srgbClr val="444444"/>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sz="1600">
              <a:solidFill>
                <a:prstClr val="white"/>
              </a:solidFill>
            </a:endParaRPr>
          </a:p>
        </p:txBody>
      </p:sp>
      <p:sp>
        <p:nvSpPr>
          <p:cNvPr id="7" name="Title Placeholder 1"/>
          <p:cNvSpPr>
            <a:spLocks noGrp="1"/>
          </p:cNvSpPr>
          <p:nvPr>
            <p:ph type="title"/>
          </p:nvPr>
        </p:nvSpPr>
        <p:spPr>
          <a:xfrm>
            <a:off x="609600" y="144463"/>
            <a:ext cx="10972800" cy="503238"/>
          </a:xfrm>
          <a:prstGeom prst="rect">
            <a:avLst/>
          </a:prstGeom>
        </p:spPr>
        <p:txBody>
          <a:bodyPr vert="horz" lIns="0" tIns="0" rIns="0" bIns="0" rtlCol="0" anchor="t">
            <a:noAutofit/>
          </a:bodyPr>
          <a:lstStyle>
            <a:lvl1pPr algn="l">
              <a:defRPr sz="4400" b="0">
                <a:solidFill>
                  <a:schemeClr val="bg1"/>
                </a:solidFill>
                <a:latin typeface="Yu Gothic (Headings)"/>
                <a:ea typeface="Segoe UI Historic" panose="020B0502040204020203" pitchFamily="34" charset="0"/>
                <a:cs typeface="Segoe UI Semibold" panose="020B0702040204020203" pitchFamily="34" charset="0"/>
              </a:defRPr>
            </a:lvl1pPr>
          </a:lstStyle>
          <a:p>
            <a:r>
              <a:rPr lang="en-US"/>
              <a:t>Click to edit Master title style</a:t>
            </a:r>
          </a:p>
        </p:txBody>
      </p:sp>
    </p:spTree>
    <p:extLst>
      <p:ext uri="{BB962C8B-B14F-4D97-AF65-F5344CB8AC3E}">
        <p14:creationId xmlns:p14="http://schemas.microsoft.com/office/powerpoint/2010/main" val="1802026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277600" y="6517640"/>
            <a:ext cx="914400" cy="320040"/>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3209376"/>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6" r:id="rId3"/>
    <p:sldLayoutId id="2147483937" r:id="rId4"/>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ouriken.com/blog/which-one-is-right-for-you-waterfall-or-agile/" TargetMode="Externa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geekbot.com/blog/scrum-tools/?k_id=dsa-19959388920&amp;adgroup_id=73039967424&amp;campaign_name_ad=1697251819&amp;gclid=CjwKCAjw-5v7BRAmEiwAJ3DpuI2f6p36PJZmfCcPbMUaaOrPNAGvq9B2HfN5y2Gc63xJ4fzuj92cExoCfiYQAvD_BwE"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marketplace.atlassian.com/apps/1211459/mobility-for-jira-mobile-jira-team"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hyperlink" Target="https://www.atlassian.com/software/jira/pricing#feature-comparis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www.atlassian.com/agile/project-management/estimation"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236" y="2075504"/>
            <a:ext cx="8679915" cy="1599909"/>
          </a:xfrm>
        </p:spPr>
        <p:txBody>
          <a:bodyPr>
            <a:normAutofit fontScale="90000"/>
          </a:bodyPr>
          <a:lstStyle/>
          <a:p>
            <a:pPr>
              <a:lnSpc>
                <a:spcPct val="150000"/>
              </a:lnSpc>
            </a:pPr>
            <a:r>
              <a:rPr lang="en-US" sz="4400" smtClean="0"/>
              <a:t>Practical Knowledge Agile,Scrum, Jira</a:t>
            </a:r>
            <a:r>
              <a:rPr lang="en-US" sz="4400"/>
              <a:t/>
            </a:r>
            <a:br>
              <a:rPr lang="en-US" sz="4400"/>
            </a:br>
            <a:r>
              <a:rPr lang="en-US" sz="2700" smtClean="0"/>
              <a:t>Case Study “Restaurant E-menu” </a:t>
            </a:r>
            <a:r>
              <a:rPr lang="th-TH" sz="2700" smtClean="0"/>
              <a:t>ระบบสั่งอาหารผ่านมือถือ</a:t>
            </a:r>
            <a:endParaRPr lang="en-US" sz="1000"/>
          </a:p>
        </p:txBody>
      </p:sp>
      <p:sp>
        <p:nvSpPr>
          <p:cNvPr id="3" name="Subtitle 2"/>
          <p:cNvSpPr>
            <a:spLocks noGrp="1"/>
          </p:cNvSpPr>
          <p:nvPr>
            <p:ph type="subTitle" idx="1"/>
          </p:nvPr>
        </p:nvSpPr>
        <p:spPr/>
        <p:txBody>
          <a:bodyPr>
            <a:normAutofit/>
          </a:bodyPr>
          <a:lstStyle/>
          <a:p>
            <a:r>
              <a:rPr lang="en-US" smtClean="0"/>
              <a:t>See-Flutter </a:t>
            </a:r>
            <a:r>
              <a:rPr lang="th-TH" smtClean="0"/>
              <a:t>เรียนรู้ไปด้วยกัน</a:t>
            </a:r>
            <a:r>
              <a:rPr lang="en-US" smtClean="0"/>
              <a:t> </a:t>
            </a:r>
            <a:r>
              <a:rPr lang="th-TH" smtClean="0"/>
              <a:t>เรียนฟรี พร้อม </a:t>
            </a:r>
            <a:r>
              <a:rPr lang="en-US" smtClean="0"/>
              <a:t>Source Code</a:t>
            </a:r>
            <a:endParaRPr lang="th-TH" smtClean="0"/>
          </a:p>
          <a:p>
            <a:r>
              <a:rPr lang="en-US" smtClean="0"/>
              <a:t>18 Sep 2020</a:t>
            </a:r>
          </a:p>
          <a:p>
            <a:r>
              <a:rPr lang="en-US" smtClean="0"/>
              <a:t>Day#60</a:t>
            </a:r>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
        <p:nvSpPr>
          <p:cNvPr id="5" name="TextBox 4"/>
          <p:cNvSpPr txBox="1"/>
          <p:nvPr/>
        </p:nvSpPr>
        <p:spPr>
          <a:xfrm>
            <a:off x="1615785" y="629393"/>
            <a:ext cx="8823366" cy="1015663"/>
          </a:xfrm>
          <a:prstGeom prst="rect">
            <a:avLst/>
          </a:prstGeom>
          <a:noFill/>
        </p:spPr>
        <p:txBody>
          <a:bodyPr wrap="square" rtlCol="0">
            <a:spAutoFit/>
          </a:bodyPr>
          <a:lstStyle/>
          <a:p>
            <a:pPr algn="ctr"/>
            <a:r>
              <a:rPr lang="en-US" sz="6000" smtClean="0">
                <a:solidFill>
                  <a:schemeClr val="bg1"/>
                </a:solidFill>
              </a:rPr>
              <a:t>EP70</a:t>
            </a:r>
            <a:endParaRPr lang="en-US" sz="6000">
              <a:solidFill>
                <a:schemeClr val="bg1"/>
              </a:solidFill>
            </a:endParaRPr>
          </a:p>
        </p:txBody>
      </p:sp>
    </p:spTree>
    <p:extLst>
      <p:ext uri="{BB962C8B-B14F-4D97-AF65-F5344CB8AC3E}">
        <p14:creationId xmlns:p14="http://schemas.microsoft.com/office/powerpoint/2010/main" val="3385787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 </a:t>
            </a:r>
            <a:r>
              <a:rPr lang="en-US" smtClean="0"/>
              <a:t>Keyword </a:t>
            </a:r>
            <a:r>
              <a:rPr lang="en-US" smtClean="0"/>
              <a:t>related to Agile &amp; Scrum</a:t>
            </a:r>
            <a:endParaRPr lang="en-US"/>
          </a:p>
        </p:txBody>
      </p:sp>
      <p:sp>
        <p:nvSpPr>
          <p:cNvPr id="3" name="TextBox 2"/>
          <p:cNvSpPr txBox="1"/>
          <p:nvPr/>
        </p:nvSpPr>
        <p:spPr>
          <a:xfrm>
            <a:off x="385011" y="1100092"/>
            <a:ext cx="11806989" cy="4524315"/>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2400" smtClean="0"/>
              <a:t>Agile </a:t>
            </a:r>
            <a:r>
              <a:rPr lang="en-US" sz="2400" smtClean="0"/>
              <a:t>= Modern Project Management Methodology</a:t>
            </a:r>
            <a:endParaRPr lang="en-US" sz="2400" smtClean="0"/>
          </a:p>
          <a:p>
            <a:pPr marL="457200" indent="-457200">
              <a:lnSpc>
                <a:spcPct val="200000"/>
              </a:lnSpc>
              <a:buFont typeface="Arial" panose="020B0604020202020204" pitchFamily="34" charset="0"/>
              <a:buChar char="•"/>
            </a:pPr>
            <a:r>
              <a:rPr lang="en-US" sz="2400" smtClean="0"/>
              <a:t>Scrum = Subset of Agile methodology</a:t>
            </a:r>
            <a:endParaRPr lang="en-US" sz="2400" smtClean="0"/>
          </a:p>
          <a:p>
            <a:pPr marL="457200" indent="-457200">
              <a:lnSpc>
                <a:spcPct val="200000"/>
              </a:lnSpc>
              <a:buFont typeface="Arial" panose="020B0604020202020204" pitchFamily="34" charset="0"/>
              <a:buChar char="•"/>
            </a:pPr>
            <a:r>
              <a:rPr lang="en-US" sz="2400" smtClean="0"/>
              <a:t>User </a:t>
            </a:r>
            <a:r>
              <a:rPr lang="en-US" sz="2400" smtClean="0"/>
              <a:t>Story = Requirements</a:t>
            </a:r>
            <a:r>
              <a:rPr lang="th-TH" sz="2400" smtClean="0"/>
              <a:t> </a:t>
            </a:r>
            <a:endParaRPr lang="en-US" sz="2400" smtClean="0"/>
          </a:p>
          <a:p>
            <a:pPr marL="457200" indent="-457200">
              <a:lnSpc>
                <a:spcPct val="200000"/>
              </a:lnSpc>
              <a:buFont typeface="Arial" panose="020B0604020202020204" pitchFamily="34" charset="0"/>
              <a:buChar char="•"/>
            </a:pPr>
            <a:r>
              <a:rPr lang="en-US" sz="2400" smtClean="0"/>
              <a:t>Product </a:t>
            </a:r>
            <a:r>
              <a:rPr lang="en-US" sz="2400" smtClean="0"/>
              <a:t>Backlog</a:t>
            </a:r>
          </a:p>
          <a:p>
            <a:pPr marL="457200" indent="-457200">
              <a:lnSpc>
                <a:spcPct val="200000"/>
              </a:lnSpc>
              <a:buFont typeface="Arial" panose="020B0604020202020204" pitchFamily="34" charset="0"/>
              <a:buChar char="•"/>
            </a:pPr>
            <a:r>
              <a:rPr lang="en-US" sz="2400" smtClean="0"/>
              <a:t>Product </a:t>
            </a:r>
            <a:r>
              <a:rPr lang="en-US" sz="2400" smtClean="0"/>
              <a:t>Owner =</a:t>
            </a:r>
            <a:r>
              <a:rPr lang="th-TH" sz="2400" smtClean="0"/>
              <a:t> ผู้ให้ </a:t>
            </a:r>
            <a:r>
              <a:rPr lang="en-US" sz="2400" smtClean="0"/>
              <a:t>Requirements / Developer / </a:t>
            </a:r>
            <a:r>
              <a:rPr lang="en-US" sz="2400" smtClean="0"/>
              <a:t>Scrum </a:t>
            </a:r>
            <a:r>
              <a:rPr lang="en-US" sz="2400" smtClean="0"/>
              <a:t>Master =</a:t>
            </a:r>
            <a:r>
              <a:rPr lang="th-TH" sz="2400" smtClean="0"/>
              <a:t> คนวางแผนงาน</a:t>
            </a:r>
            <a:r>
              <a:rPr lang="en-US" sz="2400" smtClean="0"/>
              <a:t> </a:t>
            </a:r>
            <a:endParaRPr lang="en-US" sz="2400" smtClean="0"/>
          </a:p>
          <a:p>
            <a:pPr marL="457200" indent="-457200">
              <a:lnSpc>
                <a:spcPct val="200000"/>
              </a:lnSpc>
              <a:buFont typeface="Arial" panose="020B0604020202020204" pitchFamily="34" charset="0"/>
              <a:buChar char="•"/>
            </a:pPr>
            <a:r>
              <a:rPr lang="en-US" sz="2400" smtClean="0"/>
              <a:t>Sprint </a:t>
            </a:r>
            <a:r>
              <a:rPr lang="en-US" sz="2400" smtClean="0"/>
              <a:t>= </a:t>
            </a:r>
            <a:r>
              <a:rPr lang="en-US" sz="2400" smtClean="0"/>
              <a:t>Time frame for development in each sprint e.g. 4 weeks</a:t>
            </a:r>
            <a:endParaRPr lang="en-US" sz="2400"/>
          </a:p>
        </p:txBody>
      </p:sp>
      <p:sp>
        <p:nvSpPr>
          <p:cNvPr id="4" name="Oval 3"/>
          <p:cNvSpPr/>
          <p:nvPr/>
        </p:nvSpPr>
        <p:spPr>
          <a:xfrm>
            <a:off x="9219458" y="923138"/>
            <a:ext cx="2867025" cy="249423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Agile</a:t>
            </a:r>
            <a:endParaRPr lang="en-US"/>
          </a:p>
        </p:txBody>
      </p:sp>
      <p:sp>
        <p:nvSpPr>
          <p:cNvPr id="5" name="Oval 4"/>
          <p:cNvSpPr/>
          <p:nvPr/>
        </p:nvSpPr>
        <p:spPr>
          <a:xfrm>
            <a:off x="10008550" y="2379155"/>
            <a:ext cx="1409576" cy="8984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Scrum</a:t>
            </a:r>
            <a:endParaRPr lang="en-US"/>
          </a:p>
        </p:txBody>
      </p:sp>
      <p:sp>
        <p:nvSpPr>
          <p:cNvPr id="6" name="Rectangle 5"/>
          <p:cNvSpPr/>
          <p:nvPr/>
        </p:nvSpPr>
        <p:spPr>
          <a:xfrm>
            <a:off x="-5134" y="5801360"/>
            <a:ext cx="12197134" cy="1056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Tahoma" panose="020B0604030504040204" pitchFamily="34" charset="0"/>
                <a:ea typeface="Tahoma" panose="020B0604030504040204" pitchFamily="34" charset="0"/>
                <a:cs typeface="Tahoma" panose="020B0604030504040204" pitchFamily="34" charset="0"/>
              </a:rPr>
              <a:t>User Story </a:t>
            </a:r>
            <a:r>
              <a:rPr lang="th-TH" sz="1600">
                <a:latin typeface="Tahoma" panose="020B0604030504040204" pitchFamily="34" charset="0"/>
                <a:ea typeface="Tahoma" panose="020B0604030504040204" pitchFamily="34" charset="0"/>
                <a:cs typeface="Tahoma" panose="020B0604030504040204" pitchFamily="34" charset="0"/>
              </a:rPr>
              <a:t>คือ รายละเอียดของงานก่อนที่จะเริ่มพัฒนา ทีมพัฒนาจะใช้ </a:t>
            </a:r>
            <a:r>
              <a:rPr lang="en-US" sz="1600">
                <a:latin typeface="Tahoma" panose="020B0604030504040204" pitchFamily="34" charset="0"/>
                <a:ea typeface="Tahoma" panose="020B0604030504040204" pitchFamily="34" charset="0"/>
                <a:cs typeface="Tahoma" panose="020B0604030504040204" pitchFamily="34" charset="0"/>
              </a:rPr>
              <a:t>User Story </a:t>
            </a:r>
            <a:r>
              <a:rPr lang="th-TH" sz="1600">
                <a:latin typeface="Tahoma" panose="020B0604030504040204" pitchFamily="34" charset="0"/>
                <a:ea typeface="Tahoma" panose="020B0604030504040204" pitchFamily="34" charset="0"/>
                <a:cs typeface="Tahoma" panose="020B0604030504040204" pitchFamily="34" charset="0"/>
              </a:rPr>
              <a:t>บันทึกข้อมูลความต้องการของลูกค้า เพื่อเป็นตัวกำหนดขอบเขตของการทำงาน ผู้ที่เขียน </a:t>
            </a:r>
            <a:r>
              <a:rPr lang="en-US" sz="1600">
                <a:latin typeface="Tahoma" panose="020B0604030504040204" pitchFamily="34" charset="0"/>
                <a:ea typeface="Tahoma" panose="020B0604030504040204" pitchFamily="34" charset="0"/>
                <a:cs typeface="Tahoma" panose="020B0604030504040204" pitchFamily="34" charset="0"/>
              </a:rPr>
              <a:t>User Story </a:t>
            </a:r>
            <a:r>
              <a:rPr lang="th-TH" sz="1600">
                <a:latin typeface="Tahoma" panose="020B0604030504040204" pitchFamily="34" charset="0"/>
                <a:ea typeface="Tahoma" panose="020B0604030504040204" pitchFamily="34" charset="0"/>
                <a:cs typeface="Tahoma" panose="020B0604030504040204" pitchFamily="34" charset="0"/>
              </a:rPr>
              <a:t>ไม่ได้เป็นหน้าที่ของใครคนใดคนหนึ่ง แต่เป็นหน้าที่ของคนในทีมทุกคนที่จะช่วยกันวางแผนการทำงาน องค์ประกอบที่สำคัญของ </a:t>
            </a:r>
            <a:r>
              <a:rPr lang="en-US" sz="1600">
                <a:latin typeface="Tahoma" panose="020B0604030504040204" pitchFamily="34" charset="0"/>
                <a:ea typeface="Tahoma" panose="020B0604030504040204" pitchFamily="34" charset="0"/>
                <a:cs typeface="Tahoma" panose="020B0604030504040204" pitchFamily="34" charset="0"/>
              </a:rPr>
              <a:t>User</a:t>
            </a:r>
            <a:r>
              <a:rPr lang="th-TH" sz="1600">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(https://medium.com/swiftlet-tech/2019)</a:t>
            </a:r>
          </a:p>
        </p:txBody>
      </p:sp>
      <p:sp>
        <p:nvSpPr>
          <p:cNvPr id="7" name="Oval 6"/>
          <p:cNvSpPr/>
          <p:nvPr/>
        </p:nvSpPr>
        <p:spPr>
          <a:xfrm>
            <a:off x="9948182" y="943026"/>
            <a:ext cx="1409576" cy="89843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XP</a:t>
            </a:r>
            <a:endParaRPr lang="en-US"/>
          </a:p>
        </p:txBody>
      </p:sp>
      <p:sp>
        <p:nvSpPr>
          <p:cNvPr id="8" name="Oval 7"/>
          <p:cNvSpPr/>
          <p:nvPr/>
        </p:nvSpPr>
        <p:spPr>
          <a:xfrm>
            <a:off x="10426535" y="3004457"/>
            <a:ext cx="611579" cy="21375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smtClean="0"/>
              <a:t>jira</a:t>
            </a:r>
            <a:endParaRPr lang="en-US" sz="1100"/>
          </a:p>
        </p:txBody>
      </p:sp>
    </p:spTree>
    <p:extLst>
      <p:ext uri="{BB962C8B-B14F-4D97-AF65-F5344CB8AC3E}">
        <p14:creationId xmlns:p14="http://schemas.microsoft.com/office/powerpoint/2010/main" val="2618415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Agile and Waterfall</a:t>
            </a:r>
            <a:endParaRPr lang="en-US"/>
          </a:p>
        </p:txBody>
      </p:sp>
      <p:pic>
        <p:nvPicPr>
          <p:cNvPr id="3" name="Picture 2"/>
          <p:cNvPicPr>
            <a:picLocks noChangeAspect="1"/>
          </p:cNvPicPr>
          <p:nvPr/>
        </p:nvPicPr>
        <p:blipFill>
          <a:blip r:embed="rId2"/>
          <a:stretch>
            <a:fillRect/>
          </a:stretch>
        </p:blipFill>
        <p:spPr>
          <a:xfrm>
            <a:off x="609600" y="885683"/>
            <a:ext cx="8510649" cy="4870116"/>
          </a:xfrm>
          <a:prstGeom prst="rect">
            <a:avLst/>
          </a:prstGeom>
          <a:ln>
            <a:solidFill>
              <a:schemeClr val="accent1">
                <a:shade val="50000"/>
                <a:shade val="90000"/>
              </a:schemeClr>
            </a:solidFill>
          </a:ln>
        </p:spPr>
      </p:pic>
      <p:sp>
        <p:nvSpPr>
          <p:cNvPr id="4" name="TextBox 3"/>
          <p:cNvSpPr txBox="1"/>
          <p:nvPr/>
        </p:nvSpPr>
        <p:spPr>
          <a:xfrm>
            <a:off x="0" y="6460177"/>
            <a:ext cx="12192000" cy="369332"/>
          </a:xfrm>
          <a:prstGeom prst="rect">
            <a:avLst/>
          </a:prstGeom>
          <a:noFill/>
        </p:spPr>
        <p:txBody>
          <a:bodyPr wrap="square" rtlCol="0">
            <a:spAutoFit/>
          </a:bodyPr>
          <a:lstStyle/>
          <a:p>
            <a:pPr algn="ctr"/>
            <a:r>
              <a:rPr lang="en-US" smtClean="0"/>
              <a:t>Ref (</a:t>
            </a:r>
            <a:r>
              <a:rPr lang="en-US" smtClean="0">
                <a:hlinkClick r:id="rId3"/>
              </a:rPr>
              <a:t>http</a:t>
            </a:r>
            <a:r>
              <a:rPr lang="en-US">
                <a:hlinkClick r:id="rId3"/>
              </a:rPr>
              <a:t>://ouriken.com/blog/which-one-is-right-for-you-waterfall-or-agile</a:t>
            </a:r>
            <a:r>
              <a:rPr lang="en-US" smtClean="0">
                <a:hlinkClick r:id="rId3"/>
              </a:rPr>
              <a:t>/</a:t>
            </a:r>
            <a:r>
              <a:rPr lang="en-US" smtClean="0"/>
              <a:t>, no date)</a:t>
            </a:r>
            <a:endParaRPr lang="en-US"/>
          </a:p>
        </p:txBody>
      </p:sp>
      <p:sp>
        <p:nvSpPr>
          <p:cNvPr id="5" name="Rectangle 4"/>
          <p:cNvSpPr/>
          <p:nvPr/>
        </p:nvSpPr>
        <p:spPr>
          <a:xfrm>
            <a:off x="6462156" y="5551425"/>
            <a:ext cx="5729844" cy="88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t>Agile: Get Customer Feedback, Contineous Improvement</a:t>
            </a:r>
            <a:endParaRPr lang="en-US" sz="2800"/>
          </a:p>
        </p:txBody>
      </p:sp>
    </p:spTree>
    <p:extLst>
      <p:ext uri="{BB962C8B-B14F-4D97-AF65-F5344CB8AC3E}">
        <p14:creationId xmlns:p14="http://schemas.microsoft.com/office/powerpoint/2010/main" val="3161934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Business Requirements</a:t>
            </a:r>
            <a:endParaRPr lang="en-US"/>
          </a:p>
        </p:txBody>
      </p:sp>
      <p:sp>
        <p:nvSpPr>
          <p:cNvPr id="3" name="TextBox 2"/>
          <p:cNvSpPr txBox="1"/>
          <p:nvPr/>
        </p:nvSpPr>
        <p:spPr>
          <a:xfrm>
            <a:off x="609600" y="1097281"/>
            <a:ext cx="10295468" cy="4401205"/>
          </a:xfrm>
          <a:prstGeom prst="rect">
            <a:avLst/>
          </a:prstGeom>
          <a:noFill/>
        </p:spPr>
        <p:txBody>
          <a:bodyPr wrap="square" rtlCol="0">
            <a:spAutoFit/>
          </a:bodyPr>
          <a:lstStyle/>
          <a:p>
            <a:pPr>
              <a:lnSpc>
                <a:spcPct val="200000"/>
              </a:lnSpc>
            </a:pPr>
            <a:r>
              <a:rPr lang="en-US" sz="2800" smtClean="0"/>
              <a:t>Business </a:t>
            </a:r>
            <a:r>
              <a:rPr lang="en-US" sz="2800" smtClean="0"/>
              <a:t>Requirements = Customer Requirements</a:t>
            </a:r>
            <a:endParaRPr lang="en-US" sz="2800" smtClean="0"/>
          </a:p>
          <a:p>
            <a:pPr marL="457200" indent="-457200">
              <a:lnSpc>
                <a:spcPct val="200000"/>
              </a:lnSpc>
              <a:buFont typeface="Arial" panose="020B0604020202020204" pitchFamily="34" charset="0"/>
              <a:buChar char="•"/>
            </a:pPr>
            <a:r>
              <a:rPr lang="en-US" sz="2800" smtClean="0"/>
              <a:t>Use </a:t>
            </a:r>
            <a:r>
              <a:rPr lang="en-US" sz="2800" smtClean="0"/>
              <a:t>Case = Feature = Functionalities</a:t>
            </a:r>
            <a:endParaRPr lang="en-US" sz="2800" smtClean="0"/>
          </a:p>
          <a:p>
            <a:pPr marL="457200" indent="-457200">
              <a:lnSpc>
                <a:spcPct val="200000"/>
              </a:lnSpc>
              <a:buFont typeface="Arial" panose="020B0604020202020204" pitchFamily="34" charset="0"/>
              <a:buChar char="•"/>
            </a:pPr>
            <a:r>
              <a:rPr lang="en-US" sz="2800" smtClean="0"/>
              <a:t>Fucntional </a:t>
            </a:r>
            <a:r>
              <a:rPr lang="en-US" sz="2800" smtClean="0"/>
              <a:t>Requirements</a:t>
            </a:r>
            <a:endParaRPr lang="en-US" sz="2800" smtClean="0"/>
          </a:p>
          <a:p>
            <a:pPr marL="457200" indent="-457200">
              <a:lnSpc>
                <a:spcPct val="200000"/>
              </a:lnSpc>
              <a:buFont typeface="Arial" panose="020B0604020202020204" pitchFamily="34" charset="0"/>
              <a:buChar char="•"/>
            </a:pPr>
            <a:r>
              <a:rPr lang="en-US" sz="2800" smtClean="0"/>
              <a:t>User Story</a:t>
            </a:r>
          </a:p>
          <a:p>
            <a:pPr marL="457200" indent="-457200">
              <a:lnSpc>
                <a:spcPct val="200000"/>
              </a:lnSpc>
              <a:buFont typeface="Arial" panose="020B0604020202020204" pitchFamily="34" charset="0"/>
              <a:buChar char="•"/>
            </a:pPr>
            <a:r>
              <a:rPr lang="en-US" sz="2800" smtClean="0"/>
              <a:t>Product Backlog</a:t>
            </a:r>
          </a:p>
        </p:txBody>
      </p:sp>
      <p:sp>
        <p:nvSpPr>
          <p:cNvPr id="4" name="Right Arrow 3"/>
          <p:cNvSpPr/>
          <p:nvPr/>
        </p:nvSpPr>
        <p:spPr>
          <a:xfrm>
            <a:off x="6460067" y="3200400"/>
            <a:ext cx="1727200" cy="16340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30981" y="3180103"/>
            <a:ext cx="3657600" cy="2585323"/>
          </a:xfrm>
          <a:prstGeom prst="rect">
            <a:avLst/>
          </a:prstGeom>
          <a:solidFill>
            <a:schemeClr val="accent1">
              <a:lumMod val="20000"/>
              <a:lumOff val="80000"/>
            </a:schemeClr>
          </a:solidFill>
        </p:spPr>
        <p:txBody>
          <a:bodyPr wrap="square" rtlCol="0">
            <a:spAutoFit/>
          </a:bodyPr>
          <a:lstStyle/>
          <a:p>
            <a:pPr>
              <a:lnSpc>
                <a:spcPct val="150000"/>
              </a:lnSpc>
            </a:pPr>
            <a:r>
              <a:rPr lang="en-US" sz="3600" smtClean="0"/>
              <a:t>Customer </a:t>
            </a:r>
          </a:p>
          <a:p>
            <a:pPr>
              <a:lnSpc>
                <a:spcPct val="150000"/>
              </a:lnSpc>
            </a:pPr>
            <a:r>
              <a:rPr lang="en-US" sz="3600" smtClean="0"/>
              <a:t>Requirements = </a:t>
            </a:r>
            <a:r>
              <a:rPr lang="th-TH" sz="3600" smtClean="0"/>
              <a:t>ความต้องการของลูกค้า</a:t>
            </a:r>
            <a:r>
              <a:rPr lang="en-US" sz="3600" smtClean="0"/>
              <a:t> </a:t>
            </a:r>
            <a:endParaRPr lang="en-US" sz="3600"/>
          </a:p>
        </p:txBody>
      </p:sp>
    </p:spTree>
    <p:extLst>
      <p:ext uri="{BB962C8B-B14F-4D97-AF65-F5344CB8AC3E}">
        <p14:creationId xmlns:p14="http://schemas.microsoft.com/office/powerpoint/2010/main" val="197671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 Process</a:t>
            </a:r>
            <a:endParaRPr lang="en-US"/>
          </a:p>
        </p:txBody>
      </p:sp>
      <p:pic>
        <p:nvPicPr>
          <p:cNvPr id="3" name="Picture 2"/>
          <p:cNvPicPr>
            <a:picLocks noChangeAspect="1"/>
          </p:cNvPicPr>
          <p:nvPr/>
        </p:nvPicPr>
        <p:blipFill>
          <a:blip r:embed="rId2"/>
          <a:stretch>
            <a:fillRect/>
          </a:stretch>
        </p:blipFill>
        <p:spPr>
          <a:xfrm>
            <a:off x="1163051" y="886371"/>
            <a:ext cx="9865897" cy="5832064"/>
          </a:xfrm>
          <a:prstGeom prst="rect">
            <a:avLst/>
          </a:prstGeom>
        </p:spPr>
      </p:pic>
      <p:cxnSp>
        <p:nvCxnSpPr>
          <p:cNvPr id="5" name="Straight Connector 4"/>
          <p:cNvCxnSpPr/>
          <p:nvPr/>
        </p:nvCxnSpPr>
        <p:spPr>
          <a:xfrm>
            <a:off x="6371112" y="3301340"/>
            <a:ext cx="504701"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328058" y="3061855"/>
            <a:ext cx="1254825" cy="1979"/>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28058" y="4775861"/>
            <a:ext cx="1254825" cy="1979"/>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9" name="Rectangular Callout 8"/>
          <p:cNvSpPr/>
          <p:nvPr/>
        </p:nvSpPr>
        <p:spPr>
          <a:xfrm>
            <a:off x="849086" y="979714"/>
            <a:ext cx="2185059" cy="593767"/>
          </a:xfrm>
          <a:prstGeom prst="wedgeRectCallout">
            <a:avLst>
              <a:gd name="adj1" fmla="val 7156"/>
              <a:gd name="adj2" fmla="val 80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Restaurant E-menu</a:t>
            </a:r>
            <a:endParaRPr lang="en-US"/>
          </a:p>
        </p:txBody>
      </p:sp>
      <p:sp>
        <p:nvSpPr>
          <p:cNvPr id="10" name="Rectangular Callout 9"/>
          <p:cNvSpPr/>
          <p:nvPr/>
        </p:nvSpPr>
        <p:spPr>
          <a:xfrm>
            <a:off x="8843889" y="979714"/>
            <a:ext cx="3037373" cy="1122218"/>
          </a:xfrm>
          <a:prstGeom prst="wedgeRectCallout">
            <a:avLst>
              <a:gd name="adj1" fmla="val -47274"/>
              <a:gd name="adj2" fmla="val 65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Standup Meeting</a:t>
            </a:r>
          </a:p>
          <a:p>
            <a:pPr algn="ctr"/>
            <a:r>
              <a:rPr lang="en-US" sz="1200" smtClean="0"/>
              <a:t>Everyday (15 min)</a:t>
            </a:r>
          </a:p>
          <a:p>
            <a:pPr algn="ctr"/>
            <a:r>
              <a:rPr lang="en-US" sz="1200" smtClean="0"/>
              <a:t>To update status</a:t>
            </a:r>
          </a:p>
          <a:p>
            <a:pPr marL="228600" indent="-228600">
              <a:buAutoNum type="arabicPeriod"/>
            </a:pPr>
            <a:r>
              <a:rPr lang="en-US" sz="1100"/>
              <a:t>What did you do yesterday</a:t>
            </a:r>
            <a:r>
              <a:rPr lang="en-US" sz="1100"/>
              <a:t>? </a:t>
            </a:r>
            <a:endParaRPr lang="en-US" sz="1100" smtClean="0"/>
          </a:p>
          <a:p>
            <a:pPr marL="228600" indent="-228600">
              <a:buAutoNum type="arabicPeriod"/>
            </a:pPr>
            <a:r>
              <a:rPr lang="en-US" sz="1100" smtClean="0"/>
              <a:t>What </a:t>
            </a:r>
            <a:r>
              <a:rPr lang="en-US" sz="1100"/>
              <a:t>will you do today</a:t>
            </a:r>
            <a:r>
              <a:rPr lang="en-US" sz="1100"/>
              <a:t>? </a:t>
            </a:r>
            <a:endParaRPr lang="en-US" sz="1100" smtClean="0"/>
          </a:p>
          <a:p>
            <a:pPr marL="228600" indent="-228600">
              <a:buAutoNum type="arabicPeriod"/>
            </a:pPr>
            <a:r>
              <a:rPr lang="en-US" sz="1100" smtClean="0"/>
              <a:t>What is problem to get help?</a:t>
            </a:r>
            <a:endParaRPr lang="en-US" sz="1100"/>
          </a:p>
        </p:txBody>
      </p:sp>
    </p:spTree>
    <p:extLst>
      <p:ext uri="{BB962C8B-B14F-4D97-AF65-F5344CB8AC3E}">
        <p14:creationId xmlns:p14="http://schemas.microsoft.com/office/powerpoint/2010/main" val="4157065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smtClean="0"/>
              <a:t>Jira Software (Atlassian)</a:t>
            </a:r>
            <a:endParaRPr lang="en-US" sz="4800"/>
          </a:p>
        </p:txBody>
      </p:sp>
      <p:pic>
        <p:nvPicPr>
          <p:cNvPr id="3" name="Picture 2"/>
          <p:cNvPicPr>
            <a:picLocks noChangeAspect="1"/>
          </p:cNvPicPr>
          <p:nvPr/>
        </p:nvPicPr>
        <p:blipFill>
          <a:blip r:embed="rId2"/>
          <a:stretch>
            <a:fillRect/>
          </a:stretch>
        </p:blipFill>
        <p:spPr>
          <a:xfrm>
            <a:off x="1175674" y="1264044"/>
            <a:ext cx="5315052" cy="2635099"/>
          </a:xfrm>
          <a:prstGeom prst="rect">
            <a:avLst/>
          </a:prstGeom>
        </p:spPr>
      </p:pic>
      <p:sp>
        <p:nvSpPr>
          <p:cNvPr id="4" name="TextBox 3"/>
          <p:cNvSpPr txBox="1"/>
          <p:nvPr/>
        </p:nvSpPr>
        <p:spPr>
          <a:xfrm>
            <a:off x="1106904" y="4273617"/>
            <a:ext cx="10366409" cy="1015663"/>
          </a:xfrm>
          <a:prstGeom prst="rect">
            <a:avLst/>
          </a:prstGeom>
          <a:noFill/>
        </p:spPr>
        <p:txBody>
          <a:bodyPr wrap="square" rtlCol="0">
            <a:spAutoFit/>
          </a:bodyPr>
          <a:lstStyle/>
          <a:p>
            <a:r>
              <a:rPr lang="en-US" sz="6000"/>
              <a:t>https://www.atlassian.com/</a:t>
            </a:r>
          </a:p>
        </p:txBody>
      </p:sp>
      <p:sp>
        <p:nvSpPr>
          <p:cNvPr id="5" name="TextBox 4"/>
          <p:cNvSpPr txBox="1"/>
          <p:nvPr/>
        </p:nvSpPr>
        <p:spPr>
          <a:xfrm>
            <a:off x="1106904" y="5832909"/>
            <a:ext cx="11011302" cy="923330"/>
          </a:xfrm>
          <a:prstGeom prst="rect">
            <a:avLst/>
          </a:prstGeom>
          <a:noFill/>
        </p:spPr>
        <p:txBody>
          <a:bodyPr wrap="square" rtlCol="0">
            <a:spAutoFit/>
          </a:bodyPr>
          <a:lstStyle/>
          <a:p>
            <a:r>
              <a:rPr lang="en-US"/>
              <a:t>Ref. NO 1: </a:t>
            </a:r>
            <a:r>
              <a:rPr lang="en-US">
                <a:hlinkClick r:id="rId3"/>
              </a:rPr>
              <a:t>https://geekbot.com/blog/scrum-tools/?k_id=dsa-19959388920&amp;adgroup_id=73039967424&amp;campaign_name_ad=1697251819&amp;gclid=CjwKCAjw-5v7BRAmEiwAJ3DpuI2f6p36PJZmfCcPbMUaaOrPNAGvq9B2HfN5y2Gc63xJ4fzuj92cExoCfiYQAvD_BwE</a:t>
            </a:r>
            <a:endParaRPr lang="en-US"/>
          </a:p>
        </p:txBody>
      </p:sp>
    </p:spTree>
    <p:extLst>
      <p:ext uri="{BB962C8B-B14F-4D97-AF65-F5344CB8AC3E}">
        <p14:creationId xmlns:p14="http://schemas.microsoft.com/office/powerpoint/2010/main" val="1655084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a:t>
            </a:r>
            <a:endParaRPr lang="en-US"/>
          </a:p>
        </p:txBody>
      </p:sp>
      <p:pic>
        <p:nvPicPr>
          <p:cNvPr id="3" name="Picture 2"/>
          <p:cNvPicPr>
            <a:picLocks noChangeAspect="1"/>
          </p:cNvPicPr>
          <p:nvPr/>
        </p:nvPicPr>
        <p:blipFill>
          <a:blip r:embed="rId2"/>
          <a:stretch>
            <a:fillRect/>
          </a:stretch>
        </p:blipFill>
        <p:spPr>
          <a:xfrm>
            <a:off x="1016167" y="933450"/>
            <a:ext cx="9582150" cy="5924550"/>
          </a:xfrm>
          <a:prstGeom prst="rect">
            <a:avLst/>
          </a:prstGeom>
        </p:spPr>
      </p:pic>
      <p:sp>
        <p:nvSpPr>
          <p:cNvPr id="4" name="Rectangle 3"/>
          <p:cNvSpPr/>
          <p:nvPr/>
        </p:nvSpPr>
        <p:spPr>
          <a:xfrm>
            <a:off x="4639377" y="3426594"/>
            <a:ext cx="2839452" cy="283945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128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User Story ( Issue in Jira)</a:t>
            </a:r>
            <a:endParaRPr lang="en-US"/>
          </a:p>
        </p:txBody>
      </p:sp>
      <p:pic>
        <p:nvPicPr>
          <p:cNvPr id="3" name="Picture 2"/>
          <p:cNvPicPr>
            <a:picLocks noChangeAspect="1"/>
          </p:cNvPicPr>
          <p:nvPr/>
        </p:nvPicPr>
        <p:blipFill>
          <a:blip r:embed="rId2"/>
          <a:stretch>
            <a:fillRect/>
          </a:stretch>
        </p:blipFill>
        <p:spPr>
          <a:xfrm>
            <a:off x="609600" y="1016000"/>
            <a:ext cx="10642600" cy="5401800"/>
          </a:xfrm>
          <a:prstGeom prst="rect">
            <a:avLst/>
          </a:prstGeom>
        </p:spPr>
      </p:pic>
      <p:sp>
        <p:nvSpPr>
          <p:cNvPr id="4" name="Rounded Rectangle 3"/>
          <p:cNvSpPr/>
          <p:nvPr/>
        </p:nvSpPr>
        <p:spPr>
          <a:xfrm>
            <a:off x="6858000" y="3600450"/>
            <a:ext cx="1828800" cy="419100"/>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007350" y="3219450"/>
            <a:ext cx="1911350" cy="369332"/>
          </a:xfrm>
          <a:prstGeom prst="rect">
            <a:avLst/>
          </a:prstGeom>
          <a:noFill/>
        </p:spPr>
        <p:txBody>
          <a:bodyPr wrap="square" rtlCol="0">
            <a:spAutoFit/>
          </a:bodyPr>
          <a:lstStyle/>
          <a:p>
            <a:r>
              <a:rPr lang="en-US" smtClean="0"/>
              <a:t>Story Points</a:t>
            </a:r>
            <a:endParaRPr lang="en-US"/>
          </a:p>
        </p:txBody>
      </p:sp>
      <p:sp>
        <p:nvSpPr>
          <p:cNvPr id="6" name="Rounded Rectangle 5"/>
          <p:cNvSpPr/>
          <p:nvPr/>
        </p:nvSpPr>
        <p:spPr>
          <a:xfrm>
            <a:off x="6858000" y="2432051"/>
            <a:ext cx="1828800" cy="419100"/>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20000" y="2056885"/>
            <a:ext cx="3962400" cy="369332"/>
          </a:xfrm>
          <a:prstGeom prst="rect">
            <a:avLst/>
          </a:prstGeom>
          <a:noFill/>
        </p:spPr>
        <p:txBody>
          <a:bodyPr wrap="square" rtlCol="0">
            <a:spAutoFit/>
          </a:bodyPr>
          <a:lstStyle/>
          <a:p>
            <a:r>
              <a:rPr lang="en-US" smtClean="0"/>
              <a:t>Person-in-charge (Developer)</a:t>
            </a:r>
            <a:endParaRPr lang="en-US"/>
          </a:p>
        </p:txBody>
      </p:sp>
      <p:sp>
        <p:nvSpPr>
          <p:cNvPr id="8" name="Rounded Rectangle 7"/>
          <p:cNvSpPr/>
          <p:nvPr/>
        </p:nvSpPr>
        <p:spPr>
          <a:xfrm>
            <a:off x="1981200" y="1727201"/>
            <a:ext cx="1828800" cy="419100"/>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879850" y="1662160"/>
            <a:ext cx="3962400" cy="369332"/>
          </a:xfrm>
          <a:prstGeom prst="rect">
            <a:avLst/>
          </a:prstGeom>
          <a:noFill/>
        </p:spPr>
        <p:txBody>
          <a:bodyPr wrap="square" rtlCol="0">
            <a:spAutoFit/>
          </a:bodyPr>
          <a:lstStyle/>
          <a:p>
            <a:r>
              <a:rPr lang="en-US" smtClean="0"/>
              <a:t>Sprint#1</a:t>
            </a:r>
            <a:endParaRPr lang="en-US"/>
          </a:p>
        </p:txBody>
      </p:sp>
    </p:spTree>
    <p:extLst>
      <p:ext uri="{BB962C8B-B14F-4D97-AF65-F5344CB8AC3E}">
        <p14:creationId xmlns:p14="http://schemas.microsoft.com/office/powerpoint/2010/main" val="1183480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Report from Jira</a:t>
            </a:r>
            <a:endParaRPr lang="en-US"/>
          </a:p>
        </p:txBody>
      </p:sp>
      <p:pic>
        <p:nvPicPr>
          <p:cNvPr id="3" name="Picture 2"/>
          <p:cNvPicPr>
            <a:picLocks noChangeAspect="1"/>
          </p:cNvPicPr>
          <p:nvPr/>
        </p:nvPicPr>
        <p:blipFill rotWithShape="1">
          <a:blip r:embed="rId2"/>
          <a:srcRect t="6507"/>
          <a:stretch/>
        </p:blipFill>
        <p:spPr>
          <a:xfrm>
            <a:off x="455595" y="1039528"/>
            <a:ext cx="10569394" cy="5255394"/>
          </a:xfrm>
          <a:prstGeom prst="rect">
            <a:avLst/>
          </a:prstGeom>
        </p:spPr>
      </p:pic>
      <p:sp>
        <p:nvSpPr>
          <p:cNvPr id="4" name="Rounded Rectangle 3"/>
          <p:cNvSpPr/>
          <p:nvPr/>
        </p:nvSpPr>
        <p:spPr>
          <a:xfrm>
            <a:off x="1905000" y="2330450"/>
            <a:ext cx="1828800" cy="1797049"/>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63850" y="2051050"/>
            <a:ext cx="4572000" cy="369332"/>
          </a:xfrm>
          <a:prstGeom prst="rect">
            <a:avLst/>
          </a:prstGeom>
          <a:noFill/>
        </p:spPr>
        <p:txBody>
          <a:bodyPr wrap="square" rtlCol="0">
            <a:spAutoFit/>
          </a:bodyPr>
          <a:lstStyle/>
          <a:p>
            <a:r>
              <a:rPr lang="en-US" smtClean="0"/>
              <a:t>Burndown Chart using Story Point</a:t>
            </a:r>
            <a:endParaRPr lang="en-US"/>
          </a:p>
        </p:txBody>
      </p:sp>
    </p:spTree>
    <p:extLst>
      <p:ext uri="{BB962C8B-B14F-4D97-AF65-F5344CB8AC3E}">
        <p14:creationId xmlns:p14="http://schemas.microsoft.com/office/powerpoint/2010/main" val="3282612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Jira – Visualize update status</a:t>
            </a:r>
            <a:endParaRPr lang="en-US"/>
          </a:p>
        </p:txBody>
      </p:sp>
      <p:pic>
        <p:nvPicPr>
          <p:cNvPr id="3" name="Picture 2"/>
          <p:cNvPicPr>
            <a:picLocks noChangeAspect="1"/>
          </p:cNvPicPr>
          <p:nvPr/>
        </p:nvPicPr>
        <p:blipFill>
          <a:blip r:embed="rId2"/>
          <a:stretch>
            <a:fillRect/>
          </a:stretch>
        </p:blipFill>
        <p:spPr>
          <a:xfrm>
            <a:off x="712269" y="975759"/>
            <a:ext cx="11225515" cy="4972654"/>
          </a:xfrm>
          <a:prstGeom prst="rect">
            <a:avLst/>
          </a:prstGeom>
        </p:spPr>
      </p:pic>
    </p:spTree>
    <p:extLst>
      <p:ext uri="{BB962C8B-B14F-4D97-AF65-F5344CB8AC3E}">
        <p14:creationId xmlns:p14="http://schemas.microsoft.com/office/powerpoint/2010/main" val="3104526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Jira on mobile</a:t>
            </a:r>
            <a:endParaRPr lang="en-US"/>
          </a:p>
        </p:txBody>
      </p:sp>
      <p:pic>
        <p:nvPicPr>
          <p:cNvPr id="4" name="Picture 3"/>
          <p:cNvPicPr>
            <a:picLocks noChangeAspect="1"/>
          </p:cNvPicPr>
          <p:nvPr/>
        </p:nvPicPr>
        <p:blipFill>
          <a:blip r:embed="rId2"/>
          <a:stretch>
            <a:fillRect/>
          </a:stretch>
        </p:blipFill>
        <p:spPr>
          <a:xfrm>
            <a:off x="699129" y="1117599"/>
            <a:ext cx="2759398" cy="4300855"/>
          </a:xfrm>
          <a:prstGeom prst="rect">
            <a:avLst/>
          </a:prstGeom>
        </p:spPr>
      </p:pic>
      <p:sp>
        <p:nvSpPr>
          <p:cNvPr id="5" name="TextBox 4"/>
          <p:cNvSpPr txBox="1"/>
          <p:nvPr/>
        </p:nvSpPr>
        <p:spPr>
          <a:xfrm>
            <a:off x="767080" y="5598160"/>
            <a:ext cx="6710680" cy="646331"/>
          </a:xfrm>
          <a:prstGeom prst="rect">
            <a:avLst/>
          </a:prstGeom>
          <a:noFill/>
        </p:spPr>
        <p:txBody>
          <a:bodyPr wrap="square" rtlCol="0">
            <a:spAutoFit/>
          </a:bodyPr>
          <a:lstStyle/>
          <a:p>
            <a:r>
              <a:rPr lang="en-US" smtClean="0">
                <a:hlinkClick r:id="rId3"/>
              </a:rPr>
              <a:t>(https</a:t>
            </a:r>
            <a:r>
              <a:rPr lang="en-US">
                <a:hlinkClick r:id="rId3"/>
              </a:rPr>
              <a:t>://</a:t>
            </a:r>
            <a:r>
              <a:rPr lang="en-US" smtClean="0">
                <a:hlinkClick r:id="rId3"/>
              </a:rPr>
              <a:t>marketplace.atlassian.com/apps/1211459/mobility-for-jira-mobile-jira-team</a:t>
            </a:r>
            <a:r>
              <a:rPr lang="en-US" smtClean="0"/>
              <a:t>, no date)</a:t>
            </a:r>
            <a:endParaRPr lang="en-US"/>
          </a:p>
        </p:txBody>
      </p:sp>
    </p:spTree>
    <p:extLst>
      <p:ext uri="{BB962C8B-B14F-4D97-AF65-F5344CB8AC3E}">
        <p14:creationId xmlns:p14="http://schemas.microsoft.com/office/powerpoint/2010/main" val="2143828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smtClean="0"/>
              <a:t>CONTENT</a:t>
            </a:r>
            <a:br>
              <a:rPr lang="en-US" sz="4800" b="1" smtClean="0"/>
            </a:br>
            <a:r>
              <a:rPr lang="th-TH" sz="4800" b="1" smtClean="0"/>
              <a:t>เนื้อหาวันนี้</a:t>
            </a:r>
            <a:endParaRPr lang="en-US" sz="4800" b="1"/>
          </a:p>
        </p:txBody>
      </p:sp>
      <p:sp>
        <p:nvSpPr>
          <p:cNvPr id="3" name="Content Placeholder 2"/>
          <p:cNvSpPr>
            <a:spLocks noGrp="1"/>
          </p:cNvSpPr>
          <p:nvPr>
            <p:ph idx="1"/>
          </p:nvPr>
        </p:nvSpPr>
        <p:spPr>
          <a:xfrm>
            <a:off x="5118447" y="803186"/>
            <a:ext cx="7073553" cy="5248622"/>
          </a:xfrm>
        </p:spPr>
        <p:txBody>
          <a:bodyPr>
            <a:normAutofit/>
          </a:bodyPr>
          <a:lstStyle/>
          <a:p>
            <a:pPr>
              <a:buFont typeface="Wingdings" panose="05000000000000000000" pitchFamily="2" charset="2"/>
              <a:buChar char="Ø"/>
            </a:pPr>
            <a:r>
              <a:rPr lang="en-US" sz="2000" smtClean="0"/>
              <a:t>Review Use Case</a:t>
            </a:r>
          </a:p>
          <a:p>
            <a:pPr>
              <a:buFont typeface="Wingdings" panose="05000000000000000000" pitchFamily="2" charset="2"/>
              <a:buChar char="Ø"/>
            </a:pPr>
            <a:r>
              <a:rPr lang="en-US" sz="2000" smtClean="0"/>
              <a:t>Review UI and DB Design</a:t>
            </a:r>
          </a:p>
          <a:p>
            <a:pPr>
              <a:buFont typeface="Wingdings" panose="05000000000000000000" pitchFamily="2" charset="2"/>
              <a:buChar char="Ø"/>
            </a:pPr>
            <a:r>
              <a:rPr lang="en-US" sz="2000" smtClean="0"/>
              <a:t>Plan to </a:t>
            </a:r>
            <a:r>
              <a:rPr lang="en-US" sz="2000" smtClean="0"/>
              <a:t>Develop</a:t>
            </a:r>
            <a:endParaRPr lang="en-US" sz="2000" smtClean="0"/>
          </a:p>
          <a:p>
            <a:pPr>
              <a:buFont typeface="Wingdings" panose="05000000000000000000" pitchFamily="2" charset="2"/>
              <a:buChar char="Ø"/>
            </a:pPr>
            <a:r>
              <a:rPr lang="en-US" sz="2000" smtClean="0"/>
              <a:t>Agile/Scrum</a:t>
            </a:r>
          </a:p>
          <a:p>
            <a:pPr>
              <a:buFont typeface="Wingdings" panose="05000000000000000000" pitchFamily="2" charset="2"/>
              <a:buChar char="Ø"/>
            </a:pPr>
            <a:r>
              <a:rPr lang="en-US" sz="2000" smtClean="0"/>
              <a:t>Jira for control project</a:t>
            </a:r>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
        <p:nvSpPr>
          <p:cNvPr id="5" name="TextBox 4"/>
          <p:cNvSpPr txBox="1"/>
          <p:nvPr/>
        </p:nvSpPr>
        <p:spPr>
          <a:xfrm>
            <a:off x="0" y="5673824"/>
            <a:ext cx="12192000" cy="646331"/>
          </a:xfrm>
          <a:prstGeom prst="rect">
            <a:avLst/>
          </a:prstGeom>
          <a:solidFill>
            <a:srgbClr val="E76C19"/>
          </a:solidFill>
          <a:ln>
            <a:noFill/>
          </a:ln>
        </p:spPr>
        <p:txBody>
          <a:bodyPr wrap="square" rtlCol="0">
            <a:spAutoFit/>
          </a:bodyPr>
          <a:lstStyle/>
          <a:p>
            <a:r>
              <a:rPr lang="en-US" sz="3600" smtClean="0">
                <a:solidFill>
                  <a:schemeClr val="bg1"/>
                </a:solidFill>
              </a:rPr>
              <a:t>Target Group: Mobile Developer</a:t>
            </a:r>
            <a:endParaRPr lang="en-US" sz="3600">
              <a:solidFill>
                <a:schemeClr val="bg1"/>
              </a:solidFill>
            </a:endParaRPr>
          </a:p>
        </p:txBody>
      </p:sp>
    </p:spTree>
    <p:extLst>
      <p:ext uri="{BB962C8B-B14F-4D97-AF65-F5344CB8AC3E}">
        <p14:creationId xmlns:p14="http://schemas.microsoft.com/office/powerpoint/2010/main" val="3056852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Jira - Freemium</a:t>
            </a:r>
            <a:endParaRPr lang="en-US"/>
          </a:p>
        </p:txBody>
      </p:sp>
      <p:pic>
        <p:nvPicPr>
          <p:cNvPr id="3" name="Picture 2"/>
          <p:cNvPicPr>
            <a:picLocks noChangeAspect="1"/>
          </p:cNvPicPr>
          <p:nvPr/>
        </p:nvPicPr>
        <p:blipFill>
          <a:blip r:embed="rId2"/>
          <a:stretch>
            <a:fillRect/>
          </a:stretch>
        </p:blipFill>
        <p:spPr>
          <a:xfrm>
            <a:off x="609600" y="965199"/>
            <a:ext cx="4230890" cy="4586515"/>
          </a:xfrm>
          <a:prstGeom prst="rect">
            <a:avLst/>
          </a:prstGeom>
        </p:spPr>
      </p:pic>
      <p:pic>
        <p:nvPicPr>
          <p:cNvPr id="4" name="Picture 3"/>
          <p:cNvPicPr>
            <a:picLocks noChangeAspect="1"/>
          </p:cNvPicPr>
          <p:nvPr/>
        </p:nvPicPr>
        <p:blipFill>
          <a:blip r:embed="rId3"/>
          <a:stretch>
            <a:fillRect/>
          </a:stretch>
        </p:blipFill>
        <p:spPr>
          <a:xfrm>
            <a:off x="736270" y="5609906"/>
            <a:ext cx="4195563" cy="1118120"/>
          </a:xfrm>
          <a:prstGeom prst="rect">
            <a:avLst/>
          </a:prstGeom>
        </p:spPr>
      </p:pic>
      <p:sp>
        <p:nvSpPr>
          <p:cNvPr id="5" name="TextBox 4"/>
          <p:cNvSpPr txBox="1"/>
          <p:nvPr/>
        </p:nvSpPr>
        <p:spPr>
          <a:xfrm>
            <a:off x="5008034" y="6042335"/>
            <a:ext cx="6231466" cy="646331"/>
          </a:xfrm>
          <a:prstGeom prst="rect">
            <a:avLst/>
          </a:prstGeom>
          <a:noFill/>
        </p:spPr>
        <p:txBody>
          <a:bodyPr wrap="square" rtlCol="0">
            <a:spAutoFit/>
          </a:bodyPr>
          <a:lstStyle/>
          <a:p>
            <a:r>
              <a:rPr lang="en-US" smtClean="0">
                <a:hlinkClick r:id="rId4"/>
              </a:rPr>
              <a:t>(https</a:t>
            </a:r>
            <a:r>
              <a:rPr lang="en-US">
                <a:hlinkClick r:id="rId4"/>
              </a:rPr>
              <a:t>://</a:t>
            </a:r>
            <a:r>
              <a:rPr lang="en-US" smtClean="0">
                <a:hlinkClick r:id="rId4"/>
              </a:rPr>
              <a:t>www.atlassian.com/software/jira/pricing#feature-comparison</a:t>
            </a:r>
            <a:r>
              <a:rPr lang="en-US" smtClean="0"/>
              <a:t>, no date)</a:t>
            </a:r>
            <a:endParaRPr lang="en-US"/>
          </a:p>
        </p:txBody>
      </p:sp>
      <p:pic>
        <p:nvPicPr>
          <p:cNvPr id="6" name="Picture 5"/>
          <p:cNvPicPr>
            <a:picLocks noChangeAspect="1"/>
          </p:cNvPicPr>
          <p:nvPr/>
        </p:nvPicPr>
        <p:blipFill>
          <a:blip r:embed="rId5"/>
          <a:stretch>
            <a:fillRect/>
          </a:stretch>
        </p:blipFill>
        <p:spPr>
          <a:xfrm>
            <a:off x="4931833" y="1241658"/>
            <a:ext cx="6307667" cy="4126265"/>
          </a:xfrm>
          <a:prstGeom prst="rect">
            <a:avLst/>
          </a:prstGeom>
        </p:spPr>
      </p:pic>
    </p:spTree>
    <p:extLst>
      <p:ext uri="{BB962C8B-B14F-4D97-AF65-F5344CB8AC3E}">
        <p14:creationId xmlns:p14="http://schemas.microsoft.com/office/powerpoint/2010/main" val="844839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Knowlege</a:t>
            </a:r>
            <a:endParaRPr lang="en-US"/>
          </a:p>
        </p:txBody>
      </p:sp>
      <p:sp>
        <p:nvSpPr>
          <p:cNvPr id="3" name="Content Placeholder 2"/>
          <p:cNvSpPr>
            <a:spLocks noGrp="1"/>
          </p:cNvSpPr>
          <p:nvPr>
            <p:ph idx="1"/>
          </p:nvPr>
        </p:nvSpPr>
        <p:spPr/>
        <p:txBody>
          <a:bodyPr/>
          <a:lstStyle/>
          <a:p>
            <a:r>
              <a:rPr lang="en-US" smtClean="0"/>
              <a:t>Agile and Scrum</a:t>
            </a:r>
          </a:p>
          <a:p>
            <a:r>
              <a:rPr lang="en-US" smtClean="0"/>
              <a:t>Practical for Agile and Scrum using Jira software</a:t>
            </a:r>
          </a:p>
          <a:p>
            <a:r>
              <a:rPr lang="en-US" smtClean="0"/>
              <a:t>How to create user story ?</a:t>
            </a:r>
          </a:p>
        </p:txBody>
      </p:sp>
      <p:sp>
        <p:nvSpPr>
          <p:cNvPr id="4" name="Slide Number Placeholder 3"/>
          <p:cNvSpPr>
            <a:spLocks noGrp="1"/>
          </p:cNvSpPr>
          <p:nvPr>
            <p:ph type="sldNum" sz="quarter" idx="12"/>
          </p:nvPr>
        </p:nvSpPr>
        <p:spPr/>
        <p:txBody>
          <a:bodyPr/>
          <a:lstStyle/>
          <a:p>
            <a:fld id="{6D22F896-40B5-4ADD-8801-0D06FADFA095}" type="slidenum">
              <a:rPr lang="en-US" smtClean="0"/>
              <a:pPr/>
              <a:t>3</a:t>
            </a:fld>
            <a:endParaRPr lang="en-US" dirty="0"/>
          </a:p>
        </p:txBody>
      </p:sp>
    </p:spTree>
    <p:extLst>
      <p:ext uri="{BB962C8B-B14F-4D97-AF65-F5344CB8AC3E}">
        <p14:creationId xmlns:p14="http://schemas.microsoft.com/office/powerpoint/2010/main" val="2728984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Use Case</a:t>
            </a:r>
            <a:r>
              <a:rPr lang="th-TH" smtClean="0"/>
              <a:t> </a:t>
            </a:r>
            <a:r>
              <a:rPr lang="en-US" smtClean="0"/>
              <a:t>(Review)</a:t>
            </a:r>
            <a:endParaRPr lang="en-US"/>
          </a:p>
        </p:txBody>
      </p:sp>
      <p:sp>
        <p:nvSpPr>
          <p:cNvPr id="4" name="Slide Number Placeholder 3"/>
          <p:cNvSpPr>
            <a:spLocks noGrp="1"/>
          </p:cNvSpPr>
          <p:nvPr>
            <p:ph type="sldNum" sz="quarter" idx="4294967295"/>
          </p:nvPr>
        </p:nvSpPr>
        <p:spPr>
          <a:xfrm>
            <a:off x="11277600" y="6537325"/>
            <a:ext cx="914400" cy="320675"/>
          </a:xfrm>
        </p:spPr>
        <p:txBody>
          <a:bodyPr/>
          <a:lstStyle/>
          <a:p>
            <a:fld id="{6D22F896-40B5-4ADD-8801-0D06FADFA095}" type="slidenum">
              <a:rPr lang="en-US" smtClean="0"/>
              <a:pPr/>
              <a:t>4</a:t>
            </a:fld>
            <a:endParaRPr lang="en-US" dirty="0"/>
          </a:p>
        </p:txBody>
      </p:sp>
      <p:sp>
        <p:nvSpPr>
          <p:cNvPr id="7" name="Rectangle 6"/>
          <p:cNvSpPr/>
          <p:nvPr/>
        </p:nvSpPr>
        <p:spPr>
          <a:xfrm>
            <a:off x="3657600" y="969066"/>
            <a:ext cx="3031435" cy="44697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p:cNvSpPr/>
          <p:nvPr/>
        </p:nvSpPr>
        <p:spPr>
          <a:xfrm>
            <a:off x="4318139" y="1114002"/>
            <a:ext cx="1620079" cy="425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Open Table using QR</a:t>
            </a:r>
            <a:endParaRPr lang="en-US" sz="1200"/>
          </a:p>
        </p:txBody>
      </p:sp>
      <p:pic>
        <p:nvPicPr>
          <p:cNvPr id="9" name="Picture 8"/>
          <p:cNvPicPr>
            <a:picLocks noChangeAspect="1"/>
          </p:cNvPicPr>
          <p:nvPr/>
        </p:nvPicPr>
        <p:blipFill>
          <a:blip r:embed="rId2"/>
          <a:stretch>
            <a:fillRect/>
          </a:stretch>
        </p:blipFill>
        <p:spPr>
          <a:xfrm>
            <a:off x="7582728" y="2752662"/>
            <a:ext cx="660124" cy="776257"/>
          </a:xfrm>
          <a:prstGeom prst="rect">
            <a:avLst/>
          </a:prstGeom>
        </p:spPr>
      </p:pic>
      <p:sp>
        <p:nvSpPr>
          <p:cNvPr id="10" name="TextBox 9"/>
          <p:cNvSpPr txBox="1"/>
          <p:nvPr/>
        </p:nvSpPr>
        <p:spPr>
          <a:xfrm>
            <a:off x="7324722" y="3511408"/>
            <a:ext cx="1287118" cy="369332"/>
          </a:xfrm>
          <a:prstGeom prst="rect">
            <a:avLst/>
          </a:prstGeom>
          <a:noFill/>
        </p:spPr>
        <p:txBody>
          <a:bodyPr wrap="square" rtlCol="0">
            <a:spAutoFit/>
          </a:bodyPr>
          <a:lstStyle/>
          <a:p>
            <a:r>
              <a:rPr lang="en-US" smtClean="0"/>
              <a:t>Customer</a:t>
            </a:r>
            <a:endParaRPr lang="en-US"/>
          </a:p>
        </p:txBody>
      </p:sp>
      <p:grpSp>
        <p:nvGrpSpPr>
          <p:cNvPr id="3" name="Group 2"/>
          <p:cNvGrpSpPr/>
          <p:nvPr/>
        </p:nvGrpSpPr>
        <p:grpSpPr>
          <a:xfrm>
            <a:off x="1457261" y="1570975"/>
            <a:ext cx="1293745" cy="3867843"/>
            <a:chOff x="2105025" y="1539028"/>
            <a:chExt cx="1293745" cy="3867843"/>
          </a:xfrm>
        </p:grpSpPr>
        <p:sp>
          <p:nvSpPr>
            <p:cNvPr id="12" name="TextBox 11"/>
            <p:cNvSpPr txBox="1"/>
            <p:nvPr/>
          </p:nvSpPr>
          <p:spPr>
            <a:xfrm>
              <a:off x="2105025" y="2331553"/>
              <a:ext cx="1287118" cy="646331"/>
            </a:xfrm>
            <a:prstGeom prst="rect">
              <a:avLst/>
            </a:prstGeom>
            <a:noFill/>
          </p:spPr>
          <p:txBody>
            <a:bodyPr wrap="square" rtlCol="0">
              <a:spAutoFit/>
            </a:bodyPr>
            <a:lstStyle/>
            <a:p>
              <a:pPr algn="ctr"/>
              <a:r>
                <a:rPr lang="en-US" smtClean="0"/>
                <a:t>Restaurant</a:t>
              </a:r>
            </a:p>
            <a:p>
              <a:pPr algn="ctr"/>
              <a:r>
                <a:rPr lang="en-US" smtClean="0"/>
                <a:t>Admin</a:t>
              </a:r>
              <a:endParaRPr lang="en-US"/>
            </a:p>
          </p:txBody>
        </p:sp>
        <p:pic>
          <p:nvPicPr>
            <p:cNvPr id="13" name="Picture 12"/>
            <p:cNvPicPr>
              <a:picLocks noChangeAspect="1"/>
            </p:cNvPicPr>
            <p:nvPr/>
          </p:nvPicPr>
          <p:blipFill>
            <a:blip r:embed="rId2"/>
            <a:stretch>
              <a:fillRect/>
            </a:stretch>
          </p:blipFill>
          <p:spPr>
            <a:xfrm>
              <a:off x="2337768" y="3015176"/>
              <a:ext cx="660124" cy="776257"/>
            </a:xfrm>
            <a:prstGeom prst="rect">
              <a:avLst/>
            </a:prstGeom>
          </p:spPr>
        </p:pic>
        <p:sp>
          <p:nvSpPr>
            <p:cNvPr id="14" name="TextBox 13"/>
            <p:cNvSpPr txBox="1"/>
            <p:nvPr/>
          </p:nvSpPr>
          <p:spPr>
            <a:xfrm>
              <a:off x="2111652" y="3754260"/>
              <a:ext cx="1287118" cy="369332"/>
            </a:xfrm>
            <a:prstGeom prst="rect">
              <a:avLst/>
            </a:prstGeom>
            <a:noFill/>
          </p:spPr>
          <p:txBody>
            <a:bodyPr wrap="square" rtlCol="0">
              <a:spAutoFit/>
            </a:bodyPr>
            <a:lstStyle/>
            <a:p>
              <a:pPr algn="ctr"/>
              <a:r>
                <a:rPr lang="en-US" smtClean="0"/>
                <a:t>Waiter</a:t>
              </a:r>
              <a:endParaRPr lang="en-US"/>
            </a:p>
          </p:txBody>
        </p:sp>
        <p:pic>
          <p:nvPicPr>
            <p:cNvPr id="15" name="Picture 14"/>
            <p:cNvPicPr>
              <a:picLocks noChangeAspect="1"/>
            </p:cNvPicPr>
            <p:nvPr/>
          </p:nvPicPr>
          <p:blipFill>
            <a:blip r:embed="rId2"/>
            <a:stretch>
              <a:fillRect/>
            </a:stretch>
          </p:blipFill>
          <p:spPr>
            <a:xfrm>
              <a:off x="2331141" y="4298455"/>
              <a:ext cx="660124" cy="776257"/>
            </a:xfrm>
            <a:prstGeom prst="rect">
              <a:avLst/>
            </a:prstGeom>
          </p:spPr>
        </p:pic>
        <p:sp>
          <p:nvSpPr>
            <p:cNvPr id="16" name="TextBox 15"/>
            <p:cNvSpPr txBox="1"/>
            <p:nvPr/>
          </p:nvSpPr>
          <p:spPr>
            <a:xfrm>
              <a:off x="2105025" y="5037539"/>
              <a:ext cx="1287118" cy="369332"/>
            </a:xfrm>
            <a:prstGeom prst="rect">
              <a:avLst/>
            </a:prstGeom>
            <a:noFill/>
          </p:spPr>
          <p:txBody>
            <a:bodyPr wrap="square" rtlCol="0">
              <a:spAutoFit/>
            </a:bodyPr>
            <a:lstStyle/>
            <a:p>
              <a:pPr algn="ctr"/>
              <a:r>
                <a:rPr lang="en-US" smtClean="0"/>
                <a:t>Chief</a:t>
              </a:r>
              <a:endParaRPr lang="en-US"/>
            </a:p>
          </p:txBody>
        </p:sp>
        <p:pic>
          <p:nvPicPr>
            <p:cNvPr id="17" name="Picture 16"/>
            <p:cNvPicPr>
              <a:picLocks noChangeAspect="1"/>
            </p:cNvPicPr>
            <p:nvPr/>
          </p:nvPicPr>
          <p:blipFill>
            <a:blip r:embed="rId3"/>
            <a:stretch>
              <a:fillRect/>
            </a:stretch>
          </p:blipFill>
          <p:spPr>
            <a:xfrm>
              <a:off x="2346882" y="1539028"/>
              <a:ext cx="675031" cy="755233"/>
            </a:xfrm>
            <a:prstGeom prst="rect">
              <a:avLst/>
            </a:prstGeom>
          </p:spPr>
        </p:pic>
      </p:grpSp>
      <p:sp>
        <p:nvSpPr>
          <p:cNvPr id="18" name="Oval 17"/>
          <p:cNvSpPr/>
          <p:nvPr/>
        </p:nvSpPr>
        <p:spPr>
          <a:xfrm>
            <a:off x="4318139" y="1709559"/>
            <a:ext cx="1620079" cy="425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View Menu</a:t>
            </a:r>
            <a:endParaRPr lang="en-US" sz="1200"/>
          </a:p>
        </p:txBody>
      </p:sp>
      <p:sp>
        <p:nvSpPr>
          <p:cNvPr id="19" name="Oval 18"/>
          <p:cNvSpPr/>
          <p:nvPr/>
        </p:nvSpPr>
        <p:spPr>
          <a:xfrm>
            <a:off x="4318139" y="2305116"/>
            <a:ext cx="1620079" cy="425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Make Order</a:t>
            </a:r>
            <a:endParaRPr lang="en-US" sz="1200"/>
          </a:p>
        </p:txBody>
      </p:sp>
      <p:sp>
        <p:nvSpPr>
          <p:cNvPr id="20" name="Oval 19"/>
          <p:cNvSpPr/>
          <p:nvPr/>
        </p:nvSpPr>
        <p:spPr>
          <a:xfrm>
            <a:off x="4318139" y="2900673"/>
            <a:ext cx="1620079" cy="425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View Order</a:t>
            </a:r>
            <a:endParaRPr lang="en-US" sz="1200"/>
          </a:p>
        </p:txBody>
      </p:sp>
      <p:sp>
        <p:nvSpPr>
          <p:cNvPr id="21" name="Oval 20"/>
          <p:cNvSpPr/>
          <p:nvPr/>
        </p:nvSpPr>
        <p:spPr>
          <a:xfrm>
            <a:off x="4318139" y="3496230"/>
            <a:ext cx="1620079" cy="425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Check Status</a:t>
            </a:r>
            <a:endParaRPr lang="en-US" sz="1200"/>
          </a:p>
        </p:txBody>
      </p:sp>
      <p:sp>
        <p:nvSpPr>
          <p:cNvPr id="22" name="Oval 21"/>
          <p:cNvSpPr/>
          <p:nvPr/>
        </p:nvSpPr>
        <p:spPr>
          <a:xfrm>
            <a:off x="4318139" y="4091787"/>
            <a:ext cx="1620079" cy="425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View Order for Payment</a:t>
            </a:r>
            <a:endParaRPr lang="en-US" sz="1200"/>
          </a:p>
        </p:txBody>
      </p:sp>
      <p:sp>
        <p:nvSpPr>
          <p:cNvPr id="23" name="Oval 22"/>
          <p:cNvSpPr/>
          <p:nvPr/>
        </p:nvSpPr>
        <p:spPr>
          <a:xfrm>
            <a:off x="4318139" y="4687344"/>
            <a:ext cx="1620079" cy="425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Payment</a:t>
            </a:r>
            <a:endParaRPr lang="en-US"/>
          </a:p>
        </p:txBody>
      </p:sp>
      <p:cxnSp>
        <p:nvCxnSpPr>
          <p:cNvPr id="27" name="Straight Connector 26"/>
          <p:cNvCxnSpPr>
            <a:stCxn id="9" idx="1"/>
            <a:endCxn id="8" idx="6"/>
          </p:cNvCxnSpPr>
          <p:nvPr/>
        </p:nvCxnSpPr>
        <p:spPr>
          <a:xfrm flipH="1" flipV="1">
            <a:off x="5938218" y="1326515"/>
            <a:ext cx="1644510" cy="1814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1"/>
            <a:endCxn id="18" idx="6"/>
          </p:cNvCxnSpPr>
          <p:nvPr/>
        </p:nvCxnSpPr>
        <p:spPr>
          <a:xfrm flipH="1" flipV="1">
            <a:off x="5938218" y="1922072"/>
            <a:ext cx="1644510" cy="1218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9" idx="1"/>
            <a:endCxn id="19" idx="6"/>
          </p:cNvCxnSpPr>
          <p:nvPr/>
        </p:nvCxnSpPr>
        <p:spPr>
          <a:xfrm flipH="1" flipV="1">
            <a:off x="5938218" y="2517629"/>
            <a:ext cx="1644510" cy="623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9" idx="1"/>
            <a:endCxn id="20" idx="6"/>
          </p:cNvCxnSpPr>
          <p:nvPr/>
        </p:nvCxnSpPr>
        <p:spPr>
          <a:xfrm flipH="1" flipV="1">
            <a:off x="5938218" y="3113186"/>
            <a:ext cx="1644510" cy="27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9" idx="1"/>
            <a:endCxn id="21" idx="6"/>
          </p:cNvCxnSpPr>
          <p:nvPr/>
        </p:nvCxnSpPr>
        <p:spPr>
          <a:xfrm flipH="1">
            <a:off x="5938218" y="3140791"/>
            <a:ext cx="1644510" cy="567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9" idx="1"/>
            <a:endCxn id="22" idx="6"/>
          </p:cNvCxnSpPr>
          <p:nvPr/>
        </p:nvCxnSpPr>
        <p:spPr>
          <a:xfrm flipH="1">
            <a:off x="5938218" y="3140791"/>
            <a:ext cx="1644510" cy="1163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1"/>
            <a:endCxn id="23" idx="6"/>
          </p:cNvCxnSpPr>
          <p:nvPr/>
        </p:nvCxnSpPr>
        <p:spPr>
          <a:xfrm flipH="1">
            <a:off x="5938218" y="3140791"/>
            <a:ext cx="1644510" cy="1759066"/>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3131102" y="1358462"/>
            <a:ext cx="1244740" cy="425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t>View Menu Details</a:t>
            </a:r>
            <a:endParaRPr lang="en-US" sz="1050"/>
          </a:p>
        </p:txBody>
      </p:sp>
      <p:cxnSp>
        <p:nvCxnSpPr>
          <p:cNvPr id="63" name="Elbow Connector 62"/>
          <p:cNvCxnSpPr>
            <a:stCxn id="18" idx="2"/>
            <a:endCxn id="61" idx="4"/>
          </p:cNvCxnSpPr>
          <p:nvPr/>
        </p:nvCxnSpPr>
        <p:spPr>
          <a:xfrm rot="10800000">
            <a:off x="3753473" y="1783488"/>
            <a:ext cx="564667" cy="13858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3117988" y="2614231"/>
            <a:ext cx="1244740" cy="425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t>Submit Order</a:t>
            </a:r>
            <a:endParaRPr lang="en-US" sz="1050"/>
          </a:p>
        </p:txBody>
      </p:sp>
      <p:cxnSp>
        <p:nvCxnSpPr>
          <p:cNvPr id="67" name="Elbow Connector 66"/>
          <p:cNvCxnSpPr>
            <a:stCxn id="20" idx="2"/>
            <a:endCxn id="66" idx="4"/>
          </p:cNvCxnSpPr>
          <p:nvPr/>
        </p:nvCxnSpPr>
        <p:spPr>
          <a:xfrm rot="10800000">
            <a:off x="3740359" y="3039258"/>
            <a:ext cx="577781" cy="7392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049757" y="1079059"/>
            <a:ext cx="927238" cy="5592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mtClean="0"/>
              <a:t>EP69</a:t>
            </a:r>
          </a:p>
          <a:p>
            <a:pPr algn="ctr"/>
            <a:r>
              <a:rPr lang="en-US" smtClean="0"/>
              <a:t>design</a:t>
            </a:r>
            <a:endParaRPr lang="en-US"/>
          </a:p>
        </p:txBody>
      </p:sp>
      <p:sp>
        <p:nvSpPr>
          <p:cNvPr id="6" name="Rectangle 5"/>
          <p:cNvSpPr/>
          <p:nvPr/>
        </p:nvSpPr>
        <p:spPr>
          <a:xfrm>
            <a:off x="0" y="5609349"/>
            <a:ext cx="12192000" cy="1248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smtClean="0"/>
              <a:t>Plan to finish within 1 week</a:t>
            </a:r>
            <a:endParaRPr lang="en-US" sz="4800"/>
          </a:p>
        </p:txBody>
      </p:sp>
      <p:sp>
        <p:nvSpPr>
          <p:cNvPr id="39" name="Rectangle 38"/>
          <p:cNvSpPr/>
          <p:nvPr/>
        </p:nvSpPr>
        <p:spPr>
          <a:xfrm>
            <a:off x="9047747" y="2407044"/>
            <a:ext cx="2907186" cy="192335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smtClean="0"/>
              <a:t>Target</a:t>
            </a:r>
          </a:p>
          <a:p>
            <a:pPr algn="ctr"/>
            <a:r>
              <a:rPr lang="en-US" sz="3200" smtClean="0"/>
              <a:t>EP71-80</a:t>
            </a:r>
          </a:p>
          <a:p>
            <a:pPr algn="ctr"/>
            <a:r>
              <a:rPr lang="en-US" sz="3200" smtClean="0"/>
              <a:t>Within 1 week</a:t>
            </a:r>
            <a:endParaRPr lang="en-US" sz="3200"/>
          </a:p>
        </p:txBody>
      </p:sp>
    </p:spTree>
    <p:extLst>
      <p:ext uri="{BB962C8B-B14F-4D97-AF65-F5344CB8AC3E}">
        <p14:creationId xmlns:p14="http://schemas.microsoft.com/office/powerpoint/2010/main" val="799960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UI Design – Flow &amp; UI (Review)</a:t>
            </a:r>
            <a:endParaRPr lang="en-US"/>
          </a:p>
        </p:txBody>
      </p:sp>
      <p:sp>
        <p:nvSpPr>
          <p:cNvPr id="3" name="Rectangle 2"/>
          <p:cNvSpPr/>
          <p:nvPr/>
        </p:nvSpPr>
        <p:spPr>
          <a:xfrm>
            <a:off x="5185386" y="1431235"/>
            <a:ext cx="1624338" cy="1016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Scan</a:t>
            </a:r>
          </a:p>
          <a:p>
            <a:pPr algn="ctr"/>
            <a:r>
              <a:rPr lang="en-US" smtClean="0"/>
              <a:t>Camera</a:t>
            </a:r>
          </a:p>
          <a:p>
            <a:pPr algn="ctr"/>
            <a:r>
              <a:rPr lang="en-US" smtClean="0">
                <a:sym typeface="Wingdings" panose="05000000000000000000" pitchFamily="2" charset="2"/>
              </a:rPr>
              <a:t> Web</a:t>
            </a:r>
            <a:endParaRPr lang="en-US"/>
          </a:p>
        </p:txBody>
      </p:sp>
      <p:sp>
        <p:nvSpPr>
          <p:cNvPr id="4" name="Rectangle 3"/>
          <p:cNvSpPr/>
          <p:nvPr/>
        </p:nvSpPr>
        <p:spPr>
          <a:xfrm>
            <a:off x="5185386" y="2537791"/>
            <a:ext cx="1624338" cy="1016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App</a:t>
            </a:r>
          </a:p>
          <a:p>
            <a:pPr algn="ctr"/>
            <a:r>
              <a:rPr lang="en-US" sz="1400" smtClean="0"/>
              <a:t>(iOS,Andriod)</a:t>
            </a:r>
            <a:endParaRPr lang="en-US" sz="1400"/>
          </a:p>
        </p:txBody>
      </p:sp>
      <p:sp>
        <p:nvSpPr>
          <p:cNvPr id="5" name="Flowchart: Decision 4"/>
          <p:cNvSpPr/>
          <p:nvPr/>
        </p:nvSpPr>
        <p:spPr>
          <a:xfrm>
            <a:off x="7775239" y="1814601"/>
            <a:ext cx="1965109" cy="112738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mtClean="0"/>
              <a:t>Already open table</a:t>
            </a:r>
            <a:endParaRPr lang="en-US"/>
          </a:p>
        </p:txBody>
      </p:sp>
      <p:pic>
        <p:nvPicPr>
          <p:cNvPr id="6" name="Picture 5"/>
          <p:cNvPicPr>
            <a:picLocks noChangeAspect="1"/>
          </p:cNvPicPr>
          <p:nvPr/>
        </p:nvPicPr>
        <p:blipFill rotWithShape="1">
          <a:blip r:embed="rId2"/>
          <a:srcRect t="887"/>
          <a:stretch/>
        </p:blipFill>
        <p:spPr>
          <a:xfrm>
            <a:off x="7775239" y="3788082"/>
            <a:ext cx="1374079" cy="2868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p:cNvSpPr/>
          <p:nvPr/>
        </p:nvSpPr>
        <p:spPr>
          <a:xfrm>
            <a:off x="7832035" y="4168754"/>
            <a:ext cx="1243811" cy="20503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832035" y="4168754"/>
            <a:ext cx="1282332" cy="225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SEE-FOOD</a:t>
            </a:r>
            <a:endParaRPr lang="en-US" sz="1100"/>
          </a:p>
        </p:txBody>
      </p:sp>
      <p:sp>
        <p:nvSpPr>
          <p:cNvPr id="9" name="Rectangle 8"/>
          <p:cNvSpPr/>
          <p:nvPr/>
        </p:nvSpPr>
        <p:spPr>
          <a:xfrm>
            <a:off x="8013884" y="4576233"/>
            <a:ext cx="918633" cy="283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Passcode</a:t>
            </a:r>
            <a:endParaRPr lang="en-US" sz="1200">
              <a:solidFill>
                <a:schemeClr val="tx1"/>
              </a:solidFill>
            </a:endParaRPr>
          </a:p>
        </p:txBody>
      </p:sp>
      <p:sp>
        <p:nvSpPr>
          <p:cNvPr id="10" name="Rounded Rectangle 9"/>
          <p:cNvSpPr/>
          <p:nvPr/>
        </p:nvSpPr>
        <p:spPr>
          <a:xfrm>
            <a:off x="8017933" y="4927600"/>
            <a:ext cx="905934" cy="237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mtClean="0"/>
              <a:t>Next</a:t>
            </a:r>
            <a:endParaRPr lang="en-US"/>
          </a:p>
        </p:txBody>
      </p:sp>
      <p:pic>
        <p:nvPicPr>
          <p:cNvPr id="11" name="Picture 10"/>
          <p:cNvPicPr>
            <a:picLocks noChangeAspect="1"/>
          </p:cNvPicPr>
          <p:nvPr/>
        </p:nvPicPr>
        <p:blipFill>
          <a:blip r:embed="rId3"/>
          <a:stretch>
            <a:fillRect/>
          </a:stretch>
        </p:blipFill>
        <p:spPr>
          <a:xfrm>
            <a:off x="9440914" y="3795894"/>
            <a:ext cx="1447219" cy="2911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p:cNvPicPr>
            <a:picLocks noChangeAspect="1"/>
          </p:cNvPicPr>
          <p:nvPr/>
        </p:nvPicPr>
        <p:blipFill>
          <a:blip r:embed="rId4"/>
          <a:stretch>
            <a:fillRect/>
          </a:stretch>
        </p:blipFill>
        <p:spPr>
          <a:xfrm>
            <a:off x="7841454" y="5545483"/>
            <a:ext cx="1234392" cy="648171"/>
          </a:xfrm>
          <a:prstGeom prst="rect">
            <a:avLst/>
          </a:prstGeom>
        </p:spPr>
      </p:pic>
      <p:pic>
        <p:nvPicPr>
          <p:cNvPr id="13" name="Picture 12"/>
          <p:cNvPicPr>
            <a:picLocks noChangeAspect="1"/>
          </p:cNvPicPr>
          <p:nvPr/>
        </p:nvPicPr>
        <p:blipFill rotWithShape="1">
          <a:blip r:embed="rId2"/>
          <a:srcRect t="887"/>
          <a:stretch/>
        </p:blipFill>
        <p:spPr>
          <a:xfrm>
            <a:off x="10739940" y="927308"/>
            <a:ext cx="1374079" cy="2868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Rectangle 13"/>
          <p:cNvSpPr/>
          <p:nvPr/>
        </p:nvSpPr>
        <p:spPr>
          <a:xfrm>
            <a:off x="10796736" y="1307980"/>
            <a:ext cx="1243811" cy="20503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796736" y="1307980"/>
            <a:ext cx="1282332" cy="225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Customer Info</a:t>
            </a:r>
            <a:endParaRPr lang="en-US" sz="1100"/>
          </a:p>
        </p:txBody>
      </p:sp>
      <p:sp>
        <p:nvSpPr>
          <p:cNvPr id="16" name="Rectangle 15"/>
          <p:cNvSpPr/>
          <p:nvPr/>
        </p:nvSpPr>
        <p:spPr>
          <a:xfrm>
            <a:off x="10978585" y="1715459"/>
            <a:ext cx="918633" cy="1986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Name</a:t>
            </a:r>
            <a:endParaRPr lang="en-US" sz="1200">
              <a:solidFill>
                <a:schemeClr val="tx1"/>
              </a:solidFill>
            </a:endParaRPr>
          </a:p>
        </p:txBody>
      </p:sp>
      <p:sp>
        <p:nvSpPr>
          <p:cNvPr id="17" name="Rounded Rectangle 16"/>
          <p:cNvSpPr/>
          <p:nvPr/>
        </p:nvSpPr>
        <p:spPr>
          <a:xfrm>
            <a:off x="10976596" y="2534628"/>
            <a:ext cx="905934" cy="237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mtClean="0"/>
              <a:t>Next</a:t>
            </a:r>
            <a:endParaRPr lang="en-US"/>
          </a:p>
        </p:txBody>
      </p:sp>
      <p:sp>
        <p:nvSpPr>
          <p:cNvPr id="19" name="Rectangle 18"/>
          <p:cNvSpPr/>
          <p:nvPr/>
        </p:nvSpPr>
        <p:spPr>
          <a:xfrm>
            <a:off x="10978584" y="1939550"/>
            <a:ext cx="918633" cy="1986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solidFill>
                  <a:schemeClr val="tx1"/>
                </a:solidFill>
              </a:rPr>
              <a:t>Mobile#</a:t>
            </a:r>
            <a:endParaRPr lang="en-US" sz="1200">
              <a:solidFill>
                <a:schemeClr val="tx1"/>
              </a:solidFill>
            </a:endParaRPr>
          </a:p>
        </p:txBody>
      </p:sp>
      <p:sp>
        <p:nvSpPr>
          <p:cNvPr id="20" name="Rectangle 19"/>
          <p:cNvSpPr/>
          <p:nvPr/>
        </p:nvSpPr>
        <p:spPr>
          <a:xfrm>
            <a:off x="10978584" y="2179928"/>
            <a:ext cx="918633" cy="1986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smtClean="0">
                <a:solidFill>
                  <a:schemeClr val="tx1"/>
                </a:solidFill>
              </a:rPr>
              <a:t>No of Guest</a:t>
            </a:r>
            <a:endParaRPr lang="en-US" sz="1000">
              <a:solidFill>
                <a:schemeClr val="tx1"/>
              </a:solidFill>
            </a:endParaRPr>
          </a:p>
        </p:txBody>
      </p:sp>
      <p:cxnSp>
        <p:nvCxnSpPr>
          <p:cNvPr id="24" name="Elbow Connector 23"/>
          <p:cNvCxnSpPr>
            <a:stCxn id="3" idx="3"/>
            <a:endCxn id="5" idx="1"/>
          </p:cNvCxnSpPr>
          <p:nvPr/>
        </p:nvCxnSpPr>
        <p:spPr>
          <a:xfrm>
            <a:off x="6809724" y="1939551"/>
            <a:ext cx="965515" cy="4387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3"/>
            <a:endCxn id="5" idx="1"/>
          </p:cNvCxnSpPr>
          <p:nvPr/>
        </p:nvCxnSpPr>
        <p:spPr>
          <a:xfrm flipV="1">
            <a:off x="6809724" y="2378292"/>
            <a:ext cx="965515" cy="6678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2"/>
            <a:endCxn id="6" idx="0"/>
          </p:cNvCxnSpPr>
          <p:nvPr/>
        </p:nvCxnSpPr>
        <p:spPr>
          <a:xfrm rot="5400000">
            <a:off x="8186988" y="3217275"/>
            <a:ext cx="846099" cy="2955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5" idx="3"/>
            <a:endCxn id="13" idx="1"/>
          </p:cNvCxnSpPr>
          <p:nvPr/>
        </p:nvCxnSpPr>
        <p:spPr>
          <a:xfrm flipV="1">
            <a:off x="9740348" y="2361601"/>
            <a:ext cx="999592" cy="166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6" idx="3"/>
            <a:endCxn id="11" idx="1"/>
          </p:cNvCxnSpPr>
          <p:nvPr/>
        </p:nvCxnSpPr>
        <p:spPr>
          <a:xfrm>
            <a:off x="9149318" y="5222375"/>
            <a:ext cx="291596" cy="293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2"/>
            <a:endCxn id="42" idx="3"/>
          </p:cNvCxnSpPr>
          <p:nvPr/>
        </p:nvCxnSpPr>
        <p:spPr>
          <a:xfrm rot="5400000">
            <a:off x="10479460" y="4246902"/>
            <a:ext cx="1398528" cy="4965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0826750" y="5137150"/>
            <a:ext cx="103717" cy="114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809724" y="1579526"/>
            <a:ext cx="2527431" cy="369332"/>
          </a:xfrm>
          <a:prstGeom prst="rect">
            <a:avLst/>
          </a:prstGeom>
          <a:noFill/>
        </p:spPr>
        <p:txBody>
          <a:bodyPr wrap="square" rtlCol="0">
            <a:spAutoFit/>
          </a:bodyPr>
          <a:lstStyle/>
          <a:p>
            <a:r>
              <a:rPr lang="en-US" smtClean="0"/>
              <a:t>www.seefood/T001</a:t>
            </a:r>
            <a:endParaRPr lang="en-US"/>
          </a:p>
        </p:txBody>
      </p:sp>
      <p:pic>
        <p:nvPicPr>
          <p:cNvPr id="46" name="Picture 45"/>
          <p:cNvPicPr>
            <a:picLocks noChangeAspect="1"/>
          </p:cNvPicPr>
          <p:nvPr/>
        </p:nvPicPr>
        <p:blipFill rotWithShape="1">
          <a:blip r:embed="rId2"/>
          <a:srcRect t="887"/>
          <a:stretch/>
        </p:blipFill>
        <p:spPr>
          <a:xfrm>
            <a:off x="5344699" y="3493307"/>
            <a:ext cx="1374079" cy="2868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7" name="Rectangle 46"/>
          <p:cNvSpPr/>
          <p:nvPr/>
        </p:nvSpPr>
        <p:spPr>
          <a:xfrm>
            <a:off x="5401495" y="3873979"/>
            <a:ext cx="1243811" cy="20503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401495" y="3873979"/>
            <a:ext cx="1282332" cy="225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SEE-FOOD</a:t>
            </a:r>
            <a:endParaRPr lang="en-US" sz="1100"/>
          </a:p>
        </p:txBody>
      </p:sp>
      <p:pic>
        <p:nvPicPr>
          <p:cNvPr id="52" name="Picture 51"/>
          <p:cNvPicPr>
            <a:picLocks noChangeAspect="1"/>
          </p:cNvPicPr>
          <p:nvPr/>
        </p:nvPicPr>
        <p:blipFill>
          <a:blip r:embed="rId5"/>
          <a:stretch>
            <a:fillRect/>
          </a:stretch>
        </p:blipFill>
        <p:spPr>
          <a:xfrm>
            <a:off x="5680558" y="4333603"/>
            <a:ext cx="768807" cy="746360"/>
          </a:xfrm>
          <a:prstGeom prst="rect">
            <a:avLst/>
          </a:prstGeom>
        </p:spPr>
      </p:pic>
      <p:sp>
        <p:nvSpPr>
          <p:cNvPr id="53" name="Rounded Rectangle 52"/>
          <p:cNvSpPr/>
          <p:nvPr/>
        </p:nvSpPr>
        <p:spPr>
          <a:xfrm>
            <a:off x="5578771" y="5223424"/>
            <a:ext cx="905934" cy="237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mtClean="0"/>
              <a:t>Scan</a:t>
            </a:r>
            <a:endParaRPr lang="en-US"/>
          </a:p>
        </p:txBody>
      </p:sp>
      <p:pic>
        <p:nvPicPr>
          <p:cNvPr id="56" name="Picture 55"/>
          <p:cNvPicPr>
            <a:picLocks noChangeAspect="1"/>
          </p:cNvPicPr>
          <p:nvPr/>
        </p:nvPicPr>
        <p:blipFill rotWithShape="1">
          <a:blip r:embed="rId2"/>
          <a:srcRect t="887"/>
          <a:stretch/>
        </p:blipFill>
        <p:spPr>
          <a:xfrm>
            <a:off x="2693502" y="3487586"/>
            <a:ext cx="1374079" cy="28685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7" name="Rectangle 56"/>
          <p:cNvSpPr/>
          <p:nvPr/>
        </p:nvSpPr>
        <p:spPr>
          <a:xfrm>
            <a:off x="2758635" y="3811504"/>
            <a:ext cx="1243811" cy="20503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2816965" y="5103434"/>
            <a:ext cx="1127150" cy="294726"/>
          </a:xfrm>
          <a:prstGeom prst="round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mtClean="0"/>
              <a:t>Order</a:t>
            </a:r>
            <a:endParaRPr lang="en-US"/>
          </a:p>
        </p:txBody>
      </p:sp>
      <p:sp>
        <p:nvSpPr>
          <p:cNvPr id="59" name="Rounded Rectangle 58"/>
          <p:cNvSpPr/>
          <p:nvPr/>
        </p:nvSpPr>
        <p:spPr>
          <a:xfrm>
            <a:off x="2816965" y="5499524"/>
            <a:ext cx="513538" cy="294726"/>
          </a:xfrm>
          <a:prstGeom prst="roundRect">
            <a:avLst/>
          </a:prstGeom>
          <a:solidFill>
            <a:srgbClr val="E76C19"/>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900"/>
              <a:t>Sign-in</a:t>
            </a:r>
          </a:p>
        </p:txBody>
      </p:sp>
      <p:sp>
        <p:nvSpPr>
          <p:cNvPr id="60" name="Rounded Rectangle 59"/>
          <p:cNvSpPr/>
          <p:nvPr/>
        </p:nvSpPr>
        <p:spPr>
          <a:xfrm>
            <a:off x="3414332" y="5499524"/>
            <a:ext cx="513538" cy="294726"/>
          </a:xfrm>
          <a:prstGeom prst="roundRect">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900" smtClean="0"/>
              <a:t>Sign-up</a:t>
            </a:r>
            <a:endParaRPr lang="en-US" sz="900"/>
          </a:p>
        </p:txBody>
      </p:sp>
      <p:sp>
        <p:nvSpPr>
          <p:cNvPr id="61" name="TextBox 60"/>
          <p:cNvSpPr txBox="1"/>
          <p:nvPr/>
        </p:nvSpPr>
        <p:spPr>
          <a:xfrm rot="19369913">
            <a:off x="2777525" y="4362807"/>
            <a:ext cx="1243146" cy="415498"/>
          </a:xfrm>
          <a:prstGeom prst="rect">
            <a:avLst/>
          </a:prstGeom>
          <a:noFill/>
        </p:spPr>
        <p:txBody>
          <a:bodyPr wrap="square" rtlCol="0">
            <a:spAutoFit/>
          </a:bodyPr>
          <a:lstStyle/>
          <a:p>
            <a:pPr algn="ctr"/>
            <a:r>
              <a:rPr lang="en-US" sz="1050" smtClean="0"/>
              <a:t>See Food</a:t>
            </a:r>
          </a:p>
          <a:p>
            <a:pPr algn="ctr"/>
            <a:r>
              <a:rPr lang="en-US" sz="1050" smtClean="0"/>
              <a:t>No 1 Street Food</a:t>
            </a:r>
            <a:endParaRPr lang="en-US" sz="1050"/>
          </a:p>
        </p:txBody>
      </p:sp>
      <p:sp>
        <p:nvSpPr>
          <p:cNvPr id="62" name="Rectangle 61"/>
          <p:cNvSpPr/>
          <p:nvPr/>
        </p:nvSpPr>
        <p:spPr>
          <a:xfrm>
            <a:off x="2742177" y="3802096"/>
            <a:ext cx="1277745" cy="227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mtClean="0"/>
              <a:t>SEE-FOOD</a:t>
            </a:r>
            <a:endParaRPr lang="en-US" sz="1100"/>
          </a:p>
        </p:txBody>
      </p:sp>
      <p:pic>
        <p:nvPicPr>
          <p:cNvPr id="63" name="Picture 62" descr="Chanidapa Pongsilpipat - Wikipedia"/>
          <p:cNvPicPr>
            <a:picLocks noChangeAspect="1"/>
          </p:cNvPicPr>
          <p:nvPr/>
        </p:nvPicPr>
        <p:blipFill rotWithShape="1">
          <a:blip r:embed="rId6">
            <a:extLst>
              <a:ext uri="{28A0092B-C50C-407E-A947-70E740481C1C}">
                <a14:useLocalDpi xmlns:a14="http://schemas.microsoft.com/office/drawing/2010/main" val="0"/>
              </a:ext>
            </a:extLst>
          </a:blip>
          <a:srcRect r="-4120" b="28916"/>
          <a:stretch/>
        </p:blipFill>
        <p:spPr>
          <a:xfrm>
            <a:off x="3764350" y="3785725"/>
            <a:ext cx="270663" cy="27700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4" name="Picture 63" descr="Chanidapa Pongsilpipat - Wikipedia"/>
          <p:cNvPicPr>
            <a:picLocks noChangeAspect="1"/>
          </p:cNvPicPr>
          <p:nvPr/>
        </p:nvPicPr>
        <p:blipFill rotWithShape="1">
          <a:blip r:embed="rId6">
            <a:extLst>
              <a:ext uri="{28A0092B-C50C-407E-A947-70E740481C1C}">
                <a14:useLocalDpi xmlns:a14="http://schemas.microsoft.com/office/drawing/2010/main" val="0"/>
              </a:ext>
            </a:extLst>
          </a:blip>
          <a:srcRect r="-4120" b="28916"/>
          <a:stretch/>
        </p:blipFill>
        <p:spPr>
          <a:xfrm>
            <a:off x="6431439" y="3859517"/>
            <a:ext cx="270663" cy="27700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67" name="Straight Arrow Connector 66"/>
          <p:cNvCxnSpPr>
            <a:stCxn id="56" idx="3"/>
            <a:endCxn id="46" idx="1"/>
          </p:cNvCxnSpPr>
          <p:nvPr/>
        </p:nvCxnSpPr>
        <p:spPr>
          <a:xfrm>
            <a:off x="4067581" y="4921879"/>
            <a:ext cx="1277118" cy="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p:nvPicPr>
        <p:blipFill>
          <a:blip r:embed="rId7"/>
          <a:stretch>
            <a:fillRect/>
          </a:stretch>
        </p:blipFill>
        <p:spPr>
          <a:xfrm>
            <a:off x="990641" y="1529316"/>
            <a:ext cx="1292799" cy="26711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70" name="Elbow Connector 69"/>
          <p:cNvCxnSpPr>
            <a:stCxn id="56" idx="1"/>
            <a:endCxn id="68" idx="2"/>
          </p:cNvCxnSpPr>
          <p:nvPr/>
        </p:nvCxnSpPr>
        <p:spPr>
          <a:xfrm rot="10800000">
            <a:off x="1637042" y="4200417"/>
            <a:ext cx="1056461" cy="721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269526" y="4570556"/>
            <a:ext cx="951707" cy="369332"/>
          </a:xfrm>
          <a:prstGeom prst="rect">
            <a:avLst/>
          </a:prstGeom>
          <a:noFill/>
        </p:spPr>
        <p:txBody>
          <a:bodyPr wrap="square" rtlCol="0">
            <a:spAutoFit/>
          </a:bodyPr>
          <a:lstStyle/>
          <a:p>
            <a:r>
              <a:rPr lang="en-US" smtClean="0"/>
              <a:t>Order</a:t>
            </a:r>
            <a:endParaRPr lang="en-US"/>
          </a:p>
        </p:txBody>
      </p:sp>
      <p:sp>
        <p:nvSpPr>
          <p:cNvPr id="72" name="TextBox 71"/>
          <p:cNvSpPr txBox="1"/>
          <p:nvPr/>
        </p:nvSpPr>
        <p:spPr>
          <a:xfrm>
            <a:off x="1735678" y="4899129"/>
            <a:ext cx="951707" cy="369332"/>
          </a:xfrm>
          <a:prstGeom prst="rect">
            <a:avLst/>
          </a:prstGeom>
          <a:noFill/>
        </p:spPr>
        <p:txBody>
          <a:bodyPr wrap="square" rtlCol="0">
            <a:spAutoFit/>
          </a:bodyPr>
          <a:lstStyle/>
          <a:p>
            <a:r>
              <a:rPr lang="en-US" smtClean="0"/>
              <a:t>Sign-in</a:t>
            </a:r>
            <a:endParaRPr lang="en-US"/>
          </a:p>
        </p:txBody>
      </p:sp>
      <p:sp>
        <p:nvSpPr>
          <p:cNvPr id="73" name="Flowchart: Magnetic Disk 72"/>
          <p:cNvSpPr/>
          <p:nvPr/>
        </p:nvSpPr>
        <p:spPr>
          <a:xfrm>
            <a:off x="2403719" y="828260"/>
            <a:ext cx="2623650" cy="189988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927870" y="1459033"/>
            <a:ext cx="1013298" cy="97965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900" smtClean="0"/>
              <a:t>TT_ORDERS</a:t>
            </a:r>
          </a:p>
          <a:p>
            <a:pPr algn="ctr"/>
            <a:r>
              <a:rPr lang="en-US" sz="900" smtClean="0"/>
              <a:t>Order#</a:t>
            </a:r>
          </a:p>
          <a:p>
            <a:pPr algn="ctr"/>
            <a:r>
              <a:rPr lang="en-US" sz="900" smtClean="0"/>
              <a:t>CustomerInfo</a:t>
            </a:r>
          </a:p>
          <a:p>
            <a:pPr algn="ctr"/>
            <a:r>
              <a:rPr lang="en-US" sz="900" smtClean="0"/>
              <a:t>OrderItemInfo</a:t>
            </a:r>
          </a:p>
          <a:p>
            <a:pPr algn="ctr"/>
            <a:r>
              <a:rPr lang="en-US" sz="900" smtClean="0"/>
              <a:t>PaymentInfo</a:t>
            </a:r>
            <a:endParaRPr lang="en-US" sz="900"/>
          </a:p>
        </p:txBody>
      </p:sp>
      <p:sp>
        <p:nvSpPr>
          <p:cNvPr id="75" name="Rectangle 74"/>
          <p:cNvSpPr/>
          <p:nvPr/>
        </p:nvSpPr>
        <p:spPr>
          <a:xfrm>
            <a:off x="2587508" y="1475404"/>
            <a:ext cx="1165950" cy="97246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000" smtClean="0"/>
              <a:t>TM_TABLES</a:t>
            </a:r>
          </a:p>
          <a:p>
            <a:pPr algn="ctr"/>
            <a:r>
              <a:rPr lang="en-US" sz="1000" smtClean="0"/>
              <a:t>Customer</a:t>
            </a:r>
          </a:p>
          <a:p>
            <a:pPr algn="ctr"/>
            <a:r>
              <a:rPr lang="en-US" sz="1000" smtClean="0"/>
              <a:t>Order#</a:t>
            </a:r>
          </a:p>
          <a:p>
            <a:pPr algn="ctr"/>
            <a:r>
              <a:rPr lang="en-US" sz="1000" smtClean="0"/>
              <a:t>No of Guest</a:t>
            </a:r>
          </a:p>
          <a:p>
            <a:pPr algn="ctr"/>
            <a:r>
              <a:rPr lang="en-US" sz="1000" smtClean="0"/>
              <a:t>Mobile#</a:t>
            </a:r>
          </a:p>
          <a:p>
            <a:pPr algn="ctr"/>
            <a:r>
              <a:rPr lang="en-US" sz="1000" smtClean="0"/>
              <a:t>(PassCode)</a:t>
            </a:r>
            <a:endParaRPr lang="en-US" sz="1000"/>
          </a:p>
        </p:txBody>
      </p:sp>
      <p:sp>
        <p:nvSpPr>
          <p:cNvPr id="76" name="TextBox 75"/>
          <p:cNvSpPr txBox="1"/>
          <p:nvPr/>
        </p:nvSpPr>
        <p:spPr>
          <a:xfrm>
            <a:off x="9365861" y="2033262"/>
            <a:ext cx="1886339" cy="523220"/>
          </a:xfrm>
          <a:prstGeom prst="rect">
            <a:avLst/>
          </a:prstGeom>
          <a:noFill/>
        </p:spPr>
        <p:txBody>
          <a:bodyPr wrap="square" rtlCol="0">
            <a:spAutoFit/>
          </a:bodyPr>
          <a:lstStyle/>
          <a:p>
            <a:r>
              <a:rPr lang="en-US" sz="1400" smtClean="0"/>
              <a:t>NO</a:t>
            </a:r>
          </a:p>
          <a:p>
            <a:r>
              <a:rPr lang="en-US" sz="1400" smtClean="0"/>
              <a:t>Status=CLOSE</a:t>
            </a:r>
            <a:endParaRPr lang="en-US" sz="1400"/>
          </a:p>
        </p:txBody>
      </p:sp>
      <p:sp>
        <p:nvSpPr>
          <p:cNvPr id="77" name="TextBox 76"/>
          <p:cNvSpPr txBox="1"/>
          <p:nvPr/>
        </p:nvSpPr>
        <p:spPr>
          <a:xfrm>
            <a:off x="8742335" y="3005733"/>
            <a:ext cx="1803313" cy="646331"/>
          </a:xfrm>
          <a:prstGeom prst="rect">
            <a:avLst/>
          </a:prstGeom>
          <a:noFill/>
        </p:spPr>
        <p:txBody>
          <a:bodyPr wrap="square" rtlCol="0">
            <a:spAutoFit/>
          </a:bodyPr>
          <a:lstStyle/>
          <a:p>
            <a:r>
              <a:rPr lang="en-US" smtClean="0"/>
              <a:t>Yes</a:t>
            </a:r>
          </a:p>
          <a:p>
            <a:r>
              <a:rPr lang="en-US" smtClean="0"/>
              <a:t>Status=OPEN</a:t>
            </a:r>
            <a:endParaRPr lang="en-US"/>
          </a:p>
        </p:txBody>
      </p:sp>
      <p:sp>
        <p:nvSpPr>
          <p:cNvPr id="78" name="Rectangle 77"/>
          <p:cNvSpPr/>
          <p:nvPr/>
        </p:nvSpPr>
        <p:spPr>
          <a:xfrm>
            <a:off x="259110" y="5194423"/>
            <a:ext cx="1463062" cy="157670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050" smtClean="0"/>
              <a:t>SharedVariable (Global)</a:t>
            </a:r>
          </a:p>
          <a:p>
            <a:pPr marL="285750" indent="-285750">
              <a:buFont typeface="Arial" panose="020B0604020202020204" pitchFamily="34" charset="0"/>
              <a:buChar char="•"/>
            </a:pPr>
            <a:r>
              <a:rPr lang="en-US" sz="1600" smtClean="0"/>
              <a:t>UserName</a:t>
            </a:r>
          </a:p>
          <a:p>
            <a:pPr marL="285750" indent="-285750">
              <a:buFont typeface="Arial" panose="020B0604020202020204" pitchFamily="34" charset="0"/>
              <a:buChar char="•"/>
            </a:pPr>
            <a:r>
              <a:rPr lang="en-US" sz="1600" smtClean="0"/>
              <a:t>TableNo</a:t>
            </a:r>
          </a:p>
          <a:p>
            <a:pPr marL="285750" indent="-285750">
              <a:buFont typeface="Arial" panose="020B0604020202020204" pitchFamily="34" charset="0"/>
              <a:buChar char="•"/>
            </a:pPr>
            <a:r>
              <a:rPr lang="en-US" sz="1600" smtClean="0"/>
              <a:t>OrderNo</a:t>
            </a:r>
            <a:endParaRPr lang="en-US" sz="1600"/>
          </a:p>
        </p:txBody>
      </p:sp>
      <p:pic>
        <p:nvPicPr>
          <p:cNvPr id="79" name="Picture 78"/>
          <p:cNvPicPr>
            <a:picLocks noChangeAspect="1"/>
          </p:cNvPicPr>
          <p:nvPr/>
        </p:nvPicPr>
        <p:blipFill>
          <a:blip r:embed="rId8"/>
          <a:stretch>
            <a:fillRect/>
          </a:stretch>
        </p:blipFill>
        <p:spPr>
          <a:xfrm>
            <a:off x="9114367" y="786333"/>
            <a:ext cx="1431281" cy="1223442"/>
          </a:xfrm>
          <a:prstGeom prst="rect">
            <a:avLst/>
          </a:prstGeom>
        </p:spPr>
      </p:pic>
      <p:sp>
        <p:nvSpPr>
          <p:cNvPr id="80" name="TextBox 79"/>
          <p:cNvSpPr txBox="1"/>
          <p:nvPr/>
        </p:nvSpPr>
        <p:spPr>
          <a:xfrm>
            <a:off x="9482078" y="908297"/>
            <a:ext cx="1242230" cy="276999"/>
          </a:xfrm>
          <a:prstGeom prst="rect">
            <a:avLst/>
          </a:prstGeom>
          <a:noFill/>
        </p:spPr>
        <p:txBody>
          <a:bodyPr wrap="square" rtlCol="0">
            <a:spAutoFit/>
          </a:bodyPr>
          <a:lstStyle/>
          <a:p>
            <a:r>
              <a:rPr lang="en-US" sz="1200" smtClean="0"/>
              <a:t>TM_TABLES</a:t>
            </a:r>
            <a:endParaRPr lang="en-US" sz="1200"/>
          </a:p>
        </p:txBody>
      </p:sp>
      <p:sp>
        <p:nvSpPr>
          <p:cNvPr id="81" name="Flowchart: Magnetic Disk 80"/>
          <p:cNvSpPr/>
          <p:nvPr/>
        </p:nvSpPr>
        <p:spPr>
          <a:xfrm>
            <a:off x="10930469" y="5460635"/>
            <a:ext cx="855854" cy="54375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t>TT_ORDERS</a:t>
            </a:r>
            <a:endParaRPr lang="en-US" sz="1050"/>
          </a:p>
        </p:txBody>
      </p:sp>
      <p:sp>
        <p:nvSpPr>
          <p:cNvPr id="82" name="Flowchart: Magnetic Disk 81"/>
          <p:cNvSpPr/>
          <p:nvPr/>
        </p:nvSpPr>
        <p:spPr>
          <a:xfrm>
            <a:off x="11341274" y="3396625"/>
            <a:ext cx="737793" cy="433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smtClean="0"/>
              <a:t>TM_TABLES</a:t>
            </a:r>
            <a:endParaRPr lang="en-US" sz="900"/>
          </a:p>
        </p:txBody>
      </p:sp>
      <p:sp>
        <p:nvSpPr>
          <p:cNvPr id="83" name="Flowchart: Magnetic Disk 82"/>
          <p:cNvSpPr/>
          <p:nvPr/>
        </p:nvSpPr>
        <p:spPr>
          <a:xfrm>
            <a:off x="11341274" y="2959785"/>
            <a:ext cx="699273" cy="38545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t>TT_ORDERS</a:t>
            </a:r>
            <a:endParaRPr lang="en-US" sz="1050"/>
          </a:p>
        </p:txBody>
      </p:sp>
      <p:sp>
        <p:nvSpPr>
          <p:cNvPr id="84" name="Flowchart: Magnetic Disk 83"/>
          <p:cNvSpPr/>
          <p:nvPr/>
        </p:nvSpPr>
        <p:spPr>
          <a:xfrm>
            <a:off x="7230114" y="4883285"/>
            <a:ext cx="673056" cy="42334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t>TM_TABLES</a:t>
            </a:r>
            <a:endParaRPr lang="en-US" sz="1050"/>
          </a:p>
        </p:txBody>
      </p:sp>
      <p:cxnSp>
        <p:nvCxnSpPr>
          <p:cNvPr id="85" name="Elbow Connector 84"/>
          <p:cNvCxnSpPr>
            <a:stCxn id="5" idx="0"/>
            <a:endCxn id="89" idx="3"/>
          </p:cNvCxnSpPr>
          <p:nvPr/>
        </p:nvCxnSpPr>
        <p:spPr>
          <a:xfrm rot="16200000" flipV="1">
            <a:off x="8078935" y="1135742"/>
            <a:ext cx="730135" cy="6275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6953250" y="828261"/>
            <a:ext cx="1176960" cy="5124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Error</a:t>
            </a:r>
            <a:endParaRPr lang="en-US"/>
          </a:p>
        </p:txBody>
      </p:sp>
      <p:sp>
        <p:nvSpPr>
          <p:cNvPr id="93" name="TextBox 92"/>
          <p:cNvSpPr txBox="1"/>
          <p:nvPr/>
        </p:nvSpPr>
        <p:spPr>
          <a:xfrm>
            <a:off x="7857562" y="1141913"/>
            <a:ext cx="1504950" cy="369332"/>
          </a:xfrm>
          <a:prstGeom prst="rect">
            <a:avLst/>
          </a:prstGeom>
          <a:noFill/>
        </p:spPr>
        <p:txBody>
          <a:bodyPr wrap="square" rtlCol="0">
            <a:spAutoFit/>
          </a:bodyPr>
          <a:lstStyle/>
          <a:p>
            <a:r>
              <a:rPr lang="en-US" smtClean="0"/>
              <a:t>Not Found</a:t>
            </a:r>
            <a:endParaRPr lang="en-US"/>
          </a:p>
        </p:txBody>
      </p:sp>
      <p:sp>
        <p:nvSpPr>
          <p:cNvPr id="94" name="Oval 93"/>
          <p:cNvSpPr/>
          <p:nvPr/>
        </p:nvSpPr>
        <p:spPr>
          <a:xfrm>
            <a:off x="5248795" y="1170334"/>
            <a:ext cx="446501" cy="3942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1</a:t>
            </a:r>
            <a:endParaRPr lang="en-US"/>
          </a:p>
        </p:txBody>
      </p:sp>
      <p:sp>
        <p:nvSpPr>
          <p:cNvPr id="95" name="Oval 94"/>
          <p:cNvSpPr/>
          <p:nvPr/>
        </p:nvSpPr>
        <p:spPr>
          <a:xfrm>
            <a:off x="10723562" y="498266"/>
            <a:ext cx="703417" cy="3942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2.1</a:t>
            </a:r>
            <a:endParaRPr lang="en-US"/>
          </a:p>
        </p:txBody>
      </p:sp>
      <p:sp>
        <p:nvSpPr>
          <p:cNvPr id="96" name="Oval 95"/>
          <p:cNvSpPr/>
          <p:nvPr/>
        </p:nvSpPr>
        <p:spPr>
          <a:xfrm>
            <a:off x="7505853" y="3331264"/>
            <a:ext cx="703417" cy="3942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2.2</a:t>
            </a:r>
            <a:endParaRPr lang="en-US"/>
          </a:p>
        </p:txBody>
      </p:sp>
      <p:sp>
        <p:nvSpPr>
          <p:cNvPr id="97" name="Oval 96"/>
          <p:cNvSpPr/>
          <p:nvPr/>
        </p:nvSpPr>
        <p:spPr>
          <a:xfrm>
            <a:off x="11017771" y="4202018"/>
            <a:ext cx="703417" cy="3942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3</a:t>
            </a:r>
            <a:endParaRPr lang="en-US"/>
          </a:p>
        </p:txBody>
      </p:sp>
      <p:sp>
        <p:nvSpPr>
          <p:cNvPr id="98" name="Oval 97"/>
          <p:cNvSpPr/>
          <p:nvPr/>
        </p:nvSpPr>
        <p:spPr>
          <a:xfrm>
            <a:off x="2816965" y="3031729"/>
            <a:ext cx="446501" cy="3942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1</a:t>
            </a:r>
            <a:endParaRPr lang="en-US"/>
          </a:p>
        </p:txBody>
      </p:sp>
      <p:sp>
        <p:nvSpPr>
          <p:cNvPr id="99" name="Oval 98"/>
          <p:cNvSpPr/>
          <p:nvPr/>
        </p:nvSpPr>
        <p:spPr>
          <a:xfrm>
            <a:off x="4841706" y="3725494"/>
            <a:ext cx="446501" cy="3942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2</a:t>
            </a:r>
          </a:p>
        </p:txBody>
      </p:sp>
      <p:sp>
        <p:nvSpPr>
          <p:cNvPr id="100" name="Oval 99"/>
          <p:cNvSpPr/>
          <p:nvPr/>
        </p:nvSpPr>
        <p:spPr>
          <a:xfrm>
            <a:off x="7010374" y="3939406"/>
            <a:ext cx="710289" cy="3942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3.2</a:t>
            </a:r>
            <a:endParaRPr lang="en-US"/>
          </a:p>
        </p:txBody>
      </p:sp>
      <p:sp>
        <p:nvSpPr>
          <p:cNvPr id="101" name="Oval 100"/>
          <p:cNvSpPr/>
          <p:nvPr/>
        </p:nvSpPr>
        <p:spPr>
          <a:xfrm>
            <a:off x="11442417" y="485390"/>
            <a:ext cx="710289" cy="3942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3.2</a:t>
            </a:r>
            <a:endParaRPr lang="en-US"/>
          </a:p>
        </p:txBody>
      </p:sp>
      <p:sp>
        <p:nvSpPr>
          <p:cNvPr id="102" name="Oval 101"/>
          <p:cNvSpPr/>
          <p:nvPr/>
        </p:nvSpPr>
        <p:spPr>
          <a:xfrm>
            <a:off x="11042621" y="4639631"/>
            <a:ext cx="710289" cy="3942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mtClean="0"/>
              <a:t>4</a:t>
            </a:r>
            <a:endParaRPr lang="en-US"/>
          </a:p>
        </p:txBody>
      </p:sp>
      <p:sp>
        <p:nvSpPr>
          <p:cNvPr id="103" name="TextBox 102"/>
          <p:cNvSpPr txBox="1"/>
          <p:nvPr/>
        </p:nvSpPr>
        <p:spPr>
          <a:xfrm>
            <a:off x="2742177" y="927308"/>
            <a:ext cx="2387052" cy="369332"/>
          </a:xfrm>
          <a:prstGeom prst="rect">
            <a:avLst/>
          </a:prstGeom>
          <a:noFill/>
        </p:spPr>
        <p:txBody>
          <a:bodyPr wrap="square" rtlCol="0">
            <a:spAutoFit/>
          </a:bodyPr>
          <a:lstStyle/>
          <a:p>
            <a:r>
              <a:rPr lang="en-US" smtClean="0">
                <a:solidFill>
                  <a:schemeClr val="bg1"/>
                </a:solidFill>
              </a:rPr>
              <a:t>FireStore Database</a:t>
            </a:r>
            <a:endParaRPr lang="en-US">
              <a:solidFill>
                <a:schemeClr val="bg1"/>
              </a:solidFill>
            </a:endParaRPr>
          </a:p>
        </p:txBody>
      </p:sp>
    </p:spTree>
    <p:extLst>
      <p:ext uri="{BB962C8B-B14F-4D97-AF65-F5344CB8AC3E}">
        <p14:creationId xmlns:p14="http://schemas.microsoft.com/office/powerpoint/2010/main" val="2911527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UI Design (View Menu)</a:t>
            </a:r>
            <a:endParaRPr lang="en-US"/>
          </a:p>
        </p:txBody>
      </p:sp>
      <p:pic>
        <p:nvPicPr>
          <p:cNvPr id="3" name="Picture 2"/>
          <p:cNvPicPr>
            <a:picLocks noChangeAspect="1"/>
          </p:cNvPicPr>
          <p:nvPr/>
        </p:nvPicPr>
        <p:blipFill>
          <a:blip r:embed="rId2"/>
          <a:stretch>
            <a:fillRect/>
          </a:stretch>
        </p:blipFill>
        <p:spPr>
          <a:xfrm>
            <a:off x="2736062" y="1874836"/>
            <a:ext cx="1931608" cy="3886120"/>
          </a:xfrm>
          <a:prstGeom prst="rect">
            <a:avLst/>
          </a:prstGeom>
        </p:spPr>
      </p:pic>
      <p:pic>
        <p:nvPicPr>
          <p:cNvPr id="5" name="Picture 4"/>
          <p:cNvPicPr>
            <a:picLocks noChangeAspect="1"/>
          </p:cNvPicPr>
          <p:nvPr/>
        </p:nvPicPr>
        <p:blipFill>
          <a:blip r:embed="rId3"/>
          <a:stretch>
            <a:fillRect/>
          </a:stretch>
        </p:blipFill>
        <p:spPr>
          <a:xfrm>
            <a:off x="5211568" y="1874835"/>
            <a:ext cx="1862894" cy="3878485"/>
          </a:xfrm>
          <a:prstGeom prst="rect">
            <a:avLst/>
          </a:prstGeom>
        </p:spPr>
      </p:pic>
      <p:pic>
        <p:nvPicPr>
          <p:cNvPr id="6" name="Picture 5"/>
          <p:cNvPicPr>
            <a:picLocks noChangeAspect="1"/>
          </p:cNvPicPr>
          <p:nvPr/>
        </p:nvPicPr>
        <p:blipFill>
          <a:blip r:embed="rId4"/>
          <a:stretch>
            <a:fillRect/>
          </a:stretch>
        </p:blipFill>
        <p:spPr>
          <a:xfrm>
            <a:off x="7601350" y="1874836"/>
            <a:ext cx="1847625" cy="3886120"/>
          </a:xfrm>
          <a:prstGeom prst="rect">
            <a:avLst/>
          </a:prstGeom>
        </p:spPr>
      </p:pic>
      <p:pic>
        <p:nvPicPr>
          <p:cNvPr id="7" name="Picture 6"/>
          <p:cNvPicPr>
            <a:picLocks noChangeAspect="1"/>
          </p:cNvPicPr>
          <p:nvPr/>
        </p:nvPicPr>
        <p:blipFill>
          <a:blip r:embed="rId5"/>
          <a:stretch>
            <a:fillRect/>
          </a:stretch>
        </p:blipFill>
        <p:spPr>
          <a:xfrm>
            <a:off x="9765314" y="1932095"/>
            <a:ext cx="1817086" cy="3763963"/>
          </a:xfrm>
          <a:prstGeom prst="rect">
            <a:avLst/>
          </a:prstGeom>
        </p:spPr>
      </p:pic>
      <p:pic>
        <p:nvPicPr>
          <p:cNvPr id="21" name="Picture 20"/>
          <p:cNvPicPr>
            <a:picLocks noChangeAspect="1"/>
          </p:cNvPicPr>
          <p:nvPr/>
        </p:nvPicPr>
        <p:blipFill>
          <a:blip r:embed="rId6"/>
          <a:stretch>
            <a:fillRect/>
          </a:stretch>
        </p:blipFill>
        <p:spPr>
          <a:xfrm>
            <a:off x="5211568" y="4845536"/>
            <a:ext cx="1781175" cy="304800"/>
          </a:xfrm>
          <a:prstGeom prst="rect">
            <a:avLst/>
          </a:prstGeom>
        </p:spPr>
      </p:pic>
      <p:pic>
        <p:nvPicPr>
          <p:cNvPr id="22" name="Picture 21"/>
          <p:cNvPicPr>
            <a:picLocks noChangeAspect="1"/>
          </p:cNvPicPr>
          <p:nvPr/>
        </p:nvPicPr>
        <p:blipFill>
          <a:blip r:embed="rId6"/>
          <a:stretch>
            <a:fillRect/>
          </a:stretch>
        </p:blipFill>
        <p:spPr>
          <a:xfrm>
            <a:off x="7646064" y="5140811"/>
            <a:ext cx="1781175" cy="304800"/>
          </a:xfrm>
          <a:prstGeom prst="rect">
            <a:avLst/>
          </a:prstGeom>
        </p:spPr>
      </p:pic>
      <p:pic>
        <p:nvPicPr>
          <p:cNvPr id="23" name="Picture 22"/>
          <p:cNvPicPr>
            <a:picLocks noChangeAspect="1"/>
          </p:cNvPicPr>
          <p:nvPr/>
        </p:nvPicPr>
        <p:blipFill rotWithShape="1">
          <a:blip r:embed="rId7"/>
          <a:srcRect t="887"/>
          <a:stretch/>
        </p:blipFill>
        <p:spPr>
          <a:xfrm>
            <a:off x="658433" y="1874835"/>
            <a:ext cx="1814185" cy="37873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4" name="Picture 23"/>
          <p:cNvPicPr>
            <a:picLocks noChangeAspect="1"/>
          </p:cNvPicPr>
          <p:nvPr/>
        </p:nvPicPr>
        <p:blipFill>
          <a:blip r:embed="rId6"/>
          <a:stretch>
            <a:fillRect/>
          </a:stretch>
        </p:blipFill>
        <p:spPr>
          <a:xfrm>
            <a:off x="658433" y="4737586"/>
            <a:ext cx="1781175" cy="304800"/>
          </a:xfrm>
          <a:prstGeom prst="rect">
            <a:avLst/>
          </a:prstGeom>
        </p:spPr>
      </p:pic>
      <p:sp>
        <p:nvSpPr>
          <p:cNvPr id="25" name="Rectangle 24"/>
          <p:cNvSpPr/>
          <p:nvPr/>
        </p:nvSpPr>
        <p:spPr>
          <a:xfrm>
            <a:off x="776889" y="4445000"/>
            <a:ext cx="1524000" cy="23495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Send Order</a:t>
            </a:r>
            <a:endParaRPr lang="en-US"/>
          </a:p>
        </p:txBody>
      </p:sp>
    </p:spTree>
    <p:extLst>
      <p:ext uri="{BB962C8B-B14F-4D97-AF65-F5344CB8AC3E}">
        <p14:creationId xmlns:p14="http://schemas.microsoft.com/office/powerpoint/2010/main" val="1703537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QR Code Scan Design at Restaurant Table</a:t>
            </a:r>
            <a:endParaRPr lang="en-US"/>
          </a:p>
        </p:txBody>
      </p:sp>
      <p:sp>
        <p:nvSpPr>
          <p:cNvPr id="3" name="Rectangle 2"/>
          <p:cNvSpPr/>
          <p:nvPr/>
        </p:nvSpPr>
        <p:spPr>
          <a:xfrm>
            <a:off x="609600" y="2017478"/>
            <a:ext cx="3651920" cy="4356179"/>
          </a:xfrm>
          <a:prstGeom prst="rect">
            <a:avLst/>
          </a:prstGeom>
          <a:solidFill>
            <a:srgbClr val="E76C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09600" y="1051963"/>
            <a:ext cx="3651920" cy="9202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SEE-FOOD </a:t>
            </a:r>
          </a:p>
          <a:p>
            <a:pPr algn="ctr"/>
            <a:r>
              <a:rPr lang="en-US" sz="2400" smtClean="0"/>
              <a:t>NO.1 STREET FOOD</a:t>
            </a:r>
            <a:endParaRPr lang="en-US" sz="2400"/>
          </a:p>
        </p:txBody>
      </p:sp>
      <p:sp>
        <p:nvSpPr>
          <p:cNvPr id="5" name="TextBox 4"/>
          <p:cNvSpPr txBox="1"/>
          <p:nvPr/>
        </p:nvSpPr>
        <p:spPr>
          <a:xfrm>
            <a:off x="1291139" y="5902259"/>
            <a:ext cx="2453545" cy="369332"/>
          </a:xfrm>
          <a:prstGeom prst="rect">
            <a:avLst/>
          </a:prstGeom>
          <a:noFill/>
        </p:spPr>
        <p:txBody>
          <a:bodyPr wrap="square" rtlCol="0">
            <a:spAutoFit/>
          </a:bodyPr>
          <a:lstStyle/>
          <a:p>
            <a:r>
              <a:rPr lang="en-US" smtClean="0">
                <a:solidFill>
                  <a:schemeClr val="bg1"/>
                </a:solidFill>
              </a:rPr>
              <a:t>www.seeflutter.com</a:t>
            </a:r>
            <a:endParaRPr lang="en-US">
              <a:solidFill>
                <a:schemeClr val="bg1"/>
              </a:solidFill>
            </a:endParaRPr>
          </a:p>
        </p:txBody>
      </p:sp>
      <p:sp>
        <p:nvSpPr>
          <p:cNvPr id="7" name="TextBox 6"/>
          <p:cNvSpPr txBox="1"/>
          <p:nvPr/>
        </p:nvSpPr>
        <p:spPr>
          <a:xfrm>
            <a:off x="609600" y="2074274"/>
            <a:ext cx="3651920" cy="461665"/>
          </a:xfrm>
          <a:prstGeom prst="rect">
            <a:avLst/>
          </a:prstGeom>
          <a:noFill/>
        </p:spPr>
        <p:txBody>
          <a:bodyPr wrap="square" rtlCol="0">
            <a:spAutoFit/>
          </a:bodyPr>
          <a:lstStyle/>
          <a:p>
            <a:pPr algn="ctr"/>
            <a:r>
              <a:rPr lang="en-US" sz="2400" smtClean="0">
                <a:solidFill>
                  <a:schemeClr val="bg1"/>
                </a:solidFill>
              </a:rPr>
              <a:t>Scan to open table here</a:t>
            </a:r>
            <a:endParaRPr lang="en-US" sz="2400">
              <a:solidFill>
                <a:schemeClr val="bg1"/>
              </a:solidFill>
            </a:endParaRPr>
          </a:p>
        </p:txBody>
      </p:sp>
      <p:sp>
        <p:nvSpPr>
          <p:cNvPr id="8" name="TextBox 7"/>
          <p:cNvSpPr txBox="1"/>
          <p:nvPr/>
        </p:nvSpPr>
        <p:spPr>
          <a:xfrm>
            <a:off x="802703" y="5215417"/>
            <a:ext cx="3328189" cy="584775"/>
          </a:xfrm>
          <a:prstGeom prst="rect">
            <a:avLst/>
          </a:prstGeom>
          <a:noFill/>
        </p:spPr>
        <p:txBody>
          <a:bodyPr wrap="square" rtlCol="0">
            <a:spAutoFit/>
          </a:bodyPr>
          <a:lstStyle/>
          <a:p>
            <a:pPr algn="ctr"/>
            <a:r>
              <a:rPr lang="en-US" sz="3200" smtClean="0">
                <a:solidFill>
                  <a:schemeClr val="bg1"/>
                </a:solidFill>
              </a:rPr>
              <a:t>Table: 12</a:t>
            </a:r>
            <a:endParaRPr lang="en-US" sz="3200">
              <a:solidFill>
                <a:schemeClr val="bg1"/>
              </a:solidFill>
            </a:endParaRPr>
          </a:p>
        </p:txBody>
      </p:sp>
      <p:sp>
        <p:nvSpPr>
          <p:cNvPr id="9" name="Rectangle 8"/>
          <p:cNvSpPr/>
          <p:nvPr/>
        </p:nvSpPr>
        <p:spPr>
          <a:xfrm>
            <a:off x="4431903" y="2017478"/>
            <a:ext cx="3651920" cy="4356179"/>
          </a:xfrm>
          <a:prstGeom prst="rect">
            <a:avLst/>
          </a:prstGeom>
          <a:solidFill>
            <a:srgbClr val="E76C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31903" y="1051963"/>
            <a:ext cx="3651920" cy="9202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SEE-FOOD </a:t>
            </a:r>
          </a:p>
          <a:p>
            <a:pPr algn="ctr"/>
            <a:r>
              <a:rPr lang="en-US" sz="2400" smtClean="0"/>
              <a:t>NO.1 STREET FOOD</a:t>
            </a:r>
            <a:endParaRPr lang="en-US" sz="2400"/>
          </a:p>
        </p:txBody>
      </p:sp>
      <p:sp>
        <p:nvSpPr>
          <p:cNvPr id="11" name="TextBox 10"/>
          <p:cNvSpPr txBox="1"/>
          <p:nvPr/>
        </p:nvSpPr>
        <p:spPr>
          <a:xfrm>
            <a:off x="5113442" y="5902259"/>
            <a:ext cx="2453545" cy="369332"/>
          </a:xfrm>
          <a:prstGeom prst="rect">
            <a:avLst/>
          </a:prstGeom>
          <a:noFill/>
        </p:spPr>
        <p:txBody>
          <a:bodyPr wrap="square" rtlCol="0">
            <a:spAutoFit/>
          </a:bodyPr>
          <a:lstStyle/>
          <a:p>
            <a:r>
              <a:rPr lang="en-US" smtClean="0">
                <a:solidFill>
                  <a:schemeClr val="bg1"/>
                </a:solidFill>
              </a:rPr>
              <a:t>www.seeflutter.com</a:t>
            </a:r>
            <a:endParaRPr lang="en-US">
              <a:solidFill>
                <a:schemeClr val="bg1"/>
              </a:solidFill>
            </a:endParaRPr>
          </a:p>
        </p:txBody>
      </p:sp>
      <p:sp>
        <p:nvSpPr>
          <p:cNvPr id="13" name="TextBox 12"/>
          <p:cNvSpPr txBox="1"/>
          <p:nvPr/>
        </p:nvSpPr>
        <p:spPr>
          <a:xfrm>
            <a:off x="4431903" y="2074274"/>
            <a:ext cx="3651920" cy="461665"/>
          </a:xfrm>
          <a:prstGeom prst="rect">
            <a:avLst/>
          </a:prstGeom>
          <a:noFill/>
        </p:spPr>
        <p:txBody>
          <a:bodyPr wrap="square" rtlCol="0">
            <a:spAutoFit/>
          </a:bodyPr>
          <a:lstStyle/>
          <a:p>
            <a:pPr algn="ctr"/>
            <a:r>
              <a:rPr lang="en-US" sz="2400" smtClean="0">
                <a:solidFill>
                  <a:schemeClr val="bg1"/>
                </a:solidFill>
              </a:rPr>
              <a:t>Download App Here</a:t>
            </a:r>
            <a:endParaRPr lang="en-US" sz="2400">
              <a:solidFill>
                <a:schemeClr val="bg1"/>
              </a:solidFill>
            </a:endParaRPr>
          </a:p>
        </p:txBody>
      </p:sp>
      <p:pic>
        <p:nvPicPr>
          <p:cNvPr id="15" name="Picture 14"/>
          <p:cNvPicPr>
            <a:picLocks noChangeAspect="1"/>
          </p:cNvPicPr>
          <p:nvPr/>
        </p:nvPicPr>
        <p:blipFill>
          <a:blip r:embed="rId2"/>
          <a:stretch>
            <a:fillRect/>
          </a:stretch>
        </p:blipFill>
        <p:spPr>
          <a:xfrm>
            <a:off x="1415911" y="2828094"/>
            <a:ext cx="2121651" cy="2184984"/>
          </a:xfrm>
          <a:prstGeom prst="rect">
            <a:avLst/>
          </a:prstGeom>
        </p:spPr>
      </p:pic>
      <p:pic>
        <p:nvPicPr>
          <p:cNvPr id="17" name="Picture 16"/>
          <p:cNvPicPr>
            <a:picLocks noChangeAspect="1"/>
          </p:cNvPicPr>
          <p:nvPr/>
        </p:nvPicPr>
        <p:blipFill rotWithShape="1">
          <a:blip r:embed="rId3"/>
          <a:srcRect l="6684" r="4194"/>
          <a:stretch/>
        </p:blipFill>
        <p:spPr>
          <a:xfrm>
            <a:off x="5067831" y="2759860"/>
            <a:ext cx="2186786" cy="2321452"/>
          </a:xfrm>
          <a:prstGeom prst="rect">
            <a:avLst/>
          </a:prstGeom>
        </p:spPr>
      </p:pic>
      <p:pic>
        <p:nvPicPr>
          <p:cNvPr id="18" name="Picture 17" descr="HTML Email Signatures on iPhone and iPad - How t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332" y="5215197"/>
            <a:ext cx="687062" cy="6870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071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Requirements</a:t>
            </a: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882531698"/>
              </p:ext>
            </p:extLst>
          </p:nvPr>
        </p:nvGraphicFramePr>
        <p:xfrm>
          <a:off x="696026" y="1058112"/>
          <a:ext cx="11089575" cy="5603137"/>
        </p:xfrm>
        <a:graphic>
          <a:graphicData uri="http://schemas.openxmlformats.org/drawingml/2006/table">
            <a:tbl>
              <a:tblPr firstRow="1" bandRow="1">
                <a:tableStyleId>{5C22544A-7EE6-4342-B048-85BDC9FD1C3A}</a:tableStyleId>
              </a:tblPr>
              <a:tblGrid>
                <a:gridCol w="2920306">
                  <a:extLst>
                    <a:ext uri="{9D8B030D-6E8A-4147-A177-3AD203B41FA5}">
                      <a16:colId xmlns:a16="http://schemas.microsoft.com/office/drawing/2014/main" val="1051602914"/>
                    </a:ext>
                  </a:extLst>
                </a:gridCol>
                <a:gridCol w="1326761">
                  <a:extLst>
                    <a:ext uri="{9D8B030D-6E8A-4147-A177-3AD203B41FA5}">
                      <a16:colId xmlns:a16="http://schemas.microsoft.com/office/drawing/2014/main" val="1555876377"/>
                    </a:ext>
                  </a:extLst>
                </a:gridCol>
                <a:gridCol w="1326761">
                  <a:extLst>
                    <a:ext uri="{9D8B030D-6E8A-4147-A177-3AD203B41FA5}">
                      <a16:colId xmlns:a16="http://schemas.microsoft.com/office/drawing/2014/main" val="2364510418"/>
                    </a:ext>
                  </a:extLst>
                </a:gridCol>
                <a:gridCol w="5515747">
                  <a:extLst>
                    <a:ext uri="{9D8B030D-6E8A-4147-A177-3AD203B41FA5}">
                      <a16:colId xmlns:a16="http://schemas.microsoft.com/office/drawing/2014/main" val="995420946"/>
                    </a:ext>
                  </a:extLst>
                </a:gridCol>
              </a:tblGrid>
              <a:tr h="686826">
                <a:tc>
                  <a:txBody>
                    <a:bodyPr/>
                    <a:lstStyle/>
                    <a:p>
                      <a:r>
                        <a:rPr lang="en-US" sz="1200" smtClean="0"/>
                        <a:t>Requirements /Use</a:t>
                      </a:r>
                      <a:r>
                        <a:rPr lang="en-US" sz="1200" baseline="0" smtClean="0"/>
                        <a:t> Case</a:t>
                      </a:r>
                      <a:endParaRPr lang="en-US" sz="1200"/>
                    </a:p>
                  </a:txBody>
                  <a:tcPr/>
                </a:tc>
                <a:tc>
                  <a:txBody>
                    <a:bodyPr/>
                    <a:lstStyle/>
                    <a:p>
                      <a:pPr algn="ctr"/>
                      <a:r>
                        <a:rPr lang="en-US" sz="1200" smtClean="0"/>
                        <a:t>Story</a:t>
                      </a:r>
                      <a:r>
                        <a:rPr lang="en-US" sz="1200" baseline="0" smtClean="0"/>
                        <a:t> Point</a:t>
                      </a:r>
                    </a:p>
                    <a:p>
                      <a:pPr algn="ctr"/>
                      <a:r>
                        <a:rPr lang="en-US" sz="1200" baseline="0" smtClean="0"/>
                        <a:t>(1,2,3,5,8)</a:t>
                      </a:r>
                      <a:endParaRPr lang="en-US" sz="1200"/>
                    </a:p>
                  </a:txBody>
                  <a:tcPr/>
                </a:tc>
                <a:tc>
                  <a:txBody>
                    <a:bodyPr/>
                    <a:lstStyle/>
                    <a:p>
                      <a:pPr algn="ctr"/>
                      <a:r>
                        <a:rPr lang="en-US" sz="1200" smtClean="0"/>
                        <a:t>Day</a:t>
                      </a:r>
                      <a:endParaRPr lang="en-US" sz="1200"/>
                    </a:p>
                  </a:txBody>
                  <a:tcPr/>
                </a:tc>
                <a:tc>
                  <a:txBody>
                    <a:bodyPr/>
                    <a:lstStyle/>
                    <a:p>
                      <a:r>
                        <a:rPr lang="en-US" sz="1200" smtClean="0"/>
                        <a:t>Use</a:t>
                      </a:r>
                      <a:r>
                        <a:rPr lang="en-US" sz="1200" baseline="0" smtClean="0"/>
                        <a:t> Story</a:t>
                      </a:r>
                    </a:p>
                    <a:p>
                      <a:r>
                        <a:rPr lang="en-US" sz="1200" baseline="0" smtClean="0"/>
                        <a:t>As a &lt;Roles&gt;, I want &lt;Feature&gt;, so that &lt;Benefits)</a:t>
                      </a:r>
                      <a:endParaRPr lang="en-US" sz="1200"/>
                    </a:p>
                  </a:txBody>
                  <a:tcPr/>
                </a:tc>
                <a:extLst>
                  <a:ext uri="{0D108BD9-81ED-4DB2-BD59-A6C34878D82A}">
                    <a16:rowId xmlns:a16="http://schemas.microsoft.com/office/drawing/2014/main" val="839187259"/>
                  </a:ext>
                </a:extLst>
              </a:tr>
              <a:tr h="759123">
                <a:tc>
                  <a:txBody>
                    <a:bodyPr/>
                    <a:lstStyle/>
                    <a:p>
                      <a:r>
                        <a:rPr lang="en-US" sz="1400" smtClean="0"/>
                        <a:t>Open</a:t>
                      </a:r>
                      <a:r>
                        <a:rPr lang="en-US" sz="1400" baseline="0" smtClean="0"/>
                        <a:t> Table (Scan QR)</a:t>
                      </a:r>
                      <a:endParaRPr lang="en-US" sz="1400"/>
                    </a:p>
                  </a:txBody>
                  <a:tcPr/>
                </a:tc>
                <a:tc>
                  <a:txBody>
                    <a:bodyPr/>
                    <a:lstStyle/>
                    <a:p>
                      <a:pPr algn="ctr"/>
                      <a:r>
                        <a:rPr lang="en-US" sz="1400" smtClean="0"/>
                        <a:t>2</a:t>
                      </a:r>
                      <a:endParaRPr lang="en-US" sz="1400"/>
                    </a:p>
                  </a:txBody>
                  <a:tcPr/>
                </a:tc>
                <a:tc>
                  <a:txBody>
                    <a:bodyPr/>
                    <a:lstStyle/>
                    <a:p>
                      <a:pPr algn="ctr"/>
                      <a:r>
                        <a:rPr lang="en-US" sz="1400" smtClean="0"/>
                        <a:t>Day 1</a:t>
                      </a:r>
                      <a:endParaRPr lang="en-US" sz="1400"/>
                    </a:p>
                  </a:txBody>
                  <a:tcPr/>
                </a:tc>
                <a:tc>
                  <a:txBody>
                    <a:bodyPr/>
                    <a:lstStyle/>
                    <a:p>
                      <a:r>
                        <a:rPr lang="en-US" sz="1400" smtClean="0"/>
                        <a:t>As a</a:t>
                      </a:r>
                      <a:r>
                        <a:rPr lang="en-US" sz="1400" baseline="0" smtClean="0"/>
                        <a:t> PO, I want to open table using QR, so that easy to make order without waiter</a:t>
                      </a:r>
                      <a:endParaRPr lang="en-US" sz="1400"/>
                    </a:p>
                  </a:txBody>
                  <a:tcPr/>
                </a:tc>
                <a:extLst>
                  <a:ext uri="{0D108BD9-81ED-4DB2-BD59-A6C34878D82A}">
                    <a16:rowId xmlns:a16="http://schemas.microsoft.com/office/drawing/2014/main" val="2127889689"/>
                  </a:ext>
                </a:extLst>
              </a:tr>
              <a:tr h="1084462">
                <a:tc>
                  <a:txBody>
                    <a:bodyPr/>
                    <a:lstStyle/>
                    <a:p>
                      <a:r>
                        <a:rPr lang="en-US" sz="1400" smtClean="0"/>
                        <a:t>Customer</a:t>
                      </a:r>
                      <a:r>
                        <a:rPr lang="en-US" sz="1400" baseline="0" smtClean="0"/>
                        <a:t> Info</a:t>
                      </a:r>
                      <a:endParaRPr lang="en-US" sz="1400"/>
                    </a:p>
                  </a:txBody>
                  <a:tcPr/>
                </a:tc>
                <a:tc>
                  <a:txBody>
                    <a:bodyPr/>
                    <a:lstStyle/>
                    <a:p>
                      <a:pPr algn="ctr"/>
                      <a:r>
                        <a:rPr lang="en-US" sz="1400" smtClean="0"/>
                        <a:t>1</a:t>
                      </a:r>
                      <a:endParaRPr lang="en-US" sz="1400"/>
                    </a:p>
                  </a:txBody>
                  <a:tcPr/>
                </a:tc>
                <a:tc>
                  <a:txBody>
                    <a:bodyPr/>
                    <a:lstStyle/>
                    <a:p>
                      <a:pPr algn="ctr"/>
                      <a:r>
                        <a:rPr lang="en-US" sz="1400" smtClean="0"/>
                        <a:t>Day 2</a:t>
                      </a:r>
                      <a:endParaRPr lang="en-US" sz="1400"/>
                    </a:p>
                  </a:txBody>
                  <a:tcPr/>
                </a:tc>
                <a:tc>
                  <a:txBody>
                    <a:bodyPr/>
                    <a:lstStyle/>
                    <a:p>
                      <a:r>
                        <a:rPr lang="en-US" sz="1400" smtClean="0"/>
                        <a:t>As</a:t>
                      </a:r>
                      <a:r>
                        <a:rPr lang="en-US" sz="1400" baseline="0" smtClean="0"/>
                        <a:t> a PO, I want to fill customer info when open table, so that using mobile no as password for other guests in same table can make order together</a:t>
                      </a:r>
                      <a:endParaRPr lang="en-US" sz="1400"/>
                    </a:p>
                  </a:txBody>
                  <a:tcPr/>
                </a:tc>
                <a:extLst>
                  <a:ext uri="{0D108BD9-81ED-4DB2-BD59-A6C34878D82A}">
                    <a16:rowId xmlns:a16="http://schemas.microsoft.com/office/drawing/2014/main" val="1894324497"/>
                  </a:ext>
                </a:extLst>
              </a:tr>
              <a:tr h="759123">
                <a:tc>
                  <a:txBody>
                    <a:bodyPr/>
                    <a:lstStyle/>
                    <a:p>
                      <a:r>
                        <a:rPr lang="en-US" sz="1400" smtClean="0"/>
                        <a:t>Make Order</a:t>
                      </a:r>
                      <a:endParaRPr lang="en-US" sz="1400"/>
                    </a:p>
                  </a:txBody>
                  <a:tcPr/>
                </a:tc>
                <a:tc>
                  <a:txBody>
                    <a:bodyPr/>
                    <a:lstStyle/>
                    <a:p>
                      <a:pPr algn="ctr"/>
                      <a:r>
                        <a:rPr lang="en-US" sz="1400" smtClean="0"/>
                        <a:t>2</a:t>
                      </a:r>
                      <a:endParaRPr lang="en-US" sz="1400"/>
                    </a:p>
                  </a:txBody>
                  <a:tcPr/>
                </a:tc>
                <a:tc>
                  <a:txBody>
                    <a:bodyPr/>
                    <a:lstStyle/>
                    <a:p>
                      <a:pPr algn="ctr"/>
                      <a:r>
                        <a:rPr lang="en-US" sz="1400" smtClean="0"/>
                        <a:t>Day 3</a:t>
                      </a:r>
                      <a:endParaRPr lang="en-US" sz="1400"/>
                    </a:p>
                  </a:txBody>
                  <a:tcPr/>
                </a:tc>
                <a:tc>
                  <a:txBody>
                    <a:bodyPr/>
                    <a:lstStyle/>
                    <a:p>
                      <a:r>
                        <a:rPr lang="en-US" sz="1400" smtClean="0"/>
                        <a:t>As a PO,</a:t>
                      </a:r>
                      <a:r>
                        <a:rPr lang="en-US" sz="1400" baseline="0" smtClean="0"/>
                        <a:t> I want to make order online, so that easy to send order to kitchen without waiter</a:t>
                      </a:r>
                      <a:endParaRPr lang="en-US" sz="1400"/>
                    </a:p>
                  </a:txBody>
                  <a:tcPr/>
                </a:tc>
                <a:extLst>
                  <a:ext uri="{0D108BD9-81ED-4DB2-BD59-A6C34878D82A}">
                    <a16:rowId xmlns:a16="http://schemas.microsoft.com/office/drawing/2014/main" val="2900605193"/>
                  </a:ext>
                </a:extLst>
              </a:tr>
              <a:tr h="759123">
                <a:tc>
                  <a:txBody>
                    <a:bodyPr/>
                    <a:lstStyle/>
                    <a:p>
                      <a:r>
                        <a:rPr lang="en-US" sz="1400" smtClean="0"/>
                        <a:t>View Order Items for sending order</a:t>
                      </a:r>
                      <a:endParaRPr lang="en-US" sz="1400"/>
                    </a:p>
                  </a:txBody>
                  <a:tcPr/>
                </a:tc>
                <a:tc>
                  <a:txBody>
                    <a:bodyPr/>
                    <a:lstStyle/>
                    <a:p>
                      <a:pPr algn="ctr"/>
                      <a:r>
                        <a:rPr lang="en-US" sz="1400" smtClean="0"/>
                        <a:t>2</a:t>
                      </a:r>
                      <a:endParaRPr lang="en-US" sz="1400"/>
                    </a:p>
                  </a:txBody>
                  <a:tcPr/>
                </a:tc>
                <a:tc>
                  <a:txBody>
                    <a:bodyPr/>
                    <a:lstStyle/>
                    <a:p>
                      <a:pPr algn="ctr"/>
                      <a:r>
                        <a:rPr lang="en-US" sz="1400" smtClean="0"/>
                        <a:t>Day 4</a:t>
                      </a:r>
                      <a:endParaRPr lang="en-US" sz="1400"/>
                    </a:p>
                  </a:txBody>
                  <a:tcPr/>
                </a:tc>
                <a:tc>
                  <a:txBody>
                    <a:bodyPr/>
                    <a:lstStyle/>
                    <a:p>
                      <a:r>
                        <a:rPr lang="en-US" sz="1400" smtClean="0"/>
                        <a:t>As a PO,</a:t>
                      </a:r>
                      <a:r>
                        <a:rPr lang="en-US" sz="1400" baseline="0" smtClean="0"/>
                        <a:t> I want to view order items for sending order, so that can confirm order before submit</a:t>
                      </a:r>
                      <a:endParaRPr lang="en-US" sz="1400"/>
                    </a:p>
                  </a:txBody>
                  <a:tcPr/>
                </a:tc>
                <a:extLst>
                  <a:ext uri="{0D108BD9-81ED-4DB2-BD59-A6C34878D82A}">
                    <a16:rowId xmlns:a16="http://schemas.microsoft.com/office/drawing/2014/main" val="2727046639"/>
                  </a:ext>
                </a:extLst>
              </a:tr>
              <a:tr h="439810">
                <a:tc>
                  <a:txBody>
                    <a:bodyPr/>
                    <a:lstStyle/>
                    <a:p>
                      <a:r>
                        <a:rPr lang="en-US" sz="1400" smtClean="0"/>
                        <a:t>View Order for check</a:t>
                      </a:r>
                      <a:r>
                        <a:rPr lang="en-US" sz="1400" baseline="0" smtClean="0"/>
                        <a:t> status</a:t>
                      </a:r>
                      <a:endParaRPr lang="en-US" sz="1400"/>
                    </a:p>
                  </a:txBody>
                  <a:tcPr/>
                </a:tc>
                <a:tc>
                  <a:txBody>
                    <a:bodyPr/>
                    <a:lstStyle/>
                    <a:p>
                      <a:pPr algn="ctr"/>
                      <a:r>
                        <a:rPr lang="en-US" sz="1400" smtClean="0"/>
                        <a:t>1</a:t>
                      </a:r>
                      <a:endParaRPr lang="en-US" sz="1400"/>
                    </a:p>
                  </a:txBody>
                  <a:tcPr/>
                </a:tc>
                <a:tc>
                  <a:txBody>
                    <a:bodyPr/>
                    <a:lstStyle/>
                    <a:p>
                      <a:pPr algn="ctr"/>
                      <a:r>
                        <a:rPr lang="en-US" sz="1400" smtClean="0"/>
                        <a:t>Day 5</a:t>
                      </a:r>
                      <a:endParaRPr lang="en-US" sz="1400"/>
                    </a:p>
                  </a:txBody>
                  <a:tcPr/>
                </a:tc>
                <a:tc>
                  <a:txBody>
                    <a:bodyPr/>
                    <a:lstStyle/>
                    <a:p>
                      <a:r>
                        <a:rPr lang="en-US" sz="1400" smtClean="0"/>
                        <a:t>As a PO,</a:t>
                      </a:r>
                      <a:r>
                        <a:rPr lang="en-US" sz="1400" baseline="0" smtClean="0"/>
                        <a:t> I want to view order for check status, so that can check order status e.g. ORDER,COOK,SERVE</a:t>
                      </a:r>
                      <a:endParaRPr lang="en-US" sz="1400"/>
                    </a:p>
                  </a:txBody>
                  <a:tcPr/>
                </a:tc>
                <a:extLst>
                  <a:ext uri="{0D108BD9-81ED-4DB2-BD59-A6C34878D82A}">
                    <a16:rowId xmlns:a16="http://schemas.microsoft.com/office/drawing/2014/main" val="4019964943"/>
                  </a:ext>
                </a:extLst>
              </a:tr>
              <a:tr h="439810">
                <a:tc>
                  <a:txBody>
                    <a:bodyPr/>
                    <a:lstStyle/>
                    <a:p>
                      <a:r>
                        <a:rPr lang="en-US" sz="1400" smtClean="0"/>
                        <a:t>View Order for make payment</a:t>
                      </a:r>
                      <a:endParaRPr lang="en-US" sz="1400"/>
                    </a:p>
                  </a:txBody>
                  <a:tcPr/>
                </a:tc>
                <a:tc>
                  <a:txBody>
                    <a:bodyPr/>
                    <a:lstStyle/>
                    <a:p>
                      <a:pPr algn="ctr"/>
                      <a:r>
                        <a:rPr lang="en-US" sz="1400" smtClean="0"/>
                        <a:t>2</a:t>
                      </a:r>
                      <a:endParaRPr lang="en-US" sz="1400"/>
                    </a:p>
                  </a:txBody>
                  <a:tcPr/>
                </a:tc>
                <a:tc>
                  <a:txBody>
                    <a:bodyPr/>
                    <a:lstStyle/>
                    <a:p>
                      <a:pPr algn="ctr"/>
                      <a:r>
                        <a:rPr lang="en-US" sz="1400" smtClean="0"/>
                        <a:t>Day 6</a:t>
                      </a:r>
                      <a:endParaRPr lang="en-US" sz="1400"/>
                    </a:p>
                  </a:txBody>
                  <a:tcPr/>
                </a:tc>
                <a:tc>
                  <a:txBody>
                    <a:bodyPr/>
                    <a:lstStyle/>
                    <a:p>
                      <a:r>
                        <a:rPr lang="en-US" sz="1400" smtClean="0"/>
                        <a:t>As a PO,</a:t>
                      </a:r>
                      <a:r>
                        <a:rPr lang="en-US" sz="1400" baseline="0" smtClean="0"/>
                        <a:t> I want to view order for make payment, so that customer can check total price and call for payment</a:t>
                      </a:r>
                      <a:endParaRPr lang="en-US" sz="1400"/>
                    </a:p>
                  </a:txBody>
                  <a:tcPr/>
                </a:tc>
                <a:extLst>
                  <a:ext uri="{0D108BD9-81ED-4DB2-BD59-A6C34878D82A}">
                    <a16:rowId xmlns:a16="http://schemas.microsoft.com/office/drawing/2014/main" val="3702531273"/>
                  </a:ext>
                </a:extLst>
              </a:tr>
              <a:tr h="439810">
                <a:tc>
                  <a:txBody>
                    <a:bodyPr/>
                    <a:lstStyle/>
                    <a:p>
                      <a:r>
                        <a:rPr lang="en-US" sz="1400" smtClean="0"/>
                        <a:t>Make Payment</a:t>
                      </a:r>
                      <a:endParaRPr lang="en-US" sz="1400"/>
                    </a:p>
                  </a:txBody>
                  <a:tcPr/>
                </a:tc>
                <a:tc>
                  <a:txBody>
                    <a:bodyPr/>
                    <a:lstStyle/>
                    <a:p>
                      <a:pPr algn="ctr"/>
                      <a:r>
                        <a:rPr lang="en-US" sz="1400" smtClean="0"/>
                        <a:t>5</a:t>
                      </a:r>
                      <a:endParaRPr lang="en-US" sz="1400"/>
                    </a:p>
                  </a:txBody>
                  <a:tcPr/>
                </a:tc>
                <a:tc>
                  <a:txBody>
                    <a:bodyPr/>
                    <a:lstStyle/>
                    <a:p>
                      <a:pPr algn="ctr"/>
                      <a:r>
                        <a:rPr lang="en-US" sz="1400" smtClean="0"/>
                        <a:t>Day 7</a:t>
                      </a:r>
                      <a:endParaRPr lang="en-US" sz="1400"/>
                    </a:p>
                  </a:txBody>
                  <a:tcPr/>
                </a:tc>
                <a:tc>
                  <a:txBody>
                    <a:bodyPr/>
                    <a:lstStyle/>
                    <a:p>
                      <a:r>
                        <a:rPr lang="en-US" sz="1400" smtClean="0"/>
                        <a:t>As a PO,</a:t>
                      </a:r>
                      <a:r>
                        <a:rPr lang="en-US" sz="1400" baseline="0" smtClean="0"/>
                        <a:t> I want to make payment by cash and promppay, so that can reduce time for billing</a:t>
                      </a:r>
                      <a:endParaRPr lang="en-US" sz="1400"/>
                    </a:p>
                  </a:txBody>
                  <a:tcPr/>
                </a:tc>
                <a:extLst>
                  <a:ext uri="{0D108BD9-81ED-4DB2-BD59-A6C34878D82A}">
                    <a16:rowId xmlns:a16="http://schemas.microsoft.com/office/drawing/2014/main" val="3982979532"/>
                  </a:ext>
                </a:extLst>
              </a:tr>
            </a:tbl>
          </a:graphicData>
        </a:graphic>
      </p:graphicFrame>
    </p:spTree>
    <p:extLst>
      <p:ext uri="{BB962C8B-B14F-4D97-AF65-F5344CB8AC3E}">
        <p14:creationId xmlns:p14="http://schemas.microsoft.com/office/powerpoint/2010/main" val="3702699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Story Point = Poker</a:t>
            </a:r>
            <a:endParaRPr lang="en-US"/>
          </a:p>
        </p:txBody>
      </p:sp>
      <p:sp>
        <p:nvSpPr>
          <p:cNvPr id="3" name="TextBox 2"/>
          <p:cNvSpPr txBox="1"/>
          <p:nvPr/>
        </p:nvSpPr>
        <p:spPr>
          <a:xfrm>
            <a:off x="53439" y="1051616"/>
            <a:ext cx="12138561" cy="1200329"/>
          </a:xfrm>
          <a:prstGeom prst="rect">
            <a:avLst/>
          </a:prstGeom>
          <a:noFill/>
        </p:spPr>
        <p:txBody>
          <a:bodyPr wrap="square" rtlCol="0">
            <a:spAutoFit/>
          </a:bodyPr>
          <a:lstStyle/>
          <a:p>
            <a:r>
              <a:rPr lang="en-US"/>
              <a:t>Traditional software teams give estimates in a time format: days, weeks, months. Many agile teams, however, have transitioned to story points. </a:t>
            </a:r>
            <a:r>
              <a:rPr lang="en-US">
                <a:solidFill>
                  <a:srgbClr val="FF0000"/>
                </a:solidFill>
              </a:rPr>
              <a:t>Story points rate the relative effort </a:t>
            </a:r>
            <a:r>
              <a:rPr lang="en-US"/>
              <a:t>of work in a Fibonacci-like format: 0, 0.5, </a:t>
            </a:r>
            <a:r>
              <a:rPr lang="en-US">
                <a:solidFill>
                  <a:srgbClr val="FF0000"/>
                </a:solidFill>
              </a:rPr>
              <a:t>1, 2, 3, 5, 8</a:t>
            </a:r>
            <a:r>
              <a:rPr lang="en-US"/>
              <a:t>, 13, 20, 40, 100. It may sound counter-intuitive, but that abstraction is actually helpful because it pushes the team to make tougher decisions around the difficulty of work. Here are few reasons to use story </a:t>
            </a:r>
            <a:r>
              <a:rPr lang="en-US"/>
              <a:t>points</a:t>
            </a:r>
            <a:r>
              <a:rPr lang="en-US" smtClean="0"/>
              <a:t>:</a:t>
            </a:r>
          </a:p>
        </p:txBody>
      </p:sp>
      <p:sp>
        <p:nvSpPr>
          <p:cNvPr id="4" name="TextBox 3"/>
          <p:cNvSpPr txBox="1"/>
          <p:nvPr/>
        </p:nvSpPr>
        <p:spPr>
          <a:xfrm>
            <a:off x="53439" y="3866409"/>
            <a:ext cx="12138561" cy="2308324"/>
          </a:xfrm>
          <a:prstGeom prst="rect">
            <a:avLst/>
          </a:prstGeom>
          <a:noFill/>
        </p:spPr>
        <p:txBody>
          <a:bodyPr wrap="square" rtlCol="0">
            <a:spAutoFit/>
          </a:bodyPr>
          <a:lstStyle/>
          <a:p>
            <a:pPr fontAlgn="base"/>
            <a:r>
              <a:rPr lang="en-US" b="1"/>
              <a:t>Story points and </a:t>
            </a:r>
            <a:r>
              <a:rPr lang="en-US" b="1"/>
              <a:t>planning </a:t>
            </a:r>
            <a:r>
              <a:rPr lang="en-US" b="1" smtClean="0"/>
              <a:t>poker = VOTING STORY POINTS</a:t>
            </a:r>
            <a:endParaRPr lang="en-US" b="1"/>
          </a:p>
          <a:p>
            <a:pPr fontAlgn="base"/>
            <a:r>
              <a:rPr lang="en-US"/>
              <a:t>Teams starting out with story points use an exercise called planning poker. At Atlassian, planning poker is a common practice across the company. The team will take an item from the backlog, discuss it briefly, and each member will mentally formulate an estimate. Then everyone holds up a card with the number that reflects their estimate. If everyone is in agreement, great! If not, take some time (but not too much time–just couple minutes) to understand the rationale behind different estimates. Remember though, estimation should be a high level activity. If the team is too far into the weeds, take a breath, and up-level the</a:t>
            </a:r>
          </a:p>
          <a:p>
            <a:endParaRPr lang="en-US"/>
          </a:p>
        </p:txBody>
      </p:sp>
      <p:sp>
        <p:nvSpPr>
          <p:cNvPr id="5" name="TextBox 4"/>
          <p:cNvSpPr txBox="1"/>
          <p:nvPr/>
        </p:nvSpPr>
        <p:spPr>
          <a:xfrm>
            <a:off x="406400" y="6206067"/>
            <a:ext cx="12048066" cy="369332"/>
          </a:xfrm>
          <a:prstGeom prst="rect">
            <a:avLst/>
          </a:prstGeom>
          <a:noFill/>
        </p:spPr>
        <p:txBody>
          <a:bodyPr wrap="square" rtlCol="0">
            <a:spAutoFit/>
          </a:bodyPr>
          <a:lstStyle/>
          <a:p>
            <a:r>
              <a:rPr lang="en-US"/>
              <a:t>(</a:t>
            </a:r>
            <a:r>
              <a:rPr lang="en-US">
                <a:hlinkClick r:id="rId2"/>
              </a:rPr>
              <a:t>https</a:t>
            </a:r>
            <a:r>
              <a:rPr lang="en-US">
                <a:hlinkClick r:id="rId2"/>
              </a:rPr>
              <a:t>://</a:t>
            </a:r>
            <a:r>
              <a:rPr lang="en-US" smtClean="0">
                <a:hlinkClick r:id="rId2"/>
              </a:rPr>
              <a:t>www.atlassian.com/agile/project-management/estimation</a:t>
            </a:r>
            <a:r>
              <a:rPr lang="en-US" smtClean="0"/>
              <a:t>, no date)</a:t>
            </a:r>
            <a:endParaRPr lang="en-US"/>
          </a:p>
        </p:txBody>
      </p:sp>
      <p:sp>
        <p:nvSpPr>
          <p:cNvPr id="6" name="Rectangle 5"/>
          <p:cNvSpPr/>
          <p:nvPr/>
        </p:nvSpPr>
        <p:spPr>
          <a:xfrm>
            <a:off x="53439" y="2357254"/>
            <a:ext cx="12138561" cy="13122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ahoma" panose="020B0604030504040204" pitchFamily="34" charset="0"/>
                <a:ea typeface="Tahoma" panose="020B0604030504040204" pitchFamily="34" charset="0"/>
                <a:cs typeface="Tahoma" panose="020B0604030504040204" pitchFamily="34" charset="0"/>
              </a:rPr>
              <a:t>“Story Point </a:t>
            </a:r>
            <a:r>
              <a:rPr lang="th-TH">
                <a:latin typeface="Tahoma" panose="020B0604030504040204" pitchFamily="34" charset="0"/>
                <a:ea typeface="Tahoma" panose="020B0604030504040204" pitchFamily="34" charset="0"/>
                <a:cs typeface="Tahoma" panose="020B0604030504040204" pitchFamily="34" charset="0"/>
              </a:rPr>
              <a:t>เป็นตัวกำหนดความยากง่ายในแต่ละงาน ซึ่งสามารถ </a:t>
            </a:r>
            <a:r>
              <a:rPr lang="en-US">
                <a:latin typeface="Tahoma" panose="020B0604030504040204" pitchFamily="34" charset="0"/>
                <a:ea typeface="Tahoma" panose="020B0604030504040204" pitchFamily="34" charset="0"/>
                <a:cs typeface="Tahoma" panose="020B0604030504040204" pitchFamily="34" charset="0"/>
              </a:rPr>
              <a:t>Vote </a:t>
            </a:r>
            <a:r>
              <a:rPr lang="th-TH" smtClean="0">
                <a:latin typeface="Tahoma" panose="020B0604030504040204" pitchFamily="34" charset="0"/>
                <a:ea typeface="Tahoma" panose="020B0604030504040204" pitchFamily="34" charset="0"/>
                <a:cs typeface="Tahoma" panose="020B0604030504040204" pitchFamily="34" charset="0"/>
              </a:rPr>
              <a:t>ใน </a:t>
            </a:r>
            <a:r>
              <a:rPr lang="en-US" smtClean="0">
                <a:latin typeface="Tahoma" panose="020B0604030504040204" pitchFamily="34" charset="0"/>
                <a:ea typeface="Tahoma" panose="020B0604030504040204" pitchFamily="34" charset="0"/>
                <a:cs typeface="Tahoma" panose="020B0604030504040204" pitchFamily="34" charset="0"/>
              </a:rPr>
              <a:t>Team </a:t>
            </a:r>
            <a:r>
              <a:rPr lang="th-TH" smtClean="0">
                <a:latin typeface="Tahoma" panose="020B0604030504040204" pitchFamily="34" charset="0"/>
                <a:ea typeface="Tahoma" panose="020B0604030504040204" pitchFamily="34" charset="0"/>
                <a:cs typeface="Tahoma" panose="020B0604030504040204" pitchFamily="34" charset="0"/>
              </a:rPr>
              <a:t>เป็น</a:t>
            </a:r>
            <a:r>
              <a:rPr lang="th-TH">
                <a:latin typeface="Tahoma" panose="020B0604030504040204" pitchFamily="34" charset="0"/>
                <a:ea typeface="Tahoma" panose="020B0604030504040204" pitchFamily="34" charset="0"/>
                <a:cs typeface="Tahoma" panose="020B0604030504040204" pitchFamily="34" charset="0"/>
              </a:rPr>
              <a:t>คะแนน เพื่อใส่ใน งานแต่ละ</a:t>
            </a:r>
            <a:r>
              <a:rPr lang="th-TH">
                <a:latin typeface="Tahoma" panose="020B0604030504040204" pitchFamily="34" charset="0"/>
                <a:ea typeface="Tahoma" panose="020B0604030504040204" pitchFamily="34" charset="0"/>
                <a:cs typeface="Tahoma" panose="020B0604030504040204" pitchFamily="34" charset="0"/>
              </a:rPr>
              <a:t>งาน</a:t>
            </a:r>
            <a:r>
              <a:rPr lang="th-TH" smtClean="0">
                <a:latin typeface="Tahoma" panose="020B0604030504040204" pitchFamily="34" charset="0"/>
                <a:ea typeface="Tahoma" panose="020B0604030504040204" pitchFamily="34" charset="0"/>
                <a:cs typeface="Tahoma" panose="020B0604030504040204" pitchFamily="34" charset="0"/>
              </a:rPr>
              <a:t>ได้</a:t>
            </a:r>
            <a:endParaRPr lang="en-US">
              <a:latin typeface="Tahoma" panose="020B0604030504040204" pitchFamily="34" charset="0"/>
              <a:ea typeface="Tahoma" panose="020B0604030504040204" pitchFamily="34" charset="0"/>
              <a:cs typeface="Tahoma" panose="020B0604030504040204" pitchFamily="34" charset="0"/>
            </a:endParaRPr>
          </a:p>
          <a:p>
            <a:pPr algn="ctr"/>
            <a:r>
              <a:rPr lang="th-TH">
                <a:latin typeface="Tahoma" panose="020B0604030504040204" pitchFamily="34" charset="0"/>
                <a:ea typeface="Tahoma" panose="020B0604030504040204" pitchFamily="34" charset="0"/>
                <a:cs typeface="Tahoma" panose="020B0604030504040204" pitchFamily="34" charset="0"/>
              </a:rPr>
              <a:t>การ </a:t>
            </a:r>
            <a:r>
              <a:rPr lang="en-US">
                <a:latin typeface="Tahoma" panose="020B0604030504040204" pitchFamily="34" charset="0"/>
                <a:ea typeface="Tahoma" panose="020B0604030504040204" pitchFamily="34" charset="0"/>
                <a:cs typeface="Tahoma" panose="020B0604030504040204" pitchFamily="34" charset="0"/>
              </a:rPr>
              <a:t>Vote </a:t>
            </a:r>
            <a:r>
              <a:rPr lang="th-TH">
                <a:latin typeface="Tahoma" panose="020B0604030504040204" pitchFamily="34" charset="0"/>
                <a:ea typeface="Tahoma" panose="020B0604030504040204" pitchFamily="34" charset="0"/>
                <a:cs typeface="Tahoma" panose="020B0604030504040204" pitchFamily="34" charset="0"/>
              </a:rPr>
              <a:t>ก้อสามารถใช้ตัวเลขเช่น </a:t>
            </a:r>
            <a:r>
              <a:rPr lang="en-US">
                <a:latin typeface="Tahoma" panose="020B0604030504040204" pitchFamily="34" charset="0"/>
                <a:ea typeface="Tahoma" panose="020B0604030504040204" pitchFamily="34" charset="0"/>
                <a:cs typeface="Tahoma" panose="020B0604030504040204" pitchFamily="34" charset="0"/>
              </a:rPr>
              <a:t>1,2,3,5,8 </a:t>
            </a:r>
            <a:r>
              <a:rPr lang="th-TH">
                <a:latin typeface="Tahoma" panose="020B0604030504040204" pitchFamily="34" charset="0"/>
                <a:ea typeface="Tahoma" panose="020B0604030504040204" pitchFamily="34" charset="0"/>
                <a:cs typeface="Tahoma" panose="020B0604030504040204" pitchFamily="34" charset="0"/>
              </a:rPr>
              <a:t>เมื่อทำไปเรื่อย </a:t>
            </a:r>
            <a:r>
              <a:rPr lang="th-TH">
                <a:latin typeface="Tahoma" panose="020B0604030504040204" pitchFamily="34" charset="0"/>
                <a:ea typeface="Tahoma" panose="020B0604030504040204" pitchFamily="34" charset="0"/>
                <a:cs typeface="Tahoma" panose="020B0604030504040204" pitchFamily="34" charset="0"/>
              </a:rPr>
              <a:t>ๆ </a:t>
            </a:r>
            <a:r>
              <a:rPr lang="th-TH" smtClean="0">
                <a:latin typeface="Tahoma" panose="020B0604030504040204" pitchFamily="34" charset="0"/>
                <a:ea typeface="Tahoma" panose="020B0604030504040204" pitchFamily="34" charset="0"/>
                <a:cs typeface="Tahoma" panose="020B0604030504040204" pitchFamily="34" charset="0"/>
              </a:rPr>
              <a:t>ในแต่ละ </a:t>
            </a:r>
            <a:r>
              <a:rPr lang="en-US" smtClean="0">
                <a:latin typeface="Tahoma" panose="020B0604030504040204" pitchFamily="34" charset="0"/>
                <a:ea typeface="Tahoma" panose="020B0604030504040204" pitchFamily="34" charset="0"/>
                <a:cs typeface="Tahoma" panose="020B0604030504040204" pitchFamily="34" charset="0"/>
              </a:rPr>
              <a:t>Sprint </a:t>
            </a:r>
            <a:r>
              <a:rPr lang="th-TH" smtClean="0">
                <a:latin typeface="Tahoma" panose="020B0604030504040204" pitchFamily="34" charset="0"/>
                <a:ea typeface="Tahoma" panose="020B0604030504040204" pitchFamily="34" charset="0"/>
                <a:cs typeface="Tahoma" panose="020B0604030504040204" pitchFamily="34" charset="0"/>
              </a:rPr>
              <a:t>ความ</a:t>
            </a:r>
            <a:r>
              <a:rPr lang="th-TH">
                <a:latin typeface="Tahoma" panose="020B0604030504040204" pitchFamily="34" charset="0"/>
                <a:ea typeface="Tahoma" panose="020B0604030504040204" pitchFamily="34" charset="0"/>
                <a:cs typeface="Tahoma" panose="020B0604030504040204" pitchFamily="34" charset="0"/>
              </a:rPr>
              <a:t>แม่นยำใน </a:t>
            </a:r>
            <a:r>
              <a:rPr lang="en-US">
                <a:latin typeface="Tahoma" panose="020B0604030504040204" pitchFamily="34" charset="0"/>
                <a:ea typeface="Tahoma" panose="020B0604030504040204" pitchFamily="34" charset="0"/>
                <a:cs typeface="Tahoma" panose="020B0604030504040204" pitchFamily="34" charset="0"/>
              </a:rPr>
              <a:t>Team </a:t>
            </a:r>
            <a:r>
              <a:rPr lang="th-TH">
                <a:latin typeface="Tahoma" panose="020B0604030504040204" pitchFamily="34" charset="0"/>
                <a:ea typeface="Tahoma" panose="020B0604030504040204" pitchFamily="34" charset="0"/>
                <a:cs typeface="Tahoma" panose="020B0604030504040204" pitchFamily="34" charset="0"/>
              </a:rPr>
              <a:t>ในการประเมินก้อจะดีขึ้น</a:t>
            </a:r>
          </a:p>
          <a:p>
            <a:pPr algn="ctr"/>
            <a:r>
              <a:rPr lang="th-TH">
                <a:latin typeface="Tahoma" panose="020B0604030504040204" pitchFamily="34" charset="0"/>
                <a:ea typeface="Tahoma" panose="020B0604030504040204" pitchFamily="34" charset="0"/>
                <a:cs typeface="Tahoma" panose="020B0604030504040204" pitchFamily="34" charset="0"/>
              </a:rPr>
              <a:t>สามารถใช้ </a:t>
            </a:r>
            <a:r>
              <a:rPr lang="en-US">
                <a:latin typeface="Tahoma" panose="020B0604030504040204" pitchFamily="34" charset="0"/>
                <a:ea typeface="Tahoma" panose="020B0604030504040204" pitchFamily="34" charset="0"/>
                <a:cs typeface="Tahoma" panose="020B0604030504040204" pitchFamily="34" charset="0"/>
              </a:rPr>
              <a:t>Story Point </a:t>
            </a:r>
            <a:r>
              <a:rPr lang="th-TH">
                <a:latin typeface="Tahoma" panose="020B0604030504040204" pitchFamily="34" charset="0"/>
                <a:ea typeface="Tahoma" panose="020B0604030504040204" pitchFamily="34" charset="0"/>
                <a:cs typeface="Tahoma" panose="020B0604030504040204" pitchFamily="34" charset="0"/>
              </a:rPr>
              <a:t>เช่น </a:t>
            </a:r>
            <a:r>
              <a:rPr lang="en-US">
                <a:latin typeface="Tahoma" panose="020B0604030504040204" pitchFamily="34" charset="0"/>
                <a:ea typeface="Tahoma" panose="020B0604030504040204" pitchFamily="34" charset="0"/>
                <a:cs typeface="Tahoma" panose="020B0604030504040204" pitchFamily="34" charset="0"/>
              </a:rPr>
              <a:t>% </a:t>
            </a:r>
            <a:r>
              <a:rPr lang="th-TH">
                <a:latin typeface="Tahoma" panose="020B0604030504040204" pitchFamily="34" charset="0"/>
                <a:ea typeface="Tahoma" panose="020B0604030504040204" pitchFamily="34" charset="0"/>
                <a:cs typeface="Tahoma" panose="020B0604030504040204" pitchFamily="34" charset="0"/>
              </a:rPr>
              <a:t>งานที่เสร็จ โดยใช้ </a:t>
            </a:r>
            <a:r>
              <a:rPr lang="en-US">
                <a:latin typeface="Tahoma" panose="020B0604030504040204" pitchFamily="34" charset="0"/>
                <a:ea typeface="Tahoma" panose="020B0604030504040204" pitchFamily="34" charset="0"/>
                <a:cs typeface="Tahoma" panose="020B0604030504040204" pitchFamily="34" charset="0"/>
              </a:rPr>
              <a:t>BurnDown Chart”</a:t>
            </a: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19490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Atla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9686</TotalTime>
  <Words>1081</Words>
  <Application>Microsoft Office PowerPoint</Application>
  <PresentationFormat>Widescreen</PresentationFormat>
  <Paragraphs>204</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Angsana New</vt:lpstr>
      <vt:lpstr>Arial</vt:lpstr>
      <vt:lpstr>Calibri</vt:lpstr>
      <vt:lpstr>Calibri Light</vt:lpstr>
      <vt:lpstr>Cordia New</vt:lpstr>
      <vt:lpstr>Rockwell</vt:lpstr>
      <vt:lpstr>Segoe UI Historic</vt:lpstr>
      <vt:lpstr>Segoe UI Semibold</vt:lpstr>
      <vt:lpstr>Tahoma</vt:lpstr>
      <vt:lpstr>Wingdings</vt:lpstr>
      <vt:lpstr>Yu Gothic (Headings)</vt:lpstr>
      <vt:lpstr>Atlas</vt:lpstr>
      <vt:lpstr>Practical Knowledge Agile,Scrum, Jira Case Study “Restaurant E-menu” ระบบสั่งอาหารผ่านมือถือ</vt:lpstr>
      <vt:lpstr>CONTENT เนื้อหาวันนี้</vt:lpstr>
      <vt:lpstr>Key Knowlege</vt:lpstr>
      <vt:lpstr>Use Case (Review)</vt:lpstr>
      <vt:lpstr>UI Design – Flow &amp; UI (Review)</vt:lpstr>
      <vt:lpstr>UI Design (View Menu)</vt:lpstr>
      <vt:lpstr>QR Code Scan Design at Restaurant Table</vt:lpstr>
      <vt:lpstr>Requirements</vt:lpstr>
      <vt:lpstr>Story Point = Poker</vt:lpstr>
      <vt:lpstr>Today Keyword related to Agile &amp; Scrum</vt:lpstr>
      <vt:lpstr>Agile and Waterfall</vt:lpstr>
      <vt:lpstr>Business Requirements</vt:lpstr>
      <vt:lpstr>Scrum Process</vt:lpstr>
      <vt:lpstr>Jira Software (Atlassian)</vt:lpstr>
      <vt:lpstr>Scrum</vt:lpstr>
      <vt:lpstr>User Story ( Issue in Jira)</vt:lpstr>
      <vt:lpstr>Report from Jira</vt:lpstr>
      <vt:lpstr>Jira – Visualize update status</vt:lpstr>
      <vt:lpstr>Jira on mobile</vt:lpstr>
      <vt:lpstr>Jira - Freemium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EP16-1</dc:title>
  <dc:creator>TRAITET THEPBANDANSUK/AIAP</dc:creator>
  <cp:lastModifiedBy>TRAITET THEPBANDANSUK/AIAP</cp:lastModifiedBy>
  <cp:revision>275</cp:revision>
  <dcterms:created xsi:type="dcterms:W3CDTF">2020-07-26T15:09:54Z</dcterms:created>
  <dcterms:modified xsi:type="dcterms:W3CDTF">2020-09-20T14:37:56Z</dcterms:modified>
</cp:coreProperties>
</file>