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1" r:id="rId6"/>
    <p:sldId id="294" r:id="rId7"/>
    <p:sldId id="296" r:id="rId8"/>
    <p:sldId id="295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B1B"/>
    <a:srgbClr val="E76C19"/>
    <a:srgbClr val="4C4C4C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795775"/>
            <a:ext cx="8848345" cy="4868641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E76C19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6537960"/>
            <a:ext cx="914400" cy="320040"/>
          </a:xfrm>
        </p:spPr>
        <p:txBody>
          <a:bodyPr/>
          <a:lstStyle>
            <a:lvl1pPr>
              <a:defRPr sz="1200"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E76C19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6" r:id="rId3"/>
    <p:sldLayoutId id="2147483937" r:id="rId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EP75</a:t>
            </a:r>
            <a:br>
              <a:rPr lang="en-US" smtClean="0"/>
            </a:br>
            <a:r>
              <a:rPr lang="en-US" sz="4400" smtClean="0"/>
              <a:t>Save Customer Info into </a:t>
            </a:r>
            <a:r>
              <a:rPr lang="en-US" sz="4400" smtClean="0"/>
              <a:t>Firebase DB</a:t>
            </a:r>
            <a:br>
              <a:rPr lang="en-US" sz="4400" smtClean="0"/>
            </a:br>
            <a:r>
              <a:rPr lang="en-US" sz="4400" smtClean="0"/>
              <a:t>using Model Mapping Class</a:t>
            </a:r>
            <a:r>
              <a:rPr lang="en-US" sz="4400" smtClean="0"/>
              <a:t/>
            </a:r>
            <a:br>
              <a:rPr lang="en-US" sz="44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 smtClean="0"/>
              <a:t>23 Sep 2020</a:t>
            </a:r>
          </a:p>
          <a:p>
            <a:r>
              <a:rPr lang="en-US" smtClean="0"/>
              <a:t>Day#65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4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Model Mapping with DB Class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82" y="1395763"/>
            <a:ext cx="4530983" cy="514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774" y="1395763"/>
            <a:ext cx="5237396" cy="514912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47282" y="866274"/>
            <a:ext cx="4530983" cy="44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 Model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71774" y="866274"/>
            <a:ext cx="5237396" cy="44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Order Service Class &amp; Open Table Function</a:t>
            </a:r>
            <a:endParaRPr lang="en-US"/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8538358" y="3431969"/>
            <a:ext cx="2980707" cy="1217221"/>
          </a:xfrm>
          <a:prstGeom prst="accentBorderCallout1">
            <a:avLst>
              <a:gd name="adj1" fmla="val 18750"/>
              <a:gd name="adj2" fmla="val -8333"/>
              <a:gd name="adj3" fmla="val -90994"/>
              <a:gd name="adj4" fmla="val -837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“Static” Function = No need to create instand when calling + Cannot get value in property in class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907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Model Mapping with DB Class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29" y="1405288"/>
            <a:ext cx="3043135" cy="5282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82" y="1403442"/>
            <a:ext cx="3407244" cy="525829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087655" y="866274"/>
            <a:ext cx="3118585" cy="44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TableModel Class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870482" y="866274"/>
            <a:ext cx="3407244" cy="442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Customer Info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Call Function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4" y="880533"/>
            <a:ext cx="6704636" cy="556312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541319" y="4613564"/>
            <a:ext cx="3313216" cy="1217220"/>
          </a:xfrm>
          <a:prstGeom prst="roundRect">
            <a:avLst>
              <a:gd name="adj" fmla="val 8374"/>
            </a:avLst>
          </a:prstGeom>
          <a:noFill/>
          <a:ln w="3492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7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Tips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05755"/>
              </p:ext>
            </p:extLst>
          </p:nvPr>
        </p:nvGraphicFramePr>
        <p:xfrm>
          <a:off x="528452" y="955853"/>
          <a:ext cx="10569039" cy="561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95">
                  <a:extLst>
                    <a:ext uri="{9D8B030D-6E8A-4147-A177-3AD203B41FA5}">
                      <a16:colId xmlns:a16="http://schemas.microsoft.com/office/drawing/2014/main" val="2638205934"/>
                    </a:ext>
                  </a:extLst>
                </a:gridCol>
                <a:gridCol w="7059144">
                  <a:extLst>
                    <a:ext uri="{9D8B030D-6E8A-4147-A177-3AD203B41FA5}">
                      <a16:colId xmlns:a16="http://schemas.microsoft.com/office/drawing/2014/main" val="2845902016"/>
                    </a:ext>
                  </a:extLst>
                </a:gridCol>
              </a:tblGrid>
              <a:tr h="488963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Sample</a:t>
                      </a:r>
                      <a:r>
                        <a:rPr lang="en-US" sz="10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553671"/>
                  </a:ext>
                </a:extLst>
              </a:tr>
              <a:tr h="1397566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Call Function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fnOpenTable(){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OrderService.openTable(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customerMobileNo: _mobileNoController.text,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noOfGuest: int.parse(_noOfGuestController.text),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tableNo: 'T0020',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customerName: _nameController.text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);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936958"/>
                  </a:ext>
                </a:extLst>
              </a:tr>
              <a:tr h="585028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Save data to Firebase Database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Firestore.instance.collection('TM_EP67_TABLES').document(tableNo).setData(_tableModel.toFireStore()).then((value)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Firestore.instance.collection('TT_EP67_ORDERS').document(_orderNo).setData(_orderModel.toFireStore()).then((value) 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64297"/>
                  </a:ext>
                </a:extLst>
              </a:tr>
              <a:tr h="1072551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Object (Initiate Class)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TableModel _tableModel = TableModel(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customerInfo: _customerInfo,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tableNo: tableNo,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orderNo: _orderNo,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  orderStatus: 'OPEN',</a:t>
                      </a:r>
                    </a:p>
                    <a:p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 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038621"/>
                  </a:ext>
                </a:extLst>
              </a:tr>
              <a:tr h="495754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Print Object to check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print('Save TM_EP67_TABLES Completed with ${_tableModel.toFireStore()}' );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75079"/>
                  </a:ext>
                </a:extLst>
              </a:tr>
              <a:tr h="495754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 Unique</a:t>
                      </a:r>
                      <a:r>
                        <a:rPr lang="en-US" sz="10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Key for save as document ID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String _orderNo = DateTime.now().millisecondsSinceEpoch.toString();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620582"/>
                  </a:ext>
                </a:extLst>
              </a:tr>
              <a:tr h="495754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Get</a:t>
                      </a:r>
                      <a:r>
                        <a:rPr lang="en-US" sz="10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Current Date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timeStamp: DateTime.now(),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84418"/>
                  </a:ext>
                </a:extLst>
              </a:tr>
              <a:tr h="585028">
                <a:tc>
                  <a:txBody>
                    <a:bodyPr/>
                    <a:lstStyle/>
                    <a:p>
                      <a:r>
                        <a:rPr lang="en-US" sz="1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 Object Customer</a:t>
                      </a:r>
                      <a:r>
                        <a:rPr lang="en-US" sz="1000" baseline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Info</a:t>
                      </a:r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CustomerInfo _customerInfo = CustomerInfo(customerName: customerName,mobileNo: customerMobileNo,noOfGuest: noOfGuest);</a:t>
                      </a:r>
                    </a:p>
                    <a:p>
                      <a:endParaRPr lang="en-US" sz="1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Review Use Case &amp; UI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 Concept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Coding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mtClean="0"/>
              <a:t>Key Knowledge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Insert Data into Firebase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Model Mapping Class ( easy to save data to DB)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Static Function (Create &amp; Call static function)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smtClean="0"/>
              <a:t>Easy to call function from UI (No need to initiate object)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Print Object in Class for checking data</a:t>
            </a:r>
            <a:endParaRPr lang="en-US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smtClean="0">
                <a:solidFill>
                  <a:schemeClr val="bg1"/>
                </a:solidFill>
              </a:rPr>
              <a:t>Target Group: Mobile Developer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Roboto Mono"/>
              </a:rPr>
              <a:t>PlatformException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(Review)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37325"/>
            <a:ext cx="914400" cy="32067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0520" y="969066"/>
            <a:ext cx="3798515" cy="546652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18139" y="2008082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Open Table using QR</a:t>
            </a:r>
            <a:endParaRPr lang="en-US" sz="1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728" y="3646742"/>
            <a:ext cx="660124" cy="7762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4722" y="4405488"/>
            <a:ext cx="12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Customer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57261" y="1570975"/>
            <a:ext cx="1293745" cy="3867843"/>
            <a:chOff x="2105025" y="1539028"/>
            <a:chExt cx="1293745" cy="3867843"/>
          </a:xfrm>
        </p:grpSpPr>
        <p:sp>
          <p:nvSpPr>
            <p:cNvPr id="12" name="TextBox 11"/>
            <p:cNvSpPr txBox="1"/>
            <p:nvPr/>
          </p:nvSpPr>
          <p:spPr>
            <a:xfrm>
              <a:off x="2105025" y="2331553"/>
              <a:ext cx="12871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Restaurant</a:t>
              </a:r>
            </a:p>
            <a:p>
              <a:pPr algn="ctr"/>
              <a:r>
                <a:rPr lang="en-US" smtClean="0"/>
                <a:t>Admin</a:t>
              </a:r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768" y="3015176"/>
              <a:ext cx="660124" cy="77625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11652" y="3754260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Waiter</a:t>
              </a:r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141" y="4298455"/>
              <a:ext cx="660124" cy="77625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5025" y="5037539"/>
              <a:ext cx="1287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Chief</a:t>
              </a:r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6882" y="1539028"/>
              <a:ext cx="675031" cy="755233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318139" y="2603639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Menu</a:t>
            </a:r>
            <a:endParaRPr lang="en-US" sz="1200"/>
          </a:p>
        </p:txBody>
      </p:sp>
      <p:sp>
        <p:nvSpPr>
          <p:cNvPr id="19" name="Oval 18"/>
          <p:cNvSpPr/>
          <p:nvPr/>
        </p:nvSpPr>
        <p:spPr>
          <a:xfrm>
            <a:off x="4318139" y="3199196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Make Order</a:t>
            </a:r>
            <a:endParaRPr lang="en-US" sz="1200"/>
          </a:p>
        </p:txBody>
      </p:sp>
      <p:sp>
        <p:nvSpPr>
          <p:cNvPr id="20" name="Oval 19"/>
          <p:cNvSpPr/>
          <p:nvPr/>
        </p:nvSpPr>
        <p:spPr>
          <a:xfrm>
            <a:off x="4318139" y="3794753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</a:t>
            </a:r>
            <a:endParaRPr lang="en-US" sz="1200"/>
          </a:p>
        </p:txBody>
      </p:sp>
      <p:sp>
        <p:nvSpPr>
          <p:cNvPr id="21" name="Oval 20"/>
          <p:cNvSpPr/>
          <p:nvPr/>
        </p:nvSpPr>
        <p:spPr>
          <a:xfrm>
            <a:off x="4318139" y="4390310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Check Status</a:t>
            </a:r>
            <a:endParaRPr lang="en-US" sz="1200"/>
          </a:p>
        </p:txBody>
      </p:sp>
      <p:sp>
        <p:nvSpPr>
          <p:cNvPr id="22" name="Oval 21"/>
          <p:cNvSpPr/>
          <p:nvPr/>
        </p:nvSpPr>
        <p:spPr>
          <a:xfrm>
            <a:off x="4318139" y="4985867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View Order for Payment</a:t>
            </a:r>
            <a:endParaRPr lang="en-US" sz="1200"/>
          </a:p>
        </p:txBody>
      </p:sp>
      <p:sp>
        <p:nvSpPr>
          <p:cNvPr id="23" name="Oval 22"/>
          <p:cNvSpPr/>
          <p:nvPr/>
        </p:nvSpPr>
        <p:spPr>
          <a:xfrm>
            <a:off x="4318139" y="5581424"/>
            <a:ext cx="1620079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Payment</a:t>
            </a:r>
            <a:endParaRPr lang="en-US"/>
          </a:p>
        </p:txBody>
      </p:sp>
      <p:cxnSp>
        <p:nvCxnSpPr>
          <p:cNvPr id="27" name="Straight Connector 26"/>
          <p:cNvCxnSpPr>
            <a:stCxn id="9" idx="1"/>
            <a:endCxn id="8" idx="6"/>
          </p:cNvCxnSpPr>
          <p:nvPr/>
        </p:nvCxnSpPr>
        <p:spPr>
          <a:xfrm flipH="1" flipV="1">
            <a:off x="5938218" y="2220595"/>
            <a:ext cx="1644510" cy="181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1"/>
            <a:endCxn id="18" idx="6"/>
          </p:cNvCxnSpPr>
          <p:nvPr/>
        </p:nvCxnSpPr>
        <p:spPr>
          <a:xfrm flipH="1" flipV="1">
            <a:off x="5938218" y="2816152"/>
            <a:ext cx="1644510" cy="121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19" idx="6"/>
          </p:cNvCxnSpPr>
          <p:nvPr/>
        </p:nvCxnSpPr>
        <p:spPr>
          <a:xfrm flipH="1" flipV="1">
            <a:off x="5938218" y="3411709"/>
            <a:ext cx="1644510" cy="62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1"/>
            <a:endCxn id="20" idx="6"/>
          </p:cNvCxnSpPr>
          <p:nvPr/>
        </p:nvCxnSpPr>
        <p:spPr>
          <a:xfrm flipH="1" flipV="1">
            <a:off x="5938218" y="4007266"/>
            <a:ext cx="1644510" cy="2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21" idx="6"/>
          </p:cNvCxnSpPr>
          <p:nvPr/>
        </p:nvCxnSpPr>
        <p:spPr>
          <a:xfrm flipH="1">
            <a:off x="5938218" y="4034871"/>
            <a:ext cx="1644510" cy="5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1"/>
            <a:endCxn id="22" idx="6"/>
          </p:cNvCxnSpPr>
          <p:nvPr/>
        </p:nvCxnSpPr>
        <p:spPr>
          <a:xfrm flipH="1">
            <a:off x="5938218" y="4034871"/>
            <a:ext cx="1644510" cy="116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1"/>
            <a:endCxn id="23" idx="6"/>
          </p:cNvCxnSpPr>
          <p:nvPr/>
        </p:nvCxnSpPr>
        <p:spPr>
          <a:xfrm flipH="1">
            <a:off x="5938218" y="4034871"/>
            <a:ext cx="1644510" cy="175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131102" y="2252542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View Menu Details</a:t>
            </a:r>
            <a:endParaRPr lang="en-US" sz="1050"/>
          </a:p>
        </p:txBody>
      </p:sp>
      <p:cxnSp>
        <p:nvCxnSpPr>
          <p:cNvPr id="63" name="Elbow Connector 62"/>
          <p:cNvCxnSpPr>
            <a:stCxn id="18" idx="2"/>
            <a:endCxn id="61" idx="4"/>
          </p:cNvCxnSpPr>
          <p:nvPr/>
        </p:nvCxnSpPr>
        <p:spPr>
          <a:xfrm rot="10800000">
            <a:off x="3753473" y="2677568"/>
            <a:ext cx="564667" cy="138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117988" y="3508311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Submit Order</a:t>
            </a:r>
            <a:endParaRPr lang="en-US" sz="1050"/>
          </a:p>
        </p:txBody>
      </p:sp>
      <p:cxnSp>
        <p:nvCxnSpPr>
          <p:cNvPr id="67" name="Elbow Connector 66"/>
          <p:cNvCxnSpPr>
            <a:stCxn id="20" idx="2"/>
            <a:endCxn id="66" idx="4"/>
          </p:cNvCxnSpPr>
          <p:nvPr/>
        </p:nvCxnSpPr>
        <p:spPr>
          <a:xfrm rot="10800000">
            <a:off x="3740359" y="3933338"/>
            <a:ext cx="577781" cy="739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117988" y="1563493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Fill Passcode (mobileNo)</a:t>
            </a:r>
            <a:endParaRPr lang="en-US" sz="900"/>
          </a:p>
        </p:txBody>
      </p:sp>
      <p:cxnSp>
        <p:nvCxnSpPr>
          <p:cNvPr id="43" name="Elbow Connector 42"/>
          <p:cNvCxnSpPr>
            <a:stCxn id="8" idx="2"/>
            <a:endCxn id="41" idx="4"/>
          </p:cNvCxnSpPr>
          <p:nvPr/>
        </p:nvCxnSpPr>
        <p:spPr>
          <a:xfrm rot="10800000">
            <a:off x="3740359" y="1988519"/>
            <a:ext cx="577781" cy="232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117988" y="1043985"/>
            <a:ext cx="1244740" cy="425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Fill Cus Info</a:t>
            </a:r>
            <a:endParaRPr lang="en-US" sz="1050"/>
          </a:p>
        </p:txBody>
      </p:sp>
      <p:cxnSp>
        <p:nvCxnSpPr>
          <p:cNvPr id="46" name="Elbow Connector 45"/>
          <p:cNvCxnSpPr>
            <a:stCxn id="8" idx="2"/>
            <a:endCxn id="45" idx="4"/>
          </p:cNvCxnSpPr>
          <p:nvPr/>
        </p:nvCxnSpPr>
        <p:spPr>
          <a:xfrm rot="10800000">
            <a:off x="3740359" y="1469011"/>
            <a:ext cx="577781" cy="75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5920" y="2066612"/>
            <a:ext cx="952131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EP71: UI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05752" y="2063416"/>
            <a:ext cx="2037307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EP72: UI + Scanner</a:t>
            </a:r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4474784" y="1549472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EP73 (UI)</a:t>
            </a:r>
            <a:endParaRPr lang="en-US" sz="1600"/>
          </a:p>
        </p:txBody>
      </p:sp>
      <p:sp>
        <p:nvSpPr>
          <p:cNvPr id="42" name="Rectangle 41"/>
          <p:cNvSpPr/>
          <p:nvPr/>
        </p:nvSpPr>
        <p:spPr>
          <a:xfrm>
            <a:off x="4474784" y="1046519"/>
            <a:ext cx="1373566" cy="3631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EP74 (UI)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38218" y="1043985"/>
            <a:ext cx="1373566" cy="363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EP75 (Logic)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526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Design – Flow &amp; UI (Review)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5386" y="1431235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Scan</a:t>
            </a:r>
          </a:p>
          <a:p>
            <a:pPr algn="ctr"/>
            <a:r>
              <a:rPr lang="en-US" smtClean="0"/>
              <a:t>Camera</a:t>
            </a:r>
          </a:p>
          <a:p>
            <a:pPr algn="ctr"/>
            <a:r>
              <a:rPr lang="en-US" smtClean="0">
                <a:sym typeface="Wingdings" panose="05000000000000000000" pitchFamily="2" charset="2"/>
              </a:rPr>
              <a:t> Web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185386" y="2537791"/>
            <a:ext cx="1624338" cy="10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</a:t>
            </a:r>
          </a:p>
          <a:p>
            <a:pPr algn="ctr"/>
            <a:r>
              <a:rPr lang="en-US" sz="1400" smtClean="0"/>
              <a:t>(iOS,Andriod)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7775239" y="1814601"/>
            <a:ext cx="1965109" cy="11273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mtClean="0"/>
              <a:t>Already open table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4" y="3795894"/>
            <a:ext cx="1447219" cy="2911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3" name="Group 22"/>
          <p:cNvGrpSpPr/>
          <p:nvPr/>
        </p:nvGrpSpPr>
        <p:grpSpPr>
          <a:xfrm>
            <a:off x="7775239" y="3788082"/>
            <a:ext cx="1374079" cy="2868586"/>
            <a:chOff x="7775239" y="3788082"/>
            <a:chExt cx="1374079" cy="286858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7775239" y="3788082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Rectangle 6"/>
            <p:cNvSpPr/>
            <p:nvPr/>
          </p:nvSpPr>
          <p:spPr>
            <a:xfrm>
              <a:off x="7832035" y="416875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2035" y="4168754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13884" y="4576233"/>
              <a:ext cx="918633" cy="2836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Passcode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17933" y="4927600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454" y="5545483"/>
              <a:ext cx="1234392" cy="648171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0739940" y="927308"/>
            <a:ext cx="1374079" cy="2868586"/>
            <a:chOff x="10739940" y="927308"/>
            <a:chExt cx="1374079" cy="28685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10739940" y="927308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4" name="Rectangle 13"/>
            <p:cNvSpPr/>
            <p:nvPr/>
          </p:nvSpPr>
          <p:spPr>
            <a:xfrm>
              <a:off x="10796736" y="1307980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96736" y="1307980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Customer Info</a:t>
              </a:r>
              <a:endParaRPr lang="en-US" sz="11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978585" y="1715459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Name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976596" y="2534628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Next</a:t>
              </a: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78584" y="1939550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</a:rPr>
                <a:t>Mobile#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978584" y="2179928"/>
              <a:ext cx="918633" cy="198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No of Guest</a:t>
              </a:r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Elbow Connector 23"/>
          <p:cNvCxnSpPr>
            <a:stCxn id="3" idx="3"/>
            <a:endCxn id="5" idx="1"/>
          </p:cNvCxnSpPr>
          <p:nvPr/>
        </p:nvCxnSpPr>
        <p:spPr>
          <a:xfrm>
            <a:off x="6809724" y="1939551"/>
            <a:ext cx="965515" cy="438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3"/>
            <a:endCxn id="5" idx="1"/>
          </p:cNvCxnSpPr>
          <p:nvPr/>
        </p:nvCxnSpPr>
        <p:spPr>
          <a:xfrm flipV="1">
            <a:off x="6809724" y="2378292"/>
            <a:ext cx="965515" cy="667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6" idx="0"/>
          </p:cNvCxnSpPr>
          <p:nvPr/>
        </p:nvCxnSpPr>
        <p:spPr>
          <a:xfrm rot="5400000">
            <a:off x="8186988" y="3217275"/>
            <a:ext cx="846099" cy="29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3"/>
            <a:endCxn id="13" idx="1"/>
          </p:cNvCxnSpPr>
          <p:nvPr/>
        </p:nvCxnSpPr>
        <p:spPr>
          <a:xfrm flipV="1">
            <a:off x="9740348" y="2361601"/>
            <a:ext cx="999592" cy="1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11" idx="1"/>
          </p:cNvCxnSpPr>
          <p:nvPr/>
        </p:nvCxnSpPr>
        <p:spPr>
          <a:xfrm>
            <a:off x="9149318" y="5222375"/>
            <a:ext cx="291596" cy="293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2"/>
            <a:endCxn id="42" idx="3"/>
          </p:cNvCxnSpPr>
          <p:nvPr/>
        </p:nvCxnSpPr>
        <p:spPr>
          <a:xfrm rot="5400000">
            <a:off x="10479460" y="4246902"/>
            <a:ext cx="1398528" cy="496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826750" y="5137150"/>
            <a:ext cx="103717" cy="11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09724" y="1579526"/>
            <a:ext cx="252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www.seefood/T001</a:t>
            </a:r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693502" y="3487586"/>
            <a:ext cx="1374079" cy="2868586"/>
            <a:chOff x="2693502" y="3487586"/>
            <a:chExt cx="1374079" cy="286858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2693502" y="3487586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57" name="Rectangle 56"/>
            <p:cNvSpPr/>
            <p:nvPr/>
          </p:nvSpPr>
          <p:spPr>
            <a:xfrm>
              <a:off x="2758635" y="3811504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816965" y="5103434"/>
              <a:ext cx="1127150" cy="29472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Order</a:t>
              </a:r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816965" y="5499524"/>
              <a:ext cx="513538" cy="294726"/>
            </a:xfrm>
            <a:prstGeom prst="roundRect">
              <a:avLst/>
            </a:prstGeom>
            <a:solidFill>
              <a:srgbClr val="E76C19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Sign-in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414332" y="5499524"/>
              <a:ext cx="513538" cy="29472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smtClean="0"/>
                <a:t>Sign-up</a:t>
              </a:r>
              <a:endParaRPr lang="en-US" sz="900"/>
            </a:p>
          </p:txBody>
        </p:sp>
        <p:sp>
          <p:nvSpPr>
            <p:cNvPr id="61" name="TextBox 60"/>
            <p:cNvSpPr txBox="1"/>
            <p:nvPr/>
          </p:nvSpPr>
          <p:spPr>
            <a:xfrm rot="19369913">
              <a:off x="2777525" y="4362807"/>
              <a:ext cx="12431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smtClean="0"/>
                <a:t>See Food</a:t>
              </a:r>
            </a:p>
            <a:p>
              <a:pPr algn="ctr"/>
              <a:r>
                <a:rPr lang="en-US" sz="1050" smtClean="0"/>
                <a:t>No 1 Street Food</a:t>
              </a:r>
              <a:endParaRPr lang="en-US" sz="105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742177" y="3802096"/>
              <a:ext cx="1277745" cy="227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63" name="Picture 62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3764350" y="3785725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2" name="Group 21"/>
          <p:cNvGrpSpPr/>
          <p:nvPr/>
        </p:nvGrpSpPr>
        <p:grpSpPr>
          <a:xfrm>
            <a:off x="5344699" y="3493307"/>
            <a:ext cx="1374079" cy="2868586"/>
            <a:chOff x="5344699" y="3493307"/>
            <a:chExt cx="1374079" cy="2868586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t="887"/>
            <a:stretch/>
          </p:blipFill>
          <p:spPr>
            <a:xfrm>
              <a:off x="5344699" y="3493307"/>
              <a:ext cx="1374079" cy="28685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7" name="Rectangle 46"/>
            <p:cNvSpPr/>
            <p:nvPr/>
          </p:nvSpPr>
          <p:spPr>
            <a:xfrm>
              <a:off x="5401495" y="3873979"/>
              <a:ext cx="1243811" cy="2050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01495" y="3873979"/>
              <a:ext cx="1282332" cy="2254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smtClean="0"/>
                <a:t>SEE-FOOD</a:t>
              </a:r>
              <a:endParaRPr lang="en-US" sz="110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0558" y="4333603"/>
              <a:ext cx="768807" cy="746360"/>
            </a:xfrm>
            <a:prstGeom prst="rect">
              <a:avLst/>
            </a:prstGeom>
          </p:spPr>
        </p:pic>
        <p:sp>
          <p:nvSpPr>
            <p:cNvPr id="53" name="Rounded Rectangle 52"/>
            <p:cNvSpPr/>
            <p:nvPr/>
          </p:nvSpPr>
          <p:spPr>
            <a:xfrm>
              <a:off x="5578771" y="5223424"/>
              <a:ext cx="905934" cy="237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Scan</a:t>
              </a:r>
              <a:endParaRPr lang="en-US"/>
            </a:p>
          </p:txBody>
        </p:sp>
        <p:pic>
          <p:nvPicPr>
            <p:cNvPr id="64" name="Picture 63" descr="Chanidapa Pongsilpipat - Wikipedia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120" b="28916"/>
            <a:stretch/>
          </p:blipFill>
          <p:spPr>
            <a:xfrm>
              <a:off x="6431439" y="3859517"/>
              <a:ext cx="270663" cy="277004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cxnSp>
        <p:nvCxnSpPr>
          <p:cNvPr id="67" name="Straight Arrow Connector 66"/>
          <p:cNvCxnSpPr>
            <a:stCxn id="56" idx="3"/>
            <a:endCxn id="46" idx="1"/>
          </p:cNvCxnSpPr>
          <p:nvPr/>
        </p:nvCxnSpPr>
        <p:spPr>
          <a:xfrm>
            <a:off x="4067581" y="4921879"/>
            <a:ext cx="1277118" cy="5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41" y="1529316"/>
            <a:ext cx="1292799" cy="267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0" name="Elbow Connector 69"/>
          <p:cNvCxnSpPr>
            <a:stCxn id="56" idx="1"/>
            <a:endCxn id="68" idx="2"/>
          </p:cNvCxnSpPr>
          <p:nvPr/>
        </p:nvCxnSpPr>
        <p:spPr>
          <a:xfrm rot="10800000">
            <a:off x="1637042" y="4200417"/>
            <a:ext cx="1056461" cy="7214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69526" y="4570556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</a:t>
            </a:r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735678" y="4899129"/>
            <a:ext cx="9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Sign-in</a:t>
            </a:r>
            <a:endParaRPr lang="en-US"/>
          </a:p>
        </p:txBody>
      </p:sp>
      <p:sp>
        <p:nvSpPr>
          <p:cNvPr id="73" name="Flowchart: Magnetic Disk 72"/>
          <p:cNvSpPr/>
          <p:nvPr/>
        </p:nvSpPr>
        <p:spPr>
          <a:xfrm>
            <a:off x="2403719" y="828260"/>
            <a:ext cx="2623650" cy="1899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927870" y="1459033"/>
            <a:ext cx="1013298" cy="9796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TT_ORDERS</a:t>
            </a:r>
          </a:p>
          <a:p>
            <a:pPr algn="ctr"/>
            <a:r>
              <a:rPr lang="en-US" sz="900" smtClean="0"/>
              <a:t>Order#</a:t>
            </a:r>
          </a:p>
          <a:p>
            <a:pPr algn="ctr"/>
            <a:r>
              <a:rPr lang="en-US" sz="900" smtClean="0"/>
              <a:t>CustomerInfo</a:t>
            </a:r>
          </a:p>
          <a:p>
            <a:pPr algn="ctr"/>
            <a:r>
              <a:rPr lang="en-US" sz="900" smtClean="0"/>
              <a:t>OrderItemInfo</a:t>
            </a:r>
          </a:p>
          <a:p>
            <a:pPr algn="ctr"/>
            <a:r>
              <a:rPr lang="en-US" sz="900" smtClean="0"/>
              <a:t>PaymentInfo</a:t>
            </a:r>
            <a:endParaRPr lang="en-US" sz="900"/>
          </a:p>
        </p:txBody>
      </p:sp>
      <p:sp>
        <p:nvSpPr>
          <p:cNvPr id="75" name="Rectangle 74"/>
          <p:cNvSpPr/>
          <p:nvPr/>
        </p:nvSpPr>
        <p:spPr>
          <a:xfrm>
            <a:off x="2587508" y="1475404"/>
            <a:ext cx="1165950" cy="9724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TM_TABLES</a:t>
            </a:r>
          </a:p>
          <a:p>
            <a:pPr algn="ctr"/>
            <a:r>
              <a:rPr lang="en-US" sz="1000" smtClean="0"/>
              <a:t>Customer</a:t>
            </a:r>
          </a:p>
          <a:p>
            <a:pPr algn="ctr"/>
            <a:r>
              <a:rPr lang="en-US" sz="1000" smtClean="0"/>
              <a:t>Order#</a:t>
            </a:r>
          </a:p>
          <a:p>
            <a:pPr algn="ctr"/>
            <a:r>
              <a:rPr lang="en-US" sz="1000" smtClean="0"/>
              <a:t>No of Guest</a:t>
            </a:r>
          </a:p>
          <a:p>
            <a:pPr algn="ctr"/>
            <a:r>
              <a:rPr lang="en-US" sz="1000" smtClean="0"/>
              <a:t>Mobile#</a:t>
            </a:r>
          </a:p>
          <a:p>
            <a:pPr algn="ctr"/>
            <a:r>
              <a:rPr lang="en-US" sz="1000" smtClean="0"/>
              <a:t>(PassCode)</a:t>
            </a:r>
            <a:endParaRPr lang="en-US" sz="1000"/>
          </a:p>
        </p:txBody>
      </p:sp>
      <p:sp>
        <p:nvSpPr>
          <p:cNvPr id="76" name="TextBox 75"/>
          <p:cNvSpPr txBox="1"/>
          <p:nvPr/>
        </p:nvSpPr>
        <p:spPr>
          <a:xfrm>
            <a:off x="9365861" y="2033262"/>
            <a:ext cx="188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</a:t>
            </a:r>
          </a:p>
          <a:p>
            <a:r>
              <a:rPr lang="en-US" sz="1400" smtClean="0"/>
              <a:t>Status=CLOSE</a:t>
            </a:r>
            <a:endParaRPr lang="en-US" sz="1400"/>
          </a:p>
        </p:txBody>
      </p:sp>
      <p:sp>
        <p:nvSpPr>
          <p:cNvPr id="77" name="TextBox 76"/>
          <p:cNvSpPr txBox="1"/>
          <p:nvPr/>
        </p:nvSpPr>
        <p:spPr>
          <a:xfrm>
            <a:off x="8742335" y="3005733"/>
            <a:ext cx="180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Yes</a:t>
            </a:r>
          </a:p>
          <a:p>
            <a:r>
              <a:rPr lang="en-US" smtClean="0"/>
              <a:t>Status=OPEN</a:t>
            </a: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9110" y="5194423"/>
            <a:ext cx="1463062" cy="15767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SharedVariable (Global)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TableNo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mtClean="0"/>
              <a:t>OrderNo</a:t>
            </a:r>
            <a:endParaRPr lang="en-US" sz="160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367" y="786333"/>
            <a:ext cx="1431281" cy="12234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9482078" y="908297"/>
            <a:ext cx="1242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TM_TABLES</a:t>
            </a:r>
            <a:endParaRPr lang="en-US" sz="1200"/>
          </a:p>
        </p:txBody>
      </p:sp>
      <p:sp>
        <p:nvSpPr>
          <p:cNvPr id="81" name="Flowchart: Magnetic Disk 80"/>
          <p:cNvSpPr/>
          <p:nvPr/>
        </p:nvSpPr>
        <p:spPr>
          <a:xfrm>
            <a:off x="10930469" y="5460635"/>
            <a:ext cx="855854" cy="543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TT_ORDERS</a:t>
            </a:r>
            <a:endParaRPr lang="en-US" sz="1050"/>
          </a:p>
        </p:txBody>
      </p:sp>
      <p:sp>
        <p:nvSpPr>
          <p:cNvPr id="82" name="Flowchart: Magnetic Disk 81"/>
          <p:cNvSpPr/>
          <p:nvPr/>
        </p:nvSpPr>
        <p:spPr>
          <a:xfrm>
            <a:off x="11341274" y="3396625"/>
            <a:ext cx="737793" cy="4330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smtClean="0"/>
              <a:t>TM_TABLES</a:t>
            </a:r>
            <a:endParaRPr lang="en-US" sz="600"/>
          </a:p>
        </p:txBody>
      </p:sp>
      <p:sp>
        <p:nvSpPr>
          <p:cNvPr id="83" name="Flowchart: Magnetic Disk 82"/>
          <p:cNvSpPr/>
          <p:nvPr/>
        </p:nvSpPr>
        <p:spPr>
          <a:xfrm>
            <a:off x="11341274" y="2959785"/>
            <a:ext cx="699273" cy="3854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TT_ORDERS</a:t>
            </a:r>
            <a:endParaRPr lang="en-US" sz="800"/>
          </a:p>
        </p:txBody>
      </p:sp>
      <p:sp>
        <p:nvSpPr>
          <p:cNvPr id="84" name="Flowchart: Magnetic Disk 83"/>
          <p:cNvSpPr/>
          <p:nvPr/>
        </p:nvSpPr>
        <p:spPr>
          <a:xfrm>
            <a:off x="7230114" y="4883285"/>
            <a:ext cx="673056" cy="4233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TM_TABLES</a:t>
            </a:r>
            <a:endParaRPr lang="en-US" sz="1050"/>
          </a:p>
        </p:txBody>
      </p:sp>
      <p:cxnSp>
        <p:nvCxnSpPr>
          <p:cNvPr id="85" name="Elbow Connector 84"/>
          <p:cNvCxnSpPr>
            <a:stCxn id="5" idx="0"/>
            <a:endCxn id="89" idx="3"/>
          </p:cNvCxnSpPr>
          <p:nvPr/>
        </p:nvCxnSpPr>
        <p:spPr>
          <a:xfrm rot="16200000" flipV="1">
            <a:off x="8078935" y="1135742"/>
            <a:ext cx="730135" cy="6275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953250" y="828261"/>
            <a:ext cx="1176960" cy="5124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Error</a:t>
            </a: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857562" y="1141913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Not Found</a:t>
            </a:r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248795" y="1170334"/>
            <a:ext cx="446501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723562" y="498266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2.1</a:t>
            </a:r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505853" y="3331264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2.2</a:t>
            </a:r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1017771" y="4202018"/>
            <a:ext cx="703417" cy="3942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816965" y="3031729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1706" y="3725494"/>
            <a:ext cx="446501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0" name="Oval 99"/>
          <p:cNvSpPr/>
          <p:nvPr/>
        </p:nvSpPr>
        <p:spPr>
          <a:xfrm>
            <a:off x="7010374" y="3939406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442417" y="485390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3.2</a:t>
            </a:r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1042621" y="4639631"/>
            <a:ext cx="710289" cy="394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2742177" y="927308"/>
            <a:ext cx="238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FireStore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409125" y="3050932"/>
            <a:ext cx="952131" cy="3631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EP71: UI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29313" y="6193612"/>
            <a:ext cx="3289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Merge (1) &amp; (2)</a:t>
            </a:r>
            <a:endParaRPr lang="en-US" sz="2800"/>
          </a:p>
        </p:txBody>
      </p:sp>
      <p:sp>
        <p:nvSpPr>
          <p:cNvPr id="87" name="Rectangle 86"/>
          <p:cNvSpPr/>
          <p:nvPr/>
        </p:nvSpPr>
        <p:spPr>
          <a:xfrm>
            <a:off x="10427389" y="385772"/>
            <a:ext cx="1746258" cy="347374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2" y="915802"/>
            <a:ext cx="2403546" cy="4985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247902" y="973381"/>
            <a:ext cx="2879766" cy="235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TM_EP75_TABLES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orderNo: ORD0020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tableNo: </a:t>
            </a:r>
            <a:r>
              <a:rPr lang="en-US" smtClean="0"/>
              <a:t>T0012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timeStamp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customerInfo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mobileNo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noOfGuest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33507" y="973381"/>
            <a:ext cx="2879766" cy="2351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TT_EP75_ORDERS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tableNo: </a:t>
            </a:r>
            <a:r>
              <a:rPr lang="en-US" smtClean="0"/>
              <a:t>T0012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orderNo</a:t>
            </a: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customerInfo</a:t>
            </a:r>
            <a:endParaRPr lang="en-US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mobileNo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	</a:t>
            </a:r>
            <a:r>
              <a:rPr lang="en-US" smtClean="0"/>
              <a:t>noOfGuests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47902" y="5881597"/>
            <a:ext cx="2836224" cy="429036"/>
          </a:xfrm>
          <a:prstGeom prst="rect">
            <a:avLst/>
          </a:prstGeom>
          <a:solidFill>
            <a:srgbClr val="E54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INSERT DATA TO TT_ORDERS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247902" y="5234689"/>
            <a:ext cx="2836224" cy="448069"/>
          </a:xfrm>
          <a:prstGeom prst="rect">
            <a:avLst/>
          </a:prstGeom>
          <a:solidFill>
            <a:srgbClr val="E54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UPDATE TM_TABLES</a:t>
            </a:r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247902" y="4587785"/>
            <a:ext cx="2836224" cy="4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GEN ORDER NO FROM TIME STAMP</a:t>
            </a:r>
            <a:endParaRPr lang="en-US" sz="1400"/>
          </a:p>
        </p:txBody>
      </p:sp>
      <p:cxnSp>
        <p:nvCxnSpPr>
          <p:cNvPr id="19" name="Straight Arrow Connector 18"/>
          <p:cNvCxnSpPr>
            <a:stCxn id="16" idx="2"/>
            <a:endCxn id="8" idx="0"/>
          </p:cNvCxnSpPr>
          <p:nvPr/>
        </p:nvCxnSpPr>
        <p:spPr>
          <a:xfrm>
            <a:off x="4666014" y="5035854"/>
            <a:ext cx="0" cy="19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4" idx="0"/>
          </p:cNvCxnSpPr>
          <p:nvPr/>
        </p:nvCxnSpPr>
        <p:spPr>
          <a:xfrm>
            <a:off x="4666014" y="5682758"/>
            <a:ext cx="0" cy="19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ecision 26"/>
          <p:cNvSpPr/>
          <p:nvPr/>
        </p:nvSpPr>
        <p:spPr>
          <a:xfrm>
            <a:off x="3247902" y="3921645"/>
            <a:ext cx="2848098" cy="4733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/>
              <a:t>STATUS = COMPLETE</a:t>
            </a:r>
          </a:p>
          <a:p>
            <a:pPr algn="ctr"/>
            <a:r>
              <a:rPr lang="en-US" sz="900" smtClean="0"/>
              <a:t>IN TT_TABLES “T0012”</a:t>
            </a:r>
            <a:endParaRPr lang="en-US" sz="900"/>
          </a:p>
        </p:txBody>
      </p:sp>
      <p:sp>
        <p:nvSpPr>
          <p:cNvPr id="30" name="TextBox 29"/>
          <p:cNvSpPr txBox="1"/>
          <p:nvPr/>
        </p:nvSpPr>
        <p:spPr>
          <a:xfrm>
            <a:off x="4844308" y="4324423"/>
            <a:ext cx="2468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YES (Last Order finished)</a:t>
            </a:r>
            <a:endParaRPr lang="en-US" sz="1400"/>
          </a:p>
        </p:txBody>
      </p:sp>
      <p:cxnSp>
        <p:nvCxnSpPr>
          <p:cNvPr id="74" name="Straight Arrow Connector 73"/>
          <p:cNvCxnSpPr>
            <a:stCxn id="27" idx="2"/>
            <a:endCxn id="16" idx="0"/>
          </p:cNvCxnSpPr>
          <p:nvPr/>
        </p:nvCxnSpPr>
        <p:spPr>
          <a:xfrm flipH="1">
            <a:off x="4666014" y="4395040"/>
            <a:ext cx="5937" cy="1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084126" y="3940768"/>
            <a:ext cx="112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/>
              <a:t>NO (Order with friends)</a:t>
            </a:r>
            <a:endParaRPr lang="en-US" sz="1050"/>
          </a:p>
        </p:txBody>
      </p:sp>
      <p:sp>
        <p:nvSpPr>
          <p:cNvPr id="84" name="Rectangle 83"/>
          <p:cNvSpPr/>
          <p:nvPr/>
        </p:nvSpPr>
        <p:spPr>
          <a:xfrm>
            <a:off x="7156200" y="3791661"/>
            <a:ext cx="1409207" cy="73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Fill Passcode</a:t>
            </a:r>
          </a:p>
        </p:txBody>
      </p:sp>
      <p:cxnSp>
        <p:nvCxnSpPr>
          <p:cNvPr id="86" name="Straight Arrow Connector 85"/>
          <p:cNvCxnSpPr>
            <a:stCxn id="27" idx="3"/>
            <a:endCxn id="84" idx="1"/>
          </p:cNvCxnSpPr>
          <p:nvPr/>
        </p:nvCxnSpPr>
        <p:spPr>
          <a:xfrm flipV="1">
            <a:off x="6096000" y="4158342"/>
            <a:ext cx="1060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247902" y="3408491"/>
            <a:ext cx="2836224" cy="366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cxnSp>
        <p:nvCxnSpPr>
          <p:cNvPr id="89" name="Straight Arrow Connector 88"/>
          <p:cNvCxnSpPr>
            <a:stCxn id="88" idx="2"/>
            <a:endCxn id="27" idx="0"/>
          </p:cNvCxnSpPr>
          <p:nvPr/>
        </p:nvCxnSpPr>
        <p:spPr>
          <a:xfrm>
            <a:off x="4666014" y="3775101"/>
            <a:ext cx="5937" cy="14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6200" y="5729434"/>
            <a:ext cx="1409207" cy="733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Make Order</a:t>
            </a:r>
            <a:endParaRPr lang="en-US" smtClean="0"/>
          </a:p>
        </p:txBody>
      </p:sp>
      <p:cxnSp>
        <p:nvCxnSpPr>
          <p:cNvPr id="21" name="Straight Arrow Connector 20"/>
          <p:cNvCxnSpPr>
            <a:stCxn id="4" idx="3"/>
            <a:endCxn id="20" idx="1"/>
          </p:cNvCxnSpPr>
          <p:nvPr/>
        </p:nvCxnSpPr>
        <p:spPr>
          <a:xfrm>
            <a:off x="6084126" y="6096115"/>
            <a:ext cx="1072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4" idx="2"/>
            <a:endCxn id="20" idx="0"/>
          </p:cNvCxnSpPr>
          <p:nvPr/>
        </p:nvCxnSpPr>
        <p:spPr>
          <a:xfrm>
            <a:off x="7860804" y="4525023"/>
            <a:ext cx="0" cy="120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846" y="5458723"/>
            <a:ext cx="685576" cy="13792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424" y="3549859"/>
            <a:ext cx="722298" cy="1477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13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Copy Code from EP67 (Model Mapping) &amp; EP74 (UI)</a:t>
            </a:r>
            <a:endParaRPr lang="en-US" sz="3600"/>
          </a:p>
        </p:txBody>
      </p:sp>
      <p:sp>
        <p:nvSpPr>
          <p:cNvPr id="4" name="Rectangle 3"/>
          <p:cNvSpPr/>
          <p:nvPr/>
        </p:nvSpPr>
        <p:spPr>
          <a:xfrm>
            <a:off x="0" y="946150"/>
            <a:ext cx="12191999" cy="50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EP66 &amp; EP67: Create Model Mapping Class for read and write Firebase Database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1752599"/>
            <a:ext cx="6126745" cy="4444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367" y="1752599"/>
            <a:ext cx="2168837" cy="4444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143" y="1752599"/>
            <a:ext cx="2177877" cy="4444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ounded Rectangle 9"/>
          <p:cNvSpPr/>
          <p:nvPr/>
        </p:nvSpPr>
        <p:spPr>
          <a:xfrm>
            <a:off x="7464210" y="4743450"/>
            <a:ext cx="1581150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EP67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979506" y="4743450"/>
            <a:ext cx="1581150" cy="552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EP74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Steps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8133" y="1286933"/>
            <a:ext cx="5977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Copy DB Model Mapping Class from EP67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/>
              <a:t>Copy UI </a:t>
            </a:r>
            <a:r>
              <a:rPr lang="en-US"/>
              <a:t>from </a:t>
            </a:r>
            <a:r>
              <a:rPr lang="en-US" smtClean="0"/>
              <a:t>EP74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Class TableModel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Class OrderService (keep static functions)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Create function OpenTable()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Call OpenTable() Function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011333"/>
            <a:ext cx="12192000" cy="84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Static Functions = Function that no need to create instance before usage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264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4" y="1241658"/>
            <a:ext cx="11419550" cy="53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9725</TotalTime>
  <Words>686</Words>
  <Application>Microsoft Office PowerPoint</Application>
  <PresentationFormat>Widescreen</PresentationFormat>
  <Paragraphs>183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Cordia New</vt:lpstr>
      <vt:lpstr>Roboto Mono</vt:lpstr>
      <vt:lpstr>Rockwell</vt:lpstr>
      <vt:lpstr>Segoe UI Historic</vt:lpstr>
      <vt:lpstr>Segoe UI Semibold</vt:lpstr>
      <vt:lpstr>Tahoma</vt:lpstr>
      <vt:lpstr>Wingdings</vt:lpstr>
      <vt:lpstr>Yu Gothic (Headings)</vt:lpstr>
      <vt:lpstr>Atlas</vt:lpstr>
      <vt:lpstr>EP75 Save Customer Info into Firebase DB using Model Mapping Class Case Study “Restaurant E-menu” ระบบสั่งอาหารผ่านมือถือ</vt:lpstr>
      <vt:lpstr>CONTENT เนื้อหาวันนี้</vt:lpstr>
      <vt:lpstr>Key Knowledge</vt:lpstr>
      <vt:lpstr>Use Case (Review)</vt:lpstr>
      <vt:lpstr>UI Design – Flow &amp; UI (Review)</vt:lpstr>
      <vt:lpstr>Coding Concept</vt:lpstr>
      <vt:lpstr>Copy Code from EP67 (Model Mapping) &amp; EP74 (UI)</vt:lpstr>
      <vt:lpstr>Coding Steps</vt:lpstr>
      <vt:lpstr>Final UI</vt:lpstr>
      <vt:lpstr>Coding Model Mapping with DB Class</vt:lpstr>
      <vt:lpstr>Coding Model Mapping with DB Class</vt:lpstr>
      <vt:lpstr>Call Function</vt:lpstr>
      <vt:lpstr>Coding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275</cp:revision>
  <dcterms:created xsi:type="dcterms:W3CDTF">2020-07-26T15:09:54Z</dcterms:created>
  <dcterms:modified xsi:type="dcterms:W3CDTF">2020-09-24T16:38:46Z</dcterms:modified>
</cp:coreProperties>
</file>