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2"/>
  </p:notesMasterIdLst>
  <p:sldIdLst>
    <p:sldId id="276" r:id="rId2"/>
    <p:sldId id="277" r:id="rId3"/>
    <p:sldId id="278" r:id="rId4"/>
    <p:sldId id="279" r:id="rId5"/>
    <p:sldId id="281" r:id="rId6"/>
    <p:sldId id="311" r:id="rId7"/>
    <p:sldId id="318" r:id="rId8"/>
    <p:sldId id="319" r:id="rId9"/>
    <p:sldId id="320" r:id="rId10"/>
    <p:sldId id="31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F50"/>
    <a:srgbClr val="FFC000"/>
    <a:srgbClr val="E54B1B"/>
    <a:srgbClr val="E76C19"/>
    <a:srgbClr val="4C4C4C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1668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Coding: View </a:t>
            </a:r>
            <a:r>
              <a:rPr lang="en-US" sz="3600" smtClean="0"/>
              <a:t>Food </a:t>
            </a:r>
            <a:r>
              <a:rPr lang="en-US" sz="3600" smtClean="0"/>
              <a:t>Menu Detail from Database</a:t>
            </a:r>
            <a:br>
              <a:rPr lang="en-US" sz="3600" smtClean="0"/>
            </a:br>
            <a:r>
              <a:rPr lang="en-US" sz="3600" smtClean="0"/>
              <a:t>using Mapping Model Class</a:t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2000" smtClean="0"/>
              <a:t>Case </a:t>
            </a:r>
            <a:r>
              <a:rPr lang="en-US" sz="2000" smtClean="0"/>
              <a:t>Study “Restaurant E-menu” </a:t>
            </a:r>
            <a:r>
              <a:rPr lang="th-TH" sz="2000" smtClean="0"/>
              <a:t>ระบบสั่งอาหารผ่านมือถือ</a:t>
            </a:r>
            <a:endParaRPr lang="en-US" sz="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28 </a:t>
            </a:r>
            <a:r>
              <a:rPr lang="en-US" smtClean="0"/>
              <a:t>Sep 2020</a:t>
            </a:r>
          </a:p>
          <a:p>
            <a:r>
              <a:rPr lang="en-US" smtClean="0"/>
              <a:t>Day#70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5522" y="700709"/>
            <a:ext cx="884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bg1"/>
                </a:solidFill>
              </a:rPr>
              <a:t>EP80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Function (Create &amp; Calling)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00" y="1153313"/>
            <a:ext cx="6414541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5" y="2826248"/>
            <a:ext cx="6429375" cy="828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66" y="4196029"/>
            <a:ext cx="6429375" cy="962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9100" y="780181"/>
            <a:ext cx="35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Static Function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7092" y="2445425"/>
            <a:ext cx="35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Call Function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7091" y="3762645"/>
            <a:ext cx="615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Change to Model (Object) from Return Function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157" y="1130798"/>
            <a:ext cx="4019550" cy="2524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43157" y="774730"/>
            <a:ext cx="474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MenuModel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2422" y="5487964"/>
            <a:ext cx="6477928" cy="12976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90805" y="5190991"/>
            <a:ext cx="554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/>
              <a:t>Use Menu Model e.g. menuModel.menuNameEng</a:t>
            </a: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4120517" y="6355629"/>
            <a:ext cx="239287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Get Data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43157" y="6355629"/>
            <a:ext cx="1233576" cy="2229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84400" y="4619279"/>
            <a:ext cx="4631267" cy="2332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21300" y="3253835"/>
            <a:ext cx="5009699" cy="221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689" y="1690619"/>
            <a:ext cx="6407951" cy="5945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</a:t>
            </a:r>
            <a:r>
              <a:rPr lang="en-US" sz="2000" smtClean="0"/>
              <a:t>Case</a:t>
            </a: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mtClean="0"/>
              <a:t>Key Knowledge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Pass Parameter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Global Variable (Singleton Class)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Get Data from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Return Snapshot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Return Model (Object)</a:t>
            </a:r>
            <a:endParaRPr lang="en-US" sz="1800"/>
          </a:p>
          <a:p>
            <a:pPr>
              <a:buFont typeface="Wingdings" panose="05000000000000000000" pitchFamily="2" charset="2"/>
              <a:buChar char="Ø"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 Mono"/>
              </a:rPr>
              <a:t>PlatformException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0520" y="969066"/>
            <a:ext cx="3798515" cy="52475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8139" y="200808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8" y="3646742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2" y="440548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57261" y="1570975"/>
            <a:ext cx="1293745" cy="3867843"/>
            <a:chOff x="2105025" y="1539028"/>
            <a:chExt cx="1293745" cy="3867843"/>
          </a:xfrm>
        </p:grpSpPr>
        <p:sp>
          <p:nvSpPr>
            <p:cNvPr id="12" name="TextBox 11"/>
            <p:cNvSpPr txBox="1"/>
            <p:nvPr/>
          </p:nvSpPr>
          <p:spPr>
            <a:xfrm>
              <a:off x="2105025" y="2331553"/>
              <a:ext cx="12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Restaurant</a:t>
              </a:r>
            </a:p>
            <a:p>
              <a:pPr algn="ctr"/>
              <a:r>
                <a:rPr lang="en-US" smtClean="0"/>
                <a:t>Admin</a:t>
              </a:r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768" y="3015176"/>
              <a:ext cx="660124" cy="776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11652" y="3754260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Waiter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141" y="4298455"/>
              <a:ext cx="660124" cy="7762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5025" y="5037539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Chief</a:t>
              </a:r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882" y="1539028"/>
              <a:ext cx="675031" cy="755233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318139" y="260363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4318139" y="3199196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4318139" y="3794753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4318139" y="439031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318139" y="498586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318139" y="558142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5938218" y="2220595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5938218" y="2816152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5938218" y="3411709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5938218" y="4007266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5938218" y="4034871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5938218" y="4034871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5938218" y="4034871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131102" y="2252542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View Menu Details</a:t>
            </a:r>
            <a:endParaRPr lang="en-US" sz="105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3753473" y="2677568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117988" y="3508311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Submit Order</a:t>
            </a:r>
            <a:endParaRPr lang="en-US" sz="105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3740359" y="3933338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2"/>
            <a:endCxn id="41" idx="4"/>
          </p:cNvCxnSpPr>
          <p:nvPr/>
        </p:nvCxnSpPr>
        <p:spPr>
          <a:xfrm rot="10800000">
            <a:off x="3740359" y="1988519"/>
            <a:ext cx="577781" cy="232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7988" y="1043985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Fill Cus Info</a:t>
            </a:r>
            <a:endParaRPr lang="en-US" sz="1050"/>
          </a:p>
        </p:txBody>
      </p:sp>
      <p:cxnSp>
        <p:nvCxnSpPr>
          <p:cNvPr id="46" name="Elbow Connector 45"/>
          <p:cNvCxnSpPr>
            <a:stCxn id="8" idx="2"/>
            <a:endCxn id="45" idx="4"/>
          </p:cNvCxnSpPr>
          <p:nvPr/>
        </p:nvCxnSpPr>
        <p:spPr>
          <a:xfrm rot="10800000">
            <a:off x="3740359" y="1469011"/>
            <a:ext cx="577781" cy="75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95920" y="2063416"/>
            <a:ext cx="952131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EP71: UI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05752" y="2063416"/>
            <a:ext cx="2037307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EP72: UI + Scanner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4474784" y="1549472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EP73 (UI)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474784" y="1021845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EP74 (UI)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38218" y="1021845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EP75 (Logic)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01652" y="1021845"/>
            <a:ext cx="4307748" cy="36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EP76 (Pass </a:t>
            </a:r>
            <a:r>
              <a:rPr lang="en-US" sz="1400" smtClean="0"/>
              <a:t>Perameter </a:t>
            </a:r>
            <a:r>
              <a:rPr lang="en-US" sz="1400"/>
              <a:t>Fill Cus Info -&gt; Make Order)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90138" y="3211631"/>
            <a:ext cx="3047139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EP77 – save Order Item</a:t>
            </a:r>
            <a:endParaRPr lang="en-US" sz="1600"/>
          </a:p>
        </p:txBody>
      </p:sp>
      <p:sp>
        <p:nvSpPr>
          <p:cNvPr id="50" name="Rectangle 49"/>
          <p:cNvSpPr/>
          <p:nvPr/>
        </p:nvSpPr>
        <p:spPr>
          <a:xfrm>
            <a:off x="0" y="6288586"/>
            <a:ext cx="12192000" cy="566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EP78: Design Concept for View Menu and Make Order</a:t>
            </a:r>
            <a:endParaRPr lang="en-US" sz="2400"/>
          </a:p>
        </p:txBody>
      </p:sp>
      <p:sp>
        <p:nvSpPr>
          <p:cNvPr id="41" name="Oval 40"/>
          <p:cNvSpPr/>
          <p:nvPr/>
        </p:nvSpPr>
        <p:spPr>
          <a:xfrm>
            <a:off x="3117988" y="1563493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Fill Passcode (mobileNo)</a:t>
            </a:r>
            <a:endParaRPr lang="en-US" sz="900"/>
          </a:p>
        </p:txBody>
      </p:sp>
      <p:sp>
        <p:nvSpPr>
          <p:cNvPr id="49" name="Rectangle 48"/>
          <p:cNvSpPr/>
          <p:nvPr/>
        </p:nvSpPr>
        <p:spPr>
          <a:xfrm>
            <a:off x="5990138" y="2638929"/>
            <a:ext cx="3047139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EP79 – Search Menu</a:t>
            </a:r>
            <a:endParaRPr lang="en-US" sz="1600"/>
          </a:p>
        </p:txBody>
      </p:sp>
      <p:sp>
        <p:nvSpPr>
          <p:cNvPr id="54" name="Rectangle 53"/>
          <p:cNvSpPr/>
          <p:nvPr/>
        </p:nvSpPr>
        <p:spPr>
          <a:xfrm>
            <a:off x="3040856" y="2720252"/>
            <a:ext cx="1204212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EP80: View Menu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526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UI Design</a:t>
            </a:r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045" y="1047747"/>
            <a:ext cx="1197851" cy="2396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641" y="1041397"/>
            <a:ext cx="1144863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35" y="1041397"/>
            <a:ext cx="1167236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802" y="1041397"/>
            <a:ext cx="1164157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677" y="4148304"/>
            <a:ext cx="1210346" cy="2412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1" name="Straight Arrow Connector 40"/>
          <p:cNvCxnSpPr>
            <a:stCxn id="29" idx="3"/>
            <a:endCxn id="30" idx="1"/>
          </p:cNvCxnSpPr>
          <p:nvPr/>
        </p:nvCxnSpPr>
        <p:spPr>
          <a:xfrm flipV="1">
            <a:off x="4988896" y="2239432"/>
            <a:ext cx="522745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0" idx="3"/>
            <a:endCxn id="32" idx="1"/>
          </p:cNvCxnSpPr>
          <p:nvPr/>
        </p:nvCxnSpPr>
        <p:spPr>
          <a:xfrm>
            <a:off x="6656504" y="2239432"/>
            <a:ext cx="56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0" idx="0"/>
            <a:endCxn id="33" idx="0"/>
          </p:cNvCxnSpPr>
          <p:nvPr/>
        </p:nvCxnSpPr>
        <p:spPr>
          <a:xfrm rot="5400000" flipH="1" flipV="1">
            <a:off x="7808477" y="-683007"/>
            <a:ext cx="12700" cy="3448808"/>
          </a:xfrm>
          <a:prstGeom prst="bentConnector3">
            <a:avLst>
              <a:gd name="adj1" fmla="val 13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2" idx="3"/>
            <a:endCxn id="33" idx="1"/>
          </p:cNvCxnSpPr>
          <p:nvPr/>
        </p:nvCxnSpPr>
        <p:spPr>
          <a:xfrm>
            <a:off x="8387271" y="2239432"/>
            <a:ext cx="56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2" idx="2"/>
            <a:endCxn id="38" idx="0"/>
          </p:cNvCxnSpPr>
          <p:nvPr/>
        </p:nvCxnSpPr>
        <p:spPr>
          <a:xfrm>
            <a:off x="7803653" y="3437466"/>
            <a:ext cx="2197" cy="71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33" idx="2"/>
            <a:endCxn id="38" idx="3"/>
          </p:cNvCxnSpPr>
          <p:nvPr/>
        </p:nvCxnSpPr>
        <p:spPr>
          <a:xfrm rot="5400000">
            <a:off x="8013511" y="3834978"/>
            <a:ext cx="1916882" cy="1121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902159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EP71</a:t>
            </a:r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614997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EP72</a:t>
            </a:r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284630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EP73</a:t>
            </a:r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9070156" y="3087970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EP74</a:t>
            </a:r>
            <a:endParaRPr lang="en-US" sz="1600"/>
          </a:p>
        </p:txBody>
      </p:sp>
      <p:sp>
        <p:nvSpPr>
          <p:cNvPr id="137" name="Rectangle 136"/>
          <p:cNvSpPr/>
          <p:nvPr/>
        </p:nvSpPr>
        <p:spPr>
          <a:xfrm>
            <a:off x="9087558" y="356715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EP76</a:t>
            </a:r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345752" y="6206592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EP77</a:t>
            </a:r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511642" y="1966383"/>
            <a:ext cx="112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SCAN QR</a:t>
            </a:r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5855442" y="4148304"/>
            <a:ext cx="1228938" cy="2392834"/>
            <a:chOff x="143943" y="1070379"/>
            <a:chExt cx="2370618" cy="4780098"/>
          </a:xfrm>
        </p:grpSpPr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943" y="1070379"/>
              <a:ext cx="2370618" cy="478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77" name="Rectangle 176"/>
            <p:cNvSpPr/>
            <p:nvPr/>
          </p:nvSpPr>
          <p:spPr>
            <a:xfrm>
              <a:off x="215900" y="4762500"/>
              <a:ext cx="615950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Order(14)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65863" y="4762500"/>
              <a:ext cx="571835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Status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337699" y="4762500"/>
              <a:ext cx="549962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Payment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87999" y="4762500"/>
              <a:ext cx="525944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More</a:t>
              </a:r>
              <a:endParaRPr lang="en-US" sz="400">
                <a:solidFill>
                  <a:schemeClr val="tx1"/>
                </a:solidFill>
              </a:endParaRPr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5855442" y="5947833"/>
            <a:ext cx="1228938" cy="2946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Magnetic Disk 185"/>
          <p:cNvSpPr/>
          <p:nvPr/>
        </p:nvSpPr>
        <p:spPr>
          <a:xfrm>
            <a:off x="10312023" y="2164146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900" smtClean="0"/>
              <a:t>TM_TABLES</a:t>
            </a:r>
            <a:endParaRPr lang="en-US" sz="900"/>
          </a:p>
        </p:txBody>
      </p:sp>
      <p:sp>
        <p:nvSpPr>
          <p:cNvPr id="187" name="Rectangle 186"/>
          <p:cNvSpPr/>
          <p:nvPr/>
        </p:nvSpPr>
        <p:spPr>
          <a:xfrm>
            <a:off x="10209415" y="2645685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EP75</a:t>
            </a:r>
            <a:endParaRPr lang="en-US" sz="1600"/>
          </a:p>
        </p:txBody>
      </p:sp>
      <p:sp>
        <p:nvSpPr>
          <p:cNvPr id="190" name="Frame 189"/>
          <p:cNvSpPr/>
          <p:nvPr/>
        </p:nvSpPr>
        <p:spPr>
          <a:xfrm>
            <a:off x="10185663" y="3047537"/>
            <a:ext cx="1784087" cy="876763"/>
          </a:xfrm>
          <a:prstGeom prst="frame">
            <a:avLst>
              <a:gd name="adj1" fmla="val 41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tx1"/>
                </a:solidFill>
              </a:rPr>
              <a:t>GlobalAppData (Singleton)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tableNo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orderNo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1" name="Flowchart: Magnetic Disk 190"/>
          <p:cNvSpPr/>
          <p:nvPr/>
        </p:nvSpPr>
        <p:spPr>
          <a:xfrm>
            <a:off x="10312023" y="1682607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900" smtClean="0"/>
              <a:t>TT_ORDERS</a:t>
            </a:r>
            <a:endParaRPr lang="en-US" sz="900"/>
          </a:p>
        </p:txBody>
      </p:sp>
      <p:sp>
        <p:nvSpPr>
          <p:cNvPr id="192" name="Flowchart: Magnetic Disk 191"/>
          <p:cNvSpPr/>
          <p:nvPr/>
        </p:nvSpPr>
        <p:spPr>
          <a:xfrm>
            <a:off x="8451924" y="5484039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listOrderItem</a:t>
            </a:r>
            <a:endParaRPr lang="en-US" sz="900"/>
          </a:p>
        </p:txBody>
      </p:sp>
      <p:sp>
        <p:nvSpPr>
          <p:cNvPr id="193" name="Rectangle 192"/>
          <p:cNvSpPr/>
          <p:nvPr/>
        </p:nvSpPr>
        <p:spPr>
          <a:xfrm>
            <a:off x="8035197" y="5269147"/>
            <a:ext cx="321422" cy="2148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/>
          <p:cNvGrpSpPr/>
          <p:nvPr/>
        </p:nvGrpSpPr>
        <p:grpSpPr>
          <a:xfrm>
            <a:off x="1646288" y="4251513"/>
            <a:ext cx="1228649" cy="2398378"/>
            <a:chOff x="4963375" y="1070378"/>
            <a:chExt cx="2265250" cy="4780098"/>
          </a:xfrm>
        </p:grpSpPr>
        <p:pic>
          <p:nvPicPr>
            <p:cNvPr id="202" name="Picture 201"/>
            <p:cNvPicPr>
              <a:picLocks noChangeAspect="1"/>
            </p:cNvPicPr>
            <p:nvPr/>
          </p:nvPicPr>
          <p:blipFill rotWithShape="1">
            <a:blip r:embed="rId8"/>
            <a:srcRect l="2279" r="1206" b="1342"/>
            <a:stretch/>
          </p:blipFill>
          <p:spPr>
            <a:xfrm>
              <a:off x="4963375" y="1070378"/>
              <a:ext cx="2265250" cy="478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03" name="Rectangle 202"/>
            <p:cNvSpPr/>
            <p:nvPr/>
          </p:nvSpPr>
          <p:spPr>
            <a:xfrm>
              <a:off x="6606049" y="2070100"/>
              <a:ext cx="525944" cy="158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Ordering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606049" y="2352531"/>
              <a:ext cx="525944" cy="158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Ordering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606049" y="2634962"/>
              <a:ext cx="525944" cy="1587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Sent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606049" y="2917393"/>
              <a:ext cx="525944" cy="1587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Sent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606049" y="3199824"/>
              <a:ext cx="525944" cy="158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Cooking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606049" y="3482255"/>
              <a:ext cx="525944" cy="158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Cooking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606049" y="3764686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606049" y="4047117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606049" y="4329548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606049" y="4611979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606049" y="4894406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</p:grpSp>
      <p:pic>
        <p:nvPicPr>
          <p:cNvPr id="215" name="Picture 2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7990" y="4251513"/>
            <a:ext cx="1149123" cy="2398378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816" y="4245163"/>
            <a:ext cx="1162531" cy="2413729"/>
          </a:xfrm>
          <a:prstGeom prst="rect">
            <a:avLst/>
          </a:prstGeom>
        </p:spPr>
      </p:pic>
      <p:cxnSp>
        <p:nvCxnSpPr>
          <p:cNvPr id="224" name="Elbow Connector 223"/>
          <p:cNvCxnSpPr>
            <a:stCxn id="177" idx="2"/>
            <a:endCxn id="248" idx="2"/>
          </p:cNvCxnSpPr>
          <p:nvPr/>
        </p:nvCxnSpPr>
        <p:spPr>
          <a:xfrm rot="5400000">
            <a:off x="3257905" y="3854182"/>
            <a:ext cx="486870" cy="5102122"/>
          </a:xfrm>
          <a:prstGeom prst="bentConnector3">
            <a:avLst>
              <a:gd name="adj1" fmla="val 120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178" idx="2"/>
            <a:endCxn id="202" idx="2"/>
          </p:cNvCxnSpPr>
          <p:nvPr/>
        </p:nvCxnSpPr>
        <p:spPr>
          <a:xfrm rot="5400000">
            <a:off x="4049300" y="4373121"/>
            <a:ext cx="488083" cy="4065456"/>
          </a:xfrm>
          <a:prstGeom prst="bentConnector3">
            <a:avLst>
              <a:gd name="adj1" fmla="val 1277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179" idx="2"/>
            <a:endCxn id="215" idx="2"/>
          </p:cNvCxnSpPr>
          <p:nvPr/>
        </p:nvCxnSpPr>
        <p:spPr>
          <a:xfrm rot="5400000">
            <a:off x="4825656" y="4858704"/>
            <a:ext cx="488083" cy="3094290"/>
          </a:xfrm>
          <a:prstGeom prst="bentConnector3">
            <a:avLst>
              <a:gd name="adj1" fmla="val 134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15" idx="3"/>
            <a:endCxn id="216" idx="1"/>
          </p:cNvCxnSpPr>
          <p:nvPr/>
        </p:nvCxnSpPr>
        <p:spPr>
          <a:xfrm>
            <a:off x="4097113" y="5450702"/>
            <a:ext cx="193703" cy="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566" y="4266254"/>
            <a:ext cx="1159426" cy="2382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2" name="Rectangle 251"/>
          <p:cNvSpPr/>
          <p:nvPr/>
        </p:nvSpPr>
        <p:spPr>
          <a:xfrm>
            <a:off x="409221" y="6108137"/>
            <a:ext cx="1077412" cy="15538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Send Order</a:t>
            </a:r>
            <a:endParaRPr lang="en-US" sz="1100">
              <a:solidFill>
                <a:schemeClr val="tx1"/>
              </a:solidFill>
            </a:endParaRPr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26797" y="4148304"/>
            <a:ext cx="1155472" cy="2412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520" y="1067795"/>
            <a:ext cx="1155472" cy="238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56" name="Straight Arrow Connector 255"/>
          <p:cNvCxnSpPr/>
          <p:nvPr/>
        </p:nvCxnSpPr>
        <p:spPr>
          <a:xfrm>
            <a:off x="8040536" y="4969369"/>
            <a:ext cx="1833911" cy="5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7254621" y="4851635"/>
            <a:ext cx="780576" cy="32660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755199" y="6207473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EP78</a:t>
            </a:r>
            <a:endParaRPr lang="en-US"/>
          </a:p>
        </p:txBody>
      </p:sp>
      <p:cxnSp>
        <p:nvCxnSpPr>
          <p:cNvPr id="265" name="Straight Arrow Connector 264"/>
          <p:cNvCxnSpPr>
            <a:endCxn id="255" idx="2"/>
          </p:cNvCxnSpPr>
          <p:nvPr/>
        </p:nvCxnSpPr>
        <p:spPr>
          <a:xfrm flipV="1">
            <a:off x="952256" y="3456843"/>
            <a:ext cx="0" cy="78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9685568" y="5918823"/>
            <a:ext cx="1096701" cy="15345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Order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892196" y="2501137"/>
            <a:ext cx="948114" cy="153452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Scan QR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8603673" y="4702629"/>
            <a:ext cx="115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Menu ID</a:t>
            </a: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740340" y="6556824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EP80</a:t>
            </a: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361972" y="6568962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626548" y="1499796"/>
            <a:ext cx="6583679" cy="44774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33862" y="1130465"/>
            <a:ext cx="2072640" cy="4846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33862" y="1130465"/>
            <a:ext cx="2072639" cy="3762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 for View Menu &amp; Make Order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520" y="2918453"/>
            <a:ext cx="1497264" cy="2983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570" y="2918452"/>
            <a:ext cx="1429382" cy="2983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rame 4"/>
          <p:cNvSpPr/>
          <p:nvPr/>
        </p:nvSpPr>
        <p:spPr>
          <a:xfrm>
            <a:off x="6895275" y="1734274"/>
            <a:ext cx="1990720" cy="804556"/>
          </a:xfrm>
          <a:prstGeom prst="frame">
            <a:avLst>
              <a:gd name="adj1" fmla="val 41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GlobalAppData Class (Singleton Design Pattern)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tableNo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orderNo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3" idx="0"/>
          </p:cNvCxnSpPr>
          <p:nvPr/>
        </p:nvCxnSpPr>
        <p:spPr>
          <a:xfrm rot="5400000">
            <a:off x="6865583" y="1893400"/>
            <a:ext cx="379623" cy="1670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4" idx="0"/>
          </p:cNvCxnSpPr>
          <p:nvPr/>
        </p:nvCxnSpPr>
        <p:spPr>
          <a:xfrm rot="16200000" flipH="1">
            <a:off x="8506137" y="1923328"/>
            <a:ext cx="379622" cy="1610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 flipV="1">
            <a:off x="6968784" y="4410394"/>
            <a:ext cx="1817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53432" y="3966855"/>
            <a:ext cx="176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Menu ID</a:t>
            </a:r>
          </a:p>
          <a:p>
            <a:pPr algn="ctr"/>
            <a:r>
              <a:rPr lang="en-US" sz="1400" smtClean="0"/>
              <a:t>(Pass Parameter)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419558" y="2786028"/>
            <a:ext cx="1010920" cy="52392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listOrderItem</a:t>
            </a:r>
            <a:endParaRPr lang="en-US" sz="900"/>
          </a:p>
        </p:txBody>
      </p:sp>
      <p:sp>
        <p:nvSpPr>
          <p:cNvPr id="30" name="Flowchart: Magnetic Disk 29"/>
          <p:cNvSpPr/>
          <p:nvPr/>
        </p:nvSpPr>
        <p:spPr>
          <a:xfrm>
            <a:off x="376921" y="4423540"/>
            <a:ext cx="1010920" cy="52392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900" smtClean="0"/>
              <a:t>TM_MENUS</a:t>
            </a:r>
            <a:endParaRPr lang="en-US" sz="900"/>
          </a:p>
        </p:txBody>
      </p:sp>
      <p:sp>
        <p:nvSpPr>
          <p:cNvPr id="31" name="Rectangle 30"/>
          <p:cNvSpPr/>
          <p:nvPr/>
        </p:nvSpPr>
        <p:spPr>
          <a:xfrm>
            <a:off x="1950654" y="2447591"/>
            <a:ext cx="1910127" cy="1200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smtClean="0"/>
              <a:t>AddOrderItem(OrderItem)</a:t>
            </a:r>
            <a:endParaRPr lang="en-US" sz="900"/>
          </a:p>
        </p:txBody>
      </p:sp>
      <p:sp>
        <p:nvSpPr>
          <p:cNvPr id="32" name="Rectangle 31"/>
          <p:cNvSpPr/>
          <p:nvPr/>
        </p:nvSpPr>
        <p:spPr>
          <a:xfrm>
            <a:off x="1950654" y="4085103"/>
            <a:ext cx="1910128" cy="1200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700" smtClean="0">
                <a:solidFill>
                  <a:srgbClr val="FF0000"/>
                </a:solidFill>
              </a:rPr>
              <a:t>GetMenusByCategory(Category</a:t>
            </a:r>
            <a:r>
              <a:rPr lang="en-US" sz="700" smtClean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700" smtClean="0"/>
              <a:t>GetMenu(MenuId)</a:t>
            </a:r>
            <a:endParaRPr lang="en-US" sz="700"/>
          </a:p>
        </p:txBody>
      </p:sp>
      <p:sp>
        <p:nvSpPr>
          <p:cNvPr id="34" name="TextBox 33"/>
          <p:cNvSpPr txBox="1"/>
          <p:nvPr/>
        </p:nvSpPr>
        <p:spPr>
          <a:xfrm>
            <a:off x="1820675" y="1130465"/>
            <a:ext cx="208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Business Logic / Model</a:t>
            </a:r>
            <a:endParaRPr lang="en-US" sz="1200"/>
          </a:p>
        </p:txBody>
      </p:sp>
      <p:sp>
        <p:nvSpPr>
          <p:cNvPr id="36" name="Rectangle 35"/>
          <p:cNvSpPr/>
          <p:nvPr/>
        </p:nvSpPr>
        <p:spPr>
          <a:xfrm>
            <a:off x="1950653" y="2156452"/>
            <a:ext cx="1910128" cy="29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Order Model Class</a:t>
            </a:r>
            <a:endParaRPr lang="en-US" sz="1100"/>
          </a:p>
        </p:txBody>
      </p:sp>
      <p:sp>
        <p:nvSpPr>
          <p:cNvPr id="38" name="Rectangle 37"/>
          <p:cNvSpPr/>
          <p:nvPr/>
        </p:nvSpPr>
        <p:spPr>
          <a:xfrm>
            <a:off x="1950654" y="3793963"/>
            <a:ext cx="1910127" cy="29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Menu Model Class</a:t>
            </a:r>
            <a:endParaRPr lang="en-US" sz="1100"/>
          </a:p>
        </p:txBody>
      </p:sp>
      <p:cxnSp>
        <p:nvCxnSpPr>
          <p:cNvPr id="40" name="Straight Connector 39"/>
          <p:cNvCxnSpPr>
            <a:stCxn id="29" idx="4"/>
            <a:endCxn id="31" idx="1"/>
          </p:cNvCxnSpPr>
          <p:nvPr/>
        </p:nvCxnSpPr>
        <p:spPr>
          <a:xfrm>
            <a:off x="1430478" y="3047992"/>
            <a:ext cx="520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4"/>
            <a:endCxn id="32" idx="1"/>
          </p:cNvCxnSpPr>
          <p:nvPr/>
        </p:nvCxnSpPr>
        <p:spPr>
          <a:xfrm>
            <a:off x="1387841" y="4685504"/>
            <a:ext cx="5628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28147" y="2918452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56" name="Oval 55"/>
          <p:cNvSpPr/>
          <p:nvPr/>
        </p:nvSpPr>
        <p:spPr>
          <a:xfrm>
            <a:off x="6836118" y="3901230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57" name="Oval 56"/>
          <p:cNvSpPr/>
          <p:nvPr/>
        </p:nvSpPr>
        <p:spPr>
          <a:xfrm>
            <a:off x="1828147" y="4459685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58" name="Oval 57"/>
          <p:cNvSpPr/>
          <p:nvPr/>
        </p:nvSpPr>
        <p:spPr>
          <a:xfrm>
            <a:off x="1828147" y="4778763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3</a:t>
            </a:r>
            <a:endParaRPr lang="en-US" sz="1400"/>
          </a:p>
        </p:txBody>
      </p:sp>
      <p:sp>
        <p:nvSpPr>
          <p:cNvPr id="63" name="Oval 62"/>
          <p:cNvSpPr/>
          <p:nvPr/>
        </p:nvSpPr>
        <p:spPr>
          <a:xfrm>
            <a:off x="6087486" y="5112292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8885995" y="3534883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3</a:t>
            </a:r>
            <a:endParaRPr lang="en-US" sz="1400"/>
          </a:p>
        </p:txBody>
      </p:sp>
      <p:sp>
        <p:nvSpPr>
          <p:cNvPr id="65" name="Oval 64"/>
          <p:cNvSpPr/>
          <p:nvPr/>
        </p:nvSpPr>
        <p:spPr>
          <a:xfrm>
            <a:off x="8737976" y="5058335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66" name="Left-Right Arrow 65"/>
          <p:cNvSpPr/>
          <p:nvPr/>
        </p:nvSpPr>
        <p:spPr>
          <a:xfrm>
            <a:off x="4040465" y="3295131"/>
            <a:ext cx="452120" cy="25170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26547" y="1126983"/>
            <a:ext cx="6583680" cy="3762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26545" y="1130300"/>
            <a:ext cx="658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UI / View &amp; Controller</a:t>
            </a:r>
            <a:endParaRPr lang="en-US" sz="1200"/>
          </a:p>
        </p:txBody>
      </p:sp>
      <p:sp>
        <p:nvSpPr>
          <p:cNvPr id="81" name="TextBox 80"/>
          <p:cNvSpPr txBox="1"/>
          <p:nvPr/>
        </p:nvSpPr>
        <p:spPr>
          <a:xfrm>
            <a:off x="98961" y="6047905"/>
            <a:ext cx="1199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MVC = Model, View, Controller = a Design Pattern</a:t>
            </a:r>
            <a:r>
              <a:rPr lang="th-TH" sz="1600" smtClean="0"/>
              <a:t> </a:t>
            </a:r>
            <a:endParaRPr lang="en-US" sz="1600" smtClean="0"/>
          </a:p>
          <a:p>
            <a:r>
              <a:rPr lang="en-US" sz="1600" smtClean="0"/>
              <a:t>Benefits (1) Reuse (2) Easy to maintain (3) Separate Logic &amp; UI</a:t>
            </a:r>
          </a:p>
          <a:p>
            <a:r>
              <a:rPr lang="en-US" sz="1600" smtClean="0"/>
              <a:t>Note: This design is not exact MVC. Just adapt concept from MVC</a:t>
            </a:r>
            <a:endParaRPr lang="en-US" sz="1600"/>
          </a:p>
        </p:txBody>
      </p:sp>
      <p:sp>
        <p:nvSpPr>
          <p:cNvPr id="84" name="Rectangle 83"/>
          <p:cNvSpPr/>
          <p:nvPr/>
        </p:nvSpPr>
        <p:spPr>
          <a:xfrm>
            <a:off x="9018661" y="5146747"/>
            <a:ext cx="1096701" cy="15345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Order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93479" y="2447591"/>
            <a:ext cx="1456171" cy="47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Property = Object Model</a:t>
            </a:r>
            <a:endParaRPr lang="en-US" sz="1200"/>
          </a:p>
        </p:txBody>
      </p:sp>
      <p:sp>
        <p:nvSpPr>
          <p:cNvPr id="86" name="Rectangle 85"/>
          <p:cNvSpPr/>
          <p:nvPr/>
        </p:nvSpPr>
        <p:spPr>
          <a:xfrm>
            <a:off x="221452" y="2538830"/>
            <a:ext cx="1014511" cy="24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Field</a:t>
            </a:r>
            <a:endParaRPr lang="en-US"/>
          </a:p>
        </p:txBody>
      </p:sp>
      <p:cxnSp>
        <p:nvCxnSpPr>
          <p:cNvPr id="88" name="Straight Arrow Connector 87"/>
          <p:cNvCxnSpPr>
            <a:stCxn id="86" idx="3"/>
            <a:endCxn id="85" idx="1"/>
          </p:cNvCxnSpPr>
          <p:nvPr/>
        </p:nvCxnSpPr>
        <p:spPr>
          <a:xfrm>
            <a:off x="1235963" y="2662429"/>
            <a:ext cx="857516" cy="20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ular Callout 88"/>
          <p:cNvSpPr/>
          <p:nvPr/>
        </p:nvSpPr>
        <p:spPr>
          <a:xfrm>
            <a:off x="221452" y="1866112"/>
            <a:ext cx="1317814" cy="419100"/>
          </a:xfrm>
          <a:prstGeom prst="wedgeRectCallout">
            <a:avLst>
              <a:gd name="adj1" fmla="val 51555"/>
              <a:gd name="adj2" fmla="val 107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Mapping </a:t>
            </a:r>
            <a:r>
              <a:rPr lang="en-US" sz="1100" smtClean="0"/>
              <a:t>Model Class</a:t>
            </a:r>
            <a:endParaRPr lang="en-US" sz="1100"/>
          </a:p>
        </p:txBody>
      </p:sp>
      <p:sp>
        <p:nvSpPr>
          <p:cNvPr id="90" name="Rectangle 89"/>
          <p:cNvSpPr/>
          <p:nvPr/>
        </p:nvSpPr>
        <p:spPr>
          <a:xfrm>
            <a:off x="6419850" y="6047905"/>
            <a:ext cx="5232400" cy="73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 between (1) Data Model in Database / Json (2) Object Model in Class</a:t>
            </a:r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35569" y="3367154"/>
            <a:ext cx="1014511" cy="24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Data Model</a:t>
            </a:r>
            <a:endParaRPr lang="en-US" sz="1100"/>
          </a:p>
        </p:txBody>
      </p:sp>
      <p:sp>
        <p:nvSpPr>
          <p:cNvPr id="41" name="Rectangle 40"/>
          <p:cNvSpPr/>
          <p:nvPr/>
        </p:nvSpPr>
        <p:spPr>
          <a:xfrm>
            <a:off x="9097936" y="5541056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EP80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51077" y="5546573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Steps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08314"/>
            <a:ext cx="2198204" cy="4380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115916" y="1351722"/>
            <a:ext cx="7926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Copy Model Class from EP79OrderModel, EP79MenuModel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Copy Code from EP79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Create Static Function getMenu(MenuID)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Call Function </a:t>
            </a:r>
            <a:r>
              <a:rPr lang="en-US"/>
              <a:t>getMenu(MenuID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16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109133"/>
            <a:ext cx="2316892" cy="4868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476" y="1109133"/>
            <a:ext cx="2301057" cy="4864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681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Code for create and call the GetMenu function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22964"/>
            <a:ext cx="5305425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65724"/>
            <a:ext cx="6067425" cy="1285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252847"/>
            <a:ext cx="649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Create Function “GetMeuModel (MenuID):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2307" y="3202615"/>
            <a:ext cx="649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Call Static Function “GetMenuModel” &amp; Get Data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0665" y="4376057"/>
            <a:ext cx="3823854" cy="5284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3361" y="3735285"/>
            <a:ext cx="4271158" cy="5284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3584" y="3807761"/>
            <a:ext cx="239287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Call Function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73584" y="4492962"/>
            <a:ext cx="239287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Get Data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3584" y="1976175"/>
            <a:ext cx="46213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Create Function in Model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10558</TotalTime>
  <Words>446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Roboto Mono</vt:lpstr>
      <vt:lpstr>Rockwell</vt:lpstr>
      <vt:lpstr>Segoe UI Historic</vt:lpstr>
      <vt:lpstr>Segoe UI Semibold</vt:lpstr>
      <vt:lpstr>Wingdings</vt:lpstr>
      <vt:lpstr>Yu Gothic (Headings)</vt:lpstr>
      <vt:lpstr>Atlas</vt:lpstr>
      <vt:lpstr>Coding: View Food Menu Detail from Database using Mapping Model Class  Case Study “Restaurant E-menu” ระบบสั่งอาหารผ่านมือถือ</vt:lpstr>
      <vt:lpstr>CONTENT เนื้อหาวันนี้</vt:lpstr>
      <vt:lpstr>Key Knowledge</vt:lpstr>
      <vt:lpstr>Use Case (Review)</vt:lpstr>
      <vt:lpstr>Overall UI Design</vt:lpstr>
      <vt:lpstr>Coding Concept for View Menu &amp; Make Order</vt:lpstr>
      <vt:lpstr>Coding Steps</vt:lpstr>
      <vt:lpstr>FINAL UI</vt:lpstr>
      <vt:lpstr>Code for create and call the GetMenu function</vt:lpstr>
      <vt:lpstr>Sample Function (Create &amp; Calling)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311</cp:revision>
  <dcterms:created xsi:type="dcterms:W3CDTF">2020-07-26T15:09:54Z</dcterms:created>
  <dcterms:modified xsi:type="dcterms:W3CDTF">2020-09-29T18:16:23Z</dcterms:modified>
</cp:coreProperties>
</file>