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89" r:id="rId3"/>
    <p:sldId id="292" r:id="rId4"/>
    <p:sldId id="303" r:id="rId5"/>
    <p:sldId id="299" r:id="rId6"/>
    <p:sldId id="300" r:id="rId7"/>
    <p:sldId id="301" r:id="rId8"/>
    <p:sldId id="302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mtClean="0"/>
              <a:t>EP88</a:t>
            </a:r>
            <a:br>
              <a:rPr lang="en-US" smtClean="0"/>
            </a:br>
            <a:r>
              <a:rPr lang="en-US" sz="3600" smtClean="0"/>
              <a:t>BottomNavigationBar in Make Order Screen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6</a:t>
            </a:r>
            <a:r>
              <a:rPr lang="en-US" smtClean="0"/>
              <a:t> Oct 2020</a:t>
            </a:r>
          </a:p>
          <a:p>
            <a:r>
              <a:rPr lang="en-US" smtClean="0"/>
              <a:t>Day#78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Review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  <a:endParaRPr lang="en-US" sz="20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BottomNavigationBar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StatefulWidget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smtClean="0"/>
              <a:t>SetState</a:t>
            </a:r>
            <a:endParaRPr lang="en-US" sz="3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StatelessWidget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Stateless and Stateful Widget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93016"/>
              </p:ext>
            </p:extLst>
          </p:nvPr>
        </p:nvGraphicFramePr>
        <p:xfrm>
          <a:off x="767080" y="1126066"/>
          <a:ext cx="10551160" cy="42079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7790">
                  <a:extLst>
                    <a:ext uri="{9D8B030D-6E8A-4147-A177-3AD203B41FA5}">
                      <a16:colId xmlns:a16="http://schemas.microsoft.com/office/drawing/2014/main" val="3655577813"/>
                    </a:ext>
                  </a:extLst>
                </a:gridCol>
                <a:gridCol w="2637790">
                  <a:extLst>
                    <a:ext uri="{9D8B030D-6E8A-4147-A177-3AD203B41FA5}">
                      <a16:colId xmlns:a16="http://schemas.microsoft.com/office/drawing/2014/main" val="1527591289"/>
                    </a:ext>
                  </a:extLst>
                </a:gridCol>
                <a:gridCol w="2637790">
                  <a:extLst>
                    <a:ext uri="{9D8B030D-6E8A-4147-A177-3AD203B41FA5}">
                      <a16:colId xmlns:a16="http://schemas.microsoft.com/office/drawing/2014/main" val="1293838847"/>
                    </a:ext>
                  </a:extLst>
                </a:gridCol>
                <a:gridCol w="2637790">
                  <a:extLst>
                    <a:ext uri="{9D8B030D-6E8A-4147-A177-3AD203B41FA5}">
                      <a16:colId xmlns:a16="http://schemas.microsoft.com/office/drawing/2014/main" val="3764138597"/>
                    </a:ext>
                  </a:extLst>
                </a:gridCol>
              </a:tblGrid>
              <a:tr h="682264">
                <a:tc>
                  <a:txBody>
                    <a:bodyPr/>
                    <a:lstStyle/>
                    <a:p>
                      <a:r>
                        <a:rPr lang="en-US" smtClean="0"/>
                        <a:t>Compared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effectLst/>
                        </a:rPr>
                        <a:t>Stateless Widgets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effectLst/>
                        </a:rPr>
                        <a:t>Stateful Widgets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Remark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721123"/>
                  </a:ext>
                </a:extLst>
              </a:tr>
              <a:tr h="720380">
                <a:tc>
                  <a:txBody>
                    <a:bodyPr/>
                    <a:lstStyle/>
                    <a:p>
                      <a:r>
                        <a:rPr lang="en-US" smtClean="0"/>
                        <a:t>Can</a:t>
                      </a:r>
                      <a:r>
                        <a:rPr lang="en-US" baseline="0" smtClean="0"/>
                        <a:t> change state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</a:p>
                    <a:p>
                      <a:pPr algn="ctr"/>
                      <a:r>
                        <a:rPr lang="en-US" smtClean="0"/>
                        <a:t>(build UI one time)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Yes</a:t>
                      </a:r>
                    </a:p>
                    <a:p>
                      <a:pPr algn="ctr"/>
                      <a:r>
                        <a:rPr lang="en-US" smtClean="0"/>
                        <a:t>(can</a:t>
                      </a:r>
                      <a:r>
                        <a:rPr lang="en-US" baseline="0" smtClean="0"/>
                        <a:t> rebuild)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 setState to rebuild UI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289157"/>
                  </a:ext>
                </a:extLst>
              </a:tr>
              <a:tr h="720380">
                <a:tc>
                  <a:txBody>
                    <a:bodyPr/>
                    <a:lstStyle/>
                    <a:p>
                      <a:r>
                        <a:rPr lang="en-US" smtClean="0"/>
                        <a:t>Dynamic UI </a:t>
                      </a:r>
                    </a:p>
                    <a:p>
                      <a:r>
                        <a:rPr lang="en-US" smtClean="0"/>
                        <a:t>(Redraw</a:t>
                      </a:r>
                      <a:r>
                        <a:rPr lang="en-US" baseline="0" smtClean="0"/>
                        <a:t> UI)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Yes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388415"/>
                  </a:ext>
                </a:extLst>
              </a:tr>
              <a:tr h="720380">
                <a:tc>
                  <a:txBody>
                    <a:bodyPr/>
                    <a:lstStyle/>
                    <a:p>
                      <a:r>
                        <a:rPr lang="en-US" smtClean="0"/>
                        <a:t>setState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Yes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Run command inside</a:t>
                      </a:r>
                      <a:r>
                        <a:rPr lang="en-US" baseline="0" smtClean="0"/>
                        <a:t> &amp; reload UI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016348"/>
                  </a:ext>
                </a:extLst>
              </a:tr>
              <a:tr h="682264">
                <a:tc>
                  <a:txBody>
                    <a:bodyPr/>
                    <a:lstStyle/>
                    <a:p>
                      <a:r>
                        <a:rPr lang="en-US" smtClean="0"/>
                        <a:t>initState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Cannot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r>
                        <a:rPr lang="en-US" baseline="30000" smtClean="0"/>
                        <a:t>st</a:t>
                      </a:r>
                      <a:r>
                        <a:rPr lang="en-US" baseline="0" smtClean="0"/>
                        <a:t> Run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92291"/>
                  </a:ext>
                </a:extLst>
              </a:tr>
              <a:tr h="6822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124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820" y="5633720"/>
            <a:ext cx="10754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Stateless Widget e.g. Text, Row, Column -&gt; Only show &amp; No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Stateful Widget e.g. dropdown, TextField, CheckBox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597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UI Design</a:t>
            </a:r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45" y="1047747"/>
            <a:ext cx="1197851" cy="239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41" y="1041397"/>
            <a:ext cx="1144863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35" y="1041397"/>
            <a:ext cx="1167236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802" y="1041397"/>
            <a:ext cx="1164157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677" y="4148304"/>
            <a:ext cx="1210346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 flipV="1">
            <a:off x="4988896" y="2239432"/>
            <a:ext cx="52274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0" idx="3"/>
            <a:endCxn id="32" idx="1"/>
          </p:cNvCxnSpPr>
          <p:nvPr/>
        </p:nvCxnSpPr>
        <p:spPr>
          <a:xfrm>
            <a:off x="6656504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0"/>
            <a:endCxn id="33" idx="0"/>
          </p:cNvCxnSpPr>
          <p:nvPr/>
        </p:nvCxnSpPr>
        <p:spPr>
          <a:xfrm rot="5400000" flipH="1" flipV="1">
            <a:off x="7808477" y="-683007"/>
            <a:ext cx="12700" cy="3448808"/>
          </a:xfrm>
          <a:prstGeom prst="bentConnector3">
            <a:avLst>
              <a:gd name="adj1" fmla="val 1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2" idx="3"/>
            <a:endCxn id="33" idx="1"/>
          </p:cNvCxnSpPr>
          <p:nvPr/>
        </p:nvCxnSpPr>
        <p:spPr>
          <a:xfrm>
            <a:off x="8387271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2" idx="2"/>
            <a:endCxn id="38" idx="0"/>
          </p:cNvCxnSpPr>
          <p:nvPr/>
        </p:nvCxnSpPr>
        <p:spPr>
          <a:xfrm>
            <a:off x="7803653" y="3437466"/>
            <a:ext cx="2197" cy="71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3" idx="2"/>
            <a:endCxn id="38" idx="3"/>
          </p:cNvCxnSpPr>
          <p:nvPr/>
        </p:nvCxnSpPr>
        <p:spPr>
          <a:xfrm rot="5400000">
            <a:off x="8013511" y="3834978"/>
            <a:ext cx="1916882" cy="112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902159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EP71</a:t>
            </a: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614997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EP72</a:t>
            </a: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84630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EP73</a:t>
            </a:r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070156" y="3087970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EP74</a:t>
            </a:r>
            <a:endParaRPr lang="en-US" sz="1600"/>
          </a:p>
        </p:txBody>
      </p:sp>
      <p:sp>
        <p:nvSpPr>
          <p:cNvPr id="137" name="Rectangle 136"/>
          <p:cNvSpPr/>
          <p:nvPr/>
        </p:nvSpPr>
        <p:spPr>
          <a:xfrm>
            <a:off x="9087558" y="356715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EP76</a:t>
            </a: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45752" y="620659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EP77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11642" y="1966383"/>
            <a:ext cx="112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SCAN QR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855442" y="4148304"/>
            <a:ext cx="1228938" cy="2392834"/>
            <a:chOff x="143943" y="1070379"/>
            <a:chExt cx="2370618" cy="4780098"/>
          </a:xfrm>
        </p:grpSpPr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77" name="Rectangle 176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Order(14)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Status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Payment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More</a:t>
              </a:r>
              <a:endParaRPr lang="en-US" sz="40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5855442" y="5947833"/>
            <a:ext cx="1228938" cy="2946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Magnetic Disk 185"/>
          <p:cNvSpPr/>
          <p:nvPr/>
        </p:nvSpPr>
        <p:spPr>
          <a:xfrm>
            <a:off x="10312023" y="2164146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187" name="Rectangle 186"/>
          <p:cNvSpPr/>
          <p:nvPr/>
        </p:nvSpPr>
        <p:spPr>
          <a:xfrm>
            <a:off x="10209415" y="2645685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</a:t>
            </a:r>
            <a:endParaRPr lang="en-US" sz="1600"/>
          </a:p>
        </p:txBody>
      </p:sp>
      <p:sp>
        <p:nvSpPr>
          <p:cNvPr id="190" name="Frame 189"/>
          <p:cNvSpPr/>
          <p:nvPr/>
        </p:nvSpPr>
        <p:spPr>
          <a:xfrm>
            <a:off x="10185663" y="3047537"/>
            <a:ext cx="1784087" cy="876763"/>
          </a:xfrm>
          <a:prstGeom prst="frame">
            <a:avLst>
              <a:gd name="adj1" fmla="val 4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GlobalAppData (Singleton)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Flowchart: Magnetic Disk 190"/>
          <p:cNvSpPr/>
          <p:nvPr/>
        </p:nvSpPr>
        <p:spPr>
          <a:xfrm>
            <a:off x="10312023" y="1682607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TT_ORDERS</a:t>
            </a:r>
            <a:endParaRPr lang="en-US" sz="900"/>
          </a:p>
        </p:txBody>
      </p:sp>
      <p:sp>
        <p:nvSpPr>
          <p:cNvPr id="192" name="Flowchart: Magnetic Disk 191"/>
          <p:cNvSpPr/>
          <p:nvPr/>
        </p:nvSpPr>
        <p:spPr>
          <a:xfrm>
            <a:off x="8451924" y="5484039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193" name="Rectangle 192"/>
          <p:cNvSpPr/>
          <p:nvPr/>
        </p:nvSpPr>
        <p:spPr>
          <a:xfrm>
            <a:off x="8035197" y="5269147"/>
            <a:ext cx="321422" cy="2148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1646288" y="4251513"/>
            <a:ext cx="1228649" cy="2398378"/>
            <a:chOff x="4963375" y="1070378"/>
            <a:chExt cx="2265250" cy="4780098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8"/>
            <a:srcRect l="2279" r="1206" b="1342"/>
            <a:stretch/>
          </p:blipFill>
          <p:spPr>
            <a:xfrm>
              <a:off x="4963375" y="1070378"/>
              <a:ext cx="2265250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3" name="Rectangle 202"/>
            <p:cNvSpPr/>
            <p:nvPr/>
          </p:nvSpPr>
          <p:spPr>
            <a:xfrm>
              <a:off x="6606049" y="2070100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06049" y="2352531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606049" y="2634962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06049" y="2917393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06049" y="3199824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606049" y="3482255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06049" y="376468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06049" y="4047117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06049" y="4329548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606049" y="4611979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606049" y="489440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7990" y="4251513"/>
            <a:ext cx="1149123" cy="239837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816" y="4245163"/>
            <a:ext cx="1162531" cy="2413729"/>
          </a:xfrm>
          <a:prstGeom prst="rect">
            <a:avLst/>
          </a:prstGeom>
        </p:spPr>
      </p:pic>
      <p:cxnSp>
        <p:nvCxnSpPr>
          <p:cNvPr id="224" name="Elbow Connector 223"/>
          <p:cNvCxnSpPr>
            <a:stCxn id="177" idx="2"/>
            <a:endCxn id="248" idx="2"/>
          </p:cNvCxnSpPr>
          <p:nvPr/>
        </p:nvCxnSpPr>
        <p:spPr>
          <a:xfrm rot="5400000">
            <a:off x="3257905" y="3854182"/>
            <a:ext cx="486870" cy="5102122"/>
          </a:xfrm>
          <a:prstGeom prst="bentConnector3">
            <a:avLst>
              <a:gd name="adj1" fmla="val 120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178" idx="2"/>
            <a:endCxn id="202" idx="2"/>
          </p:cNvCxnSpPr>
          <p:nvPr/>
        </p:nvCxnSpPr>
        <p:spPr>
          <a:xfrm rot="5400000">
            <a:off x="4049300" y="4373121"/>
            <a:ext cx="488083" cy="4065456"/>
          </a:xfrm>
          <a:prstGeom prst="bentConnector3">
            <a:avLst>
              <a:gd name="adj1" fmla="val 1277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79" idx="2"/>
            <a:endCxn id="215" idx="2"/>
          </p:cNvCxnSpPr>
          <p:nvPr/>
        </p:nvCxnSpPr>
        <p:spPr>
          <a:xfrm rot="5400000">
            <a:off x="4825656" y="4858704"/>
            <a:ext cx="488083" cy="3094290"/>
          </a:xfrm>
          <a:prstGeom prst="bentConnector3">
            <a:avLst>
              <a:gd name="adj1" fmla="val 134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15" idx="3"/>
            <a:endCxn id="216" idx="1"/>
          </p:cNvCxnSpPr>
          <p:nvPr/>
        </p:nvCxnSpPr>
        <p:spPr>
          <a:xfrm>
            <a:off x="4097113" y="5450702"/>
            <a:ext cx="1937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66" y="4266254"/>
            <a:ext cx="1159426" cy="238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2" name="Rectangle 251"/>
          <p:cNvSpPr/>
          <p:nvPr/>
        </p:nvSpPr>
        <p:spPr>
          <a:xfrm>
            <a:off x="409221" y="6108137"/>
            <a:ext cx="1077412" cy="1553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6797" y="4148304"/>
            <a:ext cx="1155472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520" y="1067795"/>
            <a:ext cx="1155472" cy="238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6" name="Straight Arrow Connector 255"/>
          <p:cNvCxnSpPr/>
          <p:nvPr/>
        </p:nvCxnSpPr>
        <p:spPr>
          <a:xfrm>
            <a:off x="8040536" y="4969369"/>
            <a:ext cx="1833911" cy="5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254621" y="4851635"/>
            <a:ext cx="780576" cy="32660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755199" y="6207473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EP78</a:t>
            </a:r>
            <a:endParaRPr lang="en-US"/>
          </a:p>
        </p:txBody>
      </p:sp>
      <p:cxnSp>
        <p:nvCxnSpPr>
          <p:cNvPr id="265" name="Straight Arrow Connector 264"/>
          <p:cNvCxnSpPr>
            <a:endCxn id="255" idx="2"/>
          </p:cNvCxnSpPr>
          <p:nvPr/>
        </p:nvCxnSpPr>
        <p:spPr>
          <a:xfrm flipV="1">
            <a:off x="952256" y="3456843"/>
            <a:ext cx="0" cy="78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9685568" y="5918823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892196" y="2501137"/>
            <a:ext cx="948114" cy="153452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Scan QR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603673" y="4702629"/>
            <a:ext cx="11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 ID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740340" y="6556824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EP80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361972" y="656896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EP79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52400" y="559220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EP87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&amp; Coding Steps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" y="1196824"/>
            <a:ext cx="2580640" cy="5219216"/>
            <a:chOff x="143943" y="1070379"/>
            <a:chExt cx="2370618" cy="47800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Order(14)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Status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Payment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More</a:t>
              </a:r>
              <a:endParaRPr 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7932" y="1889760"/>
            <a:ext cx="2392776" cy="369889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3200" y="1559560"/>
            <a:ext cx="548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Scaffold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AppBar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BottomNavigationBar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mtClean="0"/>
              <a:t>Type: ButtomNavigationBar.fixed</a:t>
            </a:r>
          </a:p>
          <a:p>
            <a:pPr marL="1257300" lvl="2" indent="-342900">
              <a:buFontTx/>
              <a:buAutoNum type="arabicPeriod"/>
            </a:pPr>
            <a:r>
              <a:rPr lang="en-US" smtClean="0"/>
              <a:t>onTab </a:t>
            </a:r>
            <a:r>
              <a:rPr lang="en-US" smtClean="0">
                <a:sym typeface="Wingdings 3" panose="05040102010807070707" pitchFamily="18" charset="2"/>
              </a:rPr>
              <a:t></a:t>
            </a:r>
            <a:r>
              <a:rPr lang="en-US" smtClean="0"/>
              <a:t> change _tabIndex</a:t>
            </a:r>
          </a:p>
          <a:p>
            <a:pPr marL="1257300" lvl="2" indent="-342900">
              <a:buFontTx/>
              <a:buAutoNum type="arabicPeriod"/>
            </a:pPr>
            <a:r>
              <a:rPr lang="en-US" smtClean="0"/>
              <a:t>currentIndex: 0,1,2,3</a:t>
            </a:r>
          </a:p>
          <a:p>
            <a:pPr marL="1257300" lvl="2" indent="-342900">
              <a:buFontTx/>
              <a:buAutoNum type="arabicPeriod"/>
            </a:pPr>
            <a:r>
              <a:rPr lang="en-US" smtClean="0"/>
              <a:t>Items: [Tab#1, </a:t>
            </a:r>
            <a:r>
              <a:rPr lang="en-US"/>
              <a:t>Tab</a:t>
            </a:r>
            <a:r>
              <a:rPr lang="en-US" smtClean="0"/>
              <a:t>#2, </a:t>
            </a:r>
            <a:r>
              <a:rPr lang="en-US"/>
              <a:t>Tab</a:t>
            </a:r>
            <a:r>
              <a:rPr lang="en-US" smtClean="0"/>
              <a:t>#3, </a:t>
            </a:r>
            <a:r>
              <a:rPr lang="en-US"/>
              <a:t>Tab</a:t>
            </a:r>
            <a:r>
              <a:rPr lang="en-US" smtClean="0"/>
              <a:t>#4]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Body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mtClean="0"/>
              <a:t>_tabIndex == 0 ? Tab#1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_tabIndex == </a:t>
            </a:r>
            <a:r>
              <a:rPr lang="en-US" smtClean="0"/>
              <a:t>1 </a:t>
            </a:r>
            <a:r>
              <a:rPr lang="en-US"/>
              <a:t>? </a:t>
            </a:r>
            <a:r>
              <a:rPr lang="en-US" smtClean="0"/>
              <a:t>Tab#2</a:t>
            </a:r>
            <a:endParaRPr 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_tabIndex == </a:t>
            </a:r>
            <a:r>
              <a:rPr lang="en-US" smtClean="0"/>
              <a:t>2 </a:t>
            </a:r>
            <a:r>
              <a:rPr lang="en-US"/>
              <a:t>? </a:t>
            </a:r>
            <a:r>
              <a:rPr lang="en-US" smtClean="0"/>
              <a:t>Tab#3</a:t>
            </a:r>
            <a:endParaRPr 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/>
              <a:t>_tabIndex == </a:t>
            </a:r>
            <a:r>
              <a:rPr lang="en-US" smtClean="0"/>
              <a:t>3 </a:t>
            </a:r>
            <a:r>
              <a:rPr lang="en-US"/>
              <a:t>? </a:t>
            </a:r>
            <a:r>
              <a:rPr lang="en-US" smtClean="0"/>
              <a:t>Tab#4</a:t>
            </a:r>
            <a:endParaRPr lang="en-US"/>
          </a:p>
          <a:p>
            <a:pPr marL="342900" indent="-342900">
              <a:buAutoNum type="arabicPeriod"/>
            </a:pPr>
            <a:r>
              <a:rPr lang="en-US" smtClean="0"/>
              <a:t>StatelessWidget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Tab#1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Tab#2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Tab#3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Tab#4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mtClean="0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1194" y="2184400"/>
            <a:ext cx="2275840" cy="297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880"/>
            <a:ext cx="3981887" cy="4773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98" y="1833881"/>
            <a:ext cx="3667230" cy="47737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0240" y="1173480"/>
            <a:ext cx="394124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buttomNavigationBar in scaffold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1699" y="1188720"/>
            <a:ext cx="36672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Stateless Widget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8396"/>
            <a:ext cx="2595770" cy="5397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" name="Group 3"/>
          <p:cNvGrpSpPr/>
          <p:nvPr/>
        </p:nvGrpSpPr>
        <p:grpSpPr>
          <a:xfrm>
            <a:off x="5146812" y="1127250"/>
            <a:ext cx="2695161" cy="5223854"/>
            <a:chOff x="143943" y="1070379"/>
            <a:chExt cx="2370618" cy="47800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Order(14)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Status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Payment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More</a:t>
              </a:r>
              <a:endParaRPr 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727174" y="3096039"/>
            <a:ext cx="974035" cy="85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7924</TotalTime>
  <Words>252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Wingdings 3</vt:lpstr>
      <vt:lpstr>Yu Gothic (Headings)</vt:lpstr>
      <vt:lpstr>Atlas</vt:lpstr>
      <vt:lpstr>EP88 BottomNavigationBar in Make Order Screen Case Study “Restaurant E-menu” ระบบสั่งอาหารผ่านมือถือ</vt:lpstr>
      <vt:lpstr>CONTENT</vt:lpstr>
      <vt:lpstr>Key Knowledge</vt:lpstr>
      <vt:lpstr>Stateless and Stateful Widget</vt:lpstr>
      <vt:lpstr>Overall UI Design</vt:lpstr>
      <vt:lpstr>UI Design &amp; Coding Steps</vt:lpstr>
      <vt:lpstr>Coding</vt:lpstr>
      <vt:lpstr>Final 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243</cp:revision>
  <dcterms:created xsi:type="dcterms:W3CDTF">2020-07-26T15:09:54Z</dcterms:created>
  <dcterms:modified xsi:type="dcterms:W3CDTF">2020-10-07T15:21:04Z</dcterms:modified>
</cp:coreProperties>
</file>