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77" r:id="rId2"/>
    <p:sldId id="478" r:id="rId3"/>
    <p:sldId id="484" r:id="rId4"/>
    <p:sldId id="482" r:id="rId5"/>
    <p:sldId id="483" r:id="rId6"/>
    <p:sldId id="485" r:id="rId7"/>
    <p:sldId id="486" r:id="rId8"/>
    <p:sldId id="480" r:id="rId9"/>
    <p:sldId id="487" r:id="rId10"/>
    <p:sldId id="489" r:id="rId11"/>
    <p:sldId id="488" r:id="rId12"/>
    <p:sldId id="481" r:id="rId13"/>
    <p:sldId id="479" r:id="rId1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74"/>
    <a:srgbClr val="003DB8"/>
    <a:srgbClr val="297FD5"/>
    <a:srgbClr val="405395"/>
    <a:srgbClr val="593E86"/>
    <a:srgbClr val="281C3C"/>
    <a:srgbClr val="4A336F"/>
    <a:srgbClr val="3A2856"/>
    <a:srgbClr val="5D739A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3" autoAdjust="0"/>
    <p:restoredTop sz="74971" autoAdjust="0"/>
  </p:normalViewPr>
  <p:slideViewPr>
    <p:cSldViewPr snapToGrid="0">
      <p:cViewPr varScale="1">
        <p:scale>
          <a:sx n="106" d="100"/>
          <a:sy n="106" d="100"/>
        </p:scale>
        <p:origin x="750" y="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B8AE93-5721-4026-809F-370F26D630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3D0CA-F2F4-44FD-9EC8-4B9862D7B4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A2A7E-56C3-42AA-9156-AEABA577C062}" type="datetimeFigureOut">
              <a:rPr lang="th-TH" smtClean="0"/>
              <a:t>27/02/65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E80FB-58FB-4536-BBF2-9F764F909E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0FE60-EC33-461A-9CDB-4C20F5B0B0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CA00E-6827-45E2-B1BC-6BB1FDD1AC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5915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805D4-B8A8-454F-90F6-0A8987438DEE}" type="datetimeFigureOut">
              <a:rPr lang="th-TH" smtClean="0"/>
              <a:t>27/02/65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8048F-B1B0-43DC-ACCD-821B56A9BE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8728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8048F-B1B0-43DC-ACCD-821B56A9BEF6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22849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9834-F524-45FF-AA0A-2986771FC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AEF3B-72BE-4707-A983-DEC9DFE50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374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554A0-118E-48AC-8CB8-3D2FA13C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F2D46-8F77-4745-B394-8A057C8C0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19EDB-E784-4D30-A49F-83ED2C16A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721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D627-04AF-43D5-B724-F15B8354D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EEE109-0E6E-466B-BDA3-A52FE54AF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B0CA7-D71A-4063-8C8F-2008CF818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0577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9D62C-5540-4293-B7AE-D7003095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B8BF7-5501-4800-A50C-6F2AFC344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3814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14FCD5-F085-4CC4-AADA-B623317E8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9975B-9205-45E2-AB2D-E8225DDAE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550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571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571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2400">
                <a:solidFill>
                  <a:schemeClr val="bg1"/>
                </a:solidFill>
                <a:latin typeface="+mj-lt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10416103" y="111926"/>
            <a:ext cx="1631092" cy="351624"/>
          </a:xfrm>
          <a:prstGeom prst="rect">
            <a:avLst/>
          </a:prstGeom>
          <a:noFill/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F19F08-8931-418A-A4AE-D7B305D507C0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330016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08DB2-8534-434A-AC21-DBD2972D0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0091C-7DB7-4003-ABB8-B456EFC74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13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29E8-DAFF-4725-831F-4D13FE47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79A09-F88A-4827-BECF-10935E89D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332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AF36-BD75-486C-8540-EE146505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3631-EEEB-43E3-8D13-4411C3A69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F3227-46B2-4FDB-A4A3-A78EA5684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03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7AF74-F70C-4243-AC32-B19218948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EEC36-E8D6-4D15-B23B-47E619892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7E0A2-1A4F-482C-B51F-44F1B3F99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CA57E-78AC-4629-B4C1-10241933C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BD3E2C-50D3-4292-8E8A-14BB5F700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5832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F865-AFB1-4457-A9BC-5BFB6983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307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603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F3736A-0617-4931-A449-CA8FB0C04A75}"/>
              </a:ext>
            </a:extLst>
          </p:cNvPr>
          <p:cNvSpPr/>
          <p:nvPr userDrawn="1"/>
        </p:nvSpPr>
        <p:spPr>
          <a:xfrm>
            <a:off x="0" y="0"/>
            <a:ext cx="12192000" cy="504825"/>
          </a:xfrm>
          <a:prstGeom prst="rect">
            <a:avLst/>
          </a:prstGeom>
          <a:solidFill>
            <a:srgbClr val="593E8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5F865-AFB1-4457-A9BC-5BFB69838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0007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5B718B66-A5D7-48BB-94C8-9FB13906AF5C}"/>
              </a:ext>
            </a:extLst>
          </p:cNvPr>
          <p:cNvSpPr/>
          <p:nvPr userDrawn="1"/>
        </p:nvSpPr>
        <p:spPr>
          <a:xfrm>
            <a:off x="10502900" y="0"/>
            <a:ext cx="1689100" cy="504823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rgbClr val="593E86"/>
              </a:gs>
              <a:gs pos="100000">
                <a:srgbClr val="281C3C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th-TH" altLang="ja-JP" sz="1600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หน้า</a:t>
            </a:r>
            <a:r>
              <a:rPr lang="en-US" altLang="ja-JP" sz="1600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 </a:t>
            </a:r>
            <a:fld id="{DD04DF85-ADCB-4E8A-A23F-C9CEF091EC87}" type="slidenum">
              <a:rPr lang="ja-JP" altLang="en-US" sz="16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endParaRPr lang="ja-JP" alt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19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F3736A-0617-4931-A449-CA8FB0C04A75}"/>
              </a:ext>
            </a:extLst>
          </p:cNvPr>
          <p:cNvSpPr/>
          <p:nvPr userDrawn="1"/>
        </p:nvSpPr>
        <p:spPr>
          <a:xfrm>
            <a:off x="0" y="0"/>
            <a:ext cx="12192000" cy="885825"/>
          </a:xfrm>
          <a:prstGeom prst="rect">
            <a:avLst/>
          </a:prstGeom>
          <a:solidFill>
            <a:srgbClr val="593E8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5F865-AFB1-4457-A9BC-5BFB69838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4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8B6D5EA-BC8F-4EBB-9B7B-67B7641342BC}"/>
              </a:ext>
            </a:extLst>
          </p:cNvPr>
          <p:cNvSpPr/>
          <p:nvPr userDrawn="1"/>
        </p:nvSpPr>
        <p:spPr>
          <a:xfrm>
            <a:off x="10401300" y="0"/>
            <a:ext cx="1790700" cy="885824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rgbClr val="593E86"/>
              </a:gs>
              <a:gs pos="100000">
                <a:srgbClr val="281C3C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r"/>
            <a:r>
              <a:rPr lang="th-TH" altLang="ja-JP" sz="1600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หน้า</a:t>
            </a:r>
            <a:r>
              <a:rPr lang="en-US" altLang="ja-JP" sz="1600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 </a:t>
            </a:r>
            <a:fld id="{DD04DF85-ADCB-4E8A-A23F-C9CEF091EC87}" type="slidenum">
              <a:rPr lang="ja-JP" altLang="en-US" sz="16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lvl="0" algn="r"/>
              <a:t>‹#›</a:t>
            </a:fld>
            <a:endParaRPr lang="ja-JP" altLang="en-US" sz="1600" dirty="0">
              <a:solidFill>
                <a:schemeClr val="bg1"/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48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405B54-2184-4252-9E53-774D6E21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59970-0453-474A-87A1-91B96CB36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C0C2A1-2F2D-4976-B048-5EC0C97EC1BD}"/>
              </a:ext>
            </a:extLst>
          </p:cNvPr>
          <p:cNvSpPr/>
          <p:nvPr userDrawn="1"/>
        </p:nvSpPr>
        <p:spPr>
          <a:xfrm>
            <a:off x="5372100" y="6601370"/>
            <a:ext cx="6819900" cy="2566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highlight>
                <a:srgbClr val="405395"/>
              </a:highligh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7399D4-3383-4D04-9AEF-E2690A63F87B}"/>
              </a:ext>
            </a:extLst>
          </p:cNvPr>
          <p:cNvSpPr/>
          <p:nvPr userDrawn="1"/>
        </p:nvSpPr>
        <p:spPr>
          <a:xfrm>
            <a:off x="1504551" y="6601370"/>
            <a:ext cx="4248549" cy="2566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7A57DC1F-A1BB-4FEF-B880-E7FA06A57787}"/>
              </a:ext>
            </a:extLst>
          </p:cNvPr>
          <p:cNvSpPr/>
          <p:nvPr userDrawn="1"/>
        </p:nvSpPr>
        <p:spPr>
          <a:xfrm flipH="1">
            <a:off x="5645150" y="6601370"/>
            <a:ext cx="107950" cy="25663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DFB7FA-3607-4836-82CF-31D31526E57F}"/>
              </a:ext>
            </a:extLst>
          </p:cNvPr>
          <p:cNvSpPr txBox="1"/>
          <p:nvPr userDrawn="1"/>
        </p:nvSpPr>
        <p:spPr>
          <a:xfrm>
            <a:off x="128687" y="6539814"/>
            <a:ext cx="1295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spc="300" dirty="0">
                <a:solidFill>
                  <a:srgbClr val="002060"/>
                </a:solidFill>
                <a:latin typeface="Arial Black" panose="020B0A04020102020204" pitchFamily="34" charset="0"/>
              </a:rPr>
              <a:t>AISIN</a:t>
            </a:r>
            <a:endParaRPr lang="th-TH" sz="2000" b="1" i="1" spc="3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8E0D60-CC8F-4C4F-83A9-E4F9FB65A256}"/>
              </a:ext>
            </a:extLst>
          </p:cNvPr>
          <p:cNvSpPr txBox="1"/>
          <p:nvPr userDrawn="1"/>
        </p:nvSpPr>
        <p:spPr>
          <a:xfrm>
            <a:off x="1504552" y="6570592"/>
            <a:ext cx="4119862" cy="3385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spc="600" dirty="0">
                <a:solidFill>
                  <a:schemeClr val="bg1"/>
                </a:solidFill>
                <a:latin typeface="+mj-lt"/>
                <a:cs typeface="+mj-cs"/>
              </a:rPr>
              <a:t>WISS- LARAVEL</a:t>
            </a:r>
            <a:endParaRPr lang="th-TH" sz="1600" spc="600" dirty="0">
              <a:solidFill>
                <a:schemeClr val="bg1"/>
              </a:solidFill>
              <a:latin typeface="+mj-lt"/>
              <a:cs typeface="+mj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C20A38-BABE-4B40-B1D5-EE7FA7C4958B}"/>
              </a:ext>
            </a:extLst>
          </p:cNvPr>
          <p:cNvSpPr txBox="1"/>
          <p:nvPr userDrawn="1"/>
        </p:nvSpPr>
        <p:spPr>
          <a:xfrm>
            <a:off x="5833119" y="6601370"/>
            <a:ext cx="4581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spc="600" dirty="0">
                <a:solidFill>
                  <a:schemeClr val="bg1"/>
                </a:solidFill>
                <a:effectLst/>
                <a:latin typeface="+mj-lt"/>
                <a:cs typeface="+mj-cs"/>
              </a:rPr>
              <a:t>WEB INTEFACE SELF - SERVICE</a:t>
            </a:r>
            <a:endParaRPr lang="th-TH" sz="1800" spc="600" dirty="0">
              <a:solidFill>
                <a:schemeClr val="bg1"/>
              </a:solidFill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9356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technofaq.org/posts/2015/12/mobile-payroll-app-your-passkey-to-employee-empowerment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37" descr="Cardiogram">
            <a:extLst>
              <a:ext uri="{FF2B5EF4-FFF2-40B4-BE49-F238E27FC236}">
                <a16:creationId xmlns:a16="http://schemas.microsoft.com/office/drawing/2014/main" id="{EEACCAA0-5C92-40CC-9BE2-FE015EF560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duotone>
              <a:prstClr val="black"/>
              <a:srgbClr val="593E86">
                <a:tint val="45000"/>
                <a:satMod val="400000"/>
              </a:srgbClr>
            </a:duotone>
          </a:blip>
          <a:srcRect l="2898" r="9224" b="-1"/>
          <a:stretch/>
        </p:blipFill>
        <p:spPr>
          <a:xfrm>
            <a:off x="3132161" y="1021"/>
            <a:ext cx="9059839" cy="6855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EA8271-0594-4857-B542-DD8BBE06F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2114" y="1099670"/>
            <a:ext cx="5316497" cy="3896075"/>
          </a:xfrm>
        </p:spPr>
        <p:txBody>
          <a:bodyPr anchor="b">
            <a:normAutofit/>
          </a:bodyPr>
          <a:lstStyle/>
          <a:p>
            <a:pPr algn="r"/>
            <a:r>
              <a:rPr lang="en-US" sz="6600" b="1" dirty="0"/>
              <a:t>How to Develop first Flutter</a:t>
            </a:r>
            <a:br>
              <a:rPr lang="en-US" sz="4600" dirty="0"/>
            </a:br>
            <a:r>
              <a:rPr lang="en-US" sz="2800" dirty="0"/>
              <a:t>WISS – Web Interactive Self-Service</a:t>
            </a:r>
            <a:br>
              <a:rPr lang="en-US" sz="2800" dirty="0"/>
            </a:br>
            <a:br>
              <a:rPr lang="en-US" sz="2800" dirty="0"/>
            </a:br>
            <a:r>
              <a:rPr lang="en-US" sz="2200" dirty="0"/>
              <a:t>Aisin Asia Pacific</a:t>
            </a:r>
            <a:endParaRPr lang="th-TH" sz="4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948AF1C-0DDC-4676-ACB8-53092AF2E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5623880"/>
            <a:ext cx="4972512" cy="941028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25 Feb 2022</a:t>
            </a:r>
          </a:p>
          <a:p>
            <a:pPr algn="r"/>
            <a:r>
              <a:rPr lang="en-US" dirty="0"/>
              <a:t>Traitet Th. Line @traitet</a:t>
            </a:r>
          </a:p>
        </p:txBody>
      </p:sp>
      <p:pic>
        <p:nvPicPr>
          <p:cNvPr id="4" name="Picture 3" descr="A hand holding a phone&#10;&#10;Description automatically generated with low confidence">
            <a:extLst>
              <a:ext uri="{FF2B5EF4-FFF2-40B4-BE49-F238E27FC236}">
                <a16:creationId xmlns:a16="http://schemas.microsoft.com/office/drawing/2014/main" id="{BFBE4E08-879A-4B2A-A793-28D5ACCCF0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05536" y="733425"/>
            <a:ext cx="3636067" cy="51401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EEEF95-15DD-407A-8CB1-478BEE7EC7EF}"/>
              </a:ext>
            </a:extLst>
          </p:cNvPr>
          <p:cNvSpPr/>
          <p:nvPr/>
        </p:nvSpPr>
        <p:spPr>
          <a:xfrm>
            <a:off x="1132207" y="1464906"/>
            <a:ext cx="867747" cy="43154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WISS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716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6CB3-4FF2-488F-8116-C92F838A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API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3B8BCF-E2E2-45C3-924A-E6E5735E7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98" y="600075"/>
            <a:ext cx="3247076" cy="51795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06997F-FFB0-4157-B6AA-7ED60CB64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990" y="600075"/>
            <a:ext cx="3569481" cy="51878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6CCA78-3AD4-442C-924C-8E46C0B9D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7400" y="600075"/>
            <a:ext cx="3586400" cy="517954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20BC75-B3A7-4577-8CA9-B62D00069614}"/>
              </a:ext>
            </a:extLst>
          </p:cNvPr>
          <p:cNvSpPr/>
          <p:nvPr/>
        </p:nvSpPr>
        <p:spPr>
          <a:xfrm>
            <a:off x="578497" y="5971592"/>
            <a:ext cx="6991973" cy="410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= Page (call api)</a:t>
            </a:r>
            <a:endParaRPr lang="th-TH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A3E068-A55A-4615-8E4D-1F6BCB719614}"/>
              </a:ext>
            </a:extLst>
          </p:cNvPr>
          <p:cNvSpPr/>
          <p:nvPr/>
        </p:nvSpPr>
        <p:spPr>
          <a:xfrm>
            <a:off x="7767400" y="5971592"/>
            <a:ext cx="3586400" cy="410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99856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80502-99AE-4885-A5B9-B5051EE1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UX/UI</a:t>
            </a:r>
            <a:endParaRPr lang="th-T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A3ADFA-7732-4C68-A385-C367D9673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596" y="755779"/>
            <a:ext cx="3291363" cy="34292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549DA8-74D6-44B1-9684-59045C1D5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236" y="755779"/>
            <a:ext cx="2418144" cy="34292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F342A6-6679-44DE-A523-832A4C0968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26"/>
          <a:stretch/>
        </p:blipFill>
        <p:spPr>
          <a:xfrm>
            <a:off x="183577" y="755779"/>
            <a:ext cx="3291363" cy="451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23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1CB8-3B93-4212-9C3A-99955B44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Parameter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D4489-5BF7-49BC-837B-CEBDD0E77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86" y="723900"/>
            <a:ext cx="2324863" cy="47391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BBB1AC-3D77-48A2-B5B7-8CC4986DE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247" y="723900"/>
            <a:ext cx="2339760" cy="46724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DBEAD2-BA06-4C41-A628-458941CA4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994" y="723900"/>
            <a:ext cx="2129055" cy="48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4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F344-D23D-4773-B8FE-8B734F6B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th-T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BDF4F-7E57-43FD-A7BC-06058D4BFA73}"/>
              </a:ext>
            </a:extLst>
          </p:cNvPr>
          <p:cNvSpPr txBox="1"/>
          <p:nvPr/>
        </p:nvSpPr>
        <p:spPr>
          <a:xfrm>
            <a:off x="933450" y="762000"/>
            <a:ext cx="5829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dirty="0"/>
              <a:t>Upload to web</a:t>
            </a:r>
          </a:p>
          <a:p>
            <a:pPr marL="514350" indent="-514350">
              <a:buAutoNum type="arabicPeriod"/>
            </a:pPr>
            <a:r>
              <a:rPr lang="en-US" dirty="0"/>
              <a:t>Call api</a:t>
            </a:r>
          </a:p>
          <a:p>
            <a:pPr marL="514350" indent="-514350">
              <a:buAutoNum type="arabicPeriod"/>
            </a:pPr>
            <a:r>
              <a:rPr lang="en-US" dirty="0"/>
              <a:t>Run on Android studio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4056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4B75AB-EB0E-4329-88A4-301615D9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</a:t>
            </a:r>
            <a:endParaRPr lang="th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EB295-BCEF-4C21-8A85-3B2C11BED41E}"/>
              </a:ext>
            </a:extLst>
          </p:cNvPr>
          <p:cNvSpPr txBox="1"/>
          <p:nvPr/>
        </p:nvSpPr>
        <p:spPr>
          <a:xfrm>
            <a:off x="774441" y="905069"/>
            <a:ext cx="9374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hub: https://github.com/traitet/wissflutter01.git</a:t>
            </a:r>
            <a:endParaRPr lang="th-T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5DF0F7-8C43-44B7-906C-5501F8A1B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99" y="1527876"/>
            <a:ext cx="2423801" cy="48910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7DBDAD-8C4F-4FBC-B547-A547488F7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527876"/>
            <a:ext cx="3999279" cy="48910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92EBF3-B053-495A-9B9C-1A3A7A3FD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082" y="1527876"/>
            <a:ext cx="2758327" cy="482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5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4263-B03D-461D-81DC-7A80821C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Menu in Scaffold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79DD34-DAC4-4A17-A8E6-F2C15D3A3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55" y="600075"/>
            <a:ext cx="3040312" cy="54117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F18C26-B062-4BFF-B5B7-D8FD8B08F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128" y="600075"/>
            <a:ext cx="4422264" cy="5411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1B69B2-C6E2-4499-9AAC-97689D0D7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924" y="600074"/>
            <a:ext cx="3430612" cy="252596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346608-98B9-4717-8C88-8CBFD81FFE6B}"/>
              </a:ext>
            </a:extLst>
          </p:cNvPr>
          <p:cNvSpPr/>
          <p:nvPr/>
        </p:nvSpPr>
        <p:spPr>
          <a:xfrm>
            <a:off x="3713584" y="2388637"/>
            <a:ext cx="1530220" cy="737402"/>
          </a:xfrm>
          <a:prstGeom prst="roundRect">
            <a:avLst>
              <a:gd name="adj" fmla="val 0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7DFB1C-B2B4-4297-913B-1D165358E941}"/>
              </a:ext>
            </a:extLst>
          </p:cNvPr>
          <p:cNvSpPr/>
          <p:nvPr/>
        </p:nvSpPr>
        <p:spPr>
          <a:xfrm>
            <a:off x="7488264" y="1249718"/>
            <a:ext cx="4317128" cy="4762112"/>
          </a:xfrm>
          <a:prstGeom prst="roundRect">
            <a:avLst>
              <a:gd name="adj" fmla="val 0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0C18FCD-83C3-4DC6-ACA7-D226F868B5E4}"/>
              </a:ext>
            </a:extLst>
          </p:cNvPr>
          <p:cNvSpPr/>
          <p:nvPr/>
        </p:nvSpPr>
        <p:spPr>
          <a:xfrm>
            <a:off x="3500924" y="3205207"/>
            <a:ext cx="3430612" cy="447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Enum</a:t>
            </a:r>
            <a:endParaRPr lang="th-TH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7B4FFB2-24BE-4060-AB7D-742FBD4AA803}"/>
              </a:ext>
            </a:extLst>
          </p:cNvPr>
          <p:cNvSpPr/>
          <p:nvPr/>
        </p:nvSpPr>
        <p:spPr>
          <a:xfrm>
            <a:off x="7383129" y="6080787"/>
            <a:ext cx="4422263" cy="447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PopupMenuButton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4115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650A-3F66-40F4-8C93-86C7F992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API: </a:t>
            </a:r>
            <a:r>
              <a:rPr lang="en-US" sz="3200" dirty="0"/>
              <a:t>https://jsonplaceholder.typicode.com/albums/1</a:t>
            </a:r>
            <a:endParaRPr lang="th-T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C62FE5-26E6-41DC-83CE-25A5FE4C5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12" y="690464"/>
            <a:ext cx="3109107" cy="53091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302CD2-B686-4B86-BC77-F3763753C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784" y="690464"/>
            <a:ext cx="2798687" cy="5309119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ABE5935-1C3E-4FC3-8922-E30B97EBE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331055"/>
              </p:ext>
            </p:extLst>
          </p:nvPr>
        </p:nvGraphicFramePr>
        <p:xfrm>
          <a:off x="7043596" y="719666"/>
          <a:ext cx="4943191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747">
                  <a:extLst>
                    <a:ext uri="{9D8B030D-6E8A-4147-A177-3AD203B41FA5}">
                      <a16:colId xmlns:a16="http://schemas.microsoft.com/office/drawing/2014/main" val="297601610"/>
                    </a:ext>
                  </a:extLst>
                </a:gridCol>
                <a:gridCol w="4218444">
                  <a:extLst>
                    <a:ext uri="{9D8B030D-6E8A-4147-A177-3AD203B41FA5}">
                      <a16:colId xmlns:a16="http://schemas.microsoft.com/office/drawing/2014/main" val="144900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Step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Step</a:t>
                      </a:r>
                      <a:endParaRPr lang="th-T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795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Create Album Model</a:t>
                      </a:r>
                      <a:endParaRPr lang="th-T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12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Create Page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1800" dirty="0"/>
                        <a:t>Call API: https://jsonplaceholder.typicode.com/albums/1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1800" dirty="0"/>
                        <a:t>Show in Page</a:t>
                      </a:r>
                      <a:endParaRPr lang="th-T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42877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23F3FE68-4709-4C5A-BCA2-6EA269A53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596" y="2769657"/>
            <a:ext cx="4906668" cy="239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5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EA47-7123-4D02-BB42-98E2A798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API: </a:t>
            </a:r>
            <a:r>
              <a:rPr lang="en-US" sz="3200" dirty="0"/>
              <a:t>https://jsonplaceholder.typicode.com/albums/1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35386-8221-4700-9156-F3C22D8F2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02198"/>
            <a:ext cx="3885952" cy="57172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A140EA-6D11-4EDE-ACC3-43FB586FD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763" y="702199"/>
            <a:ext cx="5046037" cy="571726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697787-2F05-4150-BD14-F614DC65D6C1}"/>
              </a:ext>
            </a:extLst>
          </p:cNvPr>
          <p:cNvSpPr/>
          <p:nvPr/>
        </p:nvSpPr>
        <p:spPr>
          <a:xfrm>
            <a:off x="1101012" y="2823426"/>
            <a:ext cx="3623139" cy="1748573"/>
          </a:xfrm>
          <a:prstGeom prst="roundRect">
            <a:avLst>
              <a:gd name="adj" fmla="val 0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6E9C65-D7B2-4A6F-9138-FAA20F8B401F}"/>
              </a:ext>
            </a:extLst>
          </p:cNvPr>
          <p:cNvSpPr/>
          <p:nvPr/>
        </p:nvSpPr>
        <p:spPr>
          <a:xfrm>
            <a:off x="7635551" y="2891851"/>
            <a:ext cx="3623139" cy="1748573"/>
          </a:xfrm>
          <a:prstGeom prst="roundRect">
            <a:avLst>
              <a:gd name="adj" fmla="val 0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7C19A9-18FF-4B9D-A776-407D22EC2515}"/>
              </a:ext>
            </a:extLst>
          </p:cNvPr>
          <p:cNvSpPr/>
          <p:nvPr/>
        </p:nvSpPr>
        <p:spPr>
          <a:xfrm>
            <a:off x="2912581" y="4640424"/>
            <a:ext cx="2377876" cy="447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API Function</a:t>
            </a:r>
            <a:endParaRPr lang="th-TH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911B25-144C-43C7-97A1-B36C57545361}"/>
              </a:ext>
            </a:extLst>
          </p:cNvPr>
          <p:cNvSpPr/>
          <p:nvPr/>
        </p:nvSpPr>
        <p:spPr>
          <a:xfrm>
            <a:off x="9577748" y="4780012"/>
            <a:ext cx="2377876" cy="447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Data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2046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5345-C666-4C4F-99B4-A20BC35D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Table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7CEDD-883A-42C0-B0FF-686BFBDBC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20" y="777160"/>
            <a:ext cx="2908470" cy="53036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6AD50E-F8E9-4137-A80D-5651B6139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133" y="777160"/>
            <a:ext cx="3989736" cy="53036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56F15-D8A8-401F-9222-EC092246D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963" y="777159"/>
            <a:ext cx="3958695" cy="530368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EC3E32-8F03-46D7-91E1-2A2CDCC167BB}"/>
              </a:ext>
            </a:extLst>
          </p:cNvPr>
          <p:cNvSpPr/>
          <p:nvPr/>
        </p:nvSpPr>
        <p:spPr>
          <a:xfrm>
            <a:off x="3718124" y="6080840"/>
            <a:ext cx="4004534" cy="447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Table</a:t>
            </a:r>
            <a:endParaRPr lang="th-TH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A63906-A909-4712-ACDD-9502E3CA09EE}"/>
              </a:ext>
            </a:extLst>
          </p:cNvPr>
          <p:cNvSpPr/>
          <p:nvPr/>
        </p:nvSpPr>
        <p:spPr>
          <a:xfrm>
            <a:off x="7970133" y="6080840"/>
            <a:ext cx="4004534" cy="447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Table with </a:t>
            </a:r>
            <a:r>
              <a:rPr lang="en-US" dirty="0" err="1"/>
              <a:t>Checkedbox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71468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6F7E-C866-4700-99C9-7B76D145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call Back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944DC-BB3D-4D36-9B44-4B88BBE7F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21" y="805105"/>
            <a:ext cx="2877820" cy="524778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FA09AB-B888-41F6-A4E0-61AA699F0EDF}"/>
              </a:ext>
            </a:extLst>
          </p:cNvPr>
          <p:cNvSpPr/>
          <p:nvPr/>
        </p:nvSpPr>
        <p:spPr>
          <a:xfrm>
            <a:off x="265722" y="2002333"/>
            <a:ext cx="2877820" cy="600075"/>
          </a:xfrm>
          <a:prstGeom prst="roundRect">
            <a:avLst>
              <a:gd name="adj" fmla="val 0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CC6A0B1-6DA9-4873-A685-6DED46063C26}"/>
              </a:ext>
            </a:extLst>
          </p:cNvPr>
          <p:cNvSpPr/>
          <p:nvPr/>
        </p:nvSpPr>
        <p:spPr>
          <a:xfrm>
            <a:off x="3256384" y="1315616"/>
            <a:ext cx="2127379" cy="933062"/>
          </a:xfrm>
          <a:prstGeom prst="wedgeRectCallout">
            <a:avLst>
              <a:gd name="adj1" fmla="val -58283"/>
              <a:gd name="adj2" fmla="val 38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Build Card (Class)</a:t>
            </a:r>
          </a:p>
          <a:p>
            <a:pPr algn="ctr"/>
            <a:r>
              <a:rPr lang="en-US" sz="1800" dirty="0"/>
              <a:t>onTap (Void Call Back)</a:t>
            </a:r>
            <a:endParaRPr lang="th-TH" sz="1800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8D20C9A-22B9-4129-92DE-F1B3B3D77966}"/>
              </a:ext>
            </a:extLst>
          </p:cNvPr>
          <p:cNvSpPr/>
          <p:nvPr/>
        </p:nvSpPr>
        <p:spPr>
          <a:xfrm>
            <a:off x="3256384" y="2869948"/>
            <a:ext cx="2127379" cy="616591"/>
          </a:xfrm>
          <a:prstGeom prst="wedgeRectCallout">
            <a:avLst>
              <a:gd name="adj1" fmla="val 34065"/>
              <a:gd name="adj2" fmla="val 16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BuildCard (onTap: </a:t>
            </a:r>
            <a:endParaRPr lang="th-TH" sz="1800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7816184D-11FB-404B-A896-10B57D863C14}"/>
              </a:ext>
            </a:extLst>
          </p:cNvPr>
          <p:cNvSpPr/>
          <p:nvPr/>
        </p:nvSpPr>
        <p:spPr>
          <a:xfrm>
            <a:off x="3256384" y="4182701"/>
            <a:ext cx="2127379" cy="616591"/>
          </a:xfrm>
          <a:prstGeom prst="wedgeRectCallout">
            <a:avLst>
              <a:gd name="adj1" fmla="val 34065"/>
              <a:gd name="adj2" fmla="val 16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Class BuildCard (onTap)</a:t>
            </a:r>
            <a:endParaRPr lang="th-TH" sz="1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AA40DB-6B64-418B-8A3F-39762D3B030E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4320074" y="3486539"/>
            <a:ext cx="0" cy="696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27ACD3-F4A0-471E-910F-546B457DED6E}"/>
              </a:ext>
            </a:extLst>
          </p:cNvPr>
          <p:cNvCxnSpPr>
            <a:cxnSpLocks/>
          </p:cNvCxnSpPr>
          <p:nvPr/>
        </p:nvCxnSpPr>
        <p:spPr>
          <a:xfrm>
            <a:off x="4083175" y="3486539"/>
            <a:ext cx="0" cy="696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DF58043-3146-429E-93D5-DFB913BDB1AB}"/>
              </a:ext>
            </a:extLst>
          </p:cNvPr>
          <p:cNvSpPr txBox="1"/>
          <p:nvPr/>
        </p:nvSpPr>
        <p:spPr>
          <a:xfrm>
            <a:off x="3256383" y="3639493"/>
            <a:ext cx="939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</a:t>
            </a:r>
            <a:endParaRPr lang="th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CCE7B9-5F7A-41DE-B2FF-28FFEFE10158}"/>
              </a:ext>
            </a:extLst>
          </p:cNvPr>
          <p:cNvSpPr txBox="1"/>
          <p:nvPr/>
        </p:nvSpPr>
        <p:spPr>
          <a:xfrm>
            <a:off x="4308858" y="3577938"/>
            <a:ext cx="2127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onTap</a:t>
            </a:r>
          </a:p>
          <a:p>
            <a:r>
              <a:rPr lang="en-US" sz="1600" dirty="0"/>
              <a:t>(Void Call Back)</a:t>
            </a:r>
            <a:endParaRPr lang="th-TH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20D563-931A-47C8-A5EF-F8031354D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149" y="679009"/>
            <a:ext cx="3470311" cy="4739489"/>
          </a:xfrm>
          <a:prstGeom prst="rect">
            <a:avLst/>
          </a:prstGeom>
        </p:spPr>
      </p:pic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26910DB8-9B07-4AA3-8E38-9DABD7BC7EC5}"/>
              </a:ext>
            </a:extLst>
          </p:cNvPr>
          <p:cNvSpPr/>
          <p:nvPr/>
        </p:nvSpPr>
        <p:spPr>
          <a:xfrm>
            <a:off x="5578149" y="5509898"/>
            <a:ext cx="3470311" cy="474444"/>
          </a:xfrm>
          <a:prstGeom prst="wedgeRectCallout">
            <a:avLst>
              <a:gd name="adj1" fmla="val 34065"/>
              <a:gd name="adj2" fmla="val 16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Class WidgetCard (VoidCallBack onTap)</a:t>
            </a:r>
            <a:endParaRPr lang="th-TH" sz="18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17E92F6-7D5A-42CB-87C9-DB8A326BB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2846" y="679009"/>
            <a:ext cx="2821258" cy="1550655"/>
          </a:xfrm>
          <a:prstGeom prst="rect">
            <a:avLst/>
          </a:prstGeom>
        </p:spPr>
      </p:pic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C290E85-BD7E-44D5-894C-05224887B0A4}"/>
              </a:ext>
            </a:extLst>
          </p:cNvPr>
          <p:cNvSpPr/>
          <p:nvPr/>
        </p:nvSpPr>
        <p:spPr>
          <a:xfrm>
            <a:off x="9242846" y="2276076"/>
            <a:ext cx="2821258" cy="474444"/>
          </a:xfrm>
          <a:prstGeom prst="wedgeRectCallout">
            <a:avLst>
              <a:gd name="adj1" fmla="val 34065"/>
              <a:gd name="adj2" fmla="val 16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WidgetCard ( onTap: () {Navigate})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370930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1CB8-3B93-4212-9C3A-99955B44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DataTable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127B9-06CD-4740-9130-6725A3439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04577"/>
            <a:ext cx="2143424" cy="42677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5EF67B-242D-4316-8576-7880DB1E5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816" y="904577"/>
            <a:ext cx="2790900" cy="4267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843994-B001-4D2B-B042-4279A35E4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908" y="708500"/>
            <a:ext cx="2250024" cy="465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8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212CC-9790-4A72-89ED-B430101C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Data Table and API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EE3265-1F05-4DDB-A82D-33A0624819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59" b="1318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71763-3E0C-4615-B2E6-B6241DFC68B4}"/>
              </a:ext>
            </a:extLst>
          </p:cNvPr>
          <p:cNvSpPr txBox="1"/>
          <p:nvPr/>
        </p:nvSpPr>
        <p:spPr>
          <a:xfrm>
            <a:off x="5297762" y="2706624"/>
            <a:ext cx="6251110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Get value from api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Check 200 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Function get data from api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Model of output data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List of data (many records)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Future Builder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Hasdata (show data, no: loading)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Singlechild scrollview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Singlechild scrollview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Datatable </a:t>
            </a:r>
          </a:p>
          <a:p>
            <a:pPr marL="9715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Column</a:t>
            </a:r>
          </a:p>
          <a:p>
            <a:pPr marL="9715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Row : map data</a:t>
            </a:r>
          </a:p>
        </p:txBody>
      </p:sp>
    </p:spTree>
    <p:extLst>
      <p:ext uri="{BB962C8B-B14F-4D97-AF65-F5344CB8AC3E}">
        <p14:creationId xmlns:p14="http://schemas.microsoft.com/office/powerpoint/2010/main" val="392956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- TH Sarabun New">
      <a:majorFont>
        <a:latin typeface="TH Sarabun New"/>
        <a:ea typeface=""/>
        <a:cs typeface="TH Sarabun New"/>
      </a:majorFont>
      <a:minorFont>
        <a:latin typeface="TH Sarabun New"/>
        <a:ea typeface=""/>
        <a:cs typeface="TH Sarabun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5358</TotalTime>
  <Words>234</Words>
  <Application>Microsoft Office PowerPoint</Application>
  <PresentationFormat>Widescreen</PresentationFormat>
  <Paragraphs>58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Segoe UI</vt:lpstr>
      <vt:lpstr>Segoe UI Light</vt:lpstr>
      <vt:lpstr>TH Sarabun New</vt:lpstr>
      <vt:lpstr>Office Theme</vt:lpstr>
      <vt:lpstr>How to Develop first Flutter WISS – Web Interactive Self-Service  Aisin Asia Pacific</vt:lpstr>
      <vt:lpstr>Flutter</vt:lpstr>
      <vt:lpstr>Button Menu in Scaffold</vt:lpstr>
      <vt:lpstr>Call API: https://jsonplaceholder.typicode.com/albums/1</vt:lpstr>
      <vt:lpstr>Call API: https://jsonplaceholder.typicode.com/albums/1</vt:lpstr>
      <vt:lpstr>Data Table</vt:lpstr>
      <vt:lpstr>Void call Back</vt:lpstr>
      <vt:lpstr>Flutter DataTable</vt:lpstr>
      <vt:lpstr>Data Table and API</vt:lpstr>
      <vt:lpstr>Call API</vt:lpstr>
      <vt:lpstr>Web UX/UI</vt:lpstr>
      <vt:lpstr>Search Parameter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เอกสารประกอบ</dc:title>
  <dc:creator>Traitet Thepbandansuk</dc:creator>
  <cp:lastModifiedBy>Traitet Thepbandansuk</cp:lastModifiedBy>
  <cp:revision>72</cp:revision>
  <dcterms:created xsi:type="dcterms:W3CDTF">2021-09-21T17:49:01Z</dcterms:created>
  <dcterms:modified xsi:type="dcterms:W3CDTF">2022-02-27T15:06:26Z</dcterms:modified>
</cp:coreProperties>
</file>