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9" r:id="rId4"/>
    <p:sldId id="278" r:id="rId5"/>
    <p:sldId id="258" r:id="rId6"/>
    <p:sldId id="281" r:id="rId7"/>
    <p:sldId id="282" r:id="rId8"/>
    <p:sldId id="283" r:id="rId9"/>
    <p:sldId id="276" r:id="rId10"/>
    <p:sldId id="277" r:id="rId11"/>
    <p:sldId id="262" r:id="rId12"/>
    <p:sldId id="260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1" r:id="rId21"/>
    <p:sldId id="272" r:id="rId22"/>
    <p:sldId id="273" r:id="rId23"/>
    <p:sldId id="274" r:id="rId24"/>
    <p:sldId id="275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CCFF"/>
    <a:srgbClr val="00FFCC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F2FA5-0A2B-4E7C-85DF-D8226B70FF0B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EB255-E8B7-473F-9F7E-F84AAFC5F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25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EB255-E8B7-473F-9F7E-F84AAFC5FE4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061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EB255-E8B7-473F-9F7E-F84AAFC5FE4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326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EB255-E8B7-473F-9F7E-F84AAFC5FE4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790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EB255-E8B7-473F-9F7E-F84AAFC5FE4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346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EB255-E8B7-473F-9F7E-F84AAFC5FE4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309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EB255-E8B7-473F-9F7E-F84AAFC5FE4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706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EB255-E8B7-473F-9F7E-F84AAFC5FE4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885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EB255-E8B7-473F-9F7E-F84AAFC5FE4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052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EB255-E8B7-473F-9F7E-F84AAFC5FE4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578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EB255-E8B7-473F-9F7E-F84AAFC5FE4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0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6A62-AA43-4E1B-A08D-1CF745E46A92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A7C3-FAA1-4DBD-A373-938FCBC9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01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6A62-AA43-4E1B-A08D-1CF745E46A92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A7C3-FAA1-4DBD-A373-938FCBC9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10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6A62-AA43-4E1B-A08D-1CF745E46A92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A7C3-FAA1-4DBD-A373-938FCBC9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27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6A62-AA43-4E1B-A08D-1CF745E46A92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A7C3-FAA1-4DBD-A373-938FCBC9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59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6A62-AA43-4E1B-A08D-1CF745E46A92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A7C3-FAA1-4DBD-A373-938FCBC9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83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6A62-AA43-4E1B-A08D-1CF745E46A92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A7C3-FAA1-4DBD-A373-938FCBC9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27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6A62-AA43-4E1B-A08D-1CF745E46A92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A7C3-FAA1-4DBD-A373-938FCBC9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67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6A62-AA43-4E1B-A08D-1CF745E46A92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A7C3-FAA1-4DBD-A373-938FCBC9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43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6A62-AA43-4E1B-A08D-1CF745E46A92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A7C3-FAA1-4DBD-A373-938FCBC9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28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6A62-AA43-4E1B-A08D-1CF745E46A92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A7C3-FAA1-4DBD-A373-938FCBC9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9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6A62-AA43-4E1B-A08D-1CF745E46A92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A7C3-FAA1-4DBD-A373-938FCBC9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13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C6A62-AA43-4E1B-A08D-1CF745E46A92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1A7C3-FAA1-4DBD-A373-938FCBC9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71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ymantec.com/security-center/writeup/2017-051310-3522-9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isarc.tachyonlab.com/204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30944" y="434109"/>
            <a:ext cx="653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60" name="Picture 12" descr="nyan cat에 대한 이미지 검색결과">
            <a:extLst>
              <a:ext uri="{FF2B5EF4-FFF2-40B4-BE49-F238E27FC236}">
                <a16:creationId xmlns:a16="http://schemas.microsoft.com/office/drawing/2014/main" id="{BE31F1DE-61AE-4D3E-94A4-038A984B2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427407-4A9E-4964-BB16-5E289854CB7B}"/>
              </a:ext>
            </a:extLst>
          </p:cNvPr>
          <p:cNvSpPr txBox="1"/>
          <p:nvPr/>
        </p:nvSpPr>
        <p:spPr>
          <a:xfrm>
            <a:off x="3189637" y="733245"/>
            <a:ext cx="58127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Windows shellcode!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750240-044C-45E0-98F1-E06944F245AA}"/>
              </a:ext>
            </a:extLst>
          </p:cNvPr>
          <p:cNvSpPr txBox="1"/>
          <p:nvPr/>
        </p:nvSpPr>
        <p:spPr>
          <a:xfrm>
            <a:off x="4165510" y="5355314"/>
            <a:ext cx="3880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발표자</a:t>
            </a:r>
            <a:r>
              <a:rPr lang="en-US" altLang="ko-KR" sz="4400" dirty="0">
                <a:solidFill>
                  <a:schemeClr val="bg1"/>
                </a:solidFill>
              </a:rPr>
              <a:t>: </a:t>
            </a:r>
            <a:r>
              <a:rPr lang="ko-KR" altLang="en-US" sz="4400" dirty="0">
                <a:solidFill>
                  <a:schemeClr val="bg1"/>
                </a:solidFill>
              </a:rPr>
              <a:t>서우혁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85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6FE60D-6C47-439A-9908-E13BAEFFC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4" y="3352040"/>
            <a:ext cx="11549826" cy="31151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6D67B9-9A3D-42BE-A390-908D7C944FD4}"/>
              </a:ext>
            </a:extLst>
          </p:cNvPr>
          <p:cNvSpPr txBox="1"/>
          <p:nvPr/>
        </p:nvSpPr>
        <p:spPr>
          <a:xfrm>
            <a:off x="240144" y="1616075"/>
            <a:ext cx="6143071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GetProcAddress</a:t>
            </a:r>
            <a:r>
              <a:rPr lang="en-US" altLang="ko-KR" sz="2800" dirty="0"/>
              <a:t>()</a:t>
            </a:r>
          </a:p>
          <a:p>
            <a:endParaRPr lang="en-US" altLang="ko-KR" sz="2800" dirty="0"/>
          </a:p>
          <a:p>
            <a:r>
              <a:rPr lang="en-US" altLang="ko-KR" sz="2800" dirty="0" err="1"/>
              <a:t>Dll</a:t>
            </a:r>
            <a:r>
              <a:rPr lang="ko-KR" altLang="en-US" sz="2800" dirty="0"/>
              <a:t>에 </a:t>
            </a:r>
            <a:r>
              <a:rPr lang="en-US" altLang="ko-KR" sz="2800" dirty="0"/>
              <a:t>export</a:t>
            </a:r>
            <a:r>
              <a:rPr lang="ko-KR" altLang="en-US" sz="2800" dirty="0"/>
              <a:t>된 함수의 주소를 얻음</a:t>
            </a:r>
            <a:endParaRPr lang="en-US" altLang="ko-KR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181155-5AB2-456B-8224-23F7EFBDE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1468314"/>
            <a:ext cx="5287570" cy="17481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0144" y="434109"/>
            <a:ext cx="11549826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3.PEB</a:t>
            </a:r>
            <a:endParaRPr lang="ko-KR" altLang="en-US" sz="4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BAD62-5D66-484D-9C91-917D11B3E31D}"/>
              </a:ext>
            </a:extLst>
          </p:cNvPr>
          <p:cNvSpPr txBox="1"/>
          <p:nvPr/>
        </p:nvSpPr>
        <p:spPr>
          <a:xfrm>
            <a:off x="240144" y="434109"/>
            <a:ext cx="11549823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3. PEB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285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4" y="1333500"/>
            <a:ext cx="5936638" cy="34971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0144" y="434109"/>
            <a:ext cx="11549826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3.PEB</a:t>
            </a:r>
            <a:endParaRPr lang="ko-KR" altLang="en-US" sz="4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7172D-8849-4B27-AF77-789878C3CC0D}"/>
              </a:ext>
            </a:extLst>
          </p:cNvPr>
          <p:cNvSpPr txBox="1"/>
          <p:nvPr/>
        </p:nvSpPr>
        <p:spPr>
          <a:xfrm>
            <a:off x="240144" y="434109"/>
            <a:ext cx="11549823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3. PEB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587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4" y="1361564"/>
            <a:ext cx="5936638" cy="349711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52673" y="2592709"/>
            <a:ext cx="3565236" cy="221673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4" idx="2"/>
            <a:endCxn id="14" idx="0"/>
          </p:cNvCxnSpPr>
          <p:nvPr/>
        </p:nvCxnSpPr>
        <p:spPr>
          <a:xfrm>
            <a:off x="2435291" y="2814382"/>
            <a:ext cx="4879966" cy="1637458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748085" y="4451840"/>
            <a:ext cx="9134345" cy="2170544"/>
            <a:chOff x="3749961" y="4349619"/>
            <a:chExt cx="8229184" cy="208812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9962" y="4349619"/>
              <a:ext cx="8229183" cy="2088125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749961" y="4349619"/>
              <a:ext cx="8229183" cy="208812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444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40144" y="434109"/>
            <a:ext cx="11549826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3.PEB – </a:t>
            </a:r>
            <a:r>
              <a:rPr lang="ko-KR" altLang="en-US" sz="4800" b="1" dirty="0"/>
              <a:t>함수 구현 목표</a:t>
            </a:r>
            <a:r>
              <a:rPr lang="en-US" altLang="ko-KR" sz="4800" b="1" dirty="0"/>
              <a:t>(1)!</a:t>
            </a:r>
            <a:r>
              <a:rPr lang="ko-KR" altLang="en-US" sz="4800" b="1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8DEA6C-6299-49A9-8CF9-D9697BDC8BA3}"/>
              </a:ext>
            </a:extLst>
          </p:cNvPr>
          <p:cNvSpPr txBox="1"/>
          <p:nvPr/>
        </p:nvSpPr>
        <p:spPr>
          <a:xfrm>
            <a:off x="240144" y="434109"/>
            <a:ext cx="11549823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3. PEB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919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4" y="1450109"/>
            <a:ext cx="7219121" cy="244062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40143" y="1450109"/>
            <a:ext cx="7219121" cy="2440627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43" y="4479637"/>
            <a:ext cx="7174898" cy="202109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85091" y="2844800"/>
            <a:ext cx="6400800" cy="415636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269672" y="3244355"/>
            <a:ext cx="27711" cy="1209964"/>
          </a:xfrm>
          <a:prstGeom prst="straightConnector1">
            <a:avLst/>
          </a:prstGeom>
          <a:ln w="444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40142" y="4479637"/>
            <a:ext cx="7174899" cy="2021098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92727" y="5490186"/>
            <a:ext cx="4421910" cy="384141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19" idx="3"/>
          </p:cNvCxnSpPr>
          <p:nvPr/>
        </p:nvCxnSpPr>
        <p:spPr>
          <a:xfrm flipV="1">
            <a:off x="5114637" y="3269673"/>
            <a:ext cx="1498599" cy="2412584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92726" y="5056078"/>
            <a:ext cx="4421910" cy="384141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27"/>
          <p:cNvCxnSpPr>
            <a:stCxn id="26" idx="3"/>
          </p:cNvCxnSpPr>
          <p:nvPr/>
        </p:nvCxnSpPr>
        <p:spPr>
          <a:xfrm flipV="1">
            <a:off x="5114636" y="3257213"/>
            <a:ext cx="927978" cy="1990936"/>
          </a:xfrm>
          <a:prstGeom prst="bentConnector2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0144" y="434109"/>
            <a:ext cx="11549826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3.PEB – (double linked list)</a:t>
            </a:r>
            <a:r>
              <a:rPr lang="ko-KR" altLang="en-US" sz="4800" b="1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3A2266-DA65-4A5A-AE01-E023542CE8A2}"/>
              </a:ext>
            </a:extLst>
          </p:cNvPr>
          <p:cNvSpPr txBox="1"/>
          <p:nvPr/>
        </p:nvSpPr>
        <p:spPr>
          <a:xfrm>
            <a:off x="240144" y="434109"/>
            <a:ext cx="11549823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3. PEB – doubly linked list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264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82" y="1548335"/>
            <a:ext cx="5887272" cy="4925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144" y="434109"/>
            <a:ext cx="11549826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3.PEB – (double linked list)</a:t>
            </a:r>
            <a:r>
              <a:rPr lang="ko-KR" altLang="en-US" sz="4800" b="1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F5B87-A656-49C7-9F71-8E1074B37B6C}"/>
              </a:ext>
            </a:extLst>
          </p:cNvPr>
          <p:cNvSpPr txBox="1"/>
          <p:nvPr/>
        </p:nvSpPr>
        <p:spPr>
          <a:xfrm>
            <a:off x="240144" y="434109"/>
            <a:ext cx="11549823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3. PEB – doubly linked list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075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82" y="1548335"/>
            <a:ext cx="3580945" cy="29957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43" y="4857574"/>
            <a:ext cx="2152950" cy="6954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289" y="4857574"/>
            <a:ext cx="2200582" cy="6477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107" y="1548334"/>
            <a:ext cx="3580945" cy="299570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62982" y="1548334"/>
            <a:ext cx="3580945" cy="2995709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36107" y="1548333"/>
            <a:ext cx="3580945" cy="2995709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026289" y="4857574"/>
            <a:ext cx="2200582" cy="647790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09343" y="4857572"/>
            <a:ext cx="2152950" cy="695423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88292" y="2290619"/>
            <a:ext cx="1016000" cy="203199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43601" y="2290618"/>
            <a:ext cx="1016000" cy="203199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5" idx="2"/>
            <a:endCxn id="12" idx="0"/>
          </p:cNvCxnSpPr>
          <p:nvPr/>
        </p:nvCxnSpPr>
        <p:spPr>
          <a:xfrm>
            <a:off x="6451601" y="2493817"/>
            <a:ext cx="674979" cy="236375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412802" y="2493817"/>
            <a:ext cx="674979" cy="236375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11" idx="1"/>
          </p:cNvCxnSpPr>
          <p:nvPr/>
        </p:nvCxnSpPr>
        <p:spPr>
          <a:xfrm>
            <a:off x="3965037" y="3046187"/>
            <a:ext cx="1371070" cy="1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8917052" y="3046187"/>
            <a:ext cx="1371070" cy="1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515888" y="2298041"/>
            <a:ext cx="7537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</a:rPr>
              <a:t>…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0144" y="434109"/>
            <a:ext cx="11549826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3.PEB – (double linked list)</a:t>
            </a:r>
            <a:r>
              <a:rPr lang="ko-KR" altLang="en-US" sz="4800" b="1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71BC33-55C7-4C5F-AFB1-1B4BE863D353}"/>
              </a:ext>
            </a:extLst>
          </p:cNvPr>
          <p:cNvSpPr txBox="1"/>
          <p:nvPr/>
        </p:nvSpPr>
        <p:spPr>
          <a:xfrm>
            <a:off x="240144" y="434109"/>
            <a:ext cx="11549823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3. PEB – doubly linked list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060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42" y="1457877"/>
            <a:ext cx="5439534" cy="44964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144" y="434109"/>
            <a:ext cx="11549826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4. kernel32.dll</a:t>
            </a:r>
            <a:r>
              <a:rPr lang="ko-KR" altLang="en-US" sz="4800" b="1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68EAFA-8A39-4AF3-A8CE-5180A27FC2FF}"/>
              </a:ext>
            </a:extLst>
          </p:cNvPr>
          <p:cNvSpPr txBox="1"/>
          <p:nvPr/>
        </p:nvSpPr>
        <p:spPr>
          <a:xfrm>
            <a:off x="240144" y="434109"/>
            <a:ext cx="11549823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4. kernel32.dll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297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42" y="1457877"/>
            <a:ext cx="5439534" cy="449642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55942" y="2466109"/>
            <a:ext cx="4576275" cy="415636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719" y="1457877"/>
            <a:ext cx="5344271" cy="230537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308436" y="3005418"/>
            <a:ext cx="3195782" cy="581891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4" idx="3"/>
          </p:cNvCxnSpPr>
          <p:nvPr/>
        </p:nvCxnSpPr>
        <p:spPr>
          <a:xfrm flipV="1">
            <a:off x="4932217" y="1754909"/>
            <a:ext cx="1299502" cy="919018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231719" y="1457877"/>
            <a:ext cx="2607481" cy="370923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0144" y="434109"/>
            <a:ext cx="11549826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4.kernel32.dll</a:t>
            </a:r>
            <a:r>
              <a:rPr lang="ko-KR" altLang="en-US" sz="4800" b="1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CC9F7A-D57C-4511-967B-C33F757E554F}"/>
              </a:ext>
            </a:extLst>
          </p:cNvPr>
          <p:cNvSpPr txBox="1"/>
          <p:nvPr/>
        </p:nvSpPr>
        <p:spPr>
          <a:xfrm>
            <a:off x="240144" y="434109"/>
            <a:ext cx="11549823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4. kernel32.dll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278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14" y="1512453"/>
            <a:ext cx="9255154" cy="399242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72654" y="4287708"/>
            <a:ext cx="4664363" cy="193964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72655" y="4535055"/>
            <a:ext cx="5153890" cy="250569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2655" y="4836248"/>
            <a:ext cx="4479636" cy="271461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5" idx="3"/>
          </p:cNvCxnSpPr>
          <p:nvPr/>
        </p:nvCxnSpPr>
        <p:spPr>
          <a:xfrm flipV="1">
            <a:off x="5237017" y="4036291"/>
            <a:ext cx="748147" cy="34839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85164" y="3676073"/>
            <a:ext cx="307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Export Address Table </a:t>
            </a:r>
            <a:r>
              <a:rPr lang="ko-KR" altLang="en-US" dirty="0"/>
              <a:t>표기</a:t>
            </a:r>
          </a:p>
        </p:txBody>
      </p:sp>
      <p:cxnSp>
        <p:nvCxnSpPr>
          <p:cNvPr id="12" name="직선 화살표 연결선 11"/>
          <p:cNvCxnSpPr>
            <a:cxnSpLocks/>
          </p:cNvCxnSpPr>
          <p:nvPr/>
        </p:nvCxnSpPr>
        <p:spPr>
          <a:xfrm flipV="1">
            <a:off x="5726545" y="4481672"/>
            <a:ext cx="831273" cy="210067"/>
          </a:xfrm>
          <a:prstGeom prst="straightConnector1">
            <a:avLst/>
          </a:prstGeom>
          <a:ln w="444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17934" y="4322407"/>
            <a:ext cx="266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API name pointer </a:t>
            </a:r>
            <a:r>
              <a:rPr lang="ko-KR" altLang="en-US" dirty="0"/>
              <a:t>표기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038514" y="5015497"/>
            <a:ext cx="1519304" cy="92212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59497" y="4913640"/>
            <a:ext cx="266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서수 표기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031345" y="3676073"/>
            <a:ext cx="2844800" cy="385812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617934" y="4322407"/>
            <a:ext cx="2526066" cy="369332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557818" y="4932349"/>
            <a:ext cx="1376218" cy="369332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40144" y="434109"/>
            <a:ext cx="11549826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4.kernel32.dll</a:t>
            </a:r>
            <a:r>
              <a:rPr lang="ko-KR" altLang="en-US" sz="4800" b="1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B05A28-6FA4-4C79-B342-08D19929EBBD}"/>
              </a:ext>
            </a:extLst>
          </p:cNvPr>
          <p:cNvSpPr txBox="1"/>
          <p:nvPr/>
        </p:nvSpPr>
        <p:spPr>
          <a:xfrm>
            <a:off x="240144" y="434109"/>
            <a:ext cx="11549823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4. kernel32.dll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82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44" y="1476202"/>
            <a:ext cx="8081818" cy="3950160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5310908" y="1860218"/>
            <a:ext cx="4226665" cy="2582472"/>
            <a:chOff x="5745017" y="1728177"/>
            <a:chExt cx="5427393" cy="323857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45017" y="1728177"/>
              <a:ext cx="5427393" cy="2867420"/>
            </a:xfrm>
            <a:prstGeom prst="rect">
              <a:avLst/>
            </a:prstGeom>
          </p:spPr>
        </p:pic>
        <p:grpSp>
          <p:nvGrpSpPr>
            <p:cNvPr id="30" name="그룹 29"/>
            <p:cNvGrpSpPr/>
            <p:nvPr/>
          </p:nvGrpSpPr>
          <p:grpSpPr>
            <a:xfrm>
              <a:off x="6129366" y="2666406"/>
              <a:ext cx="3839249" cy="2300350"/>
              <a:chOff x="6129366" y="2666406"/>
              <a:chExt cx="3839249" cy="2300350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129366" y="2666406"/>
                <a:ext cx="3252859" cy="290830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444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6" name="직선 화살표 연결선 25"/>
              <p:cNvCxnSpPr>
                <a:stCxn id="25" idx="2"/>
                <a:endCxn id="29" idx="0"/>
              </p:cNvCxnSpPr>
              <p:nvPr/>
            </p:nvCxnSpPr>
            <p:spPr>
              <a:xfrm>
                <a:off x="7755796" y="2957235"/>
                <a:ext cx="2212819" cy="2009521"/>
              </a:xfrm>
              <a:prstGeom prst="straightConnector1">
                <a:avLst/>
              </a:prstGeom>
              <a:ln w="444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그룹 26"/>
          <p:cNvGrpSpPr/>
          <p:nvPr/>
        </p:nvGrpSpPr>
        <p:grpSpPr>
          <a:xfrm>
            <a:off x="5434735" y="4442690"/>
            <a:ext cx="6330730" cy="1967344"/>
            <a:chOff x="3749961" y="4349619"/>
            <a:chExt cx="8229184" cy="2088125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49962" y="4349619"/>
              <a:ext cx="8229183" cy="2088125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3749961" y="4349619"/>
              <a:ext cx="8229183" cy="208812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444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40144" y="434109"/>
            <a:ext cx="11549826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4.kernel32.dll - kernel32.dll </a:t>
            </a:r>
            <a:r>
              <a:rPr lang="ko-KR" altLang="en-US" sz="4800" b="1" dirty="0"/>
              <a:t>주소 얻기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0B9347-0AD3-41D6-A320-D1B0835B5016}"/>
              </a:ext>
            </a:extLst>
          </p:cNvPr>
          <p:cNvSpPr txBox="1"/>
          <p:nvPr/>
        </p:nvSpPr>
        <p:spPr>
          <a:xfrm>
            <a:off x="240144" y="434109"/>
            <a:ext cx="11549823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4. kernel32.dll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79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B8B9F64-A400-481F-A7F1-16C567399274}"/>
              </a:ext>
            </a:extLst>
          </p:cNvPr>
          <p:cNvGrpSpPr/>
          <p:nvPr/>
        </p:nvGrpSpPr>
        <p:grpSpPr>
          <a:xfrm>
            <a:off x="5533355" y="0"/>
            <a:ext cx="6658645" cy="2260600"/>
            <a:chOff x="5423288" y="0"/>
            <a:chExt cx="6658645" cy="22606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C603F69-D4B8-4249-8618-4D9DF9D7320E}"/>
                </a:ext>
              </a:extLst>
            </p:cNvPr>
            <p:cNvGrpSpPr/>
            <p:nvPr/>
          </p:nvGrpSpPr>
          <p:grpSpPr>
            <a:xfrm>
              <a:off x="5423288" y="0"/>
              <a:ext cx="4521200" cy="2260600"/>
              <a:chOff x="5474088" y="0"/>
              <a:chExt cx="4521200" cy="2260600"/>
            </a:xfrm>
          </p:grpSpPr>
          <p:pic>
            <p:nvPicPr>
              <p:cNvPr id="3080" name="Picture 8" descr="nyan cat에 대한 이미지 검색결과">
                <a:extLst>
                  <a:ext uri="{FF2B5EF4-FFF2-40B4-BE49-F238E27FC236}">
                    <a16:creationId xmlns:a16="http://schemas.microsoft.com/office/drawing/2014/main" id="{6F9F465E-5B12-4739-B5BC-BAE479774E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4088" y="0"/>
                <a:ext cx="2260600" cy="2260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8" descr="nyan cat에 대한 이미지 검색결과">
                <a:extLst>
                  <a:ext uri="{FF2B5EF4-FFF2-40B4-BE49-F238E27FC236}">
                    <a16:creationId xmlns:a16="http://schemas.microsoft.com/office/drawing/2014/main" id="{5CEBF457-F40B-4A4D-B92D-29DFC35B0F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34688" y="0"/>
                <a:ext cx="2260600" cy="2260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5" name="Picture 8" descr="nyan cat에 대한 이미지 검색결과">
              <a:extLst>
                <a:ext uri="{FF2B5EF4-FFF2-40B4-BE49-F238E27FC236}">
                  <a16:creationId xmlns:a16="http://schemas.microsoft.com/office/drawing/2014/main" id="{F760F3D3-C9B7-4FF4-A94C-6C84B83A6B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1333" y="0"/>
              <a:ext cx="2260600" cy="226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70948B-2CB0-4DF7-ABAA-8A2E35E273D7}"/>
              </a:ext>
            </a:extLst>
          </p:cNvPr>
          <p:cNvGrpSpPr/>
          <p:nvPr/>
        </p:nvGrpSpPr>
        <p:grpSpPr>
          <a:xfrm>
            <a:off x="5533355" y="2215765"/>
            <a:ext cx="6658645" cy="2400300"/>
            <a:chOff x="5423288" y="0"/>
            <a:chExt cx="6658645" cy="22606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1D537F1-9C8A-491D-BE09-27F49D89F0F4}"/>
                </a:ext>
              </a:extLst>
            </p:cNvPr>
            <p:cNvGrpSpPr/>
            <p:nvPr/>
          </p:nvGrpSpPr>
          <p:grpSpPr>
            <a:xfrm>
              <a:off x="5423288" y="0"/>
              <a:ext cx="4521200" cy="2260600"/>
              <a:chOff x="5474088" y="0"/>
              <a:chExt cx="4521200" cy="2260600"/>
            </a:xfrm>
          </p:grpSpPr>
          <p:pic>
            <p:nvPicPr>
              <p:cNvPr id="24" name="Picture 8" descr="nyan cat에 대한 이미지 검색결과">
                <a:extLst>
                  <a:ext uri="{FF2B5EF4-FFF2-40B4-BE49-F238E27FC236}">
                    <a16:creationId xmlns:a16="http://schemas.microsoft.com/office/drawing/2014/main" id="{FA374E7C-1C30-479C-B5D3-2C94D2175B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4088" y="0"/>
                <a:ext cx="2260600" cy="2260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8" descr="nyan cat에 대한 이미지 검색결과">
                <a:extLst>
                  <a:ext uri="{FF2B5EF4-FFF2-40B4-BE49-F238E27FC236}">
                    <a16:creationId xmlns:a16="http://schemas.microsoft.com/office/drawing/2014/main" id="{039A5298-6F69-4356-8C4A-7BA8D1E542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34688" y="0"/>
                <a:ext cx="2260600" cy="2260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3" name="Picture 8" descr="nyan cat에 대한 이미지 검색결과">
              <a:extLst>
                <a:ext uri="{FF2B5EF4-FFF2-40B4-BE49-F238E27FC236}">
                  <a16:creationId xmlns:a16="http://schemas.microsoft.com/office/drawing/2014/main" id="{FD61CFE0-CBCC-4998-80EE-4F635540A0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1333" y="0"/>
              <a:ext cx="2260600" cy="226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D438A46-EFAC-426F-B906-22ADD6C0A3A6}"/>
              </a:ext>
            </a:extLst>
          </p:cNvPr>
          <p:cNvGrpSpPr/>
          <p:nvPr/>
        </p:nvGrpSpPr>
        <p:grpSpPr>
          <a:xfrm>
            <a:off x="5533355" y="4597400"/>
            <a:ext cx="6658645" cy="2260600"/>
            <a:chOff x="5423288" y="0"/>
            <a:chExt cx="6658645" cy="22606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D45FAA1-DD5A-453D-A2C9-B126ADD63564}"/>
                </a:ext>
              </a:extLst>
            </p:cNvPr>
            <p:cNvGrpSpPr/>
            <p:nvPr/>
          </p:nvGrpSpPr>
          <p:grpSpPr>
            <a:xfrm>
              <a:off x="5423288" y="0"/>
              <a:ext cx="4521200" cy="2260600"/>
              <a:chOff x="5474088" y="0"/>
              <a:chExt cx="4521200" cy="2260600"/>
            </a:xfrm>
          </p:grpSpPr>
          <p:pic>
            <p:nvPicPr>
              <p:cNvPr id="29" name="Picture 8" descr="nyan cat에 대한 이미지 검색결과">
                <a:extLst>
                  <a:ext uri="{FF2B5EF4-FFF2-40B4-BE49-F238E27FC236}">
                    <a16:creationId xmlns:a16="http://schemas.microsoft.com/office/drawing/2014/main" id="{6489CAF6-13B0-4FC1-AB97-27DE083F3B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4088" y="0"/>
                <a:ext cx="2260600" cy="2260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8" descr="nyan cat에 대한 이미지 검색결과">
                <a:extLst>
                  <a:ext uri="{FF2B5EF4-FFF2-40B4-BE49-F238E27FC236}">
                    <a16:creationId xmlns:a16="http://schemas.microsoft.com/office/drawing/2014/main" id="{628459D1-D110-4F35-89F5-2FD5BEE133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34688" y="0"/>
                <a:ext cx="2260600" cy="2260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8" name="Picture 8" descr="nyan cat에 대한 이미지 검색결과">
              <a:extLst>
                <a:ext uri="{FF2B5EF4-FFF2-40B4-BE49-F238E27FC236}">
                  <a16:creationId xmlns:a16="http://schemas.microsoft.com/office/drawing/2014/main" id="{EF5C36FC-355F-462A-9D8A-39C32D1C4A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1333" y="0"/>
              <a:ext cx="2260600" cy="226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52C6B7-C471-44A6-9600-6AA2F0B558EB}"/>
              </a:ext>
            </a:extLst>
          </p:cNvPr>
          <p:cNvGrpSpPr/>
          <p:nvPr/>
        </p:nvGrpSpPr>
        <p:grpSpPr>
          <a:xfrm>
            <a:off x="126825" y="320631"/>
            <a:ext cx="5406530" cy="5983454"/>
            <a:chOff x="126825" y="320631"/>
            <a:chExt cx="5406530" cy="5983454"/>
          </a:xfrm>
        </p:grpSpPr>
        <p:sp>
          <p:nvSpPr>
            <p:cNvPr id="5" name="TextBox 4"/>
            <p:cNvSpPr txBox="1"/>
            <p:nvPr/>
          </p:nvSpPr>
          <p:spPr>
            <a:xfrm>
              <a:off x="1994468" y="320631"/>
              <a:ext cx="1469381" cy="8309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4800" b="1" dirty="0"/>
                <a:t>목차</a:t>
              </a: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26825" y="1780906"/>
              <a:ext cx="5406530" cy="4307277"/>
              <a:chOff x="480303" y="1420422"/>
              <a:chExt cx="5052672" cy="4307277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480303" y="2366648"/>
                <a:ext cx="5052672" cy="3361051"/>
                <a:chOff x="239791" y="2571993"/>
                <a:chExt cx="4692426" cy="1829085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239791" y="2571993"/>
                  <a:ext cx="4692073" cy="3182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514350" indent="-514350">
                    <a:buAutoNum type="arabicPeriod"/>
                  </a:pPr>
                  <a:r>
                    <a:rPr lang="ko-KR" altLang="en-US" sz="3200" b="1" dirty="0"/>
                    <a:t>기존</a:t>
                  </a:r>
                  <a:r>
                    <a:rPr lang="en-US" altLang="ko-KR" sz="3200" b="1" dirty="0"/>
                    <a:t> Shellcode</a:t>
                  </a:r>
                  <a:r>
                    <a:rPr lang="ko-KR" altLang="en-US" sz="3200" b="1" dirty="0"/>
                    <a:t>의 문제점</a:t>
                  </a:r>
                  <a:endParaRPr lang="en-US" altLang="ko-KR" sz="3200" b="1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240144" y="3285959"/>
                  <a:ext cx="4692073" cy="3164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ko-KR" altLang="en-US" sz="3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478BB15-BDE4-4E5A-8AA7-F3E7D5B22148}"/>
                    </a:ext>
                  </a:extLst>
                </p:cNvPr>
                <p:cNvSpPr txBox="1"/>
                <p:nvPr/>
              </p:nvSpPr>
              <p:spPr>
                <a:xfrm>
                  <a:off x="239791" y="3012653"/>
                  <a:ext cx="2587205" cy="3164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200" b="1" dirty="0"/>
                    <a:t>2. fs register!</a:t>
                  </a:r>
                  <a:endParaRPr lang="ko-KR" altLang="en-US" sz="3200" b="1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F9A4396-13B5-4132-A830-C4C562223644}"/>
                    </a:ext>
                  </a:extLst>
                </p:cNvPr>
                <p:cNvSpPr txBox="1"/>
                <p:nvPr/>
              </p:nvSpPr>
              <p:spPr>
                <a:xfrm>
                  <a:off x="240144" y="3555769"/>
                  <a:ext cx="1531314" cy="3182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200" b="1" dirty="0"/>
                    <a:t>3. PEB</a:t>
                  </a:r>
                  <a:endParaRPr lang="ko-KR" altLang="en-US" sz="3200" b="1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6D664F2-618B-49D0-B3B9-E9977DF60BF1}"/>
                    </a:ext>
                  </a:extLst>
                </p:cNvPr>
                <p:cNvSpPr txBox="1"/>
                <p:nvPr/>
              </p:nvSpPr>
              <p:spPr>
                <a:xfrm>
                  <a:off x="240144" y="4084666"/>
                  <a:ext cx="2856079" cy="3164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200" b="1" dirty="0"/>
                    <a:t>4. kernel32</a:t>
                  </a:r>
                  <a:endParaRPr lang="ko-KR" altLang="en-US" sz="3200" b="1" dirty="0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99032E-E1C0-4E82-BC28-085D270E2492}"/>
                  </a:ext>
                </a:extLst>
              </p:cNvPr>
              <p:cNvSpPr txBox="1"/>
              <p:nvPr/>
            </p:nvSpPr>
            <p:spPr>
              <a:xfrm>
                <a:off x="480683" y="1420422"/>
                <a:ext cx="31695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/>
                  <a:t>0. </a:t>
                </a:r>
                <a:r>
                  <a:rPr lang="ko-KR" altLang="en-US" sz="3200" b="1" dirty="0"/>
                  <a:t>악성코드 동향</a:t>
                </a: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126825" y="1591408"/>
              <a:ext cx="5315613" cy="471267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6057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44" y="1572073"/>
            <a:ext cx="9490805" cy="307381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088" y="5701321"/>
            <a:ext cx="2200582" cy="64779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561" y="3353403"/>
            <a:ext cx="3580945" cy="299570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737561" y="3353402"/>
            <a:ext cx="3580945" cy="2995709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315088" y="5686073"/>
            <a:ext cx="2200582" cy="647790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345055" y="4095687"/>
            <a:ext cx="1016000" cy="203199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8" idx="2"/>
            <a:endCxn id="17" idx="0"/>
          </p:cNvCxnSpPr>
          <p:nvPr/>
        </p:nvCxnSpPr>
        <p:spPr>
          <a:xfrm flipH="1">
            <a:off x="6415379" y="4298886"/>
            <a:ext cx="2437676" cy="138718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0144" y="434109"/>
            <a:ext cx="11549826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4.kernel32.dll - EAT</a:t>
            </a:r>
            <a:r>
              <a:rPr lang="ko-KR" altLang="en-US" sz="4800" b="1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AB718-E4E0-4129-95D8-68CFDD7BB49B}"/>
              </a:ext>
            </a:extLst>
          </p:cNvPr>
          <p:cNvSpPr txBox="1"/>
          <p:nvPr/>
        </p:nvSpPr>
        <p:spPr>
          <a:xfrm>
            <a:off x="240144" y="434109"/>
            <a:ext cx="11549823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4. kernel32.dll - EAT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348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44" y="1397977"/>
            <a:ext cx="5696745" cy="53013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120" y="1397977"/>
            <a:ext cx="5553850" cy="53013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0144" y="434109"/>
            <a:ext cx="11549826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4.kernel32.dll – Name Pointer Table</a:t>
            </a:r>
            <a:r>
              <a:rPr lang="ko-KR" altLang="en-US" sz="4800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768B2-FE2A-42B1-BEDE-2EB197E190E6}"/>
              </a:ext>
            </a:extLst>
          </p:cNvPr>
          <p:cNvSpPr txBox="1"/>
          <p:nvPr/>
        </p:nvSpPr>
        <p:spPr>
          <a:xfrm>
            <a:off x="240144" y="434109"/>
            <a:ext cx="11549823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4. kernel32.dll - NPT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65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44" y="1486449"/>
            <a:ext cx="5855856" cy="48698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746" y="1463471"/>
            <a:ext cx="5073224" cy="4915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144" y="434109"/>
            <a:ext cx="11549826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4.kernel32.dll – Ordinal Table</a:t>
            </a:r>
            <a:endParaRPr lang="ko-KR" alt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2D9492-2E0A-4CD3-BF97-822FBB394207}"/>
              </a:ext>
            </a:extLst>
          </p:cNvPr>
          <p:cNvSpPr txBox="1"/>
          <p:nvPr/>
        </p:nvSpPr>
        <p:spPr>
          <a:xfrm>
            <a:off x="240144" y="434109"/>
            <a:ext cx="11549823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4. kernel32.dll - ORT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59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44" y="1881554"/>
            <a:ext cx="9042402" cy="47866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678" y="1405783"/>
            <a:ext cx="4687115" cy="47048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144" y="434109"/>
            <a:ext cx="11549826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4.kernel32.dll – Export Address Table</a:t>
            </a:r>
            <a:endParaRPr lang="ko-KR" alt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42DB6A-49AC-4C8A-AA6C-B2C4E6EA7022}"/>
              </a:ext>
            </a:extLst>
          </p:cNvPr>
          <p:cNvSpPr txBox="1"/>
          <p:nvPr/>
        </p:nvSpPr>
        <p:spPr>
          <a:xfrm>
            <a:off x="240144" y="434109"/>
            <a:ext cx="11549823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4. kernel32.dll - EAT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787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DC0EA4-5B1D-4892-8A5A-D2094F1DC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44" y="1732742"/>
            <a:ext cx="9259592" cy="4582164"/>
          </a:xfrm>
          <a:prstGeom prst="rect">
            <a:avLst/>
          </a:prstGeom>
          <a:ln w="22225">
            <a:solidFill>
              <a:schemeClr val="bg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40144" y="434109"/>
            <a:ext cx="11549826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FNISH</a:t>
            </a:r>
            <a:endParaRPr lang="ko-KR" altLang="en-US" sz="4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685845-12A9-4A0A-9B82-9309E63A2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886" y="2639782"/>
            <a:ext cx="4677428" cy="3305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4D10DE-8107-4792-8FF2-74F780BF54D1}"/>
              </a:ext>
            </a:extLst>
          </p:cNvPr>
          <p:cNvSpPr txBox="1"/>
          <p:nvPr/>
        </p:nvSpPr>
        <p:spPr>
          <a:xfrm>
            <a:off x="240144" y="434109"/>
            <a:ext cx="11549823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HELLO, CMD!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869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world is ca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02" y="218931"/>
            <a:ext cx="8905297" cy="643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71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BBE1F10D-9454-430B-BCF3-04CCE3113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62119"/>
            <a:ext cx="5715000" cy="440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E973DC-9893-430D-808A-4A70E3452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44" y="4396008"/>
            <a:ext cx="5763505" cy="14670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0B21DFC-2497-4BC0-8323-7B9C617960CE}"/>
              </a:ext>
            </a:extLst>
          </p:cNvPr>
          <p:cNvSpPr/>
          <p:nvPr/>
        </p:nvSpPr>
        <p:spPr>
          <a:xfrm>
            <a:off x="240144" y="1462119"/>
            <a:ext cx="5763506" cy="26776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2017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년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“wannacpy”</a:t>
            </a:r>
            <a:b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SMB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취약점을 활용한 </a:t>
            </a:r>
            <a:r>
              <a:rPr lang="ko-KR" alt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랜섬웨어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Shellcode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를 네트워크로 전송해서 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다른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감염시키는 </a:t>
            </a:r>
            <a:r>
              <a:rPr lang="ko-KR" alt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랜섬웨어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9B879B-8E29-4C95-9CC6-6C61FC7A8EE6}"/>
              </a:ext>
            </a:extLst>
          </p:cNvPr>
          <p:cNvSpPr/>
          <p:nvPr/>
        </p:nvSpPr>
        <p:spPr>
          <a:xfrm>
            <a:off x="540578" y="6100725"/>
            <a:ext cx="9924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https://www.symantec.com/security-center/writeup/2017-051310-3522-99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34FD98-AFEC-4892-92CC-6A3C14944938}"/>
              </a:ext>
            </a:extLst>
          </p:cNvPr>
          <p:cNvSpPr txBox="1"/>
          <p:nvPr/>
        </p:nvSpPr>
        <p:spPr>
          <a:xfrm>
            <a:off x="321088" y="393937"/>
            <a:ext cx="11549823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0. </a:t>
            </a:r>
            <a:r>
              <a:rPr lang="ko-KR" altLang="en-US" sz="4800" b="1" dirty="0">
                <a:solidFill>
                  <a:schemeClr val="bg1"/>
                </a:solidFill>
              </a:rPr>
              <a:t>악성코드 동향</a:t>
            </a:r>
          </a:p>
        </p:txBody>
      </p:sp>
    </p:spTree>
    <p:extLst>
      <p:ext uri="{BB962C8B-B14F-4D97-AF65-F5344CB8AC3E}">
        <p14:creationId xmlns:p14="http://schemas.microsoft.com/office/powerpoint/2010/main" val="366881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A4BBD22-9097-45C7-8E69-BDF497512022}"/>
              </a:ext>
            </a:extLst>
          </p:cNvPr>
          <p:cNvSpPr/>
          <p:nvPr/>
        </p:nvSpPr>
        <p:spPr>
          <a:xfrm>
            <a:off x="240144" y="6423891"/>
            <a:ext cx="3703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https://isarc.tachyonlab.com/2042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4FB66F-ACAA-4955-AC27-4B0B8C5D90DF}"/>
              </a:ext>
            </a:extLst>
          </p:cNvPr>
          <p:cNvSpPr/>
          <p:nvPr/>
        </p:nvSpPr>
        <p:spPr>
          <a:xfrm>
            <a:off x="7095036" y="5894135"/>
            <a:ext cx="4502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2018/12 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악성코드 통계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98" y="1666876"/>
            <a:ext cx="10893509" cy="4217794"/>
          </a:xfrm>
          <a:prstGeom prst="rect">
            <a:avLst/>
          </a:prstGeom>
          <a:ln w="41275">
            <a:solidFill>
              <a:schemeClr val="bg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6C89B8-7C96-4141-8CAE-A855ABB369EA}"/>
              </a:ext>
            </a:extLst>
          </p:cNvPr>
          <p:cNvSpPr txBox="1"/>
          <p:nvPr/>
        </p:nvSpPr>
        <p:spPr>
          <a:xfrm>
            <a:off x="1619250" y="5270185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드랍퍼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8984BB-BBB2-4461-95C2-483AE258973A}"/>
              </a:ext>
            </a:extLst>
          </p:cNvPr>
          <p:cNvSpPr txBox="1"/>
          <p:nvPr/>
        </p:nvSpPr>
        <p:spPr>
          <a:xfrm>
            <a:off x="4413641" y="5270185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복합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DE4F2D-197D-48AC-B5D9-8BC302887751}"/>
              </a:ext>
            </a:extLst>
          </p:cNvPr>
          <p:cNvSpPr txBox="1"/>
          <p:nvPr/>
        </p:nvSpPr>
        <p:spPr>
          <a:xfrm>
            <a:off x="6807982" y="5280775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메일스팸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632870-ADA2-4031-98A7-CE75785FBF2B}"/>
              </a:ext>
            </a:extLst>
          </p:cNvPr>
          <p:cNvSpPr txBox="1"/>
          <p:nvPr/>
        </p:nvSpPr>
        <p:spPr>
          <a:xfrm>
            <a:off x="9488073" y="5280775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네트워크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FBF2D4-4276-42AD-8C8C-647B62C460E9}"/>
              </a:ext>
            </a:extLst>
          </p:cNvPr>
          <p:cNvSpPr txBox="1"/>
          <p:nvPr/>
        </p:nvSpPr>
        <p:spPr>
          <a:xfrm>
            <a:off x="321088" y="393937"/>
            <a:ext cx="11549823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0. </a:t>
            </a:r>
            <a:r>
              <a:rPr lang="ko-KR" altLang="en-US" sz="4800" b="1" dirty="0">
                <a:solidFill>
                  <a:schemeClr val="bg1"/>
                </a:solidFill>
              </a:rPr>
              <a:t>악성코드 동향</a:t>
            </a:r>
          </a:p>
        </p:txBody>
      </p:sp>
    </p:spTree>
    <p:extLst>
      <p:ext uri="{BB962C8B-B14F-4D97-AF65-F5344CB8AC3E}">
        <p14:creationId xmlns:p14="http://schemas.microsoft.com/office/powerpoint/2010/main" val="269841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40143" y="1560669"/>
            <a:ext cx="6437747" cy="3108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Shellcode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사용하는 이유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일반적인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shellcode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실행되기위해서는 특정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의존적인 형태로 존재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(ex: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호출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상수값 호출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하지만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malicious shellcode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독립적 코드형태로 존재하기때문에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이식성과 범용성이 높아야함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038" name="Picture 14" descr="windows  10 mark에 대한 이미지 검색결과">
            <a:extLst>
              <a:ext uri="{FF2B5EF4-FFF2-40B4-BE49-F238E27FC236}">
                <a16:creationId xmlns:a16="http://schemas.microsoft.com/office/drawing/2014/main" id="{57997E85-3676-403F-9ACC-EBC0E986E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1476375"/>
            <a:ext cx="2667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ebian logo에 대한 이미지 검색결과">
            <a:extLst>
              <a:ext uri="{FF2B5EF4-FFF2-40B4-BE49-F238E27FC236}">
                <a16:creationId xmlns:a16="http://schemas.microsoft.com/office/drawing/2014/main" id="{F7E74C89-5FA1-413E-B03B-E0E6B560F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3393237"/>
            <a:ext cx="2747086" cy="132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windows 7에 대한 이미지 검색결과">
            <a:extLst>
              <a:ext uri="{FF2B5EF4-FFF2-40B4-BE49-F238E27FC236}">
                <a16:creationId xmlns:a16="http://schemas.microsoft.com/office/drawing/2014/main" id="{98CE5009-4CF3-40EB-BC8C-F75D5B30F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985" y="1516547"/>
            <a:ext cx="1782982" cy="254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ubuntu에 대한 이미지 검색결과">
            <a:extLst>
              <a:ext uri="{FF2B5EF4-FFF2-40B4-BE49-F238E27FC236}">
                <a16:creationId xmlns:a16="http://schemas.microsoft.com/office/drawing/2014/main" id="{00C74531-1252-4708-9DBF-889274FDD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346" y="4308737"/>
            <a:ext cx="1930907" cy="151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E26497A-DFCC-4A4F-AED8-FB0161E47BBD}"/>
              </a:ext>
            </a:extLst>
          </p:cNvPr>
          <p:cNvSpPr txBox="1"/>
          <p:nvPr/>
        </p:nvSpPr>
        <p:spPr>
          <a:xfrm>
            <a:off x="321088" y="393937"/>
            <a:ext cx="11549823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1. </a:t>
            </a:r>
            <a:r>
              <a:rPr lang="ko-KR" altLang="en-US" sz="4800" b="1" dirty="0">
                <a:solidFill>
                  <a:schemeClr val="bg1"/>
                </a:solidFill>
              </a:rPr>
              <a:t>기존</a:t>
            </a:r>
            <a:r>
              <a:rPr lang="en-US" altLang="ko-KR" sz="4800" b="1" dirty="0">
                <a:solidFill>
                  <a:schemeClr val="bg1"/>
                </a:solidFill>
              </a:rPr>
              <a:t> Shellcode</a:t>
            </a:r>
            <a:r>
              <a:rPr lang="ko-KR" altLang="en-US" sz="4800" b="1" dirty="0">
                <a:solidFill>
                  <a:schemeClr val="bg1"/>
                </a:solidFill>
              </a:rPr>
              <a:t>의 문제점</a:t>
            </a:r>
          </a:p>
        </p:txBody>
      </p:sp>
    </p:spTree>
    <p:extLst>
      <p:ext uri="{BB962C8B-B14F-4D97-AF65-F5344CB8AC3E}">
        <p14:creationId xmlns:p14="http://schemas.microsoft.com/office/powerpoint/2010/main" val="636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40143" y="1560669"/>
            <a:ext cx="6437747" cy="24929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Shellcode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사용하는 이유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vista update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가 진행되며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ASLR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보안기법이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적용되면서 더이상 정적으로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주소접근이 불가능함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2050" name="Picture 2" descr="ASLR in windows에 대한 이미지 검색결과">
            <a:extLst>
              <a:ext uri="{FF2B5EF4-FFF2-40B4-BE49-F238E27FC236}">
                <a16:creationId xmlns:a16="http://schemas.microsoft.com/office/drawing/2014/main" id="{8F1CA415-590C-4CC5-9BEF-6EF8EE8B7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1696221"/>
            <a:ext cx="4047007" cy="500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177D2B-0632-4646-9155-17D951F98357}"/>
              </a:ext>
            </a:extLst>
          </p:cNvPr>
          <p:cNvSpPr txBox="1"/>
          <p:nvPr/>
        </p:nvSpPr>
        <p:spPr>
          <a:xfrm>
            <a:off x="321088" y="386484"/>
            <a:ext cx="11549823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1. </a:t>
            </a:r>
            <a:r>
              <a:rPr lang="ko-KR" altLang="en-US" sz="4800" b="1" dirty="0">
                <a:solidFill>
                  <a:schemeClr val="bg1"/>
                </a:solidFill>
              </a:rPr>
              <a:t>기존</a:t>
            </a:r>
            <a:r>
              <a:rPr lang="en-US" altLang="ko-KR" sz="4800" b="1" dirty="0">
                <a:solidFill>
                  <a:schemeClr val="bg1"/>
                </a:solidFill>
              </a:rPr>
              <a:t> Shellcode</a:t>
            </a:r>
            <a:r>
              <a:rPr lang="ko-KR" altLang="en-US" sz="4800" b="1" dirty="0">
                <a:solidFill>
                  <a:schemeClr val="bg1"/>
                </a:solidFill>
              </a:rPr>
              <a:t>의 문제점</a:t>
            </a:r>
          </a:p>
        </p:txBody>
      </p:sp>
    </p:spTree>
    <p:extLst>
      <p:ext uri="{BB962C8B-B14F-4D97-AF65-F5344CB8AC3E}">
        <p14:creationId xmlns:p14="http://schemas.microsoft.com/office/powerpoint/2010/main" val="214869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0144" y="434109"/>
            <a:ext cx="11549823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2. Fs Register!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144" y="1570194"/>
            <a:ext cx="6437747" cy="3108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Shellcode</a:t>
            </a:r>
            <a:r>
              <a:rPr lang="ko-KR" altLang="en-US" sz="2800" dirty="0"/>
              <a:t>를 사용하는 이유</a:t>
            </a:r>
            <a:endParaRPr lang="en-US" altLang="ko-KR" sz="2800" dirty="0"/>
          </a:p>
          <a:p>
            <a:endParaRPr lang="en-US" altLang="ko-KR" sz="2000" dirty="0"/>
          </a:p>
          <a:p>
            <a:r>
              <a:rPr lang="ko-KR" altLang="en-US" sz="2000" dirty="0"/>
              <a:t>정적이 아닌 동적으로 </a:t>
            </a:r>
            <a:r>
              <a:rPr lang="en-US" altLang="ko-KR" sz="2000" dirty="0"/>
              <a:t>API</a:t>
            </a:r>
            <a:r>
              <a:rPr lang="ko-KR" altLang="en-US" sz="2000" dirty="0"/>
              <a:t>주소접근을 하는 방법은</a:t>
            </a:r>
            <a:endParaRPr lang="en-US" altLang="ko-KR" sz="2000" dirty="0"/>
          </a:p>
          <a:p>
            <a:r>
              <a:rPr lang="en-US" altLang="ko-KR" sz="2000" b="1" dirty="0" err="1"/>
              <a:t>Usermode</a:t>
            </a:r>
            <a:r>
              <a:rPr lang="en-US" altLang="ko-KR" sz="2000" b="1" dirty="0"/>
              <a:t> Fs segment register</a:t>
            </a:r>
            <a:r>
              <a:rPr lang="ko-KR" altLang="en-US" sz="2000" dirty="0"/>
              <a:t>는 </a:t>
            </a:r>
            <a:r>
              <a:rPr lang="en-US" altLang="ko-KR" sz="2000" b="1" dirty="0"/>
              <a:t>TEB</a:t>
            </a:r>
            <a:r>
              <a:rPr lang="ko-KR" altLang="en-US" sz="2000" dirty="0"/>
              <a:t>를 가르키는데</a:t>
            </a:r>
            <a:r>
              <a:rPr lang="en-US" altLang="ko-KR" sz="2000" dirty="0"/>
              <a:t>,</a:t>
            </a:r>
          </a:p>
          <a:p>
            <a:r>
              <a:rPr lang="en-US" altLang="ko-KR" sz="2000" b="1" dirty="0"/>
              <a:t>TEB</a:t>
            </a:r>
            <a:r>
              <a:rPr lang="ko-KR" altLang="en-US" sz="2000" dirty="0"/>
              <a:t>에서 </a:t>
            </a:r>
            <a:r>
              <a:rPr lang="en-US" altLang="ko-KR" sz="2000" i="1" dirty="0"/>
              <a:t>0x30 </a:t>
            </a:r>
            <a:r>
              <a:rPr lang="ko-KR" altLang="en-US" sz="2000" dirty="0"/>
              <a:t>다음주소는 </a:t>
            </a:r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  <a:effectLst>
                  <a:glow>
                    <a:schemeClr val="bg1"/>
                  </a:glow>
                </a:effectLst>
              </a:rPr>
              <a:t>PEB</a:t>
            </a:r>
            <a:r>
              <a:rPr lang="ko-KR" altLang="en-US" sz="2000" dirty="0"/>
              <a:t>를 가르킵니다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3FB4E1-626C-46BF-B1A3-D03CC1438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454" y="1572516"/>
            <a:ext cx="4862513" cy="2986370"/>
          </a:xfrm>
          <a:prstGeom prst="rect">
            <a:avLst/>
          </a:prstGeom>
        </p:spPr>
      </p:pic>
      <p:pic>
        <p:nvPicPr>
          <p:cNvPr id="7" name="Picture 2" descr="thread environment block에 대한 이미지 검색결과">
            <a:extLst>
              <a:ext uri="{FF2B5EF4-FFF2-40B4-BE49-F238E27FC236}">
                <a16:creationId xmlns:a16="http://schemas.microsoft.com/office/drawing/2014/main" id="{351CDC1A-D884-43E5-B51E-632A67775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44" y="3445369"/>
            <a:ext cx="5855856" cy="324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969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AE06689-2D72-4311-9589-EB4C5225641E}"/>
              </a:ext>
            </a:extLst>
          </p:cNvPr>
          <p:cNvCxnSpPr>
            <a:cxnSpLocks/>
          </p:cNvCxnSpPr>
          <p:nvPr/>
        </p:nvCxnSpPr>
        <p:spPr>
          <a:xfrm flipV="1">
            <a:off x="7320052" y="3854401"/>
            <a:ext cx="736007" cy="1530311"/>
          </a:xfrm>
          <a:prstGeom prst="straightConnector1">
            <a:avLst/>
          </a:prstGeom>
          <a:ln w="76200">
            <a:solidFill>
              <a:srgbClr val="00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0144" y="434109"/>
            <a:ext cx="11549823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2. Fs Register!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129C8FA-E7C2-43C9-8B19-9E1A6A70811F}"/>
              </a:ext>
            </a:extLst>
          </p:cNvPr>
          <p:cNvGrpSpPr/>
          <p:nvPr/>
        </p:nvGrpSpPr>
        <p:grpSpPr>
          <a:xfrm>
            <a:off x="5681615" y="1727886"/>
            <a:ext cx="6437086" cy="4778090"/>
            <a:chOff x="4895681" y="1750576"/>
            <a:chExt cx="6437086" cy="477809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5C3F6F0-88D4-465E-96D6-34DA3FE1FBA7}"/>
                </a:ext>
              </a:extLst>
            </p:cNvPr>
            <p:cNvCxnSpPr>
              <a:cxnSpLocks/>
            </p:cNvCxnSpPr>
            <p:nvPr/>
          </p:nvCxnSpPr>
          <p:spPr>
            <a:xfrm>
              <a:off x="5714735" y="4293962"/>
              <a:ext cx="0" cy="718603"/>
            </a:xfrm>
            <a:prstGeom prst="straightConnector1">
              <a:avLst/>
            </a:prstGeom>
            <a:ln w="76200">
              <a:solidFill>
                <a:srgbClr val="00CC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A0D0BFF-F6CE-49CD-9DF2-1985C0AF18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4735" y="2438003"/>
              <a:ext cx="18093" cy="1081689"/>
            </a:xfrm>
            <a:prstGeom prst="straightConnector1">
              <a:avLst/>
            </a:prstGeom>
            <a:ln w="76200">
              <a:solidFill>
                <a:srgbClr val="00CC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F30894C-6E53-48A5-AB17-4FF4D6ED74A0}"/>
                </a:ext>
              </a:extLst>
            </p:cNvPr>
            <p:cNvGrpSpPr/>
            <p:nvPr/>
          </p:nvGrpSpPr>
          <p:grpSpPr>
            <a:xfrm>
              <a:off x="7270125" y="3655513"/>
              <a:ext cx="4062642" cy="2873153"/>
              <a:chOff x="2509837" y="3394941"/>
              <a:chExt cx="4244109" cy="302895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4D2DB276-939F-4232-ACCF-53B41876E963}"/>
                  </a:ext>
                </a:extLst>
              </p:cNvPr>
              <p:cNvGrpSpPr/>
              <p:nvPr/>
            </p:nvGrpSpPr>
            <p:grpSpPr>
              <a:xfrm>
                <a:off x="2509837" y="3394941"/>
                <a:ext cx="4181475" cy="3028950"/>
                <a:chOff x="457200" y="2409825"/>
                <a:chExt cx="4181475" cy="3028950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6A6A6CA9-64F6-4C97-88E7-38AFEF213DBA}"/>
                    </a:ext>
                  </a:extLst>
                </p:cNvPr>
                <p:cNvSpPr/>
                <p:nvPr/>
              </p:nvSpPr>
              <p:spPr>
                <a:xfrm>
                  <a:off x="457200" y="2409825"/>
                  <a:ext cx="1190625" cy="302895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5100784-5176-4C25-8FC4-44E95EF5E67E}"/>
                    </a:ext>
                  </a:extLst>
                </p:cNvPr>
                <p:cNvSpPr/>
                <p:nvPr/>
              </p:nvSpPr>
              <p:spPr>
                <a:xfrm>
                  <a:off x="1952625" y="2409825"/>
                  <a:ext cx="1190625" cy="302895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6C36441-9262-4EC2-928D-1A533FB9FBA7}"/>
                    </a:ext>
                  </a:extLst>
                </p:cNvPr>
                <p:cNvSpPr/>
                <p:nvPr/>
              </p:nvSpPr>
              <p:spPr>
                <a:xfrm>
                  <a:off x="3448050" y="2409825"/>
                  <a:ext cx="1190625" cy="302895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AD9DE17-5487-4F0A-9BB4-8A1E19D98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837" y="3657600"/>
                <a:ext cx="4181475" cy="0"/>
              </a:xfrm>
              <a:prstGeom prst="straightConnector1">
                <a:avLst/>
              </a:prstGeom>
              <a:ln w="76200">
                <a:solidFill>
                  <a:srgbClr val="00CC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3B6CDBB-724A-4A1C-8FAA-45630B0ADF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09837" y="3957309"/>
                <a:ext cx="4181476" cy="0"/>
              </a:xfrm>
              <a:prstGeom prst="straightConnector1">
                <a:avLst/>
              </a:prstGeom>
              <a:ln w="76200">
                <a:solidFill>
                  <a:srgbClr val="FF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756738-D71C-4A67-B0DC-CE8A22B19417}"/>
                  </a:ext>
                </a:extLst>
              </p:cNvPr>
              <p:cNvSpPr txBox="1"/>
              <p:nvPr/>
            </p:nvSpPr>
            <p:spPr>
              <a:xfrm>
                <a:off x="2586759" y="5410390"/>
                <a:ext cx="117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Ntdll.dll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2A7A05-4B53-4BAA-A779-D13B61C6E752}"/>
                  </a:ext>
                </a:extLst>
              </p:cNvPr>
              <p:cNvSpPr txBox="1"/>
              <p:nvPr/>
            </p:nvSpPr>
            <p:spPr>
              <a:xfrm>
                <a:off x="3928340" y="5410390"/>
                <a:ext cx="170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Kernel32.dll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6D06736-B4C1-47E5-8AAC-2735C5677C04}"/>
                  </a:ext>
                </a:extLst>
              </p:cNvPr>
              <p:cNvSpPr txBox="1"/>
              <p:nvPr/>
            </p:nvSpPr>
            <p:spPr>
              <a:xfrm>
                <a:off x="5438052" y="5410390"/>
                <a:ext cx="1315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gdi32.dll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98F5057-333B-44F5-A050-A690EA7F201E}"/>
                </a:ext>
              </a:extLst>
            </p:cNvPr>
            <p:cNvGrpSpPr/>
            <p:nvPr/>
          </p:nvGrpSpPr>
          <p:grpSpPr>
            <a:xfrm>
              <a:off x="4895975" y="1750576"/>
              <a:ext cx="1602751" cy="623721"/>
              <a:chOff x="856497" y="3167391"/>
              <a:chExt cx="1674342" cy="65754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016125C-E016-4B30-A285-BC3AC43416DC}"/>
                  </a:ext>
                </a:extLst>
              </p:cNvPr>
              <p:cNvSpPr/>
              <p:nvPr/>
            </p:nvSpPr>
            <p:spPr>
              <a:xfrm>
                <a:off x="856497" y="3167391"/>
                <a:ext cx="1674342" cy="65754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255761" y="3234552"/>
                <a:ext cx="836181" cy="523220"/>
              </a:xfrm>
              <a:prstGeom prst="rect">
                <a:avLst/>
              </a:prstGeom>
              <a:solidFill>
                <a:schemeClr val="bg2">
                  <a:lumMod val="50000"/>
                  <a:alpha val="0"/>
                </a:schemeClr>
              </a:solidFill>
              <a:ln>
                <a:solidFill>
                  <a:schemeClr val="bg1">
                    <a:lumMod val="85000"/>
                    <a:alpha val="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solidFill>
                      <a:schemeClr val="bg1"/>
                    </a:solidFill>
                  </a:rPr>
                  <a:t>PEB</a:t>
                </a:r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AB3942D-90FB-4A2D-9FBC-C0C92E60C1B0}"/>
                </a:ext>
              </a:extLst>
            </p:cNvPr>
            <p:cNvGrpSpPr/>
            <p:nvPr/>
          </p:nvGrpSpPr>
          <p:grpSpPr>
            <a:xfrm>
              <a:off x="4895681" y="3565231"/>
              <a:ext cx="1648349" cy="623721"/>
              <a:chOff x="3175533" y="3330981"/>
              <a:chExt cx="1721977" cy="657543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42AC7DC-1324-4989-89EF-D4E37E6C21AE}"/>
                  </a:ext>
                </a:extLst>
              </p:cNvPr>
              <p:cNvSpPr/>
              <p:nvPr/>
            </p:nvSpPr>
            <p:spPr>
              <a:xfrm>
                <a:off x="3175533" y="3330981"/>
                <a:ext cx="1721977" cy="65754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248094E-F2A9-4A8F-900D-D6F603923F79}"/>
                  </a:ext>
                </a:extLst>
              </p:cNvPr>
              <p:cNvSpPr txBox="1"/>
              <p:nvPr/>
            </p:nvSpPr>
            <p:spPr>
              <a:xfrm>
                <a:off x="3674555" y="3398142"/>
                <a:ext cx="836181" cy="523220"/>
              </a:xfrm>
              <a:prstGeom prst="rect">
                <a:avLst/>
              </a:prstGeom>
              <a:solidFill>
                <a:schemeClr val="bg2">
                  <a:lumMod val="50000"/>
                  <a:alpha val="0"/>
                </a:schemeClr>
              </a:solidFill>
              <a:ln>
                <a:solidFill>
                  <a:schemeClr val="bg1">
                    <a:lumMod val="85000"/>
                    <a:alpha val="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err="1">
                    <a:solidFill>
                      <a:schemeClr val="bg1"/>
                    </a:solidFill>
                  </a:rPr>
                  <a:t>Ldr</a:t>
                </a:r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326D0F5A-2B40-4D17-86D6-97B71A0D28EC}"/>
              </a:ext>
            </a:extLst>
          </p:cNvPr>
          <p:cNvSpPr/>
          <p:nvPr/>
        </p:nvSpPr>
        <p:spPr>
          <a:xfrm>
            <a:off x="2677842" y="1713782"/>
            <a:ext cx="1602751" cy="6237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69C543-6FEA-4900-A293-E0DDFE9127E6}"/>
              </a:ext>
            </a:extLst>
          </p:cNvPr>
          <p:cNvSpPr txBox="1"/>
          <p:nvPr/>
        </p:nvSpPr>
        <p:spPr>
          <a:xfrm>
            <a:off x="3097973" y="1800825"/>
            <a:ext cx="800428" cy="523220"/>
          </a:xfrm>
          <a:prstGeom prst="rect">
            <a:avLst/>
          </a:prstGeom>
          <a:solidFill>
            <a:schemeClr val="bg2">
              <a:lumMod val="50000"/>
              <a:alpha val="0"/>
            </a:schemeClr>
          </a:solidFill>
          <a:ln>
            <a:solidFill>
              <a:schemeClr val="bg1">
                <a:lumMod val="8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TEB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3CFB057-580F-47C4-8306-251D2D7E99DE}"/>
              </a:ext>
            </a:extLst>
          </p:cNvPr>
          <p:cNvCxnSpPr>
            <a:cxnSpLocks/>
          </p:cNvCxnSpPr>
          <p:nvPr/>
        </p:nvCxnSpPr>
        <p:spPr>
          <a:xfrm>
            <a:off x="4338673" y="2025641"/>
            <a:ext cx="1310868" cy="0"/>
          </a:xfrm>
          <a:prstGeom prst="straightConnector1">
            <a:avLst/>
          </a:prstGeom>
          <a:ln w="76200">
            <a:solidFill>
              <a:srgbClr val="00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0325977-B6AD-462C-A970-79AB62BB33BF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498187" y="2324045"/>
            <a:ext cx="0" cy="1104955"/>
          </a:xfrm>
          <a:prstGeom prst="straightConnector1">
            <a:avLst/>
          </a:prstGeom>
          <a:ln w="76200">
            <a:solidFill>
              <a:srgbClr val="00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B2CBB77-B424-497A-9254-4258D3C74D13}"/>
              </a:ext>
            </a:extLst>
          </p:cNvPr>
          <p:cNvSpPr/>
          <p:nvPr/>
        </p:nvSpPr>
        <p:spPr>
          <a:xfrm>
            <a:off x="2696811" y="3493210"/>
            <a:ext cx="1602751" cy="6237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E96BA4E-BBC6-4128-91E6-FE5AE7EBC01F}"/>
              </a:ext>
            </a:extLst>
          </p:cNvPr>
          <p:cNvSpPr txBox="1"/>
          <p:nvPr/>
        </p:nvSpPr>
        <p:spPr>
          <a:xfrm>
            <a:off x="2812302" y="3529501"/>
            <a:ext cx="1455729" cy="523220"/>
          </a:xfrm>
          <a:prstGeom prst="rect">
            <a:avLst/>
          </a:prstGeom>
          <a:solidFill>
            <a:schemeClr val="bg2">
              <a:lumMod val="50000"/>
              <a:alpha val="0"/>
            </a:schemeClr>
          </a:solidFill>
          <a:ln>
            <a:solidFill>
              <a:schemeClr val="bg1">
                <a:lumMod val="8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FS reg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2DC15D-4C3E-422F-85C2-C56A837968F3}"/>
              </a:ext>
            </a:extLst>
          </p:cNvPr>
          <p:cNvSpPr txBox="1"/>
          <p:nvPr/>
        </p:nvSpPr>
        <p:spPr>
          <a:xfrm>
            <a:off x="4523904" y="162095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0x30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7E9DD81-BCF6-4EF0-BB17-51F37F64D05B}"/>
              </a:ext>
            </a:extLst>
          </p:cNvPr>
          <p:cNvSpPr/>
          <p:nvPr/>
        </p:nvSpPr>
        <p:spPr>
          <a:xfrm>
            <a:off x="2543175" y="5144218"/>
            <a:ext cx="1904999" cy="12008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F42ADA4-4F55-4570-8035-A884A40E851F}"/>
              </a:ext>
            </a:extLst>
          </p:cNvPr>
          <p:cNvSpPr txBox="1"/>
          <p:nvPr/>
        </p:nvSpPr>
        <p:spPr>
          <a:xfrm>
            <a:off x="2709373" y="5169269"/>
            <a:ext cx="1571220" cy="954107"/>
          </a:xfrm>
          <a:prstGeom prst="rect">
            <a:avLst/>
          </a:prstGeom>
          <a:solidFill>
            <a:schemeClr val="bg2">
              <a:lumMod val="50000"/>
              <a:alpha val="0"/>
            </a:schemeClr>
          </a:solidFill>
          <a:ln>
            <a:solidFill>
              <a:schemeClr val="bg1">
                <a:lumMod val="8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Process</a:t>
            </a:r>
            <a:br>
              <a:rPr lang="en-US" altLang="ko-KR" sz="2800" dirty="0">
                <a:solidFill>
                  <a:schemeClr val="bg1"/>
                </a:solidFill>
              </a:rPr>
            </a:br>
            <a:r>
              <a:rPr lang="en-US" altLang="ko-KR" sz="2800" dirty="0">
                <a:solidFill>
                  <a:schemeClr val="bg1"/>
                </a:solidFill>
              </a:rPr>
              <a:t>Context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1D48BE5-5F26-442A-817C-EFF4A3C7EEC1}"/>
              </a:ext>
            </a:extLst>
          </p:cNvPr>
          <p:cNvCxnSpPr>
            <a:cxnSpLocks/>
            <a:stCxn id="71" idx="0"/>
            <a:endCxn id="60" idx="2"/>
          </p:cNvCxnSpPr>
          <p:nvPr/>
        </p:nvCxnSpPr>
        <p:spPr>
          <a:xfrm flipV="1">
            <a:off x="3495675" y="4116931"/>
            <a:ext cx="2512" cy="1027287"/>
          </a:xfrm>
          <a:prstGeom prst="straightConnector1">
            <a:avLst/>
          </a:prstGeom>
          <a:ln w="76200">
            <a:solidFill>
              <a:srgbClr val="00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50AB5A96-7A6B-4649-8EC0-D0290114DD85}"/>
              </a:ext>
            </a:extLst>
          </p:cNvPr>
          <p:cNvSpPr/>
          <p:nvPr/>
        </p:nvSpPr>
        <p:spPr>
          <a:xfrm>
            <a:off x="5700340" y="5059235"/>
            <a:ext cx="1648349" cy="6237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5D28FE7-F5B9-434D-9C44-1D95443C75C2}"/>
              </a:ext>
            </a:extLst>
          </p:cNvPr>
          <p:cNvSpPr txBox="1"/>
          <p:nvPr/>
        </p:nvSpPr>
        <p:spPr>
          <a:xfrm>
            <a:off x="5972672" y="5123102"/>
            <a:ext cx="1508875" cy="523220"/>
          </a:xfrm>
          <a:prstGeom prst="rect">
            <a:avLst/>
          </a:prstGeom>
          <a:solidFill>
            <a:schemeClr val="bg2">
              <a:lumMod val="50000"/>
              <a:alpha val="0"/>
            </a:schemeClr>
          </a:solidFill>
          <a:ln>
            <a:solidFill>
              <a:schemeClr val="bg1">
                <a:lumMod val="8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</a:rPr>
              <a:t>FLink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200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40145" y="1396244"/>
            <a:ext cx="11576718" cy="5147866"/>
            <a:chOff x="1393328" y="1396244"/>
            <a:chExt cx="9192908" cy="514786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99F9D1F-A561-4459-A358-60752A9AC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1756" y="1396244"/>
              <a:ext cx="4334480" cy="192431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F6FE60D-6C47-439A-9908-E13BAEFFC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3328" y="3429000"/>
              <a:ext cx="9192908" cy="311511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6D67B9-9A3D-42BE-A390-908D7C944FD4}"/>
                </a:ext>
              </a:extLst>
            </p:cNvPr>
            <p:cNvSpPr txBox="1"/>
            <p:nvPr/>
          </p:nvSpPr>
          <p:spPr>
            <a:xfrm>
              <a:off x="1393328" y="1396244"/>
              <a:ext cx="4726118" cy="181588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err="1"/>
                <a:t>GetModuleHandleA</a:t>
              </a:r>
              <a:r>
                <a:rPr lang="en-US" altLang="ko-KR" sz="2800" dirty="0"/>
                <a:t>()</a:t>
              </a:r>
              <a:br>
                <a:rPr lang="en-US" altLang="ko-KR" sz="2800" dirty="0"/>
              </a:br>
              <a:br>
                <a:rPr lang="en-US" altLang="ko-KR" sz="2800" dirty="0"/>
              </a:br>
              <a:r>
                <a:rPr lang="en-US" altLang="ko-KR" sz="2800" dirty="0"/>
                <a:t>PEB</a:t>
              </a:r>
              <a:r>
                <a:rPr lang="ko-KR" altLang="en-US" sz="2800" dirty="0"/>
                <a:t>에서 맵핑되어있는 모듈</a:t>
              </a:r>
              <a:r>
                <a:rPr lang="en-US" altLang="ko-KR" sz="2800" dirty="0"/>
                <a:t>(</a:t>
              </a:r>
              <a:r>
                <a:rPr lang="en-US" altLang="ko-KR" sz="2800" dirty="0" err="1"/>
                <a:t>dll</a:t>
              </a:r>
              <a:r>
                <a:rPr lang="en-US" altLang="ko-KR" sz="2800" dirty="0"/>
                <a:t>)</a:t>
              </a:r>
              <a:br>
                <a:rPr lang="en-US" altLang="ko-KR" sz="2800" dirty="0"/>
              </a:br>
              <a:r>
                <a:rPr lang="ko-KR" altLang="en-US" sz="2800" dirty="0"/>
                <a:t>주소를 얻는 </a:t>
              </a:r>
              <a:r>
                <a:rPr lang="en-US" altLang="ko-KR" sz="2800" dirty="0"/>
                <a:t>WINAPI</a:t>
              </a:r>
              <a:endParaRPr lang="ko-KR" altLang="en-US" sz="28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40144" y="434109"/>
            <a:ext cx="11549826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3.PEB – </a:t>
            </a:r>
            <a:r>
              <a:rPr lang="ko-KR" altLang="en-US" sz="4800" b="1" dirty="0"/>
              <a:t>함수 구현 목표</a:t>
            </a:r>
            <a:r>
              <a:rPr lang="en-US" altLang="ko-KR" sz="4800" b="1" dirty="0"/>
              <a:t>(1)!</a:t>
            </a:r>
            <a:r>
              <a:rPr lang="ko-KR" altLang="en-US" sz="4800" b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D1A608-E417-43E8-813E-96364C4E8CFE}"/>
              </a:ext>
            </a:extLst>
          </p:cNvPr>
          <p:cNvSpPr txBox="1"/>
          <p:nvPr/>
        </p:nvSpPr>
        <p:spPr>
          <a:xfrm>
            <a:off x="240144" y="434109"/>
            <a:ext cx="11549823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3. PEB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2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445</Words>
  <Application>Microsoft Office PowerPoint</Application>
  <PresentationFormat>Widescreen</PresentationFormat>
  <Paragraphs>103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Lenovo</dc:creator>
  <cp:lastModifiedBy>traitor</cp:lastModifiedBy>
  <cp:revision>152</cp:revision>
  <dcterms:created xsi:type="dcterms:W3CDTF">2019-12-16T21:00:39Z</dcterms:created>
  <dcterms:modified xsi:type="dcterms:W3CDTF">2019-12-20T19:59:23Z</dcterms:modified>
</cp:coreProperties>
</file>