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9" r:id="rId4"/>
    <p:sldId id="278" r:id="rId5"/>
    <p:sldId id="258" r:id="rId6"/>
    <p:sldId id="259" r:id="rId7"/>
    <p:sldId id="261" r:id="rId8"/>
    <p:sldId id="276" r:id="rId9"/>
    <p:sldId id="262" r:id="rId10"/>
    <p:sldId id="260" r:id="rId11"/>
    <p:sldId id="263" r:id="rId12"/>
    <p:sldId id="264" r:id="rId13"/>
    <p:sldId id="265" r:id="rId14"/>
    <p:sldId id="277" r:id="rId15"/>
    <p:sldId id="266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F2FA5-0A2B-4E7C-85DF-D8226B70FF0B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EB255-E8B7-473F-9F7E-F84AAFC5F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2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61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2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9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46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0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0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885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05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78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7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9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3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7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7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8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9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3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6A62-AA43-4E1B-A08D-1CF745E46A92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1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ymantec.com/security-center/writeup/2017-051310-3522-9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sarc.tachyonlab.com/204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0944" y="434109"/>
            <a:ext cx="653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60" name="Picture 12" descr="nyan cat에 대한 이미지 검색결과">
            <a:extLst>
              <a:ext uri="{FF2B5EF4-FFF2-40B4-BE49-F238E27FC236}">
                <a16:creationId xmlns:a16="http://schemas.microsoft.com/office/drawing/2014/main" id="{BE31F1DE-61AE-4D3E-94A4-038A984B2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427407-4A9E-4964-BB16-5E289854CB7B}"/>
              </a:ext>
            </a:extLst>
          </p:cNvPr>
          <p:cNvSpPr txBox="1"/>
          <p:nvPr/>
        </p:nvSpPr>
        <p:spPr>
          <a:xfrm>
            <a:off x="3189637" y="733245"/>
            <a:ext cx="5812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Windows shellcode!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50240-044C-45E0-98F1-E06944F245AA}"/>
              </a:ext>
            </a:extLst>
          </p:cNvPr>
          <p:cNvSpPr txBox="1"/>
          <p:nvPr/>
        </p:nvSpPr>
        <p:spPr>
          <a:xfrm>
            <a:off x="4165510" y="5355314"/>
            <a:ext cx="388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발표자</a:t>
            </a:r>
            <a:r>
              <a:rPr lang="en-US" altLang="ko-KR" sz="4400" dirty="0">
                <a:solidFill>
                  <a:schemeClr val="bg1"/>
                </a:solidFill>
              </a:rPr>
              <a:t>: </a:t>
            </a:r>
            <a:r>
              <a:rPr lang="ko-KR" altLang="en-US" sz="4400" dirty="0">
                <a:solidFill>
                  <a:schemeClr val="bg1"/>
                </a:solidFill>
              </a:rPr>
              <a:t>서우혁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5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4" y="1361564"/>
            <a:ext cx="5936638" cy="34971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2673" y="2592709"/>
            <a:ext cx="3565236" cy="221673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4" idx="2"/>
            <a:endCxn id="14" idx="0"/>
          </p:cNvCxnSpPr>
          <p:nvPr/>
        </p:nvCxnSpPr>
        <p:spPr>
          <a:xfrm>
            <a:off x="2435291" y="2814382"/>
            <a:ext cx="4879966" cy="1637458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748085" y="4451840"/>
            <a:ext cx="9134345" cy="2170544"/>
            <a:chOff x="3749961" y="4349619"/>
            <a:chExt cx="8229184" cy="208812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9962" y="4349619"/>
              <a:ext cx="8229183" cy="208812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749961" y="4349619"/>
              <a:ext cx="8229183" cy="2088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3.PEB – </a:t>
            </a:r>
            <a:r>
              <a:rPr lang="ko-KR" altLang="en-US" sz="4800" b="1" dirty="0"/>
              <a:t>함수 구현 목표</a:t>
            </a:r>
            <a:r>
              <a:rPr lang="en-US" altLang="ko-KR" sz="4800" b="1" dirty="0"/>
              <a:t>(1)!</a:t>
            </a:r>
            <a:r>
              <a:rPr lang="ko-KR" alt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91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4" y="1450109"/>
            <a:ext cx="7219121" cy="24406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0143" y="1450109"/>
            <a:ext cx="7219121" cy="2440627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3" y="4479637"/>
            <a:ext cx="7174898" cy="20210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85091" y="2844800"/>
            <a:ext cx="6400800" cy="415636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269672" y="3244355"/>
            <a:ext cx="27711" cy="1209964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0142" y="4479637"/>
            <a:ext cx="7174899" cy="2021098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2727" y="5490186"/>
            <a:ext cx="4421910" cy="384141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9" idx="3"/>
          </p:cNvCxnSpPr>
          <p:nvPr/>
        </p:nvCxnSpPr>
        <p:spPr>
          <a:xfrm flipV="1">
            <a:off x="5114637" y="3269673"/>
            <a:ext cx="1498599" cy="2412584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2726" y="5056078"/>
            <a:ext cx="4421910" cy="384141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6" idx="3"/>
          </p:cNvCxnSpPr>
          <p:nvPr/>
        </p:nvCxnSpPr>
        <p:spPr>
          <a:xfrm flipV="1">
            <a:off x="5114636" y="3257213"/>
            <a:ext cx="927978" cy="1990936"/>
          </a:xfrm>
          <a:prstGeom prst="bentConnector2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3.PEB – (double linked list)</a:t>
            </a:r>
            <a:r>
              <a:rPr lang="ko-KR" alt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26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2" y="1548335"/>
            <a:ext cx="5887272" cy="4925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3.PEB – (double linked list)</a:t>
            </a:r>
            <a:r>
              <a:rPr lang="ko-KR" alt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07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2" y="1548335"/>
            <a:ext cx="3580945" cy="29957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43" y="4857574"/>
            <a:ext cx="2152950" cy="695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289" y="4857574"/>
            <a:ext cx="2200582" cy="647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07" y="1548334"/>
            <a:ext cx="3580945" cy="299570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2982" y="1548334"/>
            <a:ext cx="3580945" cy="299570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36107" y="1548333"/>
            <a:ext cx="3580945" cy="299570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26289" y="4857574"/>
            <a:ext cx="2200582" cy="647790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09343" y="4857572"/>
            <a:ext cx="2152950" cy="695423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88292" y="2290619"/>
            <a:ext cx="1016000" cy="20319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43601" y="2290618"/>
            <a:ext cx="1016000" cy="20319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2"/>
            <a:endCxn id="12" idx="0"/>
          </p:cNvCxnSpPr>
          <p:nvPr/>
        </p:nvCxnSpPr>
        <p:spPr>
          <a:xfrm>
            <a:off x="6451601" y="2493817"/>
            <a:ext cx="674979" cy="236375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12802" y="2493817"/>
            <a:ext cx="674979" cy="236375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1" idx="1"/>
          </p:cNvCxnSpPr>
          <p:nvPr/>
        </p:nvCxnSpPr>
        <p:spPr>
          <a:xfrm>
            <a:off x="3965037" y="3046187"/>
            <a:ext cx="1371070" cy="1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17052" y="3046187"/>
            <a:ext cx="1371070" cy="1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15888" y="2298041"/>
            <a:ext cx="753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…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3.PEB – (double linked list)</a:t>
            </a:r>
            <a:r>
              <a:rPr lang="ko-KR" alt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906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FE60D-6C47-439A-9908-E13BAEFF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4" y="3352040"/>
            <a:ext cx="11549826" cy="3115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6D67B9-9A3D-42BE-A390-908D7C944FD4}"/>
              </a:ext>
            </a:extLst>
          </p:cNvPr>
          <p:cNvSpPr txBox="1"/>
          <p:nvPr/>
        </p:nvSpPr>
        <p:spPr>
          <a:xfrm>
            <a:off x="240144" y="1616075"/>
            <a:ext cx="6143071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</a:rPr>
              <a:t>GetProcAddress</a:t>
            </a:r>
            <a:r>
              <a:rPr lang="en-US" altLang="ko-KR" sz="2800" dirty="0">
                <a:solidFill>
                  <a:schemeClr val="bg1"/>
                </a:solidFill>
              </a:rPr>
              <a:t>()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 err="1">
                <a:solidFill>
                  <a:schemeClr val="bg1"/>
                </a:solidFill>
              </a:rPr>
              <a:t>Dll</a:t>
            </a:r>
            <a:r>
              <a:rPr lang="ko-KR" altLang="en-US" sz="2800" dirty="0">
                <a:solidFill>
                  <a:schemeClr val="bg1"/>
                </a:solidFill>
              </a:rPr>
              <a:t>에 </a:t>
            </a:r>
            <a:r>
              <a:rPr lang="en-US" altLang="ko-KR" sz="2800" dirty="0">
                <a:solidFill>
                  <a:schemeClr val="bg1"/>
                </a:solidFill>
              </a:rPr>
              <a:t>export</a:t>
            </a:r>
            <a:r>
              <a:rPr lang="ko-KR" altLang="en-US" sz="2800" dirty="0">
                <a:solidFill>
                  <a:schemeClr val="bg1"/>
                </a:solidFill>
              </a:rPr>
              <a:t>된 함수의 주소를 얻음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181155-5AB2-456B-8224-23F7EFBDE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468314"/>
            <a:ext cx="5287570" cy="1748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3.PEB – </a:t>
            </a:r>
            <a:r>
              <a:rPr lang="ko-KR" altLang="en-US" sz="4800" b="1" dirty="0"/>
              <a:t>함수 구현 목표</a:t>
            </a:r>
            <a:r>
              <a:rPr lang="en-US" altLang="ko-KR" sz="4800" b="1" dirty="0"/>
              <a:t>(2)!</a:t>
            </a:r>
            <a:r>
              <a:rPr lang="ko-KR" alt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92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2" y="1457877"/>
            <a:ext cx="5439534" cy="4496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4.kernel32.dll</a:t>
            </a:r>
            <a:r>
              <a:rPr lang="ko-KR" alt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2297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2" y="1457877"/>
            <a:ext cx="5439534" cy="44964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5942" y="2466109"/>
            <a:ext cx="4576275" cy="415636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719" y="1457877"/>
            <a:ext cx="5344271" cy="23053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08436" y="3005418"/>
            <a:ext cx="3195782" cy="581891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4" idx="3"/>
          </p:cNvCxnSpPr>
          <p:nvPr/>
        </p:nvCxnSpPr>
        <p:spPr>
          <a:xfrm flipV="1">
            <a:off x="4932217" y="1754909"/>
            <a:ext cx="1299502" cy="919018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231719" y="1457877"/>
            <a:ext cx="2607481" cy="370923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4.kernel32.dll</a:t>
            </a:r>
            <a:r>
              <a:rPr lang="ko-KR" alt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6278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4" y="1512453"/>
            <a:ext cx="9255154" cy="39924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2654" y="4287708"/>
            <a:ext cx="4664363" cy="193964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2655" y="4535055"/>
            <a:ext cx="5153890" cy="25056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2655" y="4836248"/>
            <a:ext cx="4479636" cy="271461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</p:cNvCxnSpPr>
          <p:nvPr/>
        </p:nvCxnSpPr>
        <p:spPr>
          <a:xfrm flipV="1">
            <a:off x="5237017" y="4036291"/>
            <a:ext cx="748147" cy="34839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85164" y="3676073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Export Address Table </a:t>
            </a:r>
            <a:r>
              <a:rPr lang="ko-KR" altLang="en-US" dirty="0"/>
              <a:t>표기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726545" y="4481672"/>
            <a:ext cx="831273" cy="200892"/>
          </a:xfrm>
          <a:prstGeom prst="straightConnector1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17934" y="4322407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name pointer </a:t>
            </a:r>
            <a:r>
              <a:rPr lang="ko-KR" altLang="en-US" dirty="0"/>
              <a:t>표기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038514" y="5015497"/>
            <a:ext cx="1519304" cy="92212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59497" y="4913640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서수 표기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031345" y="3676073"/>
            <a:ext cx="2844800" cy="385812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17934" y="4322407"/>
            <a:ext cx="2526066" cy="369332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57818" y="4932349"/>
            <a:ext cx="1376218" cy="369332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4.kernel32.dll</a:t>
            </a:r>
            <a:r>
              <a:rPr lang="ko-KR" alt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528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4" y="1476202"/>
            <a:ext cx="8081818" cy="395016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5310908" y="1860218"/>
            <a:ext cx="4226665" cy="2582472"/>
            <a:chOff x="5745017" y="1728177"/>
            <a:chExt cx="5427393" cy="323857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017" y="1728177"/>
              <a:ext cx="5427393" cy="2867420"/>
            </a:xfrm>
            <a:prstGeom prst="rect">
              <a:avLst/>
            </a:prstGeom>
          </p:spPr>
        </p:pic>
        <p:grpSp>
          <p:nvGrpSpPr>
            <p:cNvPr id="30" name="그룹 29"/>
            <p:cNvGrpSpPr/>
            <p:nvPr/>
          </p:nvGrpSpPr>
          <p:grpSpPr>
            <a:xfrm>
              <a:off x="6129366" y="2666406"/>
              <a:ext cx="3839249" cy="2300350"/>
              <a:chOff x="6129366" y="2666406"/>
              <a:chExt cx="3839249" cy="2300350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129366" y="2666406"/>
                <a:ext cx="3252859" cy="290830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444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화살표 연결선 25"/>
              <p:cNvCxnSpPr>
                <a:stCxn id="25" idx="2"/>
                <a:endCxn id="29" idx="0"/>
              </p:cNvCxnSpPr>
              <p:nvPr/>
            </p:nvCxnSpPr>
            <p:spPr>
              <a:xfrm>
                <a:off x="7755796" y="2957235"/>
                <a:ext cx="2212819" cy="2009521"/>
              </a:xfrm>
              <a:prstGeom prst="straightConnector1">
                <a:avLst/>
              </a:prstGeom>
              <a:ln w="444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그룹 26"/>
          <p:cNvGrpSpPr/>
          <p:nvPr/>
        </p:nvGrpSpPr>
        <p:grpSpPr>
          <a:xfrm>
            <a:off x="5434735" y="4442690"/>
            <a:ext cx="6330730" cy="1967344"/>
            <a:chOff x="3749961" y="4349619"/>
            <a:chExt cx="8229184" cy="208812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9962" y="4349619"/>
              <a:ext cx="8229183" cy="2088125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3749961" y="4349619"/>
              <a:ext cx="8229183" cy="2088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4.kernel32.dll - kernel32.dll </a:t>
            </a:r>
            <a:r>
              <a:rPr lang="ko-KR" altLang="en-US" sz="4800" b="1" dirty="0"/>
              <a:t>주소 얻기 </a:t>
            </a:r>
          </a:p>
        </p:txBody>
      </p:sp>
    </p:spTree>
    <p:extLst>
      <p:ext uri="{BB962C8B-B14F-4D97-AF65-F5344CB8AC3E}">
        <p14:creationId xmlns:p14="http://schemas.microsoft.com/office/powerpoint/2010/main" val="195779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4" y="1572073"/>
            <a:ext cx="9490805" cy="30738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088" y="5701321"/>
            <a:ext cx="2200582" cy="6477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561" y="3353403"/>
            <a:ext cx="3580945" cy="299570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737561" y="3353402"/>
            <a:ext cx="3580945" cy="299570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15088" y="5686073"/>
            <a:ext cx="2200582" cy="647790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45055" y="4095687"/>
            <a:ext cx="1016000" cy="20319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2"/>
            <a:endCxn id="17" idx="0"/>
          </p:cNvCxnSpPr>
          <p:nvPr/>
        </p:nvCxnSpPr>
        <p:spPr>
          <a:xfrm flipH="1">
            <a:off x="6415379" y="4298886"/>
            <a:ext cx="2437676" cy="138718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4.kernel32.dll - EAT</a:t>
            </a:r>
            <a:r>
              <a:rPr lang="ko-KR" alt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834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94468" y="320631"/>
            <a:ext cx="1469381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8B9F64-A400-481F-A7F1-16C567399274}"/>
              </a:ext>
            </a:extLst>
          </p:cNvPr>
          <p:cNvGrpSpPr/>
          <p:nvPr/>
        </p:nvGrpSpPr>
        <p:grpSpPr>
          <a:xfrm>
            <a:off x="5533355" y="0"/>
            <a:ext cx="6658645" cy="2260600"/>
            <a:chOff x="5423288" y="0"/>
            <a:chExt cx="6658645" cy="22606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C603F69-D4B8-4249-8618-4D9DF9D7320E}"/>
                </a:ext>
              </a:extLst>
            </p:cNvPr>
            <p:cNvGrpSpPr/>
            <p:nvPr/>
          </p:nvGrpSpPr>
          <p:grpSpPr>
            <a:xfrm>
              <a:off x="5423288" y="0"/>
              <a:ext cx="4521200" cy="2260600"/>
              <a:chOff x="5474088" y="0"/>
              <a:chExt cx="4521200" cy="2260600"/>
            </a:xfrm>
          </p:grpSpPr>
          <p:pic>
            <p:nvPicPr>
              <p:cNvPr id="3080" name="Picture 8" descr="nyan cat에 대한 이미지 검색결과">
                <a:extLst>
                  <a:ext uri="{FF2B5EF4-FFF2-40B4-BE49-F238E27FC236}">
                    <a16:creationId xmlns:a16="http://schemas.microsoft.com/office/drawing/2014/main" id="{6F9F465E-5B12-4739-B5BC-BAE479774E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088" y="0"/>
                <a:ext cx="2260600" cy="22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nyan cat에 대한 이미지 검색결과">
                <a:extLst>
                  <a:ext uri="{FF2B5EF4-FFF2-40B4-BE49-F238E27FC236}">
                    <a16:creationId xmlns:a16="http://schemas.microsoft.com/office/drawing/2014/main" id="{5CEBF457-F40B-4A4D-B92D-29DFC35B0F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4688" y="0"/>
                <a:ext cx="2260600" cy="22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8" descr="nyan cat에 대한 이미지 검색결과">
              <a:extLst>
                <a:ext uri="{FF2B5EF4-FFF2-40B4-BE49-F238E27FC236}">
                  <a16:creationId xmlns:a16="http://schemas.microsoft.com/office/drawing/2014/main" id="{F760F3D3-C9B7-4FF4-A94C-6C84B83A6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1333" y="0"/>
              <a:ext cx="2260600" cy="226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70948B-2CB0-4DF7-ABAA-8A2E35E273D7}"/>
              </a:ext>
            </a:extLst>
          </p:cNvPr>
          <p:cNvGrpSpPr/>
          <p:nvPr/>
        </p:nvGrpSpPr>
        <p:grpSpPr>
          <a:xfrm>
            <a:off x="5533355" y="2215765"/>
            <a:ext cx="6658645" cy="2400300"/>
            <a:chOff x="5423288" y="0"/>
            <a:chExt cx="6658645" cy="22606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1D537F1-9C8A-491D-BE09-27F49D89F0F4}"/>
                </a:ext>
              </a:extLst>
            </p:cNvPr>
            <p:cNvGrpSpPr/>
            <p:nvPr/>
          </p:nvGrpSpPr>
          <p:grpSpPr>
            <a:xfrm>
              <a:off x="5423288" y="0"/>
              <a:ext cx="4521200" cy="2260600"/>
              <a:chOff x="5474088" y="0"/>
              <a:chExt cx="4521200" cy="2260600"/>
            </a:xfrm>
          </p:grpSpPr>
          <p:pic>
            <p:nvPicPr>
              <p:cNvPr id="24" name="Picture 8" descr="nyan cat에 대한 이미지 검색결과">
                <a:extLst>
                  <a:ext uri="{FF2B5EF4-FFF2-40B4-BE49-F238E27FC236}">
                    <a16:creationId xmlns:a16="http://schemas.microsoft.com/office/drawing/2014/main" id="{FA374E7C-1C30-479C-B5D3-2C94D2175B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088" y="0"/>
                <a:ext cx="2260600" cy="22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8" descr="nyan cat에 대한 이미지 검색결과">
                <a:extLst>
                  <a:ext uri="{FF2B5EF4-FFF2-40B4-BE49-F238E27FC236}">
                    <a16:creationId xmlns:a16="http://schemas.microsoft.com/office/drawing/2014/main" id="{039A5298-6F69-4356-8C4A-7BA8D1E542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4688" y="0"/>
                <a:ext cx="2260600" cy="22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Picture 8" descr="nyan cat에 대한 이미지 검색결과">
              <a:extLst>
                <a:ext uri="{FF2B5EF4-FFF2-40B4-BE49-F238E27FC236}">
                  <a16:creationId xmlns:a16="http://schemas.microsoft.com/office/drawing/2014/main" id="{FD61CFE0-CBCC-4998-80EE-4F635540A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1333" y="0"/>
              <a:ext cx="2260600" cy="226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438A46-EFAC-426F-B906-22ADD6C0A3A6}"/>
              </a:ext>
            </a:extLst>
          </p:cNvPr>
          <p:cNvGrpSpPr/>
          <p:nvPr/>
        </p:nvGrpSpPr>
        <p:grpSpPr>
          <a:xfrm>
            <a:off x="5533355" y="4597400"/>
            <a:ext cx="6658645" cy="2260600"/>
            <a:chOff x="5423288" y="0"/>
            <a:chExt cx="6658645" cy="22606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D45FAA1-DD5A-453D-A2C9-B126ADD63564}"/>
                </a:ext>
              </a:extLst>
            </p:cNvPr>
            <p:cNvGrpSpPr/>
            <p:nvPr/>
          </p:nvGrpSpPr>
          <p:grpSpPr>
            <a:xfrm>
              <a:off x="5423288" y="0"/>
              <a:ext cx="4521200" cy="2260600"/>
              <a:chOff x="5474088" y="0"/>
              <a:chExt cx="4521200" cy="2260600"/>
            </a:xfrm>
          </p:grpSpPr>
          <p:pic>
            <p:nvPicPr>
              <p:cNvPr id="29" name="Picture 8" descr="nyan cat에 대한 이미지 검색결과">
                <a:extLst>
                  <a:ext uri="{FF2B5EF4-FFF2-40B4-BE49-F238E27FC236}">
                    <a16:creationId xmlns:a16="http://schemas.microsoft.com/office/drawing/2014/main" id="{6489CAF6-13B0-4FC1-AB97-27DE083F3B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088" y="0"/>
                <a:ext cx="2260600" cy="22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8" descr="nyan cat에 대한 이미지 검색결과">
                <a:extLst>
                  <a:ext uri="{FF2B5EF4-FFF2-40B4-BE49-F238E27FC236}">
                    <a16:creationId xmlns:a16="http://schemas.microsoft.com/office/drawing/2014/main" id="{628459D1-D110-4F35-89F5-2FD5BEE13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4688" y="0"/>
                <a:ext cx="2260600" cy="22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8" descr="nyan cat에 대한 이미지 검색결과">
              <a:extLst>
                <a:ext uri="{FF2B5EF4-FFF2-40B4-BE49-F238E27FC236}">
                  <a16:creationId xmlns:a16="http://schemas.microsoft.com/office/drawing/2014/main" id="{EF5C36FC-355F-462A-9D8A-39C32D1C4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1333" y="0"/>
              <a:ext cx="2260600" cy="226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126825" y="1780906"/>
            <a:ext cx="5406530" cy="4307277"/>
            <a:chOff x="480303" y="1420422"/>
            <a:chExt cx="5052672" cy="4307277"/>
          </a:xfrm>
        </p:grpSpPr>
        <p:grpSp>
          <p:nvGrpSpPr>
            <p:cNvPr id="7" name="그룹 6"/>
            <p:cNvGrpSpPr/>
            <p:nvPr/>
          </p:nvGrpSpPr>
          <p:grpSpPr>
            <a:xfrm>
              <a:off x="480303" y="2366648"/>
              <a:ext cx="5052672" cy="3361051"/>
              <a:chOff x="239791" y="2571993"/>
              <a:chExt cx="4692426" cy="182908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39791" y="2571993"/>
                <a:ext cx="4692073" cy="586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ko-KR" altLang="en-US" sz="3200" b="1" dirty="0">
                    <a:solidFill>
                      <a:schemeClr val="bg1"/>
                    </a:solidFill>
                  </a:rPr>
                  <a:t>기존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 Shellcode</a:t>
                </a:r>
                <a:r>
                  <a:rPr lang="ko-KR" altLang="en-US" sz="3200" b="1" dirty="0">
                    <a:solidFill>
                      <a:schemeClr val="bg1"/>
                    </a:solidFill>
                  </a:rPr>
                  <a:t>의 문제점</a:t>
                </a:r>
                <a:endParaRPr lang="en-US" altLang="ko-KR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144" y="3285959"/>
                <a:ext cx="4692073" cy="316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78BB15-BDE4-4E5A-8AA7-F3E7D5B22148}"/>
                  </a:ext>
                </a:extLst>
              </p:cNvPr>
              <p:cNvSpPr txBox="1"/>
              <p:nvPr/>
            </p:nvSpPr>
            <p:spPr>
              <a:xfrm>
                <a:off x="239791" y="3012653"/>
                <a:ext cx="2587205" cy="316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</a:rPr>
                  <a:t>2. fs register!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9A4396-13B5-4132-A830-C4C562223644}"/>
                  </a:ext>
                </a:extLst>
              </p:cNvPr>
              <p:cNvSpPr txBox="1"/>
              <p:nvPr/>
            </p:nvSpPr>
            <p:spPr>
              <a:xfrm>
                <a:off x="240144" y="3555769"/>
                <a:ext cx="1531314" cy="31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</a:rPr>
                  <a:t>3. PEB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D664F2-618B-49D0-B3B9-E9977DF60BF1}"/>
                  </a:ext>
                </a:extLst>
              </p:cNvPr>
              <p:cNvSpPr txBox="1"/>
              <p:nvPr/>
            </p:nvSpPr>
            <p:spPr>
              <a:xfrm>
                <a:off x="240144" y="4084666"/>
                <a:ext cx="2856079" cy="316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</a:rPr>
                  <a:t>4. kernel32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99032E-E1C0-4E82-BC28-085D270E2492}"/>
                </a:ext>
              </a:extLst>
            </p:cNvPr>
            <p:cNvSpPr txBox="1"/>
            <p:nvPr/>
          </p:nvSpPr>
          <p:spPr>
            <a:xfrm>
              <a:off x="480683" y="1420422"/>
              <a:ext cx="31695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0. 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악성코드 동향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26825" y="1591408"/>
            <a:ext cx="5315613" cy="47126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57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4" y="1397977"/>
            <a:ext cx="5696745" cy="53013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120" y="1397977"/>
            <a:ext cx="5553850" cy="53013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4.kernel32.dll – Name Pointer Table</a:t>
            </a:r>
            <a:r>
              <a:rPr lang="ko-KR" alt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265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4" y="1486449"/>
            <a:ext cx="5855856" cy="48698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746" y="1463471"/>
            <a:ext cx="5073224" cy="4915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4.kernel32.dll – Ordinal Table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9159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4" y="1881554"/>
            <a:ext cx="9042402" cy="47866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78" y="1405783"/>
            <a:ext cx="4687115" cy="470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4.kernel32.dll – Export Address Table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278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C0EA4-5B1D-4892-8A5A-D2094F1D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4" y="1732742"/>
            <a:ext cx="9259592" cy="4582164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FNISH</a:t>
            </a:r>
            <a:endParaRPr lang="ko-KR" altLang="en-US" sz="4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685845-12A9-4A0A-9B82-9309E63A2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886" y="2639782"/>
            <a:ext cx="4677428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world is ca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02" y="218931"/>
            <a:ext cx="8905297" cy="643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71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0144" y="434109"/>
            <a:ext cx="1157085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0. </a:t>
            </a:r>
            <a:r>
              <a:rPr lang="ko-KR" altLang="en-US" sz="4800" b="1" dirty="0"/>
              <a:t>악성코드 동향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BE1F10D-9454-430B-BCF3-04CCE3113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2119"/>
            <a:ext cx="5715000" cy="4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E973DC-9893-430D-808A-4A70E3452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4" y="4396008"/>
            <a:ext cx="5763505" cy="14670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B21DFC-2497-4BC0-8323-7B9C617960CE}"/>
              </a:ext>
            </a:extLst>
          </p:cNvPr>
          <p:cNvSpPr/>
          <p:nvPr/>
        </p:nvSpPr>
        <p:spPr>
          <a:xfrm>
            <a:off x="240144" y="1462119"/>
            <a:ext cx="5763506" cy="26776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2017</a:t>
            </a:r>
            <a:r>
              <a:rPr lang="ko-KR" altLang="en-US" sz="2800" dirty="0">
                <a:solidFill>
                  <a:schemeClr val="bg1"/>
                </a:solidFill>
              </a:rPr>
              <a:t>년 </a:t>
            </a:r>
            <a:r>
              <a:rPr lang="en-US" altLang="ko-KR" sz="2800" dirty="0">
                <a:solidFill>
                  <a:schemeClr val="bg1"/>
                </a:solidFill>
              </a:rPr>
              <a:t>“wannacpy”</a:t>
            </a:r>
            <a:br>
              <a:rPr lang="en-US" altLang="ko-KR" sz="2800" dirty="0">
                <a:solidFill>
                  <a:schemeClr val="bg1"/>
                </a:solidFill>
              </a:rPr>
            </a:b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SMB </a:t>
            </a:r>
            <a:r>
              <a:rPr lang="ko-KR" altLang="en-US" sz="2800" dirty="0">
                <a:solidFill>
                  <a:schemeClr val="bg1"/>
                </a:solidFill>
              </a:rPr>
              <a:t>취약점을 활용한 </a:t>
            </a:r>
            <a:r>
              <a:rPr lang="ko-KR" altLang="en-US" sz="2800" dirty="0" err="1">
                <a:solidFill>
                  <a:schemeClr val="bg1"/>
                </a:solidFill>
              </a:rPr>
              <a:t>랜섬웨어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Shellcode</a:t>
            </a:r>
            <a:r>
              <a:rPr lang="ko-KR" altLang="en-US" sz="2800" dirty="0">
                <a:solidFill>
                  <a:schemeClr val="bg1"/>
                </a:solidFill>
              </a:rPr>
              <a:t> 를 네트워크로 전송해서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다른 </a:t>
            </a:r>
            <a:r>
              <a:rPr lang="en-US" altLang="ko-KR" sz="2800" dirty="0">
                <a:solidFill>
                  <a:schemeClr val="bg1"/>
                </a:solidFill>
              </a:rPr>
              <a:t>PC</a:t>
            </a:r>
            <a:r>
              <a:rPr lang="ko-KR" altLang="en-US" sz="2800" dirty="0">
                <a:solidFill>
                  <a:schemeClr val="bg1"/>
                </a:solidFill>
              </a:rPr>
              <a:t>를 감염시키는 </a:t>
            </a:r>
            <a:r>
              <a:rPr lang="ko-KR" altLang="en-US" sz="2800" dirty="0" err="1">
                <a:solidFill>
                  <a:schemeClr val="bg1"/>
                </a:solidFill>
              </a:rPr>
              <a:t>랜섬웨어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B879B-8E29-4C95-9CC6-6C61FC7A8EE6}"/>
              </a:ext>
            </a:extLst>
          </p:cNvPr>
          <p:cNvSpPr/>
          <p:nvPr/>
        </p:nvSpPr>
        <p:spPr>
          <a:xfrm>
            <a:off x="540578" y="6100725"/>
            <a:ext cx="992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https://www.symantec.com/security-center/writeup/2017-051310-3522-99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81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51691" y="2143548"/>
            <a:ext cx="11236570" cy="4190556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0. </a:t>
            </a:r>
            <a:r>
              <a:rPr lang="ko-KR" altLang="en-US" sz="4800" b="1" dirty="0"/>
              <a:t>악성코드 동향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BBD22-9097-45C7-8E69-BDF497512022}"/>
              </a:ext>
            </a:extLst>
          </p:cNvPr>
          <p:cNvSpPr/>
          <p:nvPr/>
        </p:nvSpPr>
        <p:spPr>
          <a:xfrm>
            <a:off x="240144" y="6423891"/>
            <a:ext cx="370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https://isarc.tachyonlab.com/2042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FB66F-ACAA-4955-AC27-4B0B8C5D90DF}"/>
              </a:ext>
            </a:extLst>
          </p:cNvPr>
          <p:cNvSpPr/>
          <p:nvPr/>
        </p:nvSpPr>
        <p:spPr>
          <a:xfrm>
            <a:off x="240144" y="1423264"/>
            <a:ext cx="4538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2018/12 </a:t>
            </a:r>
            <a:r>
              <a:rPr lang="ko-KR" altLang="en-US" sz="3200" b="1" dirty="0">
                <a:solidFill>
                  <a:schemeClr val="bg1"/>
                </a:solidFill>
              </a:rPr>
              <a:t>악성코드 통계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464" y="2490847"/>
            <a:ext cx="9029185" cy="3495957"/>
          </a:xfrm>
          <a:prstGeom prst="rect">
            <a:avLst/>
          </a:prstGeom>
          <a:ln w="41275"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6C89B8-7C96-4141-8CAE-A855ABB369EA}"/>
              </a:ext>
            </a:extLst>
          </p:cNvPr>
          <p:cNvSpPr txBox="1"/>
          <p:nvPr/>
        </p:nvSpPr>
        <p:spPr>
          <a:xfrm>
            <a:off x="2286000" y="540174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드랍퍼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984BB-BBB2-4461-95C2-483AE258973A}"/>
              </a:ext>
            </a:extLst>
          </p:cNvPr>
          <p:cNvSpPr txBox="1"/>
          <p:nvPr/>
        </p:nvSpPr>
        <p:spPr>
          <a:xfrm>
            <a:off x="4570282" y="5434736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복합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E4F2D-197D-48AC-B5D9-8BC302887751}"/>
              </a:ext>
            </a:extLst>
          </p:cNvPr>
          <p:cNvSpPr txBox="1"/>
          <p:nvPr/>
        </p:nvSpPr>
        <p:spPr>
          <a:xfrm>
            <a:off x="6541282" y="540174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메일스팸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32870-ADA2-4031-98A7-CE75785FBF2B}"/>
              </a:ext>
            </a:extLst>
          </p:cNvPr>
          <p:cNvSpPr txBox="1"/>
          <p:nvPr/>
        </p:nvSpPr>
        <p:spPr>
          <a:xfrm>
            <a:off x="8668923" y="540174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1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1. </a:t>
            </a:r>
            <a:r>
              <a:rPr lang="ko-KR" altLang="en-US" sz="4800" b="1" dirty="0"/>
              <a:t>기존</a:t>
            </a:r>
            <a:r>
              <a:rPr lang="en-US" altLang="ko-KR" sz="4800" b="1" dirty="0"/>
              <a:t> Shellcode</a:t>
            </a:r>
            <a:r>
              <a:rPr lang="ko-KR" altLang="en-US" sz="4800" b="1" dirty="0"/>
              <a:t>의 문제점</a:t>
            </a:r>
          </a:p>
        </p:txBody>
      </p:sp>
      <p:pic>
        <p:nvPicPr>
          <p:cNvPr id="3074" name="Picture 2" descr="https://t1.daumcdn.net/cfile/tistory/9974FA335A0039B3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743" y="1560669"/>
            <a:ext cx="4359565" cy="458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0143" y="1560669"/>
            <a:ext cx="6437747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기존 </a:t>
            </a:r>
            <a:r>
              <a:rPr lang="en-US" altLang="ko-KR" sz="2800" dirty="0">
                <a:solidFill>
                  <a:schemeClr val="bg1"/>
                </a:solidFill>
              </a:rPr>
              <a:t>shellcode</a:t>
            </a:r>
            <a:r>
              <a:rPr lang="ko-KR" altLang="en-US" sz="2800" dirty="0">
                <a:solidFill>
                  <a:schemeClr val="bg1"/>
                </a:solidFill>
              </a:rPr>
              <a:t>는 호출하는 </a:t>
            </a:r>
            <a:r>
              <a:rPr lang="en-US" altLang="ko-KR" sz="2800" dirty="0">
                <a:solidFill>
                  <a:schemeClr val="bg1"/>
                </a:solidFill>
              </a:rPr>
              <a:t>API</a:t>
            </a:r>
            <a:r>
              <a:rPr lang="ko-KR" altLang="en-US" sz="2800" dirty="0">
                <a:solidFill>
                  <a:schemeClr val="bg1"/>
                </a:solidFill>
              </a:rPr>
              <a:t>의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주소가 상수</a:t>
            </a:r>
            <a:br>
              <a:rPr lang="en-US" altLang="ko-KR" sz="2800" dirty="0">
                <a:solidFill>
                  <a:schemeClr val="bg1"/>
                </a:solidFill>
              </a:rPr>
            </a:b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windows vista release 2007</a:t>
            </a:r>
            <a:r>
              <a:rPr lang="ko-KR" altLang="en-US" sz="2800" dirty="0">
                <a:solidFill>
                  <a:schemeClr val="bg1"/>
                </a:solidFill>
              </a:rPr>
              <a:t>이후부터는</a:t>
            </a:r>
            <a:r>
              <a:rPr lang="en-US" altLang="ko-KR" sz="2800" dirty="0">
                <a:solidFill>
                  <a:schemeClr val="bg1"/>
                </a:solidFill>
              </a:rPr>
              <a:t>, ASLR</a:t>
            </a:r>
            <a:r>
              <a:rPr lang="ko-KR" altLang="en-US" sz="2800" dirty="0">
                <a:solidFill>
                  <a:schemeClr val="bg1"/>
                </a:solidFill>
              </a:rPr>
              <a:t>이 적용됨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0142" y="4053254"/>
            <a:ext cx="6437747" cy="20931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API</a:t>
            </a:r>
            <a:r>
              <a:rPr lang="ko-KR" altLang="en-US" sz="3200" b="1" dirty="0">
                <a:solidFill>
                  <a:schemeClr val="bg1"/>
                </a:solidFill>
              </a:rPr>
              <a:t>의 주소를 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ko-KR" altLang="en-US" sz="3200" b="1" dirty="0">
                <a:solidFill>
                  <a:schemeClr val="bg1"/>
                </a:solidFill>
              </a:rPr>
              <a:t>동적으로 받아내서 호출해야함</a:t>
            </a:r>
            <a:r>
              <a:rPr lang="en-US" altLang="ko-KR" sz="3200" b="1">
                <a:solidFill>
                  <a:schemeClr val="bg1"/>
                </a:solidFill>
              </a:rPr>
              <a:t>!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2. fs register!</a:t>
            </a:r>
            <a:endParaRPr lang="ko-KR" altLang="en-US" sz="4800" b="1" dirty="0"/>
          </a:p>
        </p:txBody>
      </p:sp>
      <p:pic>
        <p:nvPicPr>
          <p:cNvPr id="4098" name="Picture 2" descr="32bit dt_TEB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35" y="1406769"/>
            <a:ext cx="5441635" cy="521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0143" y="1406769"/>
            <a:ext cx="5993601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user mode</a:t>
            </a:r>
            <a:r>
              <a:rPr lang="ko-KR" altLang="en-US" sz="3200" b="1" dirty="0">
                <a:solidFill>
                  <a:schemeClr val="bg1"/>
                </a:solidFill>
              </a:rPr>
              <a:t>의 </a:t>
            </a:r>
            <a:r>
              <a:rPr lang="en-US" altLang="ko-KR" sz="3200" b="1" dirty="0">
                <a:solidFill>
                  <a:schemeClr val="bg1"/>
                </a:solidFill>
              </a:rPr>
              <a:t>fs register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0141" y="2881377"/>
            <a:ext cx="5993603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TEB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(thread environment block) 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6182" y="5235613"/>
            <a:ext cx="6107565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fs register + 0x30 == PEB address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2744573" y="2163899"/>
            <a:ext cx="984738" cy="54512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2744573" y="4324542"/>
            <a:ext cx="984738" cy="54512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2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144" y="1828800"/>
            <a:ext cx="11549826" cy="29238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PEB</a:t>
            </a:r>
            <a:r>
              <a:rPr lang="ko-KR" altLang="en-US" sz="4400" dirty="0">
                <a:solidFill>
                  <a:schemeClr val="bg1"/>
                </a:solidFill>
              </a:rPr>
              <a:t>란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Process Environment Block</a:t>
            </a:r>
            <a:r>
              <a:rPr lang="ko-KR" altLang="en-US" sz="2800" dirty="0">
                <a:solidFill>
                  <a:schemeClr val="bg1"/>
                </a:solidFill>
              </a:rPr>
              <a:t>의 약자로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프로세스를 구성하는 정보가</a:t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ko-KR" altLang="en-US" sz="2800" dirty="0">
                <a:solidFill>
                  <a:schemeClr val="bg1"/>
                </a:solidFill>
              </a:rPr>
              <a:t>메모리상에 존재하는 구역입니다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Mapping </a:t>
            </a:r>
            <a:r>
              <a:rPr lang="ko-KR" altLang="en-US" sz="2800" dirty="0">
                <a:solidFill>
                  <a:schemeClr val="bg1"/>
                </a:solidFill>
              </a:rPr>
              <a:t>되어있는 </a:t>
            </a:r>
            <a:r>
              <a:rPr lang="en-US" altLang="ko-KR" sz="2800" dirty="0">
                <a:solidFill>
                  <a:schemeClr val="bg1"/>
                </a:solidFill>
              </a:rPr>
              <a:t>DLL</a:t>
            </a:r>
            <a:r>
              <a:rPr lang="ko-KR" altLang="en-US" sz="2800" dirty="0">
                <a:solidFill>
                  <a:schemeClr val="bg1"/>
                </a:solidFill>
              </a:rPr>
              <a:t>의 </a:t>
            </a:r>
            <a:r>
              <a:rPr lang="en-US" altLang="ko-KR" sz="2800" dirty="0">
                <a:solidFill>
                  <a:schemeClr val="bg1"/>
                </a:solidFill>
              </a:rPr>
              <a:t>base</a:t>
            </a:r>
            <a:r>
              <a:rPr lang="ko-KR" altLang="en-US" sz="2800" dirty="0">
                <a:solidFill>
                  <a:schemeClr val="bg1"/>
                </a:solidFill>
              </a:rPr>
              <a:t>주소도 여기에 포함되어있습니다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3.PEB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3804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0145" y="1396244"/>
            <a:ext cx="11576718" cy="5147866"/>
            <a:chOff x="1393328" y="1396244"/>
            <a:chExt cx="9192908" cy="514786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99F9D1F-A561-4459-A358-60752A9AC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1756" y="1396244"/>
              <a:ext cx="4334480" cy="192431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F6FE60D-6C47-439A-9908-E13BAEFFC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3328" y="3429000"/>
              <a:ext cx="9192908" cy="311511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6D67B9-9A3D-42BE-A390-908D7C944FD4}"/>
                </a:ext>
              </a:extLst>
            </p:cNvPr>
            <p:cNvSpPr txBox="1"/>
            <p:nvPr/>
          </p:nvSpPr>
          <p:spPr>
            <a:xfrm>
              <a:off x="1393328" y="1396244"/>
              <a:ext cx="4726118" cy="181588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</a:rPr>
                <a:t>GetModuleHandleA</a:t>
              </a:r>
              <a:r>
                <a:rPr lang="en-US" altLang="ko-KR" sz="2800" dirty="0">
                  <a:solidFill>
                    <a:schemeClr val="bg1"/>
                  </a:solidFill>
                </a:rPr>
                <a:t>()</a:t>
              </a:r>
              <a:br>
                <a:rPr lang="en-US" altLang="ko-KR" sz="2800" dirty="0">
                  <a:solidFill>
                    <a:schemeClr val="bg1"/>
                  </a:solidFill>
                </a:rPr>
              </a:br>
              <a:br>
                <a:rPr lang="en-US" altLang="ko-KR" sz="2800" dirty="0">
                  <a:solidFill>
                    <a:schemeClr val="bg1"/>
                  </a:solidFill>
                </a:rPr>
              </a:br>
              <a:r>
                <a:rPr lang="ko-KR" altLang="en-US" sz="2800" dirty="0">
                  <a:solidFill>
                    <a:schemeClr val="bg1"/>
                  </a:solidFill>
                </a:rPr>
                <a:t>맵핑되어있는 모듈</a:t>
              </a:r>
              <a:r>
                <a:rPr lang="en-US" altLang="ko-KR" sz="2800" dirty="0">
                  <a:solidFill>
                    <a:schemeClr val="bg1"/>
                  </a:solidFill>
                </a:rPr>
                <a:t>(</a:t>
              </a:r>
              <a:r>
                <a:rPr lang="en-US" altLang="ko-KR" sz="2800" dirty="0" err="1">
                  <a:solidFill>
                    <a:schemeClr val="bg1"/>
                  </a:solidFill>
                </a:rPr>
                <a:t>dll</a:t>
              </a:r>
              <a:r>
                <a:rPr lang="en-US" altLang="ko-KR" sz="2800" dirty="0">
                  <a:solidFill>
                    <a:schemeClr val="bg1"/>
                  </a:solidFill>
                </a:rPr>
                <a:t>)</a:t>
              </a:r>
              <a:br>
                <a:rPr lang="en-US" altLang="ko-KR" sz="2800" dirty="0">
                  <a:solidFill>
                    <a:schemeClr val="bg1"/>
                  </a:solidFill>
                </a:rPr>
              </a:br>
              <a:r>
                <a:rPr lang="ko-KR" altLang="en-US" sz="2800" dirty="0">
                  <a:solidFill>
                    <a:schemeClr val="bg1"/>
                  </a:solidFill>
                </a:rPr>
                <a:t>주소를 얻는 </a:t>
              </a:r>
              <a:r>
                <a:rPr lang="en-US" altLang="ko-KR" sz="2800" dirty="0">
                  <a:solidFill>
                    <a:schemeClr val="bg1"/>
                  </a:solidFill>
                </a:rPr>
                <a:t>WINAPI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3.PEB – </a:t>
            </a:r>
            <a:r>
              <a:rPr lang="ko-KR" altLang="en-US" sz="4800" b="1" dirty="0"/>
              <a:t>함수 구현 목표</a:t>
            </a:r>
            <a:r>
              <a:rPr lang="en-US" altLang="ko-KR" sz="4800" b="1" dirty="0"/>
              <a:t>(1)!</a:t>
            </a:r>
            <a:r>
              <a:rPr lang="ko-KR" alt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12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4" y="1333500"/>
            <a:ext cx="5936638" cy="34971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3.PEB – </a:t>
            </a:r>
            <a:r>
              <a:rPr lang="ko-KR" altLang="en-US" sz="4800" b="1" dirty="0"/>
              <a:t>함수 구현 목표</a:t>
            </a:r>
            <a:r>
              <a:rPr lang="en-US" altLang="ko-KR" sz="4800" b="1" dirty="0"/>
              <a:t>(1)!</a:t>
            </a:r>
            <a:r>
              <a:rPr lang="ko-KR" alt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558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337</Words>
  <Application>Microsoft Office PowerPoint</Application>
  <PresentationFormat>Widescreen</PresentationFormat>
  <Paragraphs>72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traitor</cp:lastModifiedBy>
  <cp:revision>74</cp:revision>
  <dcterms:created xsi:type="dcterms:W3CDTF">2019-12-16T21:00:39Z</dcterms:created>
  <dcterms:modified xsi:type="dcterms:W3CDTF">2019-12-19T00:07:43Z</dcterms:modified>
</cp:coreProperties>
</file>