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4" r:id="rId3"/>
    <p:sldId id="260" r:id="rId4"/>
    <p:sldId id="261" r:id="rId5"/>
    <p:sldId id="257" r:id="rId6"/>
    <p:sldId id="258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9999"/>
    <a:srgbClr val="605AAC"/>
    <a:srgbClr val="FF0066"/>
    <a:srgbClr val="D53B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86" autoAdjust="0"/>
  </p:normalViewPr>
  <p:slideViewPr>
    <p:cSldViewPr>
      <p:cViewPr varScale="1">
        <p:scale>
          <a:sx n="93" d="100"/>
          <a:sy n="93" d="100"/>
        </p:scale>
        <p:origin x="-113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B233D-4B7B-42D9-8857-F1637E3FFD00}" type="datetimeFigureOut">
              <a:rPr lang="ko-KR" altLang="en-US" smtClean="0"/>
              <a:t>2014-07-14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8C71B-460A-4DFE-A357-30F4CB3DA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45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8C71B-460A-4DFE-A357-30F4CB3DA7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31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19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61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65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29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02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64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83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11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3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09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43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73312-AFD4-442B-9ADD-E40DCC5F7C81}" type="datetimeFigureOut">
              <a:rPr lang="ko-KR" altLang="en-US" smtClean="0"/>
              <a:t>2014-07-14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11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91683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3600" b="1" dirty="0" smtClean="0">
                <a:solidFill>
                  <a:schemeClr val="tx2">
                    <a:lumMod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Architecture</a:t>
            </a:r>
            <a:endParaRPr lang="ko-KR" altLang="en-US" sz="3600" b="1" dirty="0">
              <a:solidFill>
                <a:schemeClr val="tx2">
                  <a:lumMod val="50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31740" y="4293096"/>
            <a:ext cx="4680520" cy="7920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2400" dirty="0" smtClean="0">
                <a:solidFill>
                  <a:schemeClr val="tx2">
                    <a:lumMod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project name : </a:t>
            </a:r>
            <a:r>
              <a:rPr lang="ko-KR" altLang="en-US" sz="2400" dirty="0" smtClean="0">
                <a:solidFill>
                  <a:schemeClr val="tx2">
                    <a:lumMod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두레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  <a:p>
            <a:pPr marL="0" indent="0" algn="ctr">
              <a:buNone/>
            </a:pPr>
            <a:r>
              <a:rPr lang="en-US" altLang="ko-KR" sz="2400" dirty="0" smtClean="0">
                <a:solidFill>
                  <a:schemeClr val="tx2">
                    <a:lumMod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team name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: </a:t>
            </a:r>
            <a:r>
              <a:rPr lang="ko-KR" altLang="en-US" sz="2400" dirty="0" smtClean="0">
                <a:solidFill>
                  <a:schemeClr val="tx2">
                    <a:lumMod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청량음료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959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389574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새굴림" pitchFamily="18" charset="-127"/>
                <a:ea typeface="새굴림" pitchFamily="18" charset="-127"/>
              </a:rPr>
              <a:t>1. DB </a:t>
            </a:r>
            <a:r>
              <a:rPr lang="ko-KR" altLang="en-US" sz="1600" b="1" dirty="0" smtClean="0">
                <a:latin typeface="새굴림" pitchFamily="18" charset="-127"/>
                <a:ea typeface="새굴림" pitchFamily="18" charset="-127"/>
              </a:rPr>
              <a:t>설계</a:t>
            </a:r>
            <a:endParaRPr lang="ko-KR" altLang="en-US" sz="1600" b="1" dirty="0">
              <a:latin typeface="새굴림" pitchFamily="18" charset="-127"/>
              <a:ea typeface="새굴림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91" y="2708920"/>
            <a:ext cx="8216419" cy="37444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91" y="843623"/>
            <a:ext cx="4972305" cy="236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8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75856" y="1368058"/>
            <a:ext cx="2592288" cy="4940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d</a:t>
            </a:r>
            <a:r>
              <a:rPr lang="en-US" altLang="ko-KR" b="1" dirty="0" err="1" smtClean="0">
                <a:solidFill>
                  <a:schemeClr val="tx1"/>
                </a:solidFill>
              </a:rPr>
              <a:t>oore.control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1368058"/>
            <a:ext cx="2592288" cy="4940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servlet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89601" y="1360357"/>
            <a:ext cx="2592288" cy="4940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doore.dao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52050" y="1834946"/>
            <a:ext cx="24523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DAOFactory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MysqlDAOFactory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MySqlProductDAO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MySqlCustomerDAO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MySqlVillageDAO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MySqlSharingDAO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ProductDAO</a:t>
            </a:r>
            <a:r>
              <a:rPr lang="en-US" altLang="ko-KR" sz="1200" dirty="0" smtClean="0">
                <a:latin typeface="+mn-ea"/>
              </a:rPr>
              <a:t>&lt;&lt;interface&gt;&gt;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CustomerDAO</a:t>
            </a:r>
            <a:r>
              <a:rPr lang="en-US" altLang="ko-KR" sz="1200" dirty="0" smtClean="0">
                <a:latin typeface="+mn-ea"/>
              </a:rPr>
              <a:t>&lt;&lt;</a:t>
            </a:r>
            <a:r>
              <a:rPr lang="en-US" altLang="ko-KR" sz="1200" dirty="0">
                <a:latin typeface="+mn-ea"/>
              </a:rPr>
              <a:t>interface&gt;&gt;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VillageDAO</a:t>
            </a:r>
            <a:r>
              <a:rPr lang="en-US" altLang="ko-KR" sz="1200" dirty="0" smtClean="0">
                <a:latin typeface="+mn-ea"/>
              </a:rPr>
              <a:t>&lt;&lt;</a:t>
            </a:r>
            <a:r>
              <a:rPr lang="en-US" altLang="ko-KR" sz="1200" dirty="0">
                <a:latin typeface="+mn-ea"/>
              </a:rPr>
              <a:t>interface&gt;&gt;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SharingDAO</a:t>
            </a:r>
            <a:r>
              <a:rPr lang="en-US" altLang="ko-KR" sz="1200" dirty="0" smtClean="0">
                <a:latin typeface="+mn-ea"/>
              </a:rPr>
              <a:t>&lt;&lt;</a:t>
            </a:r>
            <a:r>
              <a:rPr lang="en-US" altLang="ko-KR" sz="1200" dirty="0">
                <a:latin typeface="+mn-ea"/>
              </a:rPr>
              <a:t>interface</a:t>
            </a:r>
            <a:r>
              <a:rPr lang="en-US" altLang="ko-KR" sz="1200" dirty="0" smtClean="0">
                <a:latin typeface="+mn-ea"/>
              </a:rPr>
              <a:t>&gt;&gt;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ProductVO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CustomerVO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VillageVO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SharingVO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19872" y="1834946"/>
            <a:ext cx="24523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RequestHelper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CommandFactory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Command</a:t>
            </a:r>
            <a:r>
              <a:rPr lang="en-US" altLang="ko-KR" sz="1200" dirty="0" smtClean="0">
                <a:latin typeface="+mn-ea"/>
              </a:rPr>
              <a:t>&lt;&lt;interface&gt;&gt;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ProductCommand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CustomerCommand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VillageCommand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SharingCommand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3568" y="1879663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DispatcherServlet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389574"/>
            <a:ext cx="1393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새굴림" pitchFamily="18" charset="-127"/>
                <a:ea typeface="새굴림" pitchFamily="18" charset="-127"/>
              </a:rPr>
              <a:t>2. class </a:t>
            </a:r>
            <a:r>
              <a:rPr lang="ko-KR" altLang="en-US" sz="1600" b="1" dirty="0" smtClean="0">
                <a:latin typeface="새굴림" pitchFamily="18" charset="-127"/>
                <a:ea typeface="새굴림" pitchFamily="18" charset="-127"/>
              </a:rPr>
              <a:t>설계</a:t>
            </a:r>
            <a:endParaRPr lang="ko-KR" altLang="en-US" sz="1600" b="1" dirty="0">
              <a:latin typeface="새굴림" pitchFamily="18" charset="-127"/>
              <a:ea typeface="새굴림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154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/>
          <p:nvPr/>
        </p:nvSpPr>
        <p:spPr>
          <a:xfrm>
            <a:off x="1048131" y="2493092"/>
            <a:ext cx="2193227" cy="43774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DispatcherServlet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10"/>
          <p:cNvSpPr/>
          <p:nvPr/>
        </p:nvSpPr>
        <p:spPr>
          <a:xfrm>
            <a:off x="1048131" y="2924944"/>
            <a:ext cx="2193227" cy="1035643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init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ServletConfig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conf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processRequest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(A):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sendContent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(B):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dispatch(C): 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doGet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(A): 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doPost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(A): void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77439" y="35274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새굴림" pitchFamily="18" charset="-127"/>
                <a:ea typeface="새굴림" pitchFamily="18" charset="-127"/>
              </a:rPr>
              <a:t>Servlet </a:t>
            </a:r>
            <a:endParaRPr lang="ko-KR" altLang="en-US" sz="1400" b="1" dirty="0"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28" name="Rectangle 8"/>
          <p:cNvSpPr/>
          <p:nvPr/>
        </p:nvSpPr>
        <p:spPr>
          <a:xfrm>
            <a:off x="1048131" y="1401632"/>
            <a:ext cx="2193227" cy="43774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HttpServlet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2" name="직선 화살표 연결선 31"/>
          <p:cNvCxnSpPr>
            <a:stCxn id="7" idx="0"/>
            <a:endCxn id="28" idx="2"/>
          </p:cNvCxnSpPr>
          <p:nvPr/>
        </p:nvCxnSpPr>
        <p:spPr>
          <a:xfrm flipV="1">
            <a:off x="2144745" y="1839377"/>
            <a:ext cx="0" cy="653715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48130" y="4819218"/>
            <a:ext cx="5972142" cy="553998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altLang="ko-KR" sz="1000" dirty="0">
                <a:latin typeface="+mn-ea"/>
              </a:rPr>
              <a:t>A: </a:t>
            </a:r>
            <a:r>
              <a:rPr lang="en-US" altLang="ko-KR" sz="1000" dirty="0" err="1">
                <a:latin typeface="+mn-ea"/>
              </a:rPr>
              <a:t>HttpServletRequest</a:t>
            </a:r>
            <a:r>
              <a:rPr lang="en-US" altLang="ko-KR" sz="1000" dirty="0">
                <a:latin typeface="+mn-ea"/>
              </a:rPr>
              <a:t> request, </a:t>
            </a:r>
            <a:r>
              <a:rPr lang="en-US" altLang="ko-KR" sz="1000" dirty="0" err="1">
                <a:latin typeface="+mn-ea"/>
              </a:rPr>
              <a:t>HttpServletResponse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response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altLang="ko-KR" sz="1000" dirty="0">
                <a:latin typeface="+mn-ea"/>
              </a:rPr>
              <a:t>B: </a:t>
            </a:r>
            <a:r>
              <a:rPr lang="en-US" altLang="ko-KR" sz="1000" dirty="0" err="1"/>
              <a:t>HttpServletRequest</a:t>
            </a:r>
            <a:r>
              <a:rPr lang="en-US" altLang="ko-KR" sz="1000" dirty="0"/>
              <a:t> request, </a:t>
            </a:r>
            <a:r>
              <a:rPr lang="en-US" altLang="ko-KR" sz="1000" dirty="0" err="1"/>
              <a:t>HttpServletResponse</a:t>
            </a:r>
            <a:r>
              <a:rPr lang="en-US" altLang="ko-KR" sz="1000" dirty="0"/>
              <a:t> response, </a:t>
            </a:r>
            <a:r>
              <a:rPr lang="en-US" altLang="ko-KR" sz="1000" dirty="0" err="1"/>
              <a:t>CommandResult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commandResult</a:t>
            </a:r>
            <a:endParaRPr lang="en-US" altLang="ko-KR" sz="1000" dirty="0"/>
          </a:p>
          <a:p>
            <a:pPr marL="171450" indent="-171450">
              <a:buFont typeface="Wingdings" pitchFamily="2" charset="2"/>
              <a:buChar char="v"/>
            </a:pPr>
            <a:r>
              <a:rPr lang="en-US" altLang="ko-KR" sz="1000" dirty="0"/>
              <a:t>C: </a:t>
            </a:r>
            <a:r>
              <a:rPr lang="en-US" altLang="ko-KR" sz="1000" dirty="0" err="1"/>
              <a:t>HttpServletRequest</a:t>
            </a:r>
            <a:r>
              <a:rPr lang="en-US" altLang="ko-KR" sz="1000" dirty="0"/>
              <a:t> request, </a:t>
            </a:r>
            <a:r>
              <a:rPr lang="en-US" altLang="ko-KR" sz="1000" dirty="0" err="1"/>
              <a:t>HttpServletResponse</a:t>
            </a:r>
            <a:r>
              <a:rPr lang="en-US" altLang="ko-KR" sz="1000" dirty="0"/>
              <a:t> response, String page </a:t>
            </a:r>
          </a:p>
        </p:txBody>
      </p:sp>
    </p:spTree>
    <p:extLst>
      <p:ext uri="{BB962C8B-B14F-4D97-AF65-F5344CB8AC3E}">
        <p14:creationId xmlns:p14="http://schemas.microsoft.com/office/powerpoint/2010/main" val="159416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직사각형 125"/>
          <p:cNvSpPr/>
          <p:nvPr/>
        </p:nvSpPr>
        <p:spPr>
          <a:xfrm>
            <a:off x="467544" y="568745"/>
            <a:ext cx="5616624" cy="5760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611560" y="2965426"/>
            <a:ext cx="12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Product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Command</a:t>
            </a:r>
          </a:p>
          <a:p>
            <a:pPr algn="ctr"/>
            <a:endParaRPr lang="en-US" altLang="ko-KR" sz="1000" b="1" dirty="0" smtClean="0"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ko-KR" altLang="en-US" sz="1000" b="1" dirty="0">
              <a:solidFill>
                <a:schemeClr val="tx1"/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86298" y="2965426"/>
            <a:ext cx="12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Customer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Command</a:t>
            </a:r>
            <a:endParaRPr lang="ko-KR" altLang="en-US" sz="1000" b="1" dirty="0">
              <a:solidFill>
                <a:schemeClr val="tx1"/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47864" y="2965426"/>
            <a:ext cx="12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Village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Command</a:t>
            </a:r>
            <a:endParaRPr lang="ko-KR" altLang="en-US" sz="1000" b="1" dirty="0">
              <a:solidFill>
                <a:schemeClr val="tx1"/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80152" y="2965426"/>
            <a:ext cx="12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Sharing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Command</a:t>
            </a:r>
            <a:endParaRPr lang="ko-KR" altLang="en-US" sz="1000" b="1" dirty="0">
              <a:solidFill>
                <a:schemeClr val="tx1"/>
              </a:solidFill>
              <a:latin typeface="+mj-lt"/>
              <a:ea typeface="굴림" pitchFamily="50" charset="-127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3527984" y="5403446"/>
            <a:ext cx="2181908" cy="0"/>
          </a:xfrm>
          <a:prstGeom prst="line">
            <a:avLst/>
          </a:prstGeom>
          <a:ln w="25400">
            <a:noFill/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3542221" y="5805264"/>
            <a:ext cx="2181908" cy="0"/>
          </a:xfrm>
          <a:prstGeom prst="line">
            <a:avLst/>
          </a:prstGeom>
          <a:ln w="254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779986" y="1737909"/>
            <a:ext cx="2892855" cy="43204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CommandFactory</a:t>
            </a:r>
            <a:endParaRPr lang="ko-KR" altLang="en-US" sz="1000" b="1" dirty="0">
              <a:solidFill>
                <a:schemeClr val="tx1"/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14192" y="35332"/>
            <a:ext cx="2141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새굴림" pitchFamily="18" charset="-127"/>
                <a:ea typeface="새굴림" pitchFamily="18" charset="-127"/>
              </a:rPr>
              <a:t>Control - </a:t>
            </a:r>
            <a:r>
              <a:rPr lang="ko-KR" altLang="en-US" sz="1400" b="1" dirty="0" smtClean="0">
                <a:latin typeface="새굴림" pitchFamily="18" charset="-127"/>
                <a:ea typeface="새굴림" pitchFamily="18" charset="-127"/>
              </a:rPr>
              <a:t>구조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3636096" y="5805264"/>
            <a:ext cx="28081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altLang="ko-KR" sz="1000" dirty="0" smtClean="0"/>
              <a:t>R:HttpServletRequest request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HttpServletResponse</a:t>
            </a:r>
            <a:r>
              <a:rPr lang="en-US" altLang="ko-KR" sz="1000" dirty="0" smtClean="0"/>
              <a:t> response</a:t>
            </a:r>
            <a:endParaRPr lang="ko-KR" altLang="en-US" sz="1000" dirty="0"/>
          </a:p>
        </p:txBody>
      </p:sp>
      <p:cxnSp>
        <p:nvCxnSpPr>
          <p:cNvPr id="31" name="꺾인 연결선 30"/>
          <p:cNvCxnSpPr>
            <a:stCxn id="4" idx="2"/>
            <a:endCxn id="6" idx="0"/>
          </p:cNvCxnSpPr>
          <p:nvPr/>
        </p:nvCxnSpPr>
        <p:spPr>
          <a:xfrm rot="5400000">
            <a:off x="1836253" y="1575264"/>
            <a:ext cx="795469" cy="1984854"/>
          </a:xfrm>
          <a:prstGeom prst="bentConnector3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4" idx="2"/>
            <a:endCxn id="25" idx="0"/>
          </p:cNvCxnSpPr>
          <p:nvPr/>
        </p:nvCxnSpPr>
        <p:spPr>
          <a:xfrm rot="5400000">
            <a:off x="2523622" y="2262633"/>
            <a:ext cx="795469" cy="610116"/>
          </a:xfrm>
          <a:prstGeom prst="bentConnector3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4" idx="2"/>
            <a:endCxn id="26" idx="0"/>
          </p:cNvCxnSpPr>
          <p:nvPr/>
        </p:nvCxnSpPr>
        <p:spPr>
          <a:xfrm rot="16200000" flipH="1">
            <a:off x="3204405" y="2191966"/>
            <a:ext cx="795469" cy="751450"/>
          </a:xfrm>
          <a:prstGeom prst="bentConnector3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4" idx="2"/>
            <a:endCxn id="27" idx="0"/>
          </p:cNvCxnSpPr>
          <p:nvPr/>
        </p:nvCxnSpPr>
        <p:spPr>
          <a:xfrm rot="16200000" flipH="1">
            <a:off x="3870549" y="1525822"/>
            <a:ext cx="795469" cy="2083738"/>
          </a:xfrm>
          <a:prstGeom prst="bentConnector3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6" idx="2"/>
            <a:endCxn id="91" idx="0"/>
          </p:cNvCxnSpPr>
          <p:nvPr/>
        </p:nvCxnSpPr>
        <p:spPr>
          <a:xfrm rot="16200000" flipH="1">
            <a:off x="1533416" y="3213569"/>
            <a:ext cx="1291726" cy="1875439"/>
          </a:xfrm>
          <a:prstGeom prst="bentConnector3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25" idx="2"/>
            <a:endCxn id="91" idx="0"/>
          </p:cNvCxnSpPr>
          <p:nvPr/>
        </p:nvCxnSpPr>
        <p:spPr>
          <a:xfrm rot="16200000" flipH="1">
            <a:off x="2220785" y="3900938"/>
            <a:ext cx="1291726" cy="500701"/>
          </a:xfrm>
          <a:prstGeom prst="bentConnector3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26" idx="2"/>
            <a:endCxn id="91" idx="0"/>
          </p:cNvCxnSpPr>
          <p:nvPr/>
        </p:nvCxnSpPr>
        <p:spPr>
          <a:xfrm rot="5400000">
            <a:off x="2901569" y="3720857"/>
            <a:ext cx="1291726" cy="860865"/>
          </a:xfrm>
          <a:prstGeom prst="bentConnector3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27" idx="2"/>
            <a:endCxn id="91" idx="0"/>
          </p:cNvCxnSpPr>
          <p:nvPr/>
        </p:nvCxnSpPr>
        <p:spPr>
          <a:xfrm rot="5400000">
            <a:off x="3567713" y="3054713"/>
            <a:ext cx="1291726" cy="2193153"/>
          </a:xfrm>
          <a:prstGeom prst="bentConnector3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332981" y="2652416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2616297" y="2677392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3952341" y="2677392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5310153" y="2678723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81" name="Rectangle 8"/>
          <p:cNvSpPr/>
          <p:nvPr/>
        </p:nvSpPr>
        <p:spPr>
          <a:xfrm>
            <a:off x="6300192" y="870965"/>
            <a:ext cx="2304256" cy="43774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CommandFactory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3" name="Rectangle 10"/>
          <p:cNvSpPr/>
          <p:nvPr/>
        </p:nvSpPr>
        <p:spPr>
          <a:xfrm>
            <a:off x="6300192" y="1321951"/>
            <a:ext cx="2304256" cy="145897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createCommand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pathName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)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: Command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9" name="Rectangle 4"/>
          <p:cNvSpPr/>
          <p:nvPr/>
        </p:nvSpPr>
        <p:spPr>
          <a:xfrm>
            <a:off x="6300192" y="3408260"/>
            <a:ext cx="2304256" cy="59680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ProductCommand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1" name="Rectangle 6"/>
          <p:cNvSpPr/>
          <p:nvPr/>
        </p:nvSpPr>
        <p:spPr>
          <a:xfrm>
            <a:off x="6300192" y="3396789"/>
            <a:ext cx="2304256" cy="232049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doAdd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doUpdate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doRemove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(R) :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getAllProducts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() :List&lt;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ProductVO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getProductByID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id):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P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roductVO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getCreateProduct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() : void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getUpdateProduct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() : void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getDeleteProduct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() : void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2303484" y="4797152"/>
            <a:ext cx="1627029" cy="64807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325152" y="4891225"/>
            <a:ext cx="1515764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latin typeface="+mj-lt"/>
                <a:ea typeface="굴림" pitchFamily="50" charset="-127"/>
              </a:rPr>
              <a:t>  &lt;&lt;interface&gt;&gt;  </a:t>
            </a:r>
          </a:p>
          <a:p>
            <a:pPr algn="ctr"/>
            <a:r>
              <a:rPr lang="en-US" altLang="ko-KR" sz="1000" b="1" dirty="0" smtClean="0">
                <a:latin typeface="+mj-lt"/>
                <a:ea typeface="굴림" pitchFamily="50" charset="-127"/>
              </a:rPr>
              <a:t>  Command</a:t>
            </a:r>
            <a:endParaRPr lang="en-US" altLang="ko-KR" sz="1000" b="1" dirty="0">
              <a:latin typeface="+mj-lt"/>
              <a:ea typeface="굴림" pitchFamily="50" charset="-127"/>
            </a:endParaRPr>
          </a:p>
          <a:p>
            <a:endParaRPr lang="ko-KR" altLang="en-US" sz="1000" b="1" dirty="0">
              <a:latin typeface="+mj-lt"/>
              <a:ea typeface="굴림" pitchFamily="50" charset="-127"/>
            </a:endParaRPr>
          </a:p>
        </p:txBody>
      </p:sp>
      <p:sp>
        <p:nvSpPr>
          <p:cNvPr id="139" name="이등변 삼각형 138"/>
          <p:cNvSpPr/>
          <p:nvPr/>
        </p:nvSpPr>
        <p:spPr>
          <a:xfrm rot="10800000">
            <a:off x="3051626" y="4653136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69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716016" y="6226914"/>
            <a:ext cx="4174520" cy="246221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altLang="ko-KR" sz="1000" dirty="0" smtClean="0">
                <a:latin typeface="+mn-ea"/>
              </a:rPr>
              <a:t>R: </a:t>
            </a:r>
            <a:r>
              <a:rPr lang="en-US" altLang="ko-KR" sz="1000" dirty="0" err="1" smtClean="0">
                <a:latin typeface="+mn-ea"/>
              </a:rPr>
              <a:t>HttpServletRequest</a:t>
            </a:r>
            <a:r>
              <a:rPr lang="en-US" altLang="ko-KR" sz="1000" dirty="0" smtClean="0">
                <a:latin typeface="+mn-ea"/>
              </a:rPr>
              <a:t> request, </a:t>
            </a:r>
            <a:r>
              <a:rPr lang="en-US" altLang="ko-KR" sz="1000" dirty="0" err="1" smtClean="0">
                <a:latin typeface="+mn-ea"/>
              </a:rPr>
              <a:t>HttpServletResponse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response </a:t>
            </a:r>
          </a:p>
        </p:txBody>
      </p:sp>
      <p:sp>
        <p:nvSpPr>
          <p:cNvPr id="4" name="Rectangle 4"/>
          <p:cNvSpPr/>
          <p:nvPr/>
        </p:nvSpPr>
        <p:spPr>
          <a:xfrm>
            <a:off x="2515984" y="543365"/>
            <a:ext cx="1911999" cy="36289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ProductCommand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2515984" y="906259"/>
            <a:ext cx="1911999" cy="220130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doAdd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doUpdate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doRemove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getAllProducts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:List&lt;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ProductVO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getProductByID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 id):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ProductVO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getCreateProduct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product_name,product_picture,category_id,customer_id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 : 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getUpdateProduct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product_id,product_name,product_picture,category_id,customer_id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 : 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getDeleteProdct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product_id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</a:p>
          <a:p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Rectangle 4"/>
          <p:cNvSpPr/>
          <p:nvPr/>
        </p:nvSpPr>
        <p:spPr>
          <a:xfrm>
            <a:off x="4716017" y="543366"/>
            <a:ext cx="1974487" cy="36289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CustomerCommand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Rectangle 6"/>
          <p:cNvSpPr/>
          <p:nvPr/>
        </p:nvSpPr>
        <p:spPr>
          <a:xfrm>
            <a:off x="4716016" y="906259"/>
            <a:ext cx="1974487" cy="220130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doAdd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doUpdate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doRemove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getAllCustomers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:List&lt;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CustomerVO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getCustomertByID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 id): </a:t>
            </a:r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C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ustomerVO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getCreateCustomer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getUpdateCustomer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getDeleteCustomer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getCreateCustomer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customer_name,customer_connection,customer_email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getUpdateCustomer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customer_id,customer_name,customer_connection,customer_email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getDeleteCutomer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customer_id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</a:p>
          <a:p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Rectangle 4"/>
          <p:cNvSpPr/>
          <p:nvPr/>
        </p:nvSpPr>
        <p:spPr>
          <a:xfrm>
            <a:off x="2525189" y="3532480"/>
            <a:ext cx="1902794" cy="40941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VillageCommand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Rectangle 6"/>
          <p:cNvSpPr/>
          <p:nvPr/>
        </p:nvSpPr>
        <p:spPr>
          <a:xfrm>
            <a:off x="2525189" y="3941892"/>
            <a:ext cx="1902794" cy="215140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doAdd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doUpdate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doRemove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getAllVillages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:List&lt;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VillageVO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getVillageByID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 id):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VillageVO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getCreateVillage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getUpdateVillage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getDeleteVillage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getCreateVillage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village_name,village_person_count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getUpdateVillage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village_id,village_name,village_person_count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getDelete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village_id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Rectangle 4"/>
          <p:cNvSpPr/>
          <p:nvPr/>
        </p:nvSpPr>
        <p:spPr>
          <a:xfrm>
            <a:off x="4716016" y="3532480"/>
            <a:ext cx="1974486" cy="38970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haringCommand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Rectangle 6"/>
          <p:cNvSpPr/>
          <p:nvPr/>
        </p:nvSpPr>
        <p:spPr>
          <a:xfrm>
            <a:off x="4716016" y="3941892"/>
            <a:ext cx="1974486" cy="215140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doAdd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doUpdate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doRemove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getAllSharings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:List&lt;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SharingVO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getSharingByID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 id):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SharingVO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getCreateSharing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getUpdateSharing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getDeleteSharing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getCreateSharing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lending_period,application_id,return_check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getUpdateSharing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sharing_id,lending_period,application_id,return_check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getDeleteSharing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sharing_id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</a:p>
          <a:p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Rectangle 8"/>
          <p:cNvSpPr/>
          <p:nvPr/>
        </p:nvSpPr>
        <p:spPr>
          <a:xfrm>
            <a:off x="539553" y="548680"/>
            <a:ext cx="1567608" cy="35757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Rectangle 9"/>
          <p:cNvSpPr/>
          <p:nvPr/>
        </p:nvSpPr>
        <p:spPr>
          <a:xfrm>
            <a:off x="539553" y="906259"/>
            <a:ext cx="1567608" cy="68846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viewURL:String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contentType:String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content:content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Rectangle 10"/>
          <p:cNvSpPr/>
          <p:nvPr/>
        </p:nvSpPr>
        <p:spPr>
          <a:xfrm>
            <a:off x="539553" y="1594728"/>
            <a:ext cx="1567608" cy="1293703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viewURL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String </a:t>
            </a:r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viewURL,String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contentType,String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content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 get***(), set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***()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hasView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boolean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Diamond 1"/>
          <p:cNvSpPr/>
          <p:nvPr/>
        </p:nvSpPr>
        <p:spPr>
          <a:xfrm>
            <a:off x="1172964" y="4762721"/>
            <a:ext cx="210299" cy="240795"/>
          </a:xfrm>
          <a:prstGeom prst="diamon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4" name="Straight Connector 20"/>
          <p:cNvCxnSpPr/>
          <p:nvPr/>
        </p:nvCxnSpPr>
        <p:spPr>
          <a:xfrm flipV="1">
            <a:off x="1271103" y="4989901"/>
            <a:ext cx="0" cy="20592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8"/>
          <p:cNvSpPr/>
          <p:nvPr/>
        </p:nvSpPr>
        <p:spPr>
          <a:xfrm>
            <a:off x="539553" y="3272690"/>
            <a:ext cx="1567608" cy="38970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RequestHellper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Rectangle 9"/>
          <p:cNvSpPr/>
          <p:nvPr/>
        </p:nvSpPr>
        <p:spPr>
          <a:xfrm>
            <a:off x="539553" y="3662390"/>
            <a:ext cx="1567608" cy="68846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r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equest:HttpServletRequest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commandFactory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: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CommandFactory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Rectangle 10"/>
          <p:cNvSpPr/>
          <p:nvPr/>
        </p:nvSpPr>
        <p:spPr>
          <a:xfrm>
            <a:off x="539553" y="4350859"/>
            <a:ext cx="1567608" cy="4027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getCommand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():Command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Rectangle 8"/>
          <p:cNvSpPr/>
          <p:nvPr/>
        </p:nvSpPr>
        <p:spPr>
          <a:xfrm>
            <a:off x="539553" y="5195830"/>
            <a:ext cx="1567608" cy="38970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CommandFactory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Rectangle 10"/>
          <p:cNvSpPr/>
          <p:nvPr/>
        </p:nvSpPr>
        <p:spPr>
          <a:xfrm>
            <a:off x="539553" y="5580459"/>
            <a:ext cx="1567608" cy="51283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createCommand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pathName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 : Command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꺾인 연결선 15"/>
          <p:cNvCxnSpPr>
            <a:stCxn id="50" idx="2"/>
            <a:endCxn id="6" idx="1"/>
          </p:cNvCxnSpPr>
          <p:nvPr/>
        </p:nvCxnSpPr>
        <p:spPr>
          <a:xfrm rot="5400000" flipH="1" flipV="1">
            <a:off x="-123522" y="3453790"/>
            <a:ext cx="4086384" cy="1192627"/>
          </a:xfrm>
          <a:prstGeom prst="bentConnector4">
            <a:avLst>
              <a:gd name="adj1" fmla="val -1554"/>
              <a:gd name="adj2" fmla="val 82860"/>
            </a:avLst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50" idx="2"/>
            <a:endCxn id="33" idx="1"/>
          </p:cNvCxnSpPr>
          <p:nvPr/>
        </p:nvCxnSpPr>
        <p:spPr>
          <a:xfrm rot="5400000" flipH="1" flipV="1">
            <a:off x="1386422" y="4954529"/>
            <a:ext cx="1075702" cy="1201832"/>
          </a:xfrm>
          <a:prstGeom prst="bentConnector4">
            <a:avLst>
              <a:gd name="adj1" fmla="val -5922"/>
              <a:gd name="adj2" fmla="val 82609"/>
            </a:avLst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50" idx="2"/>
            <a:endCxn id="36" idx="1"/>
          </p:cNvCxnSpPr>
          <p:nvPr/>
        </p:nvCxnSpPr>
        <p:spPr>
          <a:xfrm rot="5400000" flipH="1" flipV="1">
            <a:off x="2481835" y="3859115"/>
            <a:ext cx="1075702" cy="3392659"/>
          </a:xfrm>
          <a:prstGeom prst="bentConnector4">
            <a:avLst>
              <a:gd name="adj1" fmla="val -4528"/>
              <a:gd name="adj2" fmla="val 96015"/>
            </a:avLst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50" idx="2"/>
            <a:endCxn id="30" idx="1"/>
          </p:cNvCxnSpPr>
          <p:nvPr/>
        </p:nvCxnSpPr>
        <p:spPr>
          <a:xfrm rot="5400000" flipH="1" flipV="1">
            <a:off x="976494" y="2353774"/>
            <a:ext cx="4086384" cy="3392659"/>
          </a:xfrm>
          <a:prstGeom prst="bentConnector4">
            <a:avLst>
              <a:gd name="adj1" fmla="val -1865"/>
              <a:gd name="adj2" fmla="val 95990"/>
            </a:avLst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121435" y="2652166"/>
            <a:ext cx="1627029" cy="14806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160692" y="2746240"/>
            <a:ext cx="1515764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latin typeface="+mj-lt"/>
                <a:ea typeface="굴림" pitchFamily="50" charset="-127"/>
              </a:rPr>
              <a:t>  </a:t>
            </a:r>
            <a:r>
              <a:rPr lang="en-US" altLang="ko-KR" sz="1000" dirty="0" smtClean="0">
                <a:latin typeface="+mj-lt"/>
                <a:ea typeface="굴림" pitchFamily="50" charset="-127"/>
              </a:rPr>
              <a:t>&lt;&lt;interface&gt;&gt;  </a:t>
            </a:r>
          </a:p>
          <a:p>
            <a:pPr algn="ctr"/>
            <a:r>
              <a:rPr lang="en-US" altLang="ko-KR" sz="1000" dirty="0" smtClean="0">
                <a:latin typeface="+mj-lt"/>
                <a:ea typeface="굴림" pitchFamily="50" charset="-127"/>
              </a:rPr>
              <a:t>  Command</a:t>
            </a:r>
            <a:endParaRPr lang="en-US" altLang="ko-KR" sz="1000" dirty="0">
              <a:latin typeface="+mj-lt"/>
              <a:ea typeface="굴림" pitchFamily="50" charset="-127"/>
            </a:endParaRPr>
          </a:p>
          <a:p>
            <a:endParaRPr lang="ko-KR" altLang="en-US" sz="1000" b="1" dirty="0">
              <a:latin typeface="+mj-lt"/>
              <a:ea typeface="굴림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121435" y="3272690"/>
            <a:ext cx="148119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+execute(R) :</a:t>
            </a:r>
          </a:p>
          <a:p>
            <a:r>
              <a:rPr lang="en-US" altLang="ko-KR" sz="800" dirty="0" smtClean="0"/>
              <a:t> </a:t>
            </a:r>
            <a:r>
              <a:rPr lang="en-US" altLang="ko-KR" sz="800" dirty="0" err="1" smtClean="0"/>
              <a:t>CommandResult</a:t>
            </a:r>
            <a:endParaRPr lang="ko-KR" altLang="en-US" sz="800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7121435" y="3174674"/>
            <a:ext cx="1627029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30" idx="3"/>
            <a:endCxn id="59" idx="1"/>
          </p:cNvCxnSpPr>
          <p:nvPr/>
        </p:nvCxnSpPr>
        <p:spPr>
          <a:xfrm>
            <a:off x="6690503" y="2006912"/>
            <a:ext cx="430932" cy="138557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6" idx="3"/>
            <a:endCxn id="59" idx="1"/>
          </p:cNvCxnSpPr>
          <p:nvPr/>
        </p:nvCxnSpPr>
        <p:spPr>
          <a:xfrm>
            <a:off x="4427983" y="2006912"/>
            <a:ext cx="2693452" cy="1385575"/>
          </a:xfrm>
          <a:prstGeom prst="bentConnector3">
            <a:avLst>
              <a:gd name="adj1" fmla="val 5836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1" idx="0"/>
            <a:endCxn id="59" idx="1"/>
          </p:cNvCxnSpPr>
          <p:nvPr/>
        </p:nvCxnSpPr>
        <p:spPr>
          <a:xfrm rot="5400000" flipH="1" flipV="1">
            <a:off x="5229014" y="1640060"/>
            <a:ext cx="139993" cy="3644849"/>
          </a:xfrm>
          <a:prstGeom prst="bentConnector2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꺾인 연결선 173"/>
          <p:cNvCxnSpPr>
            <a:stCxn id="36" idx="3"/>
            <a:endCxn id="59" idx="1"/>
          </p:cNvCxnSpPr>
          <p:nvPr/>
        </p:nvCxnSpPr>
        <p:spPr>
          <a:xfrm flipV="1">
            <a:off x="6690502" y="3392487"/>
            <a:ext cx="430933" cy="1625107"/>
          </a:xfrm>
          <a:prstGeom prst="bentConnector3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1367171" y="6135107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185" name="이등변 삼각형 184"/>
          <p:cNvSpPr/>
          <p:nvPr/>
        </p:nvSpPr>
        <p:spPr>
          <a:xfrm rot="16200000" flipV="1">
            <a:off x="6986435" y="3338032"/>
            <a:ext cx="129600" cy="140400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014192" y="35332"/>
            <a:ext cx="2141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새굴림" pitchFamily="18" charset="-127"/>
                <a:ea typeface="새굴림" pitchFamily="18" charset="-127"/>
              </a:rPr>
              <a:t>Control - </a:t>
            </a:r>
            <a:r>
              <a:rPr lang="ko-KR" altLang="en-US" sz="1400" b="1" dirty="0" smtClean="0">
                <a:latin typeface="새굴림" pitchFamily="18" charset="-127"/>
                <a:ea typeface="새굴림" pitchFamily="18" charset="-127"/>
              </a:rPr>
              <a:t>세부내용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746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71873" y="24879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새굴림" pitchFamily="18" charset="-127"/>
                <a:ea typeface="새굴림" pitchFamily="18" charset="-127"/>
              </a:rPr>
              <a:t>DAO - </a:t>
            </a:r>
            <a:r>
              <a:rPr lang="ko-KR" altLang="en-US" sz="1400" b="1" dirty="0" smtClean="0">
                <a:latin typeface="새굴림" pitchFamily="18" charset="-127"/>
                <a:ea typeface="새굴림" pitchFamily="18" charset="-127"/>
              </a:rPr>
              <a:t>구조</a:t>
            </a:r>
            <a:endParaRPr lang="ko-KR" altLang="en-US" sz="1400" b="1" dirty="0"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8076" y="447808"/>
            <a:ext cx="5987400" cy="45102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99647" y="548680"/>
            <a:ext cx="2304256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DAOFactory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99647" y="1448823"/>
            <a:ext cx="2304256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MysqlDAOFactory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2449760"/>
            <a:ext cx="1368000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MySqlProductDAO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52048" y="2449760"/>
            <a:ext cx="1439984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MySqlCustomerDAO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28036" y="2449760"/>
            <a:ext cx="1368000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MySqlVillageDAO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32192" y="2449760"/>
            <a:ext cx="1368000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MySqlSharingDAO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3285070"/>
            <a:ext cx="1368000" cy="439223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ProductDAO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1560" y="4149166"/>
            <a:ext cx="1368000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ProductVO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52048" y="3285070"/>
            <a:ext cx="1368000" cy="439223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&lt;&lt;interface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CustomerDAO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52048" y="4149166"/>
            <a:ext cx="1368000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CustomerVO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92032" y="3285070"/>
            <a:ext cx="1368000" cy="439223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&lt;&lt;interface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VillageDAO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92032" y="4149166"/>
            <a:ext cx="1368000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VillageVO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32192" y="3285070"/>
            <a:ext cx="1368000" cy="439223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&lt;&lt;interface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SharingDAO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932192" y="4149166"/>
            <a:ext cx="1368000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SharingVO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7" idx="0"/>
            <a:endCxn id="6" idx="2"/>
          </p:cNvCxnSpPr>
          <p:nvPr/>
        </p:nvCxnSpPr>
        <p:spPr>
          <a:xfrm flipV="1">
            <a:off x="3451775" y="879934"/>
            <a:ext cx="0" cy="56888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95163" y="2132856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cxnSp>
        <p:nvCxnSpPr>
          <p:cNvPr id="22" name="직선 화살표 연결선 69"/>
          <p:cNvCxnSpPr>
            <a:stCxn id="7" idx="2"/>
            <a:endCxn id="8" idx="0"/>
          </p:cNvCxnSpPr>
          <p:nvPr/>
        </p:nvCxnSpPr>
        <p:spPr>
          <a:xfrm rot="5400000">
            <a:off x="2038827" y="1036811"/>
            <a:ext cx="669683" cy="215621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69"/>
          <p:cNvCxnSpPr>
            <a:stCxn id="7" idx="2"/>
            <a:endCxn id="9" idx="0"/>
          </p:cNvCxnSpPr>
          <p:nvPr/>
        </p:nvCxnSpPr>
        <p:spPr>
          <a:xfrm rot="5400000">
            <a:off x="2777067" y="1775051"/>
            <a:ext cx="669683" cy="67973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69"/>
          <p:cNvCxnSpPr>
            <a:stCxn id="7" idx="2"/>
            <a:endCxn id="10" idx="0"/>
          </p:cNvCxnSpPr>
          <p:nvPr/>
        </p:nvCxnSpPr>
        <p:spPr>
          <a:xfrm rot="16200000" flipH="1">
            <a:off x="3497064" y="1734787"/>
            <a:ext cx="669683" cy="760261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69"/>
          <p:cNvCxnSpPr>
            <a:stCxn id="7" idx="2"/>
            <a:endCxn id="11" idx="0"/>
          </p:cNvCxnSpPr>
          <p:nvPr/>
        </p:nvCxnSpPr>
        <p:spPr>
          <a:xfrm rot="16200000" flipH="1">
            <a:off x="4199142" y="1032709"/>
            <a:ext cx="669683" cy="2164417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55576" y="5390147"/>
            <a:ext cx="2232248" cy="215443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5576" y="4958098"/>
            <a:ext cx="2232248" cy="43204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&lt;&lt;abstract&gt;&gt;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DAOFactory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79912" y="5087614"/>
            <a:ext cx="2232248" cy="43204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MysqlDAOFactory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779912" y="5519661"/>
            <a:ext cx="2232248" cy="856203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0" name="직선 화살표 연결선 29"/>
          <p:cNvCxnSpPr>
            <a:stCxn id="8" idx="2"/>
            <a:endCxn id="12" idx="0"/>
          </p:cNvCxnSpPr>
          <p:nvPr/>
        </p:nvCxnSpPr>
        <p:spPr>
          <a:xfrm>
            <a:off x="1295560" y="2781014"/>
            <a:ext cx="0" cy="504056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9" idx="2"/>
          </p:cNvCxnSpPr>
          <p:nvPr/>
        </p:nvCxnSpPr>
        <p:spPr>
          <a:xfrm>
            <a:off x="2772040" y="2781014"/>
            <a:ext cx="1" cy="492446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16" idx="0"/>
          </p:cNvCxnSpPr>
          <p:nvPr/>
        </p:nvCxnSpPr>
        <p:spPr>
          <a:xfrm>
            <a:off x="4175483" y="2788979"/>
            <a:ext cx="549" cy="496091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1" idx="2"/>
            <a:endCxn id="18" idx="0"/>
          </p:cNvCxnSpPr>
          <p:nvPr/>
        </p:nvCxnSpPr>
        <p:spPr>
          <a:xfrm>
            <a:off x="5616192" y="2781014"/>
            <a:ext cx="0" cy="504056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735323" y="2132856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4175483" y="2132856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5615643" y="2132856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37" name="이등변 삼각형 36"/>
          <p:cNvSpPr/>
          <p:nvPr/>
        </p:nvSpPr>
        <p:spPr>
          <a:xfrm rot="10800000">
            <a:off x="1235569" y="3133074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이등변 삼각형 37"/>
          <p:cNvSpPr/>
          <p:nvPr/>
        </p:nvSpPr>
        <p:spPr>
          <a:xfrm rot="10800000">
            <a:off x="2713063" y="3144597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이등변 삼각형 38"/>
          <p:cNvSpPr/>
          <p:nvPr/>
        </p:nvSpPr>
        <p:spPr>
          <a:xfrm rot="10800000">
            <a:off x="4115890" y="3133074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이등변 삼각형 39"/>
          <p:cNvSpPr/>
          <p:nvPr/>
        </p:nvSpPr>
        <p:spPr>
          <a:xfrm rot="10800000">
            <a:off x="5553459" y="3133074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3023828" y="5727791"/>
            <a:ext cx="756084" cy="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79912" y="5512531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 </a:t>
            </a:r>
            <a:r>
              <a:rPr lang="en-US" altLang="ko-KR" sz="800" dirty="0" err="1" smtClean="0"/>
              <a:t>getProductDAO</a:t>
            </a:r>
            <a:r>
              <a:rPr lang="en-US" altLang="ko-KR" sz="800" dirty="0" smtClean="0"/>
              <a:t>(): </a:t>
            </a:r>
            <a:r>
              <a:rPr lang="en-US" altLang="ko-KR" sz="800" dirty="0" err="1" smtClean="0"/>
              <a:t>MySqlProductDAO</a:t>
            </a:r>
            <a:endParaRPr lang="en-US" altLang="ko-KR" sz="800" dirty="0" smtClean="0"/>
          </a:p>
          <a:p>
            <a:r>
              <a:rPr lang="en-US" altLang="ko-KR" sz="800" dirty="0" smtClean="0"/>
              <a:t>+ </a:t>
            </a:r>
            <a:r>
              <a:rPr lang="en-US" altLang="ko-KR" sz="800" dirty="0" err="1" smtClean="0"/>
              <a:t>getCustomerDAO</a:t>
            </a:r>
            <a:r>
              <a:rPr lang="en-US" altLang="ko-KR" sz="800" dirty="0" smtClean="0"/>
              <a:t>(): </a:t>
            </a:r>
            <a:r>
              <a:rPr lang="en-US" altLang="ko-KR" sz="800" dirty="0" err="1" smtClean="0"/>
              <a:t>MySqlCustomerDAO</a:t>
            </a:r>
            <a:endParaRPr lang="en-US" altLang="ko-KR" sz="800" dirty="0" smtClean="0"/>
          </a:p>
          <a:p>
            <a:r>
              <a:rPr lang="en-US" altLang="ko-KR" sz="800" dirty="0" smtClean="0"/>
              <a:t>+ </a:t>
            </a:r>
            <a:r>
              <a:rPr lang="en-US" altLang="ko-KR" sz="800" dirty="0" err="1" smtClean="0"/>
              <a:t>getVillageDAO</a:t>
            </a:r>
            <a:r>
              <a:rPr lang="en-US" altLang="ko-KR" sz="800" dirty="0" smtClean="0"/>
              <a:t>(): </a:t>
            </a:r>
            <a:r>
              <a:rPr lang="en-US" altLang="ko-KR" sz="800" dirty="0" err="1" smtClean="0"/>
              <a:t>MySqlVillageDAO</a:t>
            </a:r>
            <a:endParaRPr lang="en-US" altLang="ko-KR" sz="800" dirty="0" smtClean="0"/>
          </a:p>
          <a:p>
            <a:r>
              <a:rPr lang="en-US" altLang="ko-KR" sz="800" dirty="0" smtClean="0"/>
              <a:t>+ </a:t>
            </a:r>
            <a:r>
              <a:rPr lang="en-US" altLang="ko-KR" sz="800" dirty="0" err="1" smtClean="0"/>
              <a:t>getSharingDAO</a:t>
            </a:r>
            <a:r>
              <a:rPr lang="en-US" altLang="ko-KR" sz="800" dirty="0" smtClean="0"/>
              <a:t>(): </a:t>
            </a:r>
            <a:r>
              <a:rPr lang="en-US" altLang="ko-KR" sz="800" dirty="0" err="1" smtClean="0"/>
              <a:t>MySqlSharingDAO</a:t>
            </a:r>
            <a:endParaRPr lang="en-US" altLang="ko-KR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773341" y="5608854"/>
            <a:ext cx="223224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 </a:t>
            </a:r>
            <a:r>
              <a:rPr lang="en-US" altLang="ko-KR" sz="800" dirty="0" err="1" smtClean="0"/>
              <a:t>getProductDAO</a:t>
            </a:r>
            <a:r>
              <a:rPr lang="en-US" altLang="ko-KR" sz="800" dirty="0" smtClean="0"/>
              <a:t>(): </a:t>
            </a:r>
            <a:r>
              <a:rPr lang="en-US" altLang="ko-KR" sz="800" dirty="0" err="1" smtClean="0"/>
              <a:t>ProductDAO</a:t>
            </a:r>
            <a:r>
              <a:rPr lang="en-US" altLang="ko-KR" sz="800" dirty="0" smtClean="0"/>
              <a:t>{abstract}</a:t>
            </a:r>
          </a:p>
          <a:p>
            <a:r>
              <a:rPr lang="en-US" altLang="ko-KR" sz="800" dirty="0" smtClean="0"/>
              <a:t>+ </a:t>
            </a:r>
            <a:r>
              <a:rPr lang="en-US" altLang="ko-KR" sz="800" dirty="0" err="1" smtClean="0"/>
              <a:t>getCustomerDAO</a:t>
            </a:r>
            <a:r>
              <a:rPr lang="en-US" altLang="ko-KR" sz="800" dirty="0" smtClean="0"/>
              <a:t>(): </a:t>
            </a:r>
            <a:r>
              <a:rPr lang="en-US" altLang="ko-KR" sz="800" dirty="0" err="1" smtClean="0"/>
              <a:t>CustomerDAO</a:t>
            </a:r>
            <a:r>
              <a:rPr lang="en-US" altLang="ko-KR" sz="800" dirty="0" smtClean="0"/>
              <a:t>{abstract}</a:t>
            </a:r>
          </a:p>
          <a:p>
            <a:r>
              <a:rPr lang="en-US" altLang="ko-KR" sz="800" dirty="0" smtClean="0"/>
              <a:t>+ </a:t>
            </a:r>
            <a:r>
              <a:rPr lang="en-US" altLang="ko-KR" sz="800" dirty="0" err="1" smtClean="0"/>
              <a:t>getVillageDAO</a:t>
            </a:r>
            <a:r>
              <a:rPr lang="en-US" altLang="ko-KR" sz="800" dirty="0" smtClean="0"/>
              <a:t>(): </a:t>
            </a:r>
            <a:r>
              <a:rPr lang="en-US" altLang="ko-KR" sz="800" dirty="0" err="1" smtClean="0"/>
              <a:t>VillageDAO</a:t>
            </a:r>
            <a:r>
              <a:rPr lang="en-US" altLang="ko-KR" sz="800" dirty="0" smtClean="0"/>
              <a:t>{abstract}</a:t>
            </a:r>
          </a:p>
          <a:p>
            <a:r>
              <a:rPr lang="en-US" altLang="ko-KR" sz="800" dirty="0" smtClean="0"/>
              <a:t>+ </a:t>
            </a:r>
            <a:r>
              <a:rPr lang="en-US" altLang="ko-KR" sz="800" dirty="0" err="1" smtClean="0"/>
              <a:t>getSharingDAO</a:t>
            </a:r>
            <a:r>
              <a:rPr lang="en-US" altLang="ko-KR" sz="800" dirty="0" smtClean="0"/>
              <a:t>(): </a:t>
            </a:r>
            <a:r>
              <a:rPr lang="en-US" altLang="ko-KR" sz="800" dirty="0" err="1" smtClean="0"/>
              <a:t>SharingDAO</a:t>
            </a:r>
            <a:r>
              <a:rPr lang="en-US" altLang="ko-KR" sz="800" dirty="0" smtClean="0"/>
              <a:t>{abstract}</a:t>
            </a:r>
          </a:p>
          <a:p>
            <a:r>
              <a:rPr lang="en-US" altLang="ko-KR" sz="800" dirty="0" smtClean="0"/>
              <a:t>+ </a:t>
            </a:r>
            <a:r>
              <a:rPr lang="en-US" altLang="ko-KR" sz="800" u="sng" dirty="0" err="1" smtClean="0"/>
              <a:t>getDAOFactory</a:t>
            </a:r>
            <a:r>
              <a:rPr lang="en-US" altLang="ko-KR" sz="800" u="sng" dirty="0" smtClean="0"/>
              <a:t>(): </a:t>
            </a:r>
            <a:r>
              <a:rPr lang="en-US" altLang="ko-KR" sz="800" u="sng" dirty="0" err="1" smtClean="0"/>
              <a:t>DAOFactory</a:t>
            </a:r>
            <a:r>
              <a:rPr lang="en-US" altLang="ko-KR" sz="800" u="sng" dirty="0" smtClean="0"/>
              <a:t> 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55576" y="5598276"/>
            <a:ext cx="2232248" cy="84157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5576" y="5382832"/>
            <a:ext cx="223224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 </a:t>
            </a:r>
            <a:r>
              <a:rPr lang="en-US" altLang="ko-KR" sz="800" dirty="0" err="1" smtClean="0"/>
              <a:t>int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mysql</a:t>
            </a:r>
            <a:r>
              <a:rPr lang="en-US" altLang="ko-KR" sz="800" dirty="0" smtClean="0"/>
              <a:t> {</a:t>
            </a:r>
            <a:r>
              <a:rPr lang="en-US" altLang="ko-KR" sz="800" dirty="0" err="1" smtClean="0"/>
              <a:t>readOnly</a:t>
            </a:r>
            <a:r>
              <a:rPr lang="en-US" altLang="ko-KR" sz="800" dirty="0" smtClean="0"/>
              <a:t>}</a:t>
            </a:r>
          </a:p>
        </p:txBody>
      </p:sp>
      <p:sp>
        <p:nvSpPr>
          <p:cNvPr id="46" name="이등변 삼각형 45"/>
          <p:cNvSpPr/>
          <p:nvPr/>
        </p:nvSpPr>
        <p:spPr>
          <a:xfrm>
            <a:off x="3386403" y="880132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이등변 삼각형 46"/>
          <p:cNvSpPr/>
          <p:nvPr/>
        </p:nvSpPr>
        <p:spPr>
          <a:xfrm rot="16200000">
            <a:off x="2996668" y="5660951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8" name="직선 화살표 연결선 47"/>
          <p:cNvCxnSpPr>
            <a:stCxn id="12" idx="2"/>
            <a:endCxn id="13" idx="0"/>
          </p:cNvCxnSpPr>
          <p:nvPr/>
        </p:nvCxnSpPr>
        <p:spPr>
          <a:xfrm>
            <a:off x="1295560" y="3724293"/>
            <a:ext cx="0" cy="4248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4" idx="2"/>
            <a:endCxn id="15" idx="0"/>
          </p:cNvCxnSpPr>
          <p:nvPr/>
        </p:nvCxnSpPr>
        <p:spPr>
          <a:xfrm>
            <a:off x="2736048" y="3724293"/>
            <a:ext cx="0" cy="4248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6" idx="2"/>
            <a:endCxn id="17" idx="0"/>
          </p:cNvCxnSpPr>
          <p:nvPr/>
        </p:nvCxnSpPr>
        <p:spPr>
          <a:xfrm>
            <a:off x="4176032" y="3724293"/>
            <a:ext cx="0" cy="4248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8" idx="2"/>
            <a:endCxn id="19" idx="0"/>
          </p:cNvCxnSpPr>
          <p:nvPr/>
        </p:nvCxnSpPr>
        <p:spPr>
          <a:xfrm>
            <a:off x="5616192" y="3724293"/>
            <a:ext cx="0" cy="4248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6681204" y="476672"/>
            <a:ext cx="2016224" cy="1145094"/>
            <a:chOff x="251520" y="4509120"/>
            <a:chExt cx="2016224" cy="1145094"/>
          </a:xfrm>
          <a:noFill/>
        </p:grpSpPr>
        <p:sp>
          <p:nvSpPr>
            <p:cNvPr id="53" name="직사각형 52"/>
            <p:cNvSpPr/>
            <p:nvPr/>
          </p:nvSpPr>
          <p:spPr>
            <a:xfrm>
              <a:off x="251520" y="4509120"/>
              <a:ext cx="2016224" cy="1145094"/>
            </a:xfrm>
            <a:prstGeom prst="rect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ea"/>
                <a:ea typeface="+mj-ea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51520" y="4509120"/>
              <a:ext cx="2016224" cy="286315"/>
            </a:xfrm>
            <a:prstGeom prst="rect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+mj-ea"/>
                  <a:ea typeface="+mj-ea"/>
                </a:rPr>
                <a:t>ProductVO</a:t>
              </a:r>
              <a:endParaRPr lang="ko-KR" altLang="en-US" sz="1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674460" y="2060848"/>
            <a:ext cx="2016224" cy="995918"/>
            <a:chOff x="2555776" y="4509120"/>
            <a:chExt cx="2016224" cy="995918"/>
          </a:xfrm>
          <a:noFill/>
        </p:grpSpPr>
        <p:sp>
          <p:nvSpPr>
            <p:cNvPr id="56" name="직사각형 55"/>
            <p:cNvSpPr/>
            <p:nvPr/>
          </p:nvSpPr>
          <p:spPr>
            <a:xfrm>
              <a:off x="2555776" y="4509120"/>
              <a:ext cx="2016224" cy="995918"/>
            </a:xfrm>
            <a:prstGeom prst="rect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555776" y="4509120"/>
              <a:ext cx="2016224" cy="288032"/>
            </a:xfrm>
            <a:prstGeom prst="rect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+mj-ea"/>
                  <a:ea typeface="+mj-ea"/>
                </a:rPr>
                <a:t>CustomerVO</a:t>
              </a:r>
              <a:endParaRPr lang="ko-KR" altLang="en-US" sz="1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6660232" y="3501008"/>
            <a:ext cx="2016224" cy="79037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660232" y="3501008"/>
            <a:ext cx="2016224" cy="28803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VillageVO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660232" y="4293177"/>
            <a:ext cx="2016224" cy="35292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+mj-ea"/>
              </a:rPr>
              <a:t>+ getter(), setter()</a:t>
            </a:r>
            <a:endParaRPr lang="ko-KR" altLang="en-US" sz="10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674460" y="3062833"/>
            <a:ext cx="2019706" cy="352926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+mj-ea"/>
              </a:rPr>
              <a:t>+ getter(), setter()</a:t>
            </a:r>
            <a:endParaRPr lang="ko-KR" altLang="en-US" sz="1000" dirty="0">
              <a:solidFill>
                <a:schemeClr val="tx1"/>
              </a:solidFill>
              <a:latin typeface="+mj-ea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6660232" y="4785626"/>
            <a:ext cx="2016224" cy="1242777"/>
            <a:chOff x="6932471" y="4507403"/>
            <a:chExt cx="2016224" cy="875703"/>
          </a:xfrm>
          <a:noFill/>
        </p:grpSpPr>
        <p:sp>
          <p:nvSpPr>
            <p:cNvPr id="63" name="직사각형 62"/>
            <p:cNvSpPr/>
            <p:nvPr/>
          </p:nvSpPr>
          <p:spPr>
            <a:xfrm>
              <a:off x="6932471" y="4507403"/>
              <a:ext cx="2016224" cy="875703"/>
            </a:xfrm>
            <a:prstGeom prst="rect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932471" y="4507403"/>
              <a:ext cx="2016224" cy="288032"/>
            </a:xfrm>
            <a:prstGeom prst="rect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+mj-ea"/>
                  <a:ea typeface="+mj-ea"/>
                </a:rPr>
                <a:t>SharingVO</a:t>
              </a:r>
              <a:endParaRPr lang="ko-KR" altLang="en-US" sz="1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6689915" y="764704"/>
            <a:ext cx="1300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- </a:t>
            </a:r>
            <a:r>
              <a:rPr lang="en-US" altLang="ko-KR" sz="800" dirty="0" err="1"/>
              <a:t>i</a:t>
            </a:r>
            <a:r>
              <a:rPr lang="en-US" altLang="ko-KR" sz="800" dirty="0" err="1" smtClean="0"/>
              <a:t>nt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productId</a:t>
            </a:r>
            <a:endParaRPr lang="en-US" altLang="ko-KR" sz="800" dirty="0" smtClean="0"/>
          </a:p>
          <a:p>
            <a:r>
              <a:rPr lang="en-US" altLang="ko-KR" sz="800" dirty="0" smtClean="0"/>
              <a:t>- Sting </a:t>
            </a:r>
            <a:r>
              <a:rPr lang="en-US" altLang="ko-KR" sz="800" dirty="0" err="1" smtClean="0"/>
              <a:t>productName</a:t>
            </a:r>
            <a:endParaRPr lang="en-US" altLang="ko-KR" sz="800" dirty="0" smtClean="0"/>
          </a:p>
          <a:p>
            <a:r>
              <a:rPr lang="en-US" altLang="ko-KR" sz="800" dirty="0" smtClean="0"/>
              <a:t>- String </a:t>
            </a:r>
            <a:r>
              <a:rPr lang="en-US" altLang="ko-KR" sz="800" dirty="0" err="1" smtClean="0"/>
              <a:t>productPicture</a:t>
            </a:r>
            <a:endParaRPr lang="en-US" altLang="ko-KR" sz="800" dirty="0" smtClean="0"/>
          </a:p>
          <a:p>
            <a:r>
              <a:rPr lang="en-US" altLang="ko-KR" sz="800" dirty="0" smtClean="0"/>
              <a:t>- Date </a:t>
            </a:r>
            <a:r>
              <a:rPr lang="en-US" altLang="ko-KR" sz="800" dirty="0" err="1" smtClean="0"/>
              <a:t>registrationDate</a:t>
            </a:r>
            <a:r>
              <a:rPr lang="en-US" altLang="ko-KR" sz="800" dirty="0" smtClean="0"/>
              <a:t> </a:t>
            </a:r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int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categoryId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int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cutomerId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6674459" y="2348880"/>
            <a:ext cx="1305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int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customerId</a:t>
            </a:r>
            <a:endParaRPr lang="en-US" altLang="ko-KR" sz="800" dirty="0" smtClean="0"/>
          </a:p>
          <a:p>
            <a:r>
              <a:rPr lang="en-US" altLang="ko-KR" sz="800" dirty="0" smtClean="0"/>
              <a:t>- String </a:t>
            </a:r>
            <a:r>
              <a:rPr lang="en-US" altLang="ko-KR" sz="800" dirty="0" err="1" smtClean="0"/>
              <a:t>customerName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customer_connection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boolean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autoLogin</a:t>
            </a:r>
            <a:endParaRPr lang="en-US" altLang="ko-KR" sz="800" dirty="0" smtClean="0"/>
          </a:p>
          <a:p>
            <a:r>
              <a:rPr lang="en-US" altLang="ko-KR" sz="800" dirty="0" smtClean="0"/>
              <a:t>- String </a:t>
            </a:r>
            <a:r>
              <a:rPr lang="en-US" altLang="ko-KR" sz="800" dirty="0" err="1" smtClean="0"/>
              <a:t>customerEmail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6674460" y="3790219"/>
            <a:ext cx="1148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int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villageId</a:t>
            </a:r>
            <a:endParaRPr lang="en-US" altLang="ko-KR" sz="800" dirty="0" smtClean="0"/>
          </a:p>
          <a:p>
            <a:r>
              <a:rPr lang="en-US" altLang="ko-KR" sz="800" dirty="0" smtClean="0"/>
              <a:t>- String </a:t>
            </a:r>
            <a:r>
              <a:rPr lang="en-US" altLang="ko-KR" sz="800" dirty="0" err="1" smtClean="0"/>
              <a:t>villageName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/>
              <a:t>i</a:t>
            </a:r>
            <a:r>
              <a:rPr lang="en-US" altLang="ko-KR" sz="800" dirty="0" err="1" smtClean="0"/>
              <a:t>nt</a:t>
            </a:r>
            <a:r>
              <a:rPr lang="en-US" altLang="ko-KR" sz="800" dirty="0" smtClean="0"/>
              <a:t> population</a:t>
            </a:r>
            <a:r>
              <a:rPr lang="en-US" altLang="ko-KR" sz="800" dirty="0"/>
              <a:t>	</a:t>
            </a:r>
            <a:endParaRPr lang="en-US" altLang="ko-KR" sz="8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6660233" y="5190291"/>
            <a:ext cx="1300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int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sharingId</a:t>
            </a:r>
            <a:endParaRPr lang="en-US" altLang="ko-KR" sz="800" dirty="0" smtClean="0"/>
          </a:p>
          <a:p>
            <a:r>
              <a:rPr lang="en-US" altLang="ko-KR" sz="800" dirty="0"/>
              <a:t>- Date </a:t>
            </a:r>
            <a:r>
              <a:rPr lang="en-US" altLang="ko-KR" sz="800" dirty="0" err="1"/>
              <a:t>registrationDate</a:t>
            </a:r>
            <a:r>
              <a:rPr lang="en-US" altLang="ko-KR" sz="800" dirty="0"/>
              <a:t> </a:t>
            </a:r>
            <a:endParaRPr lang="en-US" altLang="ko-KR" sz="800" dirty="0" smtClean="0"/>
          </a:p>
          <a:p>
            <a:r>
              <a:rPr lang="en-US" altLang="ko-KR" sz="800" dirty="0" smtClean="0"/>
              <a:t>- Date </a:t>
            </a:r>
            <a:r>
              <a:rPr lang="en-US" altLang="ko-KR" sz="800" dirty="0" err="1" smtClean="0"/>
              <a:t>startDate</a:t>
            </a:r>
            <a:endParaRPr lang="en-US" altLang="ko-KR" sz="800" dirty="0" smtClean="0"/>
          </a:p>
          <a:p>
            <a:r>
              <a:rPr lang="en-US" altLang="ko-KR" sz="800" dirty="0" smtClean="0"/>
              <a:t>- Date </a:t>
            </a:r>
            <a:r>
              <a:rPr lang="en-US" altLang="ko-KR" sz="800" dirty="0" err="1" smtClean="0"/>
              <a:t>endDate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int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customerId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Return_check</a:t>
            </a:r>
            <a:endParaRPr lang="en-US" altLang="ko-KR" sz="800" dirty="0" smtClean="0"/>
          </a:p>
        </p:txBody>
      </p:sp>
      <p:sp>
        <p:nvSpPr>
          <p:cNvPr id="69" name="직사각형 68"/>
          <p:cNvSpPr/>
          <p:nvPr/>
        </p:nvSpPr>
        <p:spPr>
          <a:xfrm>
            <a:off x="6660233" y="6028403"/>
            <a:ext cx="2016224" cy="35292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+mj-ea"/>
              </a:rPr>
              <a:t>+ getter(), setter()</a:t>
            </a:r>
            <a:endParaRPr lang="ko-KR" altLang="en-US" sz="10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681894" y="1621766"/>
            <a:ext cx="2016224" cy="35292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+ getter(), setter()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65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5899" y="2110580"/>
            <a:ext cx="2016224" cy="161318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5899" y="2110581"/>
            <a:ext cx="2016224" cy="21602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MySqlProductDAO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0255" y="4319698"/>
            <a:ext cx="2016224" cy="198962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0255" y="4319698"/>
            <a:ext cx="2016224" cy="414753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&lt;&lt;interface&gt;&gt;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</a:rPr>
              <a:t>ProductDAO</a:t>
            </a:r>
            <a:endParaRPr lang="en-US" altLang="ko-KR" sz="10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0644" y="2105561"/>
            <a:ext cx="2016224" cy="1584176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0644" y="2105561"/>
            <a:ext cx="2016224" cy="21602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MySqlCustomerDAO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20816" y="4736071"/>
            <a:ext cx="2016224" cy="157324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20816" y="4331204"/>
            <a:ext cx="2016224" cy="40486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&lt;&lt;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interface</a:t>
            </a:r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&gt;&gt;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</a:rPr>
              <a:t>CustomerDAO</a:t>
            </a:r>
            <a:endParaRPr lang="en-US" altLang="ko-KR" sz="10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72001" y="2112297"/>
            <a:ext cx="2016224" cy="1584176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72001" y="2112297"/>
            <a:ext cx="2016224" cy="21430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MySqlVillageDAO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72001" y="4339266"/>
            <a:ext cx="2016224" cy="197005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72001" y="4339267"/>
            <a:ext cx="2016224" cy="39518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&lt;&lt;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interface</a:t>
            </a:r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&gt;&gt;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</a:rPr>
              <a:t>VillageDAO</a:t>
            </a:r>
            <a:endParaRPr lang="en-US" altLang="ko-KR" sz="10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671376" y="2112297"/>
            <a:ext cx="2016224" cy="1584176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71376" y="2112297"/>
            <a:ext cx="2016224" cy="21602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MySqlSharingDAO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71377" y="4345898"/>
            <a:ext cx="2016224" cy="196342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71377" y="4345898"/>
            <a:ext cx="2016224" cy="39690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ea"/>
              </a:rPr>
              <a:t>&lt;&lt;interface</a:t>
            </a:r>
            <a:r>
              <a:rPr lang="en-US" altLang="ko-KR" sz="1000" dirty="0" smtClean="0">
                <a:solidFill>
                  <a:schemeClr val="tx1"/>
                </a:solidFill>
                <a:latin typeface="+mj-ea"/>
              </a:rPr>
              <a:t>&gt;&gt;</a:t>
            </a:r>
            <a:endParaRPr lang="en-US" altLang="ko-KR" sz="1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SharingDAO</a:t>
            </a:r>
            <a:endParaRPr lang="en-US" altLang="ko-KR" sz="10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0255" y="2400329"/>
            <a:ext cx="20075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findAllProducts</a:t>
            </a:r>
            <a:r>
              <a:rPr lang="en-US" altLang="ko-KR" sz="800" dirty="0" smtClean="0"/>
              <a:t>()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findProductByID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product_id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c</a:t>
            </a:r>
            <a:r>
              <a:rPr lang="en-US" altLang="ko-KR" sz="800" dirty="0" err="1" smtClean="0"/>
              <a:t>reateProduct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product_name</a:t>
            </a:r>
            <a:endParaRPr lang="en-US" altLang="ko-KR" sz="800" dirty="0"/>
          </a:p>
          <a:p>
            <a:r>
              <a:rPr lang="en-US" altLang="ko-KR" sz="800" dirty="0"/>
              <a:t>, </a:t>
            </a:r>
            <a:r>
              <a:rPr lang="en-US" altLang="ko-KR" sz="800" dirty="0" err="1" smtClean="0"/>
              <a:t>product_picture</a:t>
            </a:r>
            <a:r>
              <a:rPr lang="en-US" altLang="ko-KR" sz="800" dirty="0" smtClean="0"/>
              <a:t>,</a:t>
            </a:r>
            <a:r>
              <a:rPr lang="en-US" altLang="ko-KR" sz="800" dirty="0"/>
              <a:t> </a:t>
            </a:r>
            <a:r>
              <a:rPr lang="en-US" altLang="ko-KR" sz="800" dirty="0" err="1" smtClean="0"/>
              <a:t>Category_id</a:t>
            </a:r>
            <a:r>
              <a:rPr lang="en-US" altLang="ko-KR" sz="800" dirty="0" smtClean="0"/>
              <a:t>, </a:t>
            </a:r>
            <a:r>
              <a:rPr lang="en-US" altLang="ko-KR" sz="800" dirty="0" err="1" smtClean="0"/>
              <a:t>Cutomer_id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updateProduct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product_id,product_name</a:t>
            </a:r>
            <a:endParaRPr lang="en-US" altLang="ko-KR" sz="800" dirty="0"/>
          </a:p>
          <a:p>
            <a:r>
              <a:rPr lang="en-US" altLang="ko-KR" sz="800" dirty="0"/>
              <a:t>, </a:t>
            </a:r>
            <a:r>
              <a:rPr lang="en-US" altLang="ko-KR" sz="800" dirty="0" err="1"/>
              <a:t>product_picture</a:t>
            </a:r>
            <a:r>
              <a:rPr lang="en-US" altLang="ko-KR" sz="800" dirty="0"/>
              <a:t>, </a:t>
            </a:r>
            <a:r>
              <a:rPr lang="en-US" altLang="ko-KR" sz="800" dirty="0" err="1" smtClean="0"/>
              <a:t>Category_id</a:t>
            </a:r>
            <a:r>
              <a:rPr lang="en-US" altLang="ko-KR" sz="800" dirty="0" smtClean="0"/>
              <a:t>, </a:t>
            </a:r>
            <a:r>
              <a:rPr lang="en-US" altLang="ko-KR" sz="800" dirty="0" err="1"/>
              <a:t>Cutomer_id</a:t>
            </a:r>
            <a:r>
              <a:rPr lang="en-US" altLang="ko-KR" sz="800" dirty="0"/>
              <a:t>) </a:t>
            </a:r>
            <a:r>
              <a:rPr lang="en-US" altLang="ko-KR" sz="800" dirty="0" smtClean="0"/>
              <a:t>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deleteProduct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product_id</a:t>
            </a:r>
            <a:r>
              <a:rPr lang="en-US" altLang="ko-KR" sz="800" dirty="0" smtClean="0"/>
              <a:t>) : void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2501274" y="2321586"/>
            <a:ext cx="20349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findAllCustomers</a:t>
            </a:r>
            <a:r>
              <a:rPr lang="en-US" altLang="ko-KR" sz="800" dirty="0" smtClean="0"/>
              <a:t>()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findCustomerByID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customer_id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createCustomer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customer_name</a:t>
            </a:r>
            <a:r>
              <a:rPr lang="en-US" altLang="ko-KR" sz="800" dirty="0" smtClean="0"/>
              <a:t>,</a:t>
            </a:r>
            <a:endParaRPr lang="en-US" altLang="ko-KR" sz="800" dirty="0"/>
          </a:p>
          <a:p>
            <a:r>
              <a:rPr lang="en-US" altLang="ko-KR" sz="800" dirty="0" err="1" smtClean="0"/>
              <a:t>customer_connection</a:t>
            </a:r>
            <a:r>
              <a:rPr lang="en-US" altLang="ko-KR" sz="800" dirty="0" smtClean="0"/>
              <a:t>,</a:t>
            </a:r>
            <a:endParaRPr lang="en-US" altLang="ko-KR" sz="800" dirty="0"/>
          </a:p>
          <a:p>
            <a:r>
              <a:rPr lang="en-US" altLang="ko-KR" sz="800" dirty="0" err="1" smtClean="0"/>
              <a:t>customer_email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updateCustomer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customer_id,customer_name</a:t>
            </a:r>
            <a:r>
              <a:rPr lang="en-US" altLang="ko-KR" sz="800" dirty="0"/>
              <a:t>,</a:t>
            </a:r>
          </a:p>
          <a:p>
            <a:r>
              <a:rPr lang="en-US" altLang="ko-KR" sz="800" dirty="0" err="1" smtClean="0"/>
              <a:t>customer_connection,customer_email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deleteCustomer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customer_id</a:t>
            </a:r>
            <a:r>
              <a:rPr lang="en-US" altLang="ko-KR" sz="800" dirty="0" smtClean="0"/>
              <a:t>) : void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1" y="2326605"/>
            <a:ext cx="201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findAllVillages</a:t>
            </a:r>
            <a:r>
              <a:rPr lang="en-US" altLang="ko-KR" sz="800" dirty="0" smtClean="0"/>
              <a:t>()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findVillageByID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Village_id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createVillage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Village_name</a:t>
            </a:r>
            <a:r>
              <a:rPr lang="en-US" altLang="ko-KR" sz="800" dirty="0"/>
              <a:t>, </a:t>
            </a:r>
            <a:endParaRPr lang="en-US" altLang="ko-KR" sz="800" dirty="0" smtClean="0"/>
          </a:p>
          <a:p>
            <a:r>
              <a:rPr lang="en-US" altLang="ko-KR" sz="800" dirty="0" err="1" smtClean="0"/>
              <a:t>Village_person_count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u</a:t>
            </a:r>
            <a:r>
              <a:rPr lang="en-US" altLang="ko-KR" sz="800" dirty="0" err="1" smtClean="0"/>
              <a:t>pdateVillage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Village_id,Village_name</a:t>
            </a:r>
            <a:r>
              <a:rPr lang="en-US" altLang="ko-KR" sz="800" dirty="0" smtClean="0"/>
              <a:t>,</a:t>
            </a:r>
          </a:p>
          <a:p>
            <a:r>
              <a:rPr lang="en-US" altLang="ko-KR" sz="800" dirty="0" err="1" smtClean="0"/>
              <a:t>Village_person_count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deleteVillage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Village_id</a:t>
            </a:r>
            <a:r>
              <a:rPr lang="en-US" altLang="ko-KR" sz="800" dirty="0" smtClean="0"/>
              <a:t>) : void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671376" y="2328321"/>
            <a:ext cx="20162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findAllSharings</a:t>
            </a:r>
            <a:r>
              <a:rPr lang="en-US" altLang="ko-KR" sz="800" dirty="0" smtClean="0"/>
              <a:t>()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findSharingByID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Sharing_id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c</a:t>
            </a:r>
            <a:r>
              <a:rPr lang="en-US" altLang="ko-KR" sz="800" dirty="0" err="1" smtClean="0"/>
              <a:t>reateSharing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Lending_period</a:t>
            </a:r>
            <a:endParaRPr lang="en-US" altLang="ko-KR" sz="800" dirty="0"/>
          </a:p>
          <a:p>
            <a:r>
              <a:rPr lang="en-US" altLang="ko-KR" sz="800" dirty="0" smtClean="0"/>
              <a:t>Application_id,,</a:t>
            </a:r>
            <a:r>
              <a:rPr lang="en-US" altLang="ko-KR" sz="800" dirty="0" err="1" smtClean="0"/>
              <a:t>Return_check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updateSharing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Sharing_id</a:t>
            </a:r>
            <a:r>
              <a:rPr lang="en-US" altLang="ko-KR" sz="800" dirty="0" smtClean="0"/>
              <a:t>,</a:t>
            </a:r>
            <a:r>
              <a:rPr lang="en-US" altLang="ko-KR" sz="800" dirty="0"/>
              <a:t> </a:t>
            </a:r>
            <a:r>
              <a:rPr lang="en-US" altLang="ko-KR" sz="800" dirty="0" err="1"/>
              <a:t>Lending_period</a:t>
            </a:r>
            <a:endParaRPr lang="en-US" altLang="ko-KR" sz="800" dirty="0"/>
          </a:p>
          <a:p>
            <a:r>
              <a:rPr lang="en-US" altLang="ko-KR" sz="800" dirty="0"/>
              <a:t>Application_id</a:t>
            </a:r>
            <a:r>
              <a:rPr lang="en-US" altLang="ko-KR" sz="800" dirty="0" smtClean="0"/>
              <a:t>,,</a:t>
            </a:r>
            <a:r>
              <a:rPr lang="en-US" altLang="ko-KR" sz="800" dirty="0" err="1"/>
              <a:t>Return_check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d</a:t>
            </a:r>
            <a:r>
              <a:rPr lang="en-US" altLang="ko-KR" sz="800" dirty="0" err="1" smtClean="0"/>
              <a:t>eleteSharing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Sharing_id</a:t>
            </a:r>
            <a:r>
              <a:rPr lang="en-US" altLang="ko-KR" sz="800" dirty="0"/>
              <a:t>) </a:t>
            </a:r>
            <a:r>
              <a:rPr lang="en-US" altLang="ko-KR" sz="800" dirty="0" smtClean="0"/>
              <a:t>: void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671377" y="4742800"/>
            <a:ext cx="20162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+</a:t>
            </a:r>
            <a:r>
              <a:rPr lang="en-US" altLang="ko-KR" sz="800" dirty="0" err="1"/>
              <a:t>findAllSharings</a:t>
            </a:r>
            <a:r>
              <a:rPr lang="en-US" altLang="ko-KR" sz="800" dirty="0"/>
              <a:t>()</a:t>
            </a:r>
          </a:p>
          <a:p>
            <a:r>
              <a:rPr lang="en-US" altLang="ko-KR" sz="800" dirty="0"/>
              <a:t>+</a:t>
            </a:r>
            <a:r>
              <a:rPr lang="en-US" altLang="ko-KR" sz="800" dirty="0" err="1"/>
              <a:t>findSharingByID</a:t>
            </a:r>
            <a:r>
              <a:rPr lang="en-US" altLang="ko-KR" sz="800" dirty="0"/>
              <a:t>(</a:t>
            </a:r>
            <a:r>
              <a:rPr lang="en-US" altLang="ko-KR" sz="800" dirty="0" err="1"/>
              <a:t>Sharing_id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createSharing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Lending_period</a:t>
            </a:r>
            <a:endParaRPr lang="en-US" altLang="ko-KR" sz="800" dirty="0"/>
          </a:p>
          <a:p>
            <a:r>
              <a:rPr lang="en-US" altLang="ko-KR" sz="800" dirty="0"/>
              <a:t>Application_id</a:t>
            </a:r>
            <a:r>
              <a:rPr lang="en-US" altLang="ko-KR" sz="800" dirty="0" smtClean="0"/>
              <a:t>,,</a:t>
            </a:r>
            <a:r>
              <a:rPr lang="en-US" altLang="ko-KR" sz="800" dirty="0" err="1" smtClean="0"/>
              <a:t>Return_check</a:t>
            </a:r>
            <a:r>
              <a:rPr lang="en-US" altLang="ko-KR" sz="800" dirty="0" smtClean="0"/>
              <a:t>) </a:t>
            </a:r>
            <a:r>
              <a:rPr lang="en-US" altLang="ko-KR" sz="800" dirty="0"/>
              <a:t>: void</a:t>
            </a:r>
          </a:p>
          <a:p>
            <a:r>
              <a:rPr lang="en-US" altLang="ko-KR" sz="800" dirty="0"/>
              <a:t>+</a:t>
            </a:r>
            <a:r>
              <a:rPr lang="en-US" altLang="ko-KR" sz="800" dirty="0" err="1"/>
              <a:t>UpdateSharing</a:t>
            </a:r>
            <a:r>
              <a:rPr lang="en-US" altLang="ko-KR" sz="800" dirty="0"/>
              <a:t>(</a:t>
            </a:r>
            <a:r>
              <a:rPr lang="en-US" altLang="ko-KR" sz="800" dirty="0" err="1"/>
              <a:t>Sharing_id</a:t>
            </a:r>
            <a:r>
              <a:rPr lang="en-US" altLang="ko-KR" sz="800" dirty="0"/>
              <a:t>, </a:t>
            </a:r>
            <a:r>
              <a:rPr lang="en-US" altLang="ko-KR" sz="800" dirty="0" err="1"/>
              <a:t>Lending_period</a:t>
            </a:r>
            <a:endParaRPr lang="en-US" altLang="ko-KR" sz="800" dirty="0"/>
          </a:p>
          <a:p>
            <a:r>
              <a:rPr lang="en-US" altLang="ko-KR" sz="800" dirty="0"/>
              <a:t>Application_id,,</a:t>
            </a:r>
            <a:r>
              <a:rPr lang="en-US" altLang="ko-KR" sz="800" dirty="0" err="1"/>
              <a:t>Return_check</a:t>
            </a:r>
            <a:r>
              <a:rPr lang="en-US" altLang="ko-KR" sz="800" dirty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d</a:t>
            </a:r>
            <a:r>
              <a:rPr lang="en-US" altLang="ko-KR" sz="800" dirty="0" err="1" smtClean="0"/>
              <a:t>eleteSharing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Sharing_id</a:t>
            </a:r>
            <a:r>
              <a:rPr lang="en-US" altLang="ko-KR" sz="800" dirty="0"/>
              <a:t>) : </a:t>
            </a:r>
            <a:r>
              <a:rPr lang="en-US" altLang="ko-KR" sz="800" dirty="0" smtClean="0"/>
              <a:t>void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1" y="4736072"/>
            <a:ext cx="201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findAllVillages</a:t>
            </a:r>
            <a:r>
              <a:rPr lang="en-US" altLang="ko-KR" sz="800" dirty="0" smtClean="0"/>
              <a:t>()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findVillageByID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Village_id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c</a:t>
            </a:r>
            <a:r>
              <a:rPr lang="en-US" altLang="ko-KR" sz="800" dirty="0" err="1" smtClean="0"/>
              <a:t>reateVillage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Village_name</a:t>
            </a:r>
            <a:r>
              <a:rPr lang="en-US" altLang="ko-KR" sz="800" dirty="0"/>
              <a:t>, </a:t>
            </a:r>
            <a:endParaRPr lang="en-US" altLang="ko-KR" sz="800" dirty="0" smtClean="0"/>
          </a:p>
          <a:p>
            <a:r>
              <a:rPr lang="en-US" altLang="ko-KR" sz="800" dirty="0" err="1" smtClean="0"/>
              <a:t>Village_person_count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u</a:t>
            </a:r>
            <a:r>
              <a:rPr lang="en-US" altLang="ko-KR" sz="800" dirty="0" err="1" smtClean="0"/>
              <a:t>pdateVillage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Village_id,Village_name</a:t>
            </a:r>
            <a:r>
              <a:rPr lang="en-US" altLang="ko-KR" sz="800" dirty="0" smtClean="0"/>
              <a:t>,</a:t>
            </a:r>
          </a:p>
          <a:p>
            <a:r>
              <a:rPr lang="en-US" altLang="ko-KR" sz="800" dirty="0" err="1" smtClean="0"/>
              <a:t>Village_person_count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d</a:t>
            </a:r>
            <a:r>
              <a:rPr lang="en-US" altLang="ko-KR" sz="800" dirty="0" err="1" smtClean="0"/>
              <a:t>eleteVillage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Village_id</a:t>
            </a:r>
            <a:r>
              <a:rPr lang="en-US" altLang="ko-KR" sz="800" dirty="0" smtClean="0"/>
              <a:t>) : void</a:t>
            </a:r>
            <a:endParaRPr lang="ko-KR" alt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434611" y="4742800"/>
            <a:ext cx="20075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findAllProducts</a:t>
            </a:r>
            <a:r>
              <a:rPr lang="en-US" altLang="ko-KR" sz="800" dirty="0" smtClean="0"/>
              <a:t>()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findProductByID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product_id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c</a:t>
            </a:r>
            <a:r>
              <a:rPr lang="en-US" altLang="ko-KR" sz="800" dirty="0" err="1" smtClean="0"/>
              <a:t>reateProduct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product_name</a:t>
            </a:r>
            <a:endParaRPr lang="en-US" altLang="ko-KR" sz="800" dirty="0"/>
          </a:p>
          <a:p>
            <a:r>
              <a:rPr lang="en-US" altLang="ko-KR" sz="800" dirty="0"/>
              <a:t>, </a:t>
            </a:r>
            <a:r>
              <a:rPr lang="en-US" altLang="ko-KR" sz="800" dirty="0" err="1" smtClean="0"/>
              <a:t>product_picture</a:t>
            </a:r>
            <a:r>
              <a:rPr lang="en-US" altLang="ko-KR" sz="800" dirty="0" smtClean="0"/>
              <a:t>,</a:t>
            </a:r>
            <a:r>
              <a:rPr lang="en-US" altLang="ko-KR" sz="800" dirty="0"/>
              <a:t> </a:t>
            </a:r>
            <a:r>
              <a:rPr lang="en-US" altLang="ko-KR" sz="800" dirty="0" err="1" smtClean="0"/>
              <a:t>Category_id</a:t>
            </a:r>
            <a:r>
              <a:rPr lang="en-US" altLang="ko-KR" sz="800" dirty="0" smtClean="0"/>
              <a:t>, </a:t>
            </a:r>
            <a:r>
              <a:rPr lang="en-US" altLang="ko-KR" sz="800" dirty="0" err="1" smtClean="0"/>
              <a:t>Cutomer_id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u</a:t>
            </a:r>
            <a:r>
              <a:rPr lang="en-US" altLang="ko-KR" sz="800" dirty="0" err="1" smtClean="0"/>
              <a:t>pdateProduct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product_id,product_name</a:t>
            </a:r>
            <a:endParaRPr lang="en-US" altLang="ko-KR" sz="800" dirty="0"/>
          </a:p>
          <a:p>
            <a:r>
              <a:rPr lang="en-US" altLang="ko-KR" sz="800" dirty="0"/>
              <a:t>, </a:t>
            </a:r>
            <a:r>
              <a:rPr lang="en-US" altLang="ko-KR" sz="800" dirty="0" err="1"/>
              <a:t>P</a:t>
            </a:r>
            <a:r>
              <a:rPr lang="en-US" altLang="ko-KR" sz="800" dirty="0" err="1" smtClean="0"/>
              <a:t>roduct_picture</a:t>
            </a:r>
            <a:r>
              <a:rPr lang="en-US" altLang="ko-KR" sz="800" dirty="0"/>
              <a:t>, </a:t>
            </a:r>
            <a:r>
              <a:rPr lang="en-US" altLang="ko-KR" sz="800" dirty="0" err="1" smtClean="0"/>
              <a:t>Category_id</a:t>
            </a:r>
            <a:r>
              <a:rPr lang="en-US" altLang="ko-KR" sz="800" dirty="0" smtClean="0"/>
              <a:t>, </a:t>
            </a:r>
            <a:r>
              <a:rPr lang="en-US" altLang="ko-KR" sz="800" dirty="0" err="1"/>
              <a:t>Cutomer_id</a:t>
            </a:r>
            <a:r>
              <a:rPr lang="en-US" altLang="ko-KR" sz="800" dirty="0"/>
              <a:t>) </a:t>
            </a:r>
            <a:r>
              <a:rPr lang="en-US" altLang="ko-KR" sz="800" dirty="0" smtClean="0"/>
              <a:t>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d</a:t>
            </a:r>
            <a:r>
              <a:rPr lang="en-US" altLang="ko-KR" sz="800" dirty="0" err="1" smtClean="0"/>
              <a:t>eleteProduct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product_id</a:t>
            </a:r>
            <a:r>
              <a:rPr lang="en-US" altLang="ko-KR" sz="800" dirty="0" smtClean="0"/>
              <a:t>) : void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2520816" y="4761509"/>
            <a:ext cx="20162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+</a:t>
            </a:r>
            <a:r>
              <a:rPr lang="en-US" altLang="ko-KR" sz="800" dirty="0" err="1"/>
              <a:t>findAllCustomers</a:t>
            </a:r>
            <a:r>
              <a:rPr lang="en-US" altLang="ko-KR" sz="800" dirty="0"/>
              <a:t>()</a:t>
            </a:r>
          </a:p>
          <a:p>
            <a:r>
              <a:rPr lang="en-US" altLang="ko-KR" sz="800" dirty="0"/>
              <a:t>+</a:t>
            </a:r>
            <a:r>
              <a:rPr lang="en-US" altLang="ko-KR" sz="800" dirty="0" err="1"/>
              <a:t>findCustomerByID</a:t>
            </a:r>
            <a:r>
              <a:rPr lang="en-US" altLang="ko-KR" sz="800" dirty="0"/>
              <a:t>(</a:t>
            </a:r>
            <a:r>
              <a:rPr lang="en-US" altLang="ko-KR" sz="800" dirty="0" err="1"/>
              <a:t>customer_id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+</a:t>
            </a:r>
            <a:r>
              <a:rPr lang="en-US" altLang="ko-KR" sz="800" dirty="0" err="1"/>
              <a:t>CreateCustomer</a:t>
            </a:r>
            <a:r>
              <a:rPr lang="en-US" altLang="ko-KR" sz="800" dirty="0"/>
              <a:t>(</a:t>
            </a:r>
            <a:r>
              <a:rPr lang="en-US" altLang="ko-KR" sz="800" dirty="0" err="1"/>
              <a:t>customer_name</a:t>
            </a:r>
            <a:r>
              <a:rPr lang="en-US" altLang="ko-KR" sz="800" dirty="0"/>
              <a:t>,</a:t>
            </a:r>
          </a:p>
          <a:p>
            <a:r>
              <a:rPr lang="en-US" altLang="ko-KR" sz="800" dirty="0" err="1"/>
              <a:t>customer_connection</a:t>
            </a:r>
            <a:r>
              <a:rPr lang="en-US" altLang="ko-KR" sz="800" dirty="0"/>
              <a:t>,</a:t>
            </a:r>
          </a:p>
          <a:p>
            <a:r>
              <a:rPr lang="en-US" altLang="ko-KR" sz="800" dirty="0" err="1"/>
              <a:t>customer_email</a:t>
            </a:r>
            <a:r>
              <a:rPr lang="en-US" altLang="ko-KR" sz="800" dirty="0"/>
              <a:t>) : void</a:t>
            </a:r>
          </a:p>
          <a:p>
            <a:r>
              <a:rPr lang="en-US" altLang="ko-KR" sz="800" dirty="0"/>
              <a:t>+</a:t>
            </a:r>
            <a:r>
              <a:rPr lang="en-US" altLang="ko-KR" sz="800" dirty="0" err="1"/>
              <a:t>UpdateCustomer</a:t>
            </a:r>
            <a:r>
              <a:rPr lang="en-US" altLang="ko-KR" sz="800" dirty="0"/>
              <a:t>(</a:t>
            </a:r>
            <a:r>
              <a:rPr lang="en-US" altLang="ko-KR" sz="800" dirty="0" err="1"/>
              <a:t>customer_id,customer_name</a:t>
            </a:r>
            <a:r>
              <a:rPr lang="en-US" altLang="ko-KR" sz="800" dirty="0"/>
              <a:t>,</a:t>
            </a:r>
          </a:p>
          <a:p>
            <a:r>
              <a:rPr lang="en-US" altLang="ko-KR" sz="800" dirty="0" err="1" smtClean="0"/>
              <a:t>customer_connection,customer_email</a:t>
            </a:r>
            <a:r>
              <a:rPr lang="en-US" altLang="ko-KR" sz="800" dirty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d</a:t>
            </a:r>
            <a:r>
              <a:rPr lang="en-US" altLang="ko-KR" sz="800" dirty="0" err="1" smtClean="0"/>
              <a:t>eleteCustomer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customer_id</a:t>
            </a:r>
            <a:r>
              <a:rPr lang="en-US" altLang="ko-KR" sz="800" dirty="0"/>
              <a:t>) : void</a:t>
            </a:r>
            <a:endParaRPr lang="ko-KR" altLang="en-US" sz="800" dirty="0"/>
          </a:p>
        </p:txBody>
      </p:sp>
      <p:sp>
        <p:nvSpPr>
          <p:cNvPr id="28" name="직사각형 27"/>
          <p:cNvSpPr/>
          <p:nvPr/>
        </p:nvSpPr>
        <p:spPr>
          <a:xfrm>
            <a:off x="3455876" y="692696"/>
            <a:ext cx="2894400" cy="43200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MysqlDAOFactory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03648" y="1793721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cxnSp>
        <p:nvCxnSpPr>
          <p:cNvPr id="30" name="직선 화살표 연결선 69"/>
          <p:cNvCxnSpPr>
            <a:stCxn id="28" idx="2"/>
            <a:endCxn id="4" idx="0"/>
          </p:cNvCxnSpPr>
          <p:nvPr/>
        </p:nvCxnSpPr>
        <p:spPr>
          <a:xfrm rot="5400000">
            <a:off x="2675602" y="-116894"/>
            <a:ext cx="985884" cy="346906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69"/>
          <p:cNvCxnSpPr>
            <a:stCxn id="28" idx="2"/>
            <a:endCxn id="9" idx="0"/>
          </p:cNvCxnSpPr>
          <p:nvPr/>
        </p:nvCxnSpPr>
        <p:spPr>
          <a:xfrm rot="5400000">
            <a:off x="3720484" y="922968"/>
            <a:ext cx="980865" cy="138432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69"/>
          <p:cNvCxnSpPr>
            <a:stCxn id="28" idx="2"/>
            <a:endCxn id="12" idx="0"/>
          </p:cNvCxnSpPr>
          <p:nvPr/>
        </p:nvCxnSpPr>
        <p:spPr>
          <a:xfrm rot="16200000" flipH="1">
            <a:off x="4747794" y="1279977"/>
            <a:ext cx="987601" cy="677037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69"/>
          <p:cNvCxnSpPr>
            <a:stCxn id="28" idx="2"/>
            <a:endCxn id="17" idx="0"/>
          </p:cNvCxnSpPr>
          <p:nvPr/>
        </p:nvCxnSpPr>
        <p:spPr>
          <a:xfrm rot="16200000" flipH="1">
            <a:off x="5797482" y="230290"/>
            <a:ext cx="987601" cy="2776412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45118" y="1793720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5596840" y="1801786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7679489" y="1834100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1406791" y="3731750"/>
            <a:ext cx="0" cy="557716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3477247" y="3688020"/>
            <a:ext cx="0" cy="586728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7679488" y="3688020"/>
            <a:ext cx="0" cy="585870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5580113" y="3703596"/>
            <a:ext cx="0" cy="585870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이등변 삼각형 40"/>
          <p:cNvSpPr/>
          <p:nvPr/>
        </p:nvSpPr>
        <p:spPr>
          <a:xfrm rot="10800000">
            <a:off x="1339465" y="4149080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이등변 삼각형 41"/>
          <p:cNvSpPr/>
          <p:nvPr/>
        </p:nvSpPr>
        <p:spPr>
          <a:xfrm rot="10800000">
            <a:off x="3409541" y="4177451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7614117" y="4205414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이등변 삼각형 43"/>
          <p:cNvSpPr/>
          <p:nvPr/>
        </p:nvSpPr>
        <p:spPr>
          <a:xfrm rot="10800000">
            <a:off x="5514740" y="4179312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71873" y="24879"/>
            <a:ext cx="1495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새굴림" pitchFamily="18" charset="-127"/>
                <a:ea typeface="새굴림" pitchFamily="18" charset="-127"/>
              </a:rPr>
              <a:t>DAO - </a:t>
            </a:r>
            <a:r>
              <a:rPr lang="ko-KR" altLang="en-US" sz="1400" b="1" dirty="0" smtClean="0">
                <a:latin typeface="새굴림" pitchFamily="18" charset="-127"/>
                <a:ea typeface="새굴림" pitchFamily="18" charset="-127"/>
              </a:rPr>
              <a:t>세부내용</a:t>
            </a:r>
            <a:endParaRPr lang="ko-KR" altLang="en-US" sz="1400" b="1" dirty="0">
              <a:latin typeface="새굴림" pitchFamily="18" charset="-127"/>
              <a:ea typeface="새굴림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99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883</Words>
  <Application>Microsoft Office PowerPoint</Application>
  <PresentationFormat>화면 슬라이드 쇼(4:3)</PresentationFormat>
  <Paragraphs>310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Architecture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장원석</cp:lastModifiedBy>
  <cp:revision>77</cp:revision>
  <dcterms:created xsi:type="dcterms:W3CDTF">2014-07-09T03:24:44Z</dcterms:created>
  <dcterms:modified xsi:type="dcterms:W3CDTF">2014-07-14T05:20:05Z</dcterms:modified>
</cp:coreProperties>
</file>