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0" r:id="rId2"/>
  </p:sldMasterIdLst>
  <p:notesMasterIdLst>
    <p:notesMasterId r:id="rId11"/>
  </p:notesMasterIdLst>
  <p:sldIdLst>
    <p:sldId id="273" r:id="rId3"/>
    <p:sldId id="270" r:id="rId4"/>
    <p:sldId id="266" r:id="rId5"/>
    <p:sldId id="264" r:id="rId6"/>
    <p:sldId id="272" r:id="rId7"/>
    <p:sldId id="267" r:id="rId8"/>
    <p:sldId id="265" r:id="rId9"/>
    <p:sldId id="271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9" autoAdjust="0"/>
    <p:restoredTop sz="95785" autoAdjust="0"/>
  </p:normalViewPr>
  <p:slideViewPr>
    <p:cSldViewPr>
      <p:cViewPr>
        <p:scale>
          <a:sx n="96" d="100"/>
          <a:sy n="96" d="100"/>
        </p:scale>
        <p:origin x="-1406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25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FC7F7-4424-4936-BFF5-2A66E15E3DE2}" type="datetimeFigureOut">
              <a:rPr lang="ko-KR" altLang="en-US" smtClean="0"/>
              <a:pPr/>
              <a:t>2014-07-14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889F7-EE4F-4014-B5D5-5BF512011F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313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889F7-EE4F-4014-B5D5-5BF512011FED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754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889F7-EE4F-4014-B5D5-5BF512011FED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359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889F7-EE4F-4014-B5D5-5BF512011FED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359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889F7-EE4F-4014-B5D5-5BF512011FED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754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6261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B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813290" y="260353"/>
            <a:ext cx="2828192" cy="219075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/>
          </p:nvPr>
        </p:nvSpPr>
        <p:spPr>
          <a:xfrm>
            <a:off x="4572001" y="260353"/>
            <a:ext cx="2642089" cy="219075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>
          <a:xfrm>
            <a:off x="823546" y="479428"/>
            <a:ext cx="6384681" cy="195263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4387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1941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6"/>
          <p:cNvSpPr txBox="1">
            <a:spLocks noChangeArrowheads="1"/>
          </p:cNvSpPr>
          <p:nvPr userDrawn="1"/>
        </p:nvSpPr>
        <p:spPr bwMode="auto">
          <a:xfrm>
            <a:off x="8680938" y="6675245"/>
            <a:ext cx="44403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altLang="ko-KR" sz="600" dirty="0">
                <a:solidFill>
                  <a:prstClr val="black">
                    <a:lumMod val="50000"/>
                    <a:lumOff val="50000"/>
                  </a:prstClr>
                </a:solidFill>
                <a:latin typeface="Verdana" pitchFamily="34" charset="0"/>
              </a:rPr>
              <a:t>PAGE</a:t>
            </a: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  <a:latin typeface="Verdana" pitchFamily="34" charset="0"/>
              </a:rPr>
              <a:t> </a:t>
            </a:r>
            <a:fld id="{F5A894EE-77D6-4F05-8468-D0C3201C2451}" type="slidenum">
              <a:rPr lang="en-US" altLang="ko-KR" sz="900">
                <a:solidFill>
                  <a:prstClr val="black">
                    <a:lumMod val="50000"/>
                    <a:lumOff val="50000"/>
                  </a:prstClr>
                </a:solidFill>
                <a:latin typeface="Verdana" pitchFamily="34" charset="0"/>
              </a:rPr>
              <a:pPr>
                <a:defRPr/>
              </a:pPr>
              <a:t>‹#›</a:t>
            </a:fld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Verdana" pitchFamily="34" charset="0"/>
            </a:endParaRPr>
          </a:p>
        </p:txBody>
      </p:sp>
      <p:sp>
        <p:nvSpPr>
          <p:cNvPr id="9" name="Line 38"/>
          <p:cNvSpPr>
            <a:spLocks noChangeShapeType="1"/>
          </p:cNvSpPr>
          <p:nvPr userDrawn="1"/>
        </p:nvSpPr>
        <p:spPr bwMode="auto">
          <a:xfrm flipV="1">
            <a:off x="-5862" y="6623050"/>
            <a:ext cx="9155723" cy="0"/>
          </a:xfrm>
          <a:prstGeom prst="line">
            <a:avLst/>
          </a:prstGeom>
          <a:noFill/>
          <a:ln w="317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61280873"/>
              </p:ext>
            </p:extLst>
          </p:nvPr>
        </p:nvGraphicFramePr>
        <p:xfrm>
          <a:off x="52754" y="260350"/>
          <a:ext cx="9038493" cy="6313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508"/>
                <a:gridCol w="2835540"/>
                <a:gridCol w="923199"/>
                <a:gridCol w="2637708"/>
                <a:gridCol w="400241"/>
                <a:gridCol w="457017"/>
                <a:gridCol w="395657"/>
                <a:gridCol w="628623"/>
              </a:tblGrid>
              <a:tr h="2155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Verdana" pitchFamily="34" charset="0"/>
                        </a:rPr>
                        <a:t>화면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Verdana" pitchFamily="34" charset="0"/>
                        </a:rPr>
                        <a:t> 코드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Verdana" pitchFamily="34" charset="0"/>
                        </a:rPr>
                        <a:t>페이지 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구분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Verdana" pitchFamily="34" charset="0"/>
                        </a:rPr>
                        <a:t>VER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돋움" pitchFamily="50" charset="-127"/>
                          <a:cs typeface="Verdana" pitchFamily="34" charset="0"/>
                        </a:rPr>
                        <a:t>V1.0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5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Verdana" pitchFamily="34" charset="0"/>
                        </a:rPr>
                        <a:t>화면 경로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돋움" pitchFamily="50" charset="-127"/>
                          <a:cs typeface="Verdana" pitchFamily="34" charset="0"/>
                        </a:rPr>
                        <a:t>작성자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돋움" pitchFamily="50" charset="-127"/>
                          <a:cs typeface="Verdana" pitchFamily="34" charset="0"/>
                        </a:rPr>
                        <a:t>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돋움" pitchFamily="50" charset="-127"/>
                          <a:cs typeface="Verdana" pitchFamily="34" charset="0"/>
                        </a:rPr>
                        <a:t>2014-06-10</a:t>
                      </a:r>
                      <a:endParaRPr lang="ko-KR" altLang="en-US" sz="700" b="1" dirty="0" smtClean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519">
                <a:tc rowSpan="2" gridSpan="4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Description</a:t>
                      </a: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666930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 userDrawn="1"/>
        </p:nvSpPr>
        <p:spPr>
          <a:xfrm>
            <a:off x="107504" y="31750"/>
            <a:ext cx="307777" cy="184666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  <a:cs typeface="Verdana" pitchFamily="34" charset="0"/>
              </a:rPr>
              <a:t>두레</a:t>
            </a:r>
            <a:endParaRPr lang="ko-KR" altLang="en-US" sz="1200" b="1" dirty="0">
              <a:solidFill>
                <a:prstClr val="black"/>
              </a:solidFill>
              <a:latin typeface="돋움" pitchFamily="50" charset="-127"/>
              <a:ea typeface="돋움" pitchFamily="50" charset="-127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68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sz="700" kern="1200">
          <a:solidFill>
            <a:schemeClr val="tx1"/>
          </a:solidFill>
          <a:latin typeface="돋움" pitchFamily="50" charset="-127"/>
          <a:ea typeface="돋움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sz="800" kern="1200">
          <a:solidFill>
            <a:schemeClr val="tx1"/>
          </a:solidFill>
          <a:latin typeface="돋움" pitchFamily="50" charset="-127"/>
          <a:ea typeface="돋움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11438"/>
              </p:ext>
            </p:extLst>
          </p:nvPr>
        </p:nvGraphicFramePr>
        <p:xfrm>
          <a:off x="1043608" y="2662658"/>
          <a:ext cx="7200799" cy="35026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104"/>
                <a:gridCol w="1008112"/>
                <a:gridCol w="1080120"/>
                <a:gridCol w="3121027"/>
                <a:gridCol w="1055436"/>
              </a:tblGrid>
              <a:tr h="401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+mj-lt"/>
                        </a:rPr>
                        <a:t>구분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+mj-lt"/>
                        </a:rPr>
                        <a:t>코드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+mj-lt"/>
                        </a:rPr>
                        <a:t>페이지명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+mj-lt"/>
                        </a:rPr>
                        <a:t>설명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+mj-lt"/>
                        </a:rPr>
                        <a:t>화면설계서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84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  <a:latin typeface="+mj-lt"/>
                        </a:rPr>
                        <a:t>일반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DG001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j-lt"/>
                        </a:rPr>
                        <a:t>인트로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j-lt"/>
                        </a:rPr>
                        <a:t>초기 접속 페이지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+mj-lt"/>
                        </a:rPr>
                        <a:t>○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84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j-lt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DG002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j-lt"/>
                        </a:rPr>
                        <a:t>회원가입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j-lt"/>
                        </a:rPr>
                        <a:t>회원가입 </a:t>
                      </a:r>
                      <a:r>
                        <a:rPr lang="ko-KR" altLang="en-US" sz="900" u="none" strike="noStrike" dirty="0" err="1" smtClean="0">
                          <a:effectLst/>
                          <a:latin typeface="+mj-lt"/>
                        </a:rPr>
                        <a:t>레이어창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+mj-lt"/>
                        </a:rPr>
                        <a:t>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84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j-lt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DG003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ID/PW </a:t>
                      </a:r>
                      <a:r>
                        <a:rPr lang="ko-KR" altLang="en-US" sz="900" u="none" strike="noStrike" dirty="0">
                          <a:effectLst/>
                          <a:latin typeface="+mj-lt"/>
                        </a:rPr>
                        <a:t>찾기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  <a:latin typeface="+mj-lt"/>
                        </a:rPr>
                        <a:t>ID </a:t>
                      </a:r>
                      <a:r>
                        <a:rPr lang="ko-KR" altLang="en-US" sz="900" u="none" strike="noStrike" dirty="0">
                          <a:effectLst/>
                          <a:latin typeface="+mj-lt"/>
                        </a:rPr>
                        <a:t>및 </a:t>
                      </a:r>
                      <a:r>
                        <a:rPr lang="en-US" altLang="ko-KR" sz="900" u="none" strike="noStrike" dirty="0">
                          <a:effectLst/>
                          <a:latin typeface="+mj-lt"/>
                        </a:rPr>
                        <a:t>PW</a:t>
                      </a:r>
                      <a:r>
                        <a:rPr lang="ko-KR" altLang="en-US" sz="900" u="none" strike="noStrike" dirty="0">
                          <a:effectLst/>
                          <a:latin typeface="+mj-lt"/>
                        </a:rPr>
                        <a:t>를 찾기 위한 </a:t>
                      </a:r>
                      <a:r>
                        <a:rPr lang="ko-KR" altLang="en-US" sz="900" u="none" strike="noStrike" dirty="0" err="1" smtClean="0">
                          <a:effectLst/>
                          <a:latin typeface="+mj-lt"/>
                        </a:rPr>
                        <a:t>레이어창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84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j-lt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DG004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j-lt"/>
                        </a:rPr>
                        <a:t>회원수정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j-lt"/>
                        </a:rPr>
                        <a:t>회원수정 </a:t>
                      </a:r>
                      <a:r>
                        <a:rPr lang="ko-KR" altLang="en-US" sz="900" u="none" strike="noStrike" dirty="0" err="1" smtClean="0">
                          <a:effectLst/>
                          <a:latin typeface="+mj-lt"/>
                        </a:rPr>
                        <a:t>레이어창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84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j-lt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DG005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j-lt"/>
                        </a:rPr>
                        <a:t>메인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j-lt"/>
                        </a:rPr>
                        <a:t>로그인 후 접속되는 메인 페이지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+mj-lt"/>
                        </a:rPr>
                        <a:t>○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84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j-lt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  <a:latin typeface="+mj-lt"/>
                        </a:rPr>
                        <a:t>DG006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j-lt"/>
                        </a:rPr>
                        <a:t>회원탈퇴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  <a:latin typeface="+mj-lt"/>
                        </a:rPr>
                        <a:t>회원탈퇴 </a:t>
                      </a:r>
                      <a:r>
                        <a:rPr lang="ko-KR" altLang="en-US" sz="900" u="none" strike="noStrike" dirty="0" err="1" smtClean="0">
                          <a:effectLst/>
                          <a:latin typeface="+mj-lt"/>
                        </a:rPr>
                        <a:t>레이어창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+mj-lt"/>
                        </a:rPr>
                        <a:t>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84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j-lt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  <a:latin typeface="+mj-lt"/>
                        </a:rPr>
                        <a:t>DG007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j-lt"/>
                        </a:rPr>
                        <a:t>알림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err="1" smtClean="0">
                          <a:effectLst/>
                          <a:latin typeface="+mj-lt"/>
                        </a:rPr>
                        <a:t>개인알림</a:t>
                      </a:r>
                      <a:r>
                        <a:rPr lang="ko-KR" altLang="en-US" sz="900" u="none" strike="noStrike" dirty="0" smtClean="0">
                          <a:effectLst/>
                          <a:latin typeface="+mj-lt"/>
                        </a:rPr>
                        <a:t> </a:t>
                      </a:r>
                      <a:r>
                        <a:rPr lang="ko-KR" altLang="en-US" sz="900" u="none" strike="noStrike" dirty="0" err="1" smtClean="0">
                          <a:effectLst/>
                          <a:latin typeface="+mj-lt"/>
                        </a:rPr>
                        <a:t>레이어창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+mj-lt"/>
                        </a:rPr>
                        <a:t>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84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  <a:latin typeface="+mj-lt"/>
                        </a:rPr>
                        <a:t>물품관리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  <a:latin typeface="+mj-lt"/>
                        </a:rPr>
                        <a:t>DG008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j-lt"/>
                        </a:rPr>
                        <a:t>물품등록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j-lt"/>
                        </a:rPr>
                        <a:t>물품 등록 </a:t>
                      </a:r>
                      <a:r>
                        <a:rPr lang="ko-KR" altLang="en-US" sz="900" u="none" strike="noStrike" dirty="0" err="1">
                          <a:effectLst/>
                          <a:latin typeface="+mj-lt"/>
                        </a:rPr>
                        <a:t>레이어창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+mj-lt"/>
                        </a:rPr>
                        <a:t>○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84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j-lt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DG009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j-lt"/>
                        </a:rPr>
                        <a:t>물품설정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j-lt"/>
                        </a:rPr>
                        <a:t>물품설정 </a:t>
                      </a:r>
                      <a:r>
                        <a:rPr lang="ko-KR" altLang="en-US" sz="900" u="none" strike="noStrike" dirty="0" smtClean="0">
                          <a:effectLst/>
                          <a:latin typeface="+mj-lt"/>
                        </a:rPr>
                        <a:t>페이지 </a:t>
                      </a:r>
                      <a:r>
                        <a:rPr lang="en-US" altLang="ko-KR" sz="900" u="none" strike="noStrike" dirty="0" smtClean="0">
                          <a:effectLst/>
                          <a:latin typeface="+mj-lt"/>
                        </a:rPr>
                        <a:t>(</a:t>
                      </a:r>
                      <a:r>
                        <a:rPr lang="ko-KR" altLang="en-US" sz="900" u="none" strike="noStrike" dirty="0" smtClean="0">
                          <a:effectLst/>
                          <a:latin typeface="+mj-lt"/>
                        </a:rPr>
                        <a:t>물품 수정</a:t>
                      </a:r>
                      <a:r>
                        <a:rPr lang="en-US" altLang="ko-KR" sz="900" u="none" strike="noStrike" dirty="0" smtClean="0">
                          <a:effectLst/>
                          <a:latin typeface="+mj-lt"/>
                        </a:rPr>
                        <a:t>, </a:t>
                      </a:r>
                      <a:r>
                        <a:rPr lang="ko-KR" altLang="en-US" sz="900" u="none" strike="noStrike" dirty="0" smtClean="0">
                          <a:effectLst/>
                          <a:latin typeface="+mj-lt"/>
                        </a:rPr>
                        <a:t>삭제 기능 포함</a:t>
                      </a:r>
                      <a:r>
                        <a:rPr lang="en-US" altLang="ko-KR" sz="900" u="none" strike="noStrike" dirty="0" smtClean="0">
                          <a:effectLst/>
                          <a:latin typeface="+mj-lt"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+mj-lt"/>
                        </a:rPr>
                        <a:t>○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84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j-lt"/>
                        </a:rPr>
                        <a:t>마을관리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DG010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j-lt"/>
                        </a:rPr>
                        <a:t>마을 메인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j-lt"/>
                        </a:rPr>
                        <a:t>마을 </a:t>
                      </a:r>
                      <a:r>
                        <a:rPr lang="ko-KR" altLang="en-US" sz="900" u="none" strike="noStrike" dirty="0" smtClean="0">
                          <a:effectLst/>
                          <a:latin typeface="+mj-lt"/>
                        </a:rPr>
                        <a:t>메인 페이지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+mj-lt"/>
                        </a:rPr>
                        <a:t>○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84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DG011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j-lt"/>
                        </a:rPr>
                        <a:t>마을등록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j-lt"/>
                        </a:rPr>
                        <a:t>마을 등록 </a:t>
                      </a:r>
                      <a:r>
                        <a:rPr lang="ko-KR" altLang="en-US" sz="900" u="none" strike="noStrike" dirty="0" err="1" smtClean="0">
                          <a:effectLst/>
                          <a:latin typeface="+mj-lt"/>
                        </a:rPr>
                        <a:t>레이어창</a:t>
                      </a:r>
                      <a:r>
                        <a:rPr lang="ko-KR" altLang="en-US" sz="900" u="none" strike="noStrike" dirty="0" smtClean="0">
                          <a:effectLst/>
                          <a:latin typeface="+mj-lt"/>
                        </a:rPr>
                        <a:t> </a:t>
                      </a:r>
                      <a:r>
                        <a:rPr lang="en-US" altLang="ko-KR" sz="900" u="none" strike="noStrike" dirty="0" smtClean="0">
                          <a:effectLst/>
                          <a:latin typeface="+mj-lt"/>
                        </a:rPr>
                        <a:t>(</a:t>
                      </a:r>
                      <a:r>
                        <a:rPr lang="ko-KR" altLang="en-US" sz="900" u="none" strike="noStrike" dirty="0" smtClean="0">
                          <a:effectLst/>
                          <a:latin typeface="+mj-lt"/>
                        </a:rPr>
                        <a:t>수정 삭제 기능 포함</a:t>
                      </a:r>
                      <a:r>
                        <a:rPr lang="en-US" altLang="ko-KR" sz="900" u="none" strike="noStrike" dirty="0" smtClean="0">
                          <a:effectLst/>
                          <a:latin typeface="+mj-lt"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+mj-lt"/>
                        </a:rPr>
                        <a:t>○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84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j-lt"/>
                        </a:rPr>
                        <a:t>공유관리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DG012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j-lt"/>
                        </a:rPr>
                        <a:t>물품상세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j-lt"/>
                        </a:rPr>
                        <a:t>물품상세 </a:t>
                      </a:r>
                      <a:r>
                        <a:rPr lang="ko-KR" altLang="en-US" sz="900" u="none" strike="noStrike" dirty="0" err="1" smtClean="0">
                          <a:effectLst/>
                          <a:latin typeface="+mj-lt"/>
                        </a:rPr>
                        <a:t>레이어창</a:t>
                      </a:r>
                      <a:r>
                        <a:rPr lang="ko-KR" altLang="en-US" sz="900" u="none" strike="noStrike" dirty="0" smtClean="0">
                          <a:effectLst/>
                          <a:latin typeface="+mj-lt"/>
                        </a:rPr>
                        <a:t> </a:t>
                      </a:r>
                      <a:r>
                        <a:rPr lang="en-US" altLang="ko-KR" sz="900" u="none" strike="noStrike" dirty="0" smtClean="0">
                          <a:effectLst/>
                          <a:latin typeface="+mj-lt"/>
                        </a:rPr>
                        <a:t>(</a:t>
                      </a:r>
                      <a:r>
                        <a:rPr lang="ko-KR" altLang="en-US" sz="900" u="none" strike="noStrike" dirty="0">
                          <a:effectLst/>
                          <a:latin typeface="+mj-lt"/>
                        </a:rPr>
                        <a:t>공유 신청</a:t>
                      </a:r>
                      <a:r>
                        <a:rPr lang="en-US" altLang="ko-KR" sz="900" u="none" strike="noStrike" dirty="0">
                          <a:effectLst/>
                          <a:latin typeface="+mj-lt"/>
                        </a:rPr>
                        <a:t>, </a:t>
                      </a:r>
                      <a:r>
                        <a:rPr lang="ko-KR" altLang="en-US" sz="900" u="none" strike="noStrike" dirty="0">
                          <a:effectLst/>
                          <a:latin typeface="+mj-lt"/>
                        </a:rPr>
                        <a:t>수정</a:t>
                      </a:r>
                      <a:r>
                        <a:rPr lang="en-US" altLang="ko-KR" sz="900" u="none" strike="noStrike" dirty="0">
                          <a:effectLst/>
                          <a:latin typeface="+mj-lt"/>
                        </a:rPr>
                        <a:t>, </a:t>
                      </a:r>
                      <a:r>
                        <a:rPr lang="ko-KR" altLang="en-US" sz="900" u="none" strike="noStrike" dirty="0">
                          <a:effectLst/>
                          <a:latin typeface="+mj-lt"/>
                        </a:rPr>
                        <a:t>삭제</a:t>
                      </a:r>
                      <a:r>
                        <a:rPr lang="en-US" altLang="ko-KR" sz="900" u="none" strike="noStrike" dirty="0">
                          <a:effectLst/>
                          <a:latin typeface="+mj-lt"/>
                        </a:rPr>
                        <a:t>, </a:t>
                      </a:r>
                      <a:r>
                        <a:rPr lang="ko-KR" altLang="en-US" sz="900" u="none" strike="noStrike" dirty="0" smtClean="0">
                          <a:effectLst/>
                          <a:latin typeface="+mj-lt"/>
                        </a:rPr>
                        <a:t>반납 기능 포함</a:t>
                      </a:r>
                      <a:r>
                        <a:rPr lang="en-US" altLang="ko-KR" sz="900" u="none" strike="noStrike" dirty="0" smtClean="0">
                          <a:effectLst/>
                          <a:latin typeface="+mj-lt"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+mj-lt"/>
                        </a:rPr>
                        <a:t>○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제목 1"/>
          <p:cNvSpPr txBox="1">
            <a:spLocks/>
          </p:cNvSpPr>
          <p:nvPr/>
        </p:nvSpPr>
        <p:spPr>
          <a:xfrm>
            <a:off x="457200" y="917848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 smtClean="0">
                <a:solidFill>
                  <a:schemeClr val="tx2">
                    <a:lumMod val="50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화면 설계서</a:t>
            </a:r>
            <a:endParaRPr lang="ko-KR" altLang="en-US" sz="3600" b="1" dirty="0">
              <a:solidFill>
                <a:schemeClr val="tx2">
                  <a:lumMod val="50000"/>
                </a:schemeClr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5796136" y="2015716"/>
            <a:ext cx="2880320" cy="54918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 dirty="0" smtClean="0">
                <a:solidFill>
                  <a:schemeClr val="tx2">
                    <a:lumMod val="50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project name : </a:t>
            </a:r>
            <a:r>
              <a:rPr lang="ko-KR" altLang="en-US" sz="1400" dirty="0" smtClean="0">
                <a:solidFill>
                  <a:schemeClr val="tx2">
                    <a:lumMod val="50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두레</a:t>
            </a:r>
            <a:endParaRPr lang="en-US" altLang="ko-KR" sz="1400" dirty="0" smtClean="0">
              <a:solidFill>
                <a:schemeClr val="tx2">
                  <a:lumMod val="50000"/>
                </a:schemeClr>
              </a:solidFill>
              <a:latin typeface="휴먼둥근헤드라인" pitchFamily="18" charset="-127"/>
              <a:ea typeface="휴먼둥근헤드라인" pitchFamily="18" charset="-127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 dirty="0" smtClean="0">
                <a:solidFill>
                  <a:schemeClr val="tx2">
                    <a:lumMod val="50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team name: </a:t>
            </a:r>
            <a:r>
              <a:rPr lang="ko-KR" altLang="en-US" sz="1400" dirty="0" smtClean="0">
                <a:solidFill>
                  <a:schemeClr val="tx2">
                    <a:lumMod val="50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청량음료</a:t>
            </a:r>
            <a:endParaRPr lang="ko-KR" altLang="en-US" sz="1400" dirty="0">
              <a:solidFill>
                <a:schemeClr val="tx2">
                  <a:lumMod val="50000"/>
                </a:schemeClr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7868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Verdana" pitchFamily="34" charset="0"/>
                <a:cs typeface="Verdana" pitchFamily="34" charset="0"/>
              </a:rPr>
              <a:t>DG001</a:t>
            </a: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인트로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Intro</a:t>
            </a:r>
            <a:endParaRPr lang="ko-KR" altLang="en-US" dirty="0"/>
          </a:p>
        </p:txBody>
      </p:sp>
      <p:graphicFrame>
        <p:nvGraphicFramePr>
          <p:cNvPr id="58" name="Group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725431"/>
              </p:ext>
            </p:extLst>
          </p:nvPr>
        </p:nvGraphicFramePr>
        <p:xfrm>
          <a:off x="7236296" y="908720"/>
          <a:ext cx="1835696" cy="3802118"/>
        </p:xfrm>
        <a:graphic>
          <a:graphicData uri="http://schemas.openxmlformats.org/drawingml/2006/table">
            <a:tbl>
              <a:tblPr/>
              <a:tblGrid>
                <a:gridCol w="221705"/>
                <a:gridCol w="1613991"/>
              </a:tblGrid>
              <a:tr h="933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회원가입 시에는 이름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이메일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패스워드를 입력해서 가입하고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최종 이메일 인증 후 가입이 완료된다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(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회원 가입 페이지에서는 회원연동 안내를 고지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회원연동은 </a:t>
                      </a:r>
                      <a:r>
                        <a:rPr kumimoji="0" lang="en-US" altLang="ko-KR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facebook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과 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google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서비스에 한해 제공한다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(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향후 구현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ID/PW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찾기 기능이 제공되어야 하고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추가 본인 인증을 제공할 수 있어야 한다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관련해서는 트렐로 서비스 정책을 참고한다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로그인은 이메일과 패스워드를 입력한다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자동 로그인 여부를 저장하고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고객의 설정에 따라 동작할 수 있어야 한다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(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향후 구현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12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13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14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특이사항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5243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 Box 8"/>
          <p:cNvSpPr txBox="1">
            <a:spLocks noChangeArrowheads="1"/>
          </p:cNvSpPr>
          <p:nvPr/>
        </p:nvSpPr>
        <p:spPr bwMode="auto">
          <a:xfrm>
            <a:off x="8469924" y="482601"/>
            <a:ext cx="619858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endParaRPr lang="en-US" altLang="ko-KR" sz="800" b="1" dirty="0">
              <a:solidFill>
                <a:prstClr val="black"/>
              </a:solidFill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54" name="Text Box 8"/>
          <p:cNvSpPr txBox="1">
            <a:spLocks noChangeArrowheads="1"/>
          </p:cNvSpPr>
          <p:nvPr/>
        </p:nvSpPr>
        <p:spPr bwMode="auto">
          <a:xfrm>
            <a:off x="7524751" y="260353"/>
            <a:ext cx="619858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black"/>
                </a:solidFill>
                <a:latin typeface="Verdana" pitchFamily="34" charset="0"/>
                <a:ea typeface="굴림" pitchFamily="50" charset="-127"/>
              </a:rPr>
              <a:t>intro</a:t>
            </a:r>
            <a:endParaRPr lang="en-US" altLang="ko-KR" sz="800" b="1" dirty="0">
              <a:solidFill>
                <a:prstClr val="black"/>
              </a:solidFill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55" name="Text Box 8"/>
          <p:cNvSpPr txBox="1">
            <a:spLocks noChangeArrowheads="1"/>
          </p:cNvSpPr>
          <p:nvPr/>
        </p:nvSpPr>
        <p:spPr bwMode="auto">
          <a:xfrm>
            <a:off x="7524751" y="482601"/>
            <a:ext cx="619858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ko-KR" altLang="en-US" sz="800" b="1" smtClean="0">
                <a:solidFill>
                  <a:prstClr val="black"/>
                </a:solidFill>
                <a:latin typeface="Verdana" pitchFamily="34" charset="0"/>
                <a:ea typeface="굴림" pitchFamily="50" charset="-127"/>
              </a:rPr>
              <a:t>장원석</a:t>
            </a:r>
            <a:endParaRPr lang="en-US" altLang="ko-KR" sz="800" b="1" dirty="0">
              <a:solidFill>
                <a:prstClr val="black"/>
              </a:solidFill>
              <a:latin typeface="Verdana" pitchFamily="34" charset="0"/>
              <a:ea typeface="굴림" pitchFamily="50" charset="-127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3084" y="764704"/>
            <a:ext cx="6899196" cy="5472608"/>
          </a:xfrm>
          <a:prstGeom prst="rect">
            <a:avLst/>
          </a:prstGeom>
        </p:spPr>
      </p:pic>
      <p:pic>
        <p:nvPicPr>
          <p:cNvPr id="15" name="Picture 2" descr="http://www.insightofgscaltex.com/wp-content/uploads/2014/03/%EC%B9%9C%EA%B5%AC-%EC%82%AC%EA%B7%80%EB%8A%94-%EB%B0%A9%EB%B2%95-%EC%A4%91%ED%95%99%EC%83%9D-%EC%B9%9C%EA%B5%AC-%EC%82%AC%EA%B7%80%EA%B8%B0-%EC%A4%91%ED%95%99%EC%83%9D-%EC%B9%9C%EA%B5%AC-%EC%82%AC%EA%B7%80%EB%8A%94-%EB%B0%A9%EB%B2%95-%EC%A4%91%ED%95%99%EC%83%9D-%EC%8B%A0%EA%B4%91%EC%97%AC%EC%A4%9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72" y="1268760"/>
            <a:ext cx="6768752" cy="3727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56385" y="3861048"/>
            <a:ext cx="2295525" cy="676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113415" y="3284984"/>
            <a:ext cx="954529" cy="400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56385" y="5054607"/>
            <a:ext cx="1971675" cy="1714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93074" y="5316070"/>
            <a:ext cx="1306783" cy="79523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내가 아는 사람들만</a:t>
            </a:r>
            <a:endParaRPr lang="ko-KR" altLang="en-US" sz="90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94538" y="5316070"/>
            <a:ext cx="1306783" cy="79523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편리한 공유시스템</a:t>
            </a:r>
          </a:p>
        </p:txBody>
      </p:sp>
      <p:pic>
        <p:nvPicPr>
          <p:cNvPr id="1032" name="Picture 8" descr="add, friend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995" y="5578634"/>
            <a:ext cx="493800" cy="49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onf, config, configuration, control, desktop, equip, equipment, gear, hammer, htaccess, job, options, preferences, production, repair, service, setting, settings, sys, system, tool, tools, work, wrench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088" y="5550026"/>
            <a:ext cx="517283" cy="51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4201321" y="5316070"/>
            <a:ext cx="1306783" cy="79523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나눌수록 커지는 우정</a:t>
            </a:r>
          </a:p>
        </p:txBody>
      </p:sp>
      <p:pic>
        <p:nvPicPr>
          <p:cNvPr id="1036" name="Picture 12" descr="bookmark, favorite, favorites, favourite, heart, like, love, star, valentine, valentines day ic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263" y="5589004"/>
            <a:ext cx="456937" cy="45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19"/>
          <p:cNvSpPr/>
          <p:nvPr/>
        </p:nvSpPr>
        <p:spPr>
          <a:xfrm>
            <a:off x="2240361" y="4321299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113367" y="3758413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91175" y="4355232"/>
            <a:ext cx="2277868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latin typeface="돋움" pitchFamily="50" charset="-127"/>
                <a:ea typeface="돋움" pitchFamily="50" charset="-127"/>
                <a:cs typeface="Verdana" pitchFamily="34" charset="0"/>
              </a:rPr>
              <a:t>Sign up  </a:t>
            </a:r>
            <a:r>
              <a:rPr lang="en-US" altLang="ko-KR" sz="1000" dirty="0" smtClean="0">
                <a:latin typeface="돋움" pitchFamily="50" charset="-127"/>
                <a:ea typeface="돋움" pitchFamily="50" charset="-127"/>
                <a:cs typeface="Verdana" pitchFamily="34" charset="0"/>
              </a:rPr>
              <a:t>/   </a:t>
            </a:r>
            <a:r>
              <a:rPr lang="en-US" altLang="ko-KR" sz="1000" dirty="0">
                <a:latin typeface="돋움" pitchFamily="50" charset="-127"/>
                <a:ea typeface="돋움" pitchFamily="50" charset="-127"/>
                <a:cs typeface="Verdana" pitchFamily="34" charset="0"/>
              </a:rPr>
              <a:t>Forgotten your password?</a:t>
            </a:r>
            <a:endParaRPr lang="ko-KR" altLang="en-US" sz="1000" dirty="0" smtClean="0">
              <a:latin typeface="돋움" pitchFamily="50" charset="-127"/>
              <a:ea typeface="돋움" pitchFamily="50" charset="-127"/>
              <a:cs typeface="Verdana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059832" y="4509120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2337082" y="3945480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94693" y="4265330"/>
            <a:ext cx="769441" cy="12311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□ Remember me</a:t>
            </a:r>
            <a:endParaRPr lang="ko-KR" altLang="en-US" sz="800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2778669" y="4213287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5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142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DG005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메인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Intro&gt;main</a:t>
            </a:r>
            <a:endParaRPr lang="ko-KR" altLang="en-US" dirty="0"/>
          </a:p>
        </p:txBody>
      </p:sp>
      <p:pic>
        <p:nvPicPr>
          <p:cNvPr id="5" name="그림 4" descr="mai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5" y="764704"/>
            <a:ext cx="7056784" cy="5688632"/>
          </a:xfrm>
          <a:prstGeom prst="rect">
            <a:avLst/>
          </a:prstGeom>
        </p:spPr>
      </p:pic>
      <p:pic>
        <p:nvPicPr>
          <p:cNvPr id="6" name="Picture 2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71800" y="3284984"/>
            <a:ext cx="648072" cy="936104"/>
          </a:xfrm>
          <a:prstGeom prst="rect">
            <a:avLst/>
          </a:prstGeom>
        </p:spPr>
      </p:pic>
      <p:pic>
        <p:nvPicPr>
          <p:cNvPr id="7" name="Picture 2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79912" y="3356992"/>
            <a:ext cx="640749" cy="9361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07904" y="4293096"/>
            <a:ext cx="100811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000" b="1" dirty="0" smtClean="0"/>
              <a:t>사춘기라서 그래</a:t>
            </a:r>
            <a:r>
              <a:rPr lang="en-US" altLang="ko-KR" sz="1000" b="1" dirty="0" smtClean="0"/>
              <a:t>? </a:t>
            </a:r>
            <a:endParaRPr lang="ko-KR" altLang="en-US" sz="1000" b="1" dirty="0" smtClean="0">
              <a:latin typeface="돋움" pitchFamily="50" charset="-127"/>
              <a:ea typeface="돋움" pitchFamily="50" charset="-127"/>
              <a:cs typeface="Verdan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91681" y="5517232"/>
            <a:ext cx="86409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000" b="1" dirty="0" smtClean="0"/>
              <a:t>루이비똥 몽테뉴</a:t>
            </a:r>
            <a:endParaRPr lang="ko-KR" altLang="en-US" sz="1000" b="1" dirty="0" smtClean="0">
              <a:latin typeface="돋움" pitchFamily="50" charset="-127"/>
              <a:ea typeface="돋움" pitchFamily="50" charset="-127"/>
              <a:cs typeface="Verdan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99793" y="5517232"/>
            <a:ext cx="7920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b="1" dirty="0" smtClean="0">
                <a:latin typeface="돋움" pitchFamily="50" charset="-127"/>
                <a:ea typeface="돋움" pitchFamily="50" charset="-127"/>
                <a:cs typeface="Verdana" pitchFamily="34" charset="0"/>
              </a:rPr>
              <a:t>Headfirst Java</a:t>
            </a:r>
            <a:endParaRPr lang="ko-KR" altLang="en-US" sz="1000" b="1" dirty="0" smtClean="0">
              <a:latin typeface="돋움" pitchFamily="50" charset="-127"/>
              <a:ea typeface="돋움" pitchFamily="50" charset="-127"/>
              <a:cs typeface="Verdana" pitchFamily="34" charset="0"/>
            </a:endParaRPr>
          </a:p>
        </p:txBody>
      </p:sp>
      <p:pic>
        <p:nvPicPr>
          <p:cNvPr id="12" name="Picture 3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35696" y="4653136"/>
            <a:ext cx="690337" cy="864096"/>
          </a:xfrm>
          <a:prstGeom prst="rect">
            <a:avLst/>
          </a:prstGeom>
        </p:spPr>
      </p:pic>
      <p:pic>
        <p:nvPicPr>
          <p:cNvPr id="13" name="Picture 3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71801" y="4653136"/>
            <a:ext cx="720080" cy="864096"/>
          </a:xfrm>
          <a:prstGeom prst="rect">
            <a:avLst/>
          </a:prstGeom>
        </p:spPr>
      </p:pic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7236296" y="980729"/>
          <a:ext cx="1907704" cy="5606788"/>
        </p:xfrm>
        <a:graphic>
          <a:graphicData uri="http://schemas.openxmlformats.org/drawingml/2006/table">
            <a:tbl>
              <a:tblPr/>
              <a:tblGrid>
                <a:gridCol w="230402"/>
                <a:gridCol w="1677302"/>
              </a:tblGrid>
              <a:tr h="3924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마을 메뉴를 선택하면 해당 마을로 이동하거나 마을등록이 가능하다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84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나의정보 페이지에서 회원정보를 조회할 수 있어야 하며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이메일 수정은 불가능하다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(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향후 구현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회원탈퇴는 고객이 본 서비스를 해지하는 것으로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고객정보와 모든 이력데이터는 삭제된다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(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향후 구현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7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사용자가 물건을 등록하거나 반납하는 등의 알림을 표시한다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77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네이버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API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연동 이미지 크기를 검토해서 리스트 가로 개수 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2~3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개 범위 내에서 결정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물품 카테고리 별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사용자가 공유를 신청한 물품과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공유중인 자신의 물품 리스트를 정렬하여 보여준다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또한  물품 검색기능을 제공한다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8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물품등록 팝업 창을 띄운다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마을 만들기 창을 띄운다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12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13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14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91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특이사항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7516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Oval 5"/>
          <p:cNvSpPr/>
          <p:nvPr/>
        </p:nvSpPr>
        <p:spPr>
          <a:xfrm>
            <a:off x="5292080" y="1340768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" name="Oval 5"/>
          <p:cNvSpPr/>
          <p:nvPr/>
        </p:nvSpPr>
        <p:spPr>
          <a:xfrm>
            <a:off x="1547664" y="2276872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" name="Oval 5"/>
          <p:cNvSpPr/>
          <p:nvPr/>
        </p:nvSpPr>
        <p:spPr>
          <a:xfrm>
            <a:off x="539552" y="1340768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" name="Oval 5"/>
          <p:cNvSpPr/>
          <p:nvPr/>
        </p:nvSpPr>
        <p:spPr>
          <a:xfrm>
            <a:off x="4067944" y="2204864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5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8" name="Oval 5"/>
          <p:cNvSpPr/>
          <p:nvPr/>
        </p:nvSpPr>
        <p:spPr>
          <a:xfrm>
            <a:off x="5796136" y="1340768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9" name="Oval 5"/>
          <p:cNvSpPr/>
          <p:nvPr/>
        </p:nvSpPr>
        <p:spPr>
          <a:xfrm>
            <a:off x="0" y="2780928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6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DG008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물</a:t>
            </a:r>
            <a:r>
              <a:rPr lang="ko-KR" altLang="en-US" dirty="0" smtClean="0"/>
              <a:t>품 등록</a:t>
            </a:r>
            <a:endParaRPr lang="ko-KR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Intro &gt; main &gt; product upload</a:t>
            </a:r>
            <a:endParaRPr lang="ko-KR" alt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20964" y="1619145"/>
            <a:ext cx="502964" cy="205758"/>
          </a:xfrm>
          <a:prstGeom prst="rect">
            <a:avLst/>
          </a:prstGeom>
        </p:spPr>
      </p:pic>
      <p:sp>
        <p:nvSpPr>
          <p:cNvPr id="51" name="Text Box 8"/>
          <p:cNvSpPr txBox="1">
            <a:spLocks noChangeArrowheads="1"/>
          </p:cNvSpPr>
          <p:nvPr/>
        </p:nvSpPr>
        <p:spPr bwMode="auto">
          <a:xfrm>
            <a:off x="7524751" y="482601"/>
            <a:ext cx="619858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endParaRPr lang="en-US" altLang="ko-KR" sz="800" b="1" dirty="0">
              <a:solidFill>
                <a:prstClr val="black"/>
              </a:solidFill>
              <a:latin typeface="Verdana" pitchFamily="34" charset="0"/>
              <a:ea typeface="굴림" pitchFamily="50" charset="-127"/>
            </a:endParaRPr>
          </a:p>
        </p:txBody>
      </p:sp>
      <p:graphicFrame>
        <p:nvGraphicFramePr>
          <p:cNvPr id="40" name="Group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840413"/>
              </p:ext>
            </p:extLst>
          </p:nvPr>
        </p:nvGraphicFramePr>
        <p:xfrm>
          <a:off x="7236296" y="908720"/>
          <a:ext cx="1835696" cy="4470206"/>
        </p:xfrm>
        <a:graphic>
          <a:graphicData uri="http://schemas.openxmlformats.org/drawingml/2006/table">
            <a:tbl>
              <a:tblPr/>
              <a:tblGrid>
                <a:gridCol w="221705"/>
                <a:gridCol w="1613991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카테고리는 도서를 포함하며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네이버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쇼핑에서 제공하는 상품 카테고리를 참조하여 카테고리를 만들어 놓는다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도서를 제외한 나머지 카테고리의 기능은 향후 구현한다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0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사용자의 상품 정보 입력을 위해서 </a:t>
                      </a:r>
                      <a:r>
                        <a:rPr kumimoji="0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네이버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쇼핑 검색 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API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연동을 통해 상품명 검색을 활용한 메타정보 연동에 의한 입력 편의를 제공한다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검색이 불가능한 물품의 경우 사용자가 직접 입력한다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네이버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API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검색으로 나온 물품정보를 보여준다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기타옵션으로 공유마을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현재 공유 가능여부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등을 선택한다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사용자가 해당 마을에서 물품 등록을 진행할 경우 공유 대상인 마을을 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default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로  표시하는 등의 입력 편의를 제공한다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연속공유와 공동소유 여부 등은 향후 추가기능으로 구현한다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12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13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14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특이사항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5243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9" name="Picture 3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1560" y="3140968"/>
            <a:ext cx="1110673" cy="1042673"/>
          </a:xfrm>
          <a:prstGeom prst="rect">
            <a:avLst/>
          </a:prstGeom>
        </p:spPr>
      </p:pic>
      <p:sp>
        <p:nvSpPr>
          <p:cNvPr id="43" name="Oval 5"/>
          <p:cNvSpPr/>
          <p:nvPr/>
        </p:nvSpPr>
        <p:spPr>
          <a:xfrm>
            <a:off x="1085299" y="2492896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7" name="그림 46" descr="물품등록_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7504" y="764704"/>
            <a:ext cx="7056784" cy="5688632"/>
          </a:xfrm>
          <a:prstGeom prst="rect">
            <a:avLst/>
          </a:prstGeom>
        </p:spPr>
      </p:pic>
      <p:pic>
        <p:nvPicPr>
          <p:cNvPr id="11" name="Picture 2" descr="C:\Users\Administrator\Desktop\프로젝트\두레\헤드퍼스트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484784"/>
            <a:ext cx="1656184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Oval 5"/>
          <p:cNvSpPr/>
          <p:nvPr/>
        </p:nvSpPr>
        <p:spPr>
          <a:xfrm>
            <a:off x="251520" y="980728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1" name="Oval 5"/>
          <p:cNvSpPr/>
          <p:nvPr/>
        </p:nvSpPr>
        <p:spPr>
          <a:xfrm>
            <a:off x="2051720" y="980728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2" name="Oval 5"/>
          <p:cNvSpPr/>
          <p:nvPr/>
        </p:nvSpPr>
        <p:spPr>
          <a:xfrm>
            <a:off x="4067944" y="980728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3" name="Oval 5"/>
          <p:cNvSpPr/>
          <p:nvPr/>
        </p:nvSpPr>
        <p:spPr>
          <a:xfrm>
            <a:off x="5940152" y="980728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189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DG009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물품설</a:t>
            </a:r>
            <a:r>
              <a:rPr lang="ko-KR" altLang="en-US" dirty="0"/>
              <a:t>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Intro &gt; main &gt; </a:t>
            </a:r>
            <a:r>
              <a:rPr lang="en-US" altLang="ko-KR" dirty="0" smtClean="0"/>
              <a:t>product </a:t>
            </a:r>
            <a:r>
              <a:rPr lang="en-US" altLang="ko-KR" dirty="0" err="1" smtClean="0"/>
              <a:t>config</a:t>
            </a:r>
            <a:endParaRPr lang="ko-KR" altLang="en-US" dirty="0"/>
          </a:p>
        </p:txBody>
      </p:sp>
      <p:pic>
        <p:nvPicPr>
          <p:cNvPr id="5" name="그림 4" descr="마이페이지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908720"/>
            <a:ext cx="6477000" cy="55721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DG010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마을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메인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Intro&gt;main&gt;maul</a:t>
            </a:r>
            <a:endParaRPr lang="ko-KR" altLang="en-US" dirty="0"/>
          </a:p>
        </p:txBody>
      </p:sp>
      <p:pic>
        <p:nvPicPr>
          <p:cNvPr id="5" name="그림 4" descr="마을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692696"/>
            <a:ext cx="7092280" cy="5904656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7236296" y="908720"/>
          <a:ext cx="1907704" cy="5562734"/>
        </p:xfrm>
        <a:graphic>
          <a:graphicData uri="http://schemas.openxmlformats.org/drawingml/2006/table">
            <a:tbl>
              <a:tblPr/>
              <a:tblGrid>
                <a:gridCol w="230402"/>
                <a:gridCol w="1677302"/>
              </a:tblGrid>
              <a:tr h="8446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해당 마을의 이름을 보여준다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주민메뉴를 선택하면 해당 마을에 속한 주민들을 볼 수 있고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주민초대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방장과 마을 주민들이 할 수 있음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),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관리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주민삭제는 방장이 투표를 통해 할 수 있다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.)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가 가능하다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초대 방법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개별 회원의 아이디를 검색해서 초대장을 보낸다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검색 결과가 없을 경우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이메일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주소로 초대장을 보내서 신규 회원 가입 유도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1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물품에 등록된 </a:t>
                      </a:r>
                      <a:r>
                        <a:rPr kumimoji="0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댓글들과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 주민활동  로그를 보여준다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해당 마을에 등록된 물품리스트를 보여준다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물품 검색과  등록이 가능하다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12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13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14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68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특이사항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290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Oval 5"/>
          <p:cNvSpPr/>
          <p:nvPr/>
        </p:nvSpPr>
        <p:spPr>
          <a:xfrm>
            <a:off x="2771800" y="1700808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Oval 5"/>
          <p:cNvSpPr/>
          <p:nvPr/>
        </p:nvSpPr>
        <p:spPr>
          <a:xfrm>
            <a:off x="1547664" y="2204864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" name="Oval 5"/>
          <p:cNvSpPr/>
          <p:nvPr/>
        </p:nvSpPr>
        <p:spPr>
          <a:xfrm>
            <a:off x="1547664" y="4149080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DG011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마을등록</a:t>
            </a:r>
            <a:endParaRPr lang="ko-KR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Intro &gt; main &gt; maul</a:t>
            </a:r>
            <a:endParaRPr lang="ko-KR" altLang="en-US" dirty="0"/>
          </a:p>
        </p:txBody>
      </p:sp>
      <p:sp>
        <p:nvSpPr>
          <p:cNvPr id="51" name="Text Box 8"/>
          <p:cNvSpPr txBox="1">
            <a:spLocks noChangeArrowheads="1"/>
          </p:cNvSpPr>
          <p:nvPr/>
        </p:nvSpPr>
        <p:spPr bwMode="auto">
          <a:xfrm>
            <a:off x="7524751" y="482601"/>
            <a:ext cx="619858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endParaRPr lang="en-US" altLang="ko-KR" sz="800" b="1" dirty="0">
              <a:solidFill>
                <a:prstClr val="black"/>
              </a:solidFill>
              <a:latin typeface="Verdana" pitchFamily="34" charset="0"/>
              <a:ea typeface="굴림" pitchFamily="50" charset="-127"/>
            </a:endParaRPr>
          </a:p>
        </p:txBody>
      </p:sp>
      <p:graphicFrame>
        <p:nvGraphicFramePr>
          <p:cNvPr id="40" name="Group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328291"/>
              </p:ext>
            </p:extLst>
          </p:nvPr>
        </p:nvGraphicFramePr>
        <p:xfrm>
          <a:off x="7236296" y="908723"/>
          <a:ext cx="1835696" cy="3446490"/>
        </p:xfrm>
        <a:graphic>
          <a:graphicData uri="http://schemas.openxmlformats.org/drawingml/2006/table">
            <a:tbl>
              <a:tblPr/>
              <a:tblGrid>
                <a:gridCol w="221705"/>
                <a:gridCol w="1613991"/>
              </a:tblGrid>
              <a:tr h="184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모든 사용자들은 </a:t>
                      </a:r>
                      <a:r>
                        <a:rPr kumimoji="0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마을을을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생성할 수 있다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(</a:t>
                      </a:r>
                      <a:r>
                        <a:rPr kumimoji="0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복수개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생성 가능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).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생성시 </a:t>
                      </a:r>
                      <a:r>
                        <a:rPr kumimoji="0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방이름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방설명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해당 마을에 등록된 물품들의 최대 공유 기간 을 설정하고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마을 주민을 추가하여 방을 만든다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방장은 공유 물품에 대한 반납 프로세스 진행 여부를 결정한다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안정공유 사용 여부 설정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12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13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14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49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특이사항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8504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모든 방은 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private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으로 설정하며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초대받은 회원 이외의 회원들은 어떤 방이 있는지 볼 수 없다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('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방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'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이라는 명칭을 </a:t>
                      </a:r>
                      <a:r>
                        <a:rPr kumimoji="0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특색있게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수정이 필요함 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(ex - </a:t>
                      </a:r>
                      <a:r>
                        <a:rPr kumimoji="0" lang="en-US" altLang="ko-KR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trello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board, Band - band))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그룹 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=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마을 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방장 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마을이장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3" name="그림 42" descr="마을만들기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576" y="980728"/>
            <a:ext cx="5976664" cy="5400600"/>
          </a:xfrm>
          <a:prstGeom prst="rect">
            <a:avLst/>
          </a:prstGeom>
        </p:spPr>
      </p:pic>
      <p:sp>
        <p:nvSpPr>
          <p:cNvPr id="44" name="Oval 5"/>
          <p:cNvSpPr/>
          <p:nvPr/>
        </p:nvSpPr>
        <p:spPr>
          <a:xfrm>
            <a:off x="1475656" y="2564904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5" name="Oval 5"/>
          <p:cNvSpPr/>
          <p:nvPr/>
        </p:nvSpPr>
        <p:spPr>
          <a:xfrm>
            <a:off x="1475656" y="1556792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069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Verdana" pitchFamily="34" charset="0"/>
                <a:cs typeface="Verdana" pitchFamily="34" charset="0"/>
              </a:rPr>
              <a:t>DG012</a:t>
            </a: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물품상</a:t>
            </a:r>
            <a:r>
              <a:rPr lang="ko-KR" altLang="en-US" dirty="0"/>
              <a:t>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Intro &gt; main &gt; maul&gt;product review</a:t>
            </a:r>
            <a:endParaRPr lang="ko-KR" altLang="en-US" dirty="0" smtClean="0"/>
          </a:p>
          <a:p>
            <a:endParaRPr lang="ko-KR" altLang="en-US" dirty="0"/>
          </a:p>
        </p:txBody>
      </p:sp>
      <p:graphicFrame>
        <p:nvGraphicFramePr>
          <p:cNvPr id="58" name="Group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725431"/>
              </p:ext>
            </p:extLst>
          </p:nvPr>
        </p:nvGraphicFramePr>
        <p:xfrm>
          <a:off x="7236296" y="908722"/>
          <a:ext cx="1835696" cy="5533296"/>
        </p:xfrm>
        <a:graphic>
          <a:graphicData uri="http://schemas.openxmlformats.org/drawingml/2006/table">
            <a:tbl>
              <a:tblPr/>
              <a:tblGrid>
                <a:gridCol w="221705"/>
                <a:gridCol w="1613991"/>
              </a:tblGrid>
              <a:tr h="256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물품등록 검색결과로 나온 물품의 상세 정보를 보여준다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물품의 소유자와 현재공유자 정보를 보여주고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예약 현황에서 해당 물품에 대해 회원이 사전에 예약한 내역을 보여준다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5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공유를 신청 할 날짜를 선택한다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시작날짜 종료날짜 선택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최대 대여기간은 방장이 마을 만들 때 설정해둔 값이다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61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사용자가 공유신청을 완료하면 소유자에게 알림이 간다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이메일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모바일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앱은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 팝업 알림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소유자가 승인하면 신청자에게 공유승인 알림이 간다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.(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연락처 포함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거절할 경우 상세 이유를 몇 가지 메뉴 중 선택하고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공유 불가 기간을 선택하면 신청자에게 대여불가 알림이 간다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거절 이유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공유가능 날짜포함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신청자는 우선순위로 예약상태로 변경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공유 완료일 하루 전에 신청자와 소유자에게  공유 완료 일에 대한 알림이 간다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향후 구현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82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물품에 대한 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comment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를 쓸 수 있다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2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연속 대여기능으로 대여 완료 일에 다음 대여신청자에게 물품을 반납할 수 있도록 신청 시 예고하고 사전 알림 메시지에도 반영한다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연속 대여기능은 대여신청이 연속되는 경우에 모두 적용되고 알림도 제공한다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향후 구현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1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대여를 연장하고 싶을 경우 종료일 전에 연장신청이 가능하다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.(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최대 연장 기간 지정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향후 구현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21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6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6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66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특이사항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076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 Box 8"/>
          <p:cNvSpPr txBox="1">
            <a:spLocks noChangeArrowheads="1"/>
          </p:cNvSpPr>
          <p:nvPr/>
        </p:nvSpPr>
        <p:spPr bwMode="auto">
          <a:xfrm>
            <a:off x="8469924" y="482601"/>
            <a:ext cx="619858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endParaRPr lang="en-US" altLang="ko-KR" sz="800" b="1" dirty="0">
              <a:solidFill>
                <a:prstClr val="black"/>
              </a:solidFill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54" name="Text Box 8"/>
          <p:cNvSpPr txBox="1">
            <a:spLocks noChangeArrowheads="1"/>
          </p:cNvSpPr>
          <p:nvPr/>
        </p:nvSpPr>
        <p:spPr bwMode="auto">
          <a:xfrm>
            <a:off x="7524751" y="260353"/>
            <a:ext cx="619858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black"/>
                </a:solidFill>
                <a:latin typeface="Verdana" pitchFamily="34" charset="0"/>
                <a:ea typeface="굴림" pitchFamily="50" charset="-127"/>
              </a:rPr>
              <a:t>sub</a:t>
            </a:r>
            <a:endParaRPr lang="en-US" altLang="ko-KR" sz="800" b="1" dirty="0">
              <a:solidFill>
                <a:prstClr val="black"/>
              </a:solidFill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55" name="Text Box 8"/>
          <p:cNvSpPr txBox="1">
            <a:spLocks noChangeArrowheads="1"/>
          </p:cNvSpPr>
          <p:nvPr/>
        </p:nvSpPr>
        <p:spPr bwMode="auto">
          <a:xfrm>
            <a:off x="7524751" y="482601"/>
            <a:ext cx="619858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ko-KR" altLang="en-US" sz="800" b="1" dirty="0" smtClean="0">
                <a:solidFill>
                  <a:prstClr val="black"/>
                </a:solidFill>
                <a:latin typeface="Verdana" pitchFamily="34" charset="0"/>
                <a:ea typeface="굴림" pitchFamily="50" charset="-127"/>
              </a:rPr>
              <a:t>이선민</a:t>
            </a:r>
            <a:endParaRPr lang="en-US" altLang="ko-KR" sz="800" b="1" dirty="0">
              <a:solidFill>
                <a:prstClr val="black"/>
              </a:solidFill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240361" y="4321299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0" name="그림 29" descr="물품공유신청팝업_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06" y="714356"/>
            <a:ext cx="7092882" cy="5838942"/>
          </a:xfrm>
          <a:prstGeom prst="rect">
            <a:avLst/>
          </a:prstGeom>
        </p:spPr>
      </p:pic>
      <p:sp>
        <p:nvSpPr>
          <p:cNvPr id="31" name="Oval 5"/>
          <p:cNvSpPr/>
          <p:nvPr/>
        </p:nvSpPr>
        <p:spPr>
          <a:xfrm>
            <a:off x="2500298" y="1142984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2" name="Oval 5"/>
          <p:cNvSpPr/>
          <p:nvPr/>
        </p:nvSpPr>
        <p:spPr>
          <a:xfrm>
            <a:off x="2428860" y="3929066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500430" y="2428868"/>
            <a:ext cx="714380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예약자</a:t>
            </a:r>
          </a:p>
        </p:txBody>
      </p:sp>
      <p:pic>
        <p:nvPicPr>
          <p:cNvPr id="9217" name="Picture 1" descr="C:\Program Files\Microsoft Office\MEDIA\CAGCAT10\j0304933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9058" y="2500306"/>
            <a:ext cx="233818" cy="214314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</p:pic>
      <p:sp>
        <p:nvSpPr>
          <p:cNvPr id="34" name="Oval 5"/>
          <p:cNvSpPr/>
          <p:nvPr/>
        </p:nvSpPr>
        <p:spPr>
          <a:xfrm>
            <a:off x="4714876" y="3929066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5" name="Oval 5"/>
          <p:cNvSpPr/>
          <p:nvPr/>
        </p:nvSpPr>
        <p:spPr>
          <a:xfrm>
            <a:off x="285720" y="1214422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6" name="Oval 5"/>
          <p:cNvSpPr/>
          <p:nvPr/>
        </p:nvSpPr>
        <p:spPr>
          <a:xfrm>
            <a:off x="214282" y="4643446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5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" name="Oval 5"/>
          <p:cNvSpPr/>
          <p:nvPr/>
        </p:nvSpPr>
        <p:spPr>
          <a:xfrm>
            <a:off x="5786446" y="3929066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5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796136" y="3933056"/>
            <a:ext cx="1152128" cy="7200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142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2700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  <a:latin typeface="돋움" pitchFamily="50" charset="-127"/>
            <a:ea typeface="돋움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700" dirty="0" smtClean="0">
            <a:latin typeface="돋움" pitchFamily="50" charset="-127"/>
            <a:ea typeface="돋움" pitchFamily="50" charset="-127"/>
            <a:cs typeface="Verdana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4052</TotalTime>
  <Words>916</Words>
  <Application>Microsoft Office PowerPoint</Application>
  <PresentationFormat>화면 슬라이드 쇼(4:3)</PresentationFormat>
  <Paragraphs>264</Paragraphs>
  <Slides>8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0" baseType="lpstr">
      <vt:lpstr>디자인 사용자 지정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wonsok</dc:creator>
  <cp:lastModifiedBy>장원석</cp:lastModifiedBy>
  <cp:revision>233</cp:revision>
  <dcterms:created xsi:type="dcterms:W3CDTF">2012-01-02T09:06:22Z</dcterms:created>
  <dcterms:modified xsi:type="dcterms:W3CDTF">2014-07-14T06:16:28Z</dcterms:modified>
</cp:coreProperties>
</file>