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ala-lang.org/download/" TargetMode="External"/><Relationship Id="rId4" Type="http://schemas.openxmlformats.org/officeDocument/2006/relationships/hyperlink" Target="https://www.jetbrains.com/idea/download/" TargetMode="External"/><Relationship Id="rId9" Type="http://schemas.openxmlformats.org/officeDocument/2006/relationships/hyperlink" Target="http://www.scala-sbt.org/" TargetMode="External"/><Relationship Id="rId5" Type="http://schemas.openxmlformats.org/officeDocument/2006/relationships/hyperlink" Target="http://www.oracle.com/technetwork/java/javase/downloads/jdk8-downloads-2133151.html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tortoisegit.org/" TargetMode="External"/><Relationship Id="rId8" Type="http://schemas.openxmlformats.org/officeDocument/2006/relationships/hyperlink" Target="https://www.sourcetreeapp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ocs.oracle.com/javase/tutorial/essential/exceptions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en.wikipedia.org/wiki/Merge_sort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Введение в Scala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1700" y="2131750"/>
            <a:ext cx="4599900" cy="14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calculateSomething()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575731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Развитый вывод типов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Часть 1. Основы Scala 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75" y="849700"/>
            <a:ext cx="5629725" cy="4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1219475"/>
            <a:ext cx="5793600" cy="3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scala.collection.mutable.HashSet[Any]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"This is a string"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string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732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number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'c'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character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boolean value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printContent _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the main function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Iterator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[Any] = set.toIterator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iter)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700" y="1118425"/>
            <a:ext cx="85206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Скала имеет продвинутую систему вывода типов. Это значит, что если выражение строится на основе структур с известными типа, то компилятор сам сможет определить тип возвращаемого результата.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членов коллекций, арифметических и др. операций компилятор определит типа, как ближайший общий родитель (см. схему выше)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Разработчик должен воспринимать систему типов, как возможность, воспользовавшись компилятором, доказать правильность, написанного кода.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1516175"/>
            <a:ext cx="4599900" cy="25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calculateSomething()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convert operands into their nearest common ancestor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for each operation individually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type conversion is left associative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use view to convert Int and Long into float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943475"/>
            <a:ext cx="18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1700" y="1775675"/>
            <a:ext cx="4599900" cy="16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List[Float](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fullNotionFunction():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shortNotion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shortNotionFunction() = shortNotion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943475"/>
            <a:ext cx="852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Синтаксический сахар, связанный с выводом типов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1700" y="1118425"/>
            <a:ext cx="85206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Когда вывод типов не работает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неизвестен как минимум один из типов участвующий в операции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у рекурсивных функции, не указан явно возвращаемый тип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входных атрибутов функций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  <a:r>
              <a:rPr lang="ru" sz="3000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Задания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700" y="1118425"/>
            <a:ext cx="85206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Объяснить вывод типов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lectures.types.TypeInference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Исправить компиляцию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	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FixCompile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11700" y="2537375"/>
            <a:ext cx="8520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В скале есть выражение  - ???. Объясните, что делает метод и почему выражение ниже компилируется.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someFunction(prm1: Int, prm2: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): Option[Int]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3867625"/>
            <a:ext cx="4993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package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LectureContent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getContent()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is AAAAWESOME"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1700" y="1118425"/>
            <a:ext cx="59409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Пакет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присутствует, инструкция должна быть первой в файле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только один раз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Прeдназначен для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разделения приложения на компоненты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Font typeface="Arial"/>
              <a:buChar char="○"/>
            </a:pPr>
            <a:r>
              <a:rPr lang="ru">
                <a:solidFill>
                  <a:srgbClr val="434343"/>
                </a:solidFill>
              </a:rPr>
              <a:t>контроля за доступом к компонентам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уникальной идентификации приложения среди других приложений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package object </a:t>
            </a:r>
            <a:r>
              <a:rPr lang="ru">
                <a:solidFill>
                  <a:srgbClr val="434343"/>
                </a:solidFill>
              </a:rPr>
              <a:t>- альтернативный способ создания пакетов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9375" y="1114425"/>
            <a:ext cx="3604500" cy="37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основам языка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Теоретическим основам функционального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Познакомить со стеком технологий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Развить практические навыки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работе в команде.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40" y="2145176"/>
            <a:ext cx="1652499" cy="147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9" y="1741537"/>
            <a:ext cx="15144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095200" y="23783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11700" y="1118425"/>
            <a:ext cx="8492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Импорт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import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Делает возможным использование других компонентов  в текущем скоупе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в произвольном месте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Инструкция для импорта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конкретного класса, объекта или типа и другого пакета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       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списка компонентов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или всего содержимого пакета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внутренних компонент из объектов и пакетов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синонима пакета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Импорт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95875" y="2758900"/>
            <a:ext cx="38646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284475" y="326512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lectures.{LectureContent, LectureContent2}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284475" y="3785683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lectures._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284475" y="4306217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lectures.LectureContent, LectureContent._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284475" y="480377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lectures.{LectureContent2 =&gt; LCC2}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Определения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11700" y="1624475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00" y="26064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Переменные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11700" y="218793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Константы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11700" y="318848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Ленивая инициализация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1700" y="36016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11700" y="1600000"/>
            <a:ext cx="5974800" cy="25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SomeOtherType): ReturnType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WITH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 = defaultValue): ReturnType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 AND BODY BRACES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Int, otherPrm: Int) =  inputPrm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otherPrm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11700" y="4365650"/>
            <a:ext cx="852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Значением функции, является значение последнего в ней выражения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11700" y="11190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Процедуры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11700" y="1577325"/>
            <a:ext cx="5725800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PROCEDURE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SomeOtherType): Unit = ???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27720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Переменная длинна аргументов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3206425"/>
            <a:ext cx="5273100" cy="18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name(somePrm: Int, variablePrm: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"3"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_*)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1700" y="1523650"/>
            <a:ext cx="4809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myFun:(String) =&gt; Unit = (msg: String)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или проще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тоже, но без синтаксического сахара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noSugarPlease: Function1[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Unit]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11700" y="10984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могут быть значениями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00" y="2929458"/>
            <a:ext cx="84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можно передавать и возвращать из других функций, это, так называемые, функции высшего порядка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11700" y="3603800"/>
            <a:ext cx="4764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printer(thunk: () =&gt;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() =&gt; Unit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(thunk())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1700" y="4431675"/>
            <a:ext cx="687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Все параметры переданные в функции являются константами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11700" y="1836050"/>
            <a:ext cx="4775100" cy="24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(String)=&gt; Boolean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(data2: String) =&gt;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каррированый аналог предыдущей 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)(data2: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Boolean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fullyAppliedAgain = partiallyApplied(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11700" y="1115325"/>
            <a:ext cx="8481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Каррирование.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Еще один способ выразить в скале понятие функций высшего порядка </a:t>
            </a:r>
            <a:r>
              <a:rPr lang="ru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83400" y="1194625"/>
            <a:ext cx="5940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Call-by-name параметры или лень в помощь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11700" y="1794350"/>
            <a:ext cx="47697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11700" y="2260275"/>
            <a:ext cx="84645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Параметры, переданные по имени имеют несколько особенностей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в теле функции только тогда, когда используются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при каждом вызове функций, в которую переданы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могу быть var или val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11700" y="1677375"/>
            <a:ext cx="4679100" cy="28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ServiceA(c: =&gt; ServiceC){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 =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ServiceC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 = app.a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a.getC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11700" y="1171275"/>
            <a:ext cx="499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Разрешение циклических зависимостей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11700" y="1073487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Повторное вычисление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1700" y="1677400"/>
            <a:ext cx="4820400" cy="20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callByValue(x: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println(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Функции. Задания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11700" y="1079300"/>
            <a:ext cx="78816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Подсчитать числа Фибоначчи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Дана заготовка наивной реализации подсчета чисел Фибоначи. Необходимо исправить код и вывести 9-ое число Фибоначи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lectures.functions.Fibonacci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Реализовать более эффективный способ вычисления чисел Фибоначчи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lectures.functions.Fibonacci2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Освоить каррирование и функции высшего порядка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lectures.functions.Computation, lectures.functions.CurriedComputation,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lectures.functions.FunctionalComputation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2900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План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Курс лекций. Разбит на 3 основные части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введение в Scala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углубленное изучение ключевых тем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стек технологий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Практические занятия и самостоятельные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Большое творческое задание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1700" y="1139975"/>
            <a:ext cx="8520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Условный оператор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скале есть только один условный оператор -  </a:t>
            </a:r>
            <a:r>
              <a:rPr b="1" lang="ru">
                <a:solidFill>
                  <a:srgbClr val="434343"/>
                </a:solidFill>
              </a:rPr>
              <a:t>IF.  </a:t>
            </a:r>
            <a:r>
              <a:rPr lang="ru">
                <a:solidFill>
                  <a:srgbClr val="434343"/>
                </a:solidFill>
              </a:rPr>
              <a:t>Тернарный оператор, как в JAVA отсутствует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Еще один важный способ организовать ветвление  -  это сопоставление с образцом (pattern matching). Мы рассмотрим подробно, отдельно в одной из следующих лекций. 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11700" y="2580150"/>
            <a:ext cx="4735500" cy="15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"bad"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"everything is not so 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"much better"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"that's it. Perfect"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11700" y="1139975"/>
            <a:ext cx="85206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Циклы.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 3 основных вида цикла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while</a:t>
            </a:r>
            <a:r>
              <a:rPr lang="ru">
                <a:solidFill>
                  <a:srgbClr val="434343"/>
                </a:solidFill>
              </a:rPr>
              <a:t> - повторяет свое тело пока выполняется условие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</a:t>
            </a:r>
            <a:r>
              <a:rPr lang="ru">
                <a:solidFill>
                  <a:srgbClr val="434343"/>
                </a:solidFill>
              </a:rPr>
              <a:t>- итерируется по переданной в оператор коллекции или интервалу (Range)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одном операторе можно итерироваться сразу по нескольким коллекциям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фильтровать члены коллекции, по которым итерируется, с помощью встроенного оператора if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определять переменные между вложенными циклами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 {} yield {}</a:t>
            </a:r>
            <a:r>
              <a:rPr lang="ru">
                <a:solidFill>
                  <a:srgbClr val="434343"/>
                </a:solidFill>
              </a:rPr>
              <a:t>. Если перед телом цикла стоит слово </a:t>
            </a:r>
            <a:r>
              <a:rPr b="1" lang="ru">
                <a:solidFill>
                  <a:srgbClr val="434343"/>
                </a:solidFill>
              </a:rPr>
              <a:t>yield</a:t>
            </a:r>
            <a:r>
              <a:rPr lang="ru">
                <a:solidFill>
                  <a:srgbClr val="434343"/>
                </a:solidFill>
              </a:rPr>
              <a:t>,  то цикл становится оператором, возвращающим коллекцию. Тип элементов в итоговой коллекции зависит от типа возвращаемого телом цикла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11700" y="4362825"/>
            <a:ext cx="47355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(condition){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11700" y="1471475"/>
            <a:ext cx="5344200" cy="18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ВКЛЮЧАЯ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ИСКЛЮЧАЯ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11700" y="1471475"/>
            <a:ext cx="5344200" cy="27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Array(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(aString)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11700" y="1471475"/>
            <a:ext cx="5476800" cy="29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yield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Операторы. Задания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1700" y="1053950"/>
            <a:ext cx="78816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 тренируйтесь в написании циклов и условных операторов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lectures.operators.Competition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Допишите программу из </a:t>
            </a:r>
            <a:r>
              <a:rPr b="1" lang="ru">
                <a:solidFill>
                  <a:srgbClr val="434343"/>
                </a:solidFill>
              </a:rPr>
              <a:t>lectures.operators.EvaluateOptimization</a:t>
            </a:r>
            <a:r>
              <a:rPr lang="ru">
                <a:solidFill>
                  <a:srgbClr val="434343"/>
                </a:solidFill>
              </a:rPr>
              <a:t>, что бы оценить качество оптимизации из предыдущей задачи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Cопоставление с образцом(pattern matching) - удобный способ ветвления логики приложения. Чаще всего операция сопоставления выглядит примерно вот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match, </a:t>
            </a:r>
            <a:r>
              <a:rPr lang="ru">
                <a:solidFill>
                  <a:srgbClr val="434343"/>
                </a:solidFill>
              </a:rPr>
              <a:t>указанный после переменной, указывает на начало операции сопоставления, а ключевые слова определяют образцы, с которыми производиться сопоставление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этом примере будет выбрана ветка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Оператор сопоставления  - это полноценное выражение, имеющее возвращаемый тип, определяемы компилятором, как ближайший общий предок для значений всех веток. В данном случае </a:t>
            </a:r>
            <a:r>
              <a:rPr b="1" lang="ru">
                <a:solidFill>
                  <a:srgbClr val="434343"/>
                </a:solidFill>
              </a:rPr>
              <a:t>stringValue </a:t>
            </a:r>
            <a:r>
              <a:rPr lang="ru">
                <a:solidFill>
                  <a:srgbClr val="434343"/>
                </a:solidFill>
              </a:rPr>
              <a:t>- будет равно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11700" y="1663650"/>
            <a:ext cx="5476800" cy="16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By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идет до первого подошедшего </a:t>
            </a:r>
            <a:r>
              <a:rPr b="1" lang="ru">
                <a:solidFill>
                  <a:srgbClr val="434343"/>
                </a:solidFill>
              </a:rPr>
              <a:t>case</a:t>
            </a:r>
            <a:r>
              <a:rPr lang="ru">
                <a:solidFill>
                  <a:srgbClr val="434343"/>
                </a:solidFill>
              </a:rPr>
              <a:t>, а не до самого подходящего.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Pattern matching is exhaustive, это значит, что если подходящая ветка не будет выбрана, будет ошибка компиляции.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Можно указать default case c помощью конструкции </a:t>
            </a:r>
            <a:r>
              <a:rPr b="1" lang="ru">
                <a:solidFill>
                  <a:srgbClr val="434343"/>
                </a:solidFill>
              </a:rPr>
              <a:t>case _ =&gt;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11700" y="2257700"/>
            <a:ext cx="5686200" cy="27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“Something” would be chosen despite that ‘10’ is more precise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"Something"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"eleven"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Возможности Pattern matching в scala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значению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типу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дополнительные IF внутри case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объединение нескольких case в один с помощью </a:t>
            </a:r>
            <a:r>
              <a:rPr b="1" lang="ru">
                <a:solidFill>
                  <a:srgbClr val="434343"/>
                </a:solidFill>
              </a:rPr>
              <a:t>|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объявление синонима сопоставленному образцу c помощью </a:t>
            </a:r>
            <a:r>
              <a:rPr b="1" lang="ru">
                <a:solidFill>
                  <a:srgbClr val="434343"/>
                </a:solidFill>
              </a:rPr>
              <a:t>@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с regexp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задание области определения для PartialFunction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использование функций экстаркторов(unapply)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311700" y="3050150"/>
            <a:ext cx="6325500" cy="19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Any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"notstring"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"exact match"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"notstring"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"type match, does the same as the previous case"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"won't match, because c is a 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everything @ 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(everything)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идет до первого подошедшего </a:t>
            </a:r>
            <a:r>
              <a:rPr b="1" lang="ru">
                <a:solidFill>
                  <a:srgbClr val="434343"/>
                </a:solidFill>
              </a:rPr>
              <a:t>case</a:t>
            </a:r>
            <a:r>
              <a:rPr lang="ru">
                <a:solidFill>
                  <a:srgbClr val="434343"/>
                </a:solidFill>
              </a:rPr>
              <a:t>, а не до самого подходящего.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Pattern matching is exhaustive(исчерпывающий), это значит, что если подходящая ветка не будет выбрана, произойдет ошибка компиляции.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Можно указать default case c помощью конструкции </a:t>
            </a:r>
            <a:r>
              <a:rPr b="1" lang="ru">
                <a:solidFill>
                  <a:srgbClr val="434343"/>
                </a:solidFill>
              </a:rPr>
              <a:t>case _ =&gt;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11700" y="2257700"/>
            <a:ext cx="5686200" cy="27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“Something” would be chosen despite that ‘10’ is more precise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"Something"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"eleven"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Ресурсы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Скачать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Текущаяя версия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IntelliJ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Java Dev. Kit 1.8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6"/>
              </a:rPr>
              <a:t>Клиент GIT</a:t>
            </a:r>
            <a:r>
              <a:rPr lang="ru"/>
              <a:t> + популярный GUI </a:t>
            </a:r>
            <a:r>
              <a:rPr lang="ru" u="sng">
                <a:solidFill>
                  <a:schemeClr val="hlink"/>
                </a:solidFill>
                <a:hlinkClick r:id="rId7"/>
              </a:rPr>
              <a:t>Tortoisegit</a:t>
            </a:r>
            <a:r>
              <a:rPr lang="ru"/>
              <a:t> для Win; </a:t>
            </a:r>
            <a:r>
              <a:rPr lang="ru" u="sng">
                <a:solidFill>
                  <a:schemeClr val="hlink"/>
                </a:solidFill>
                <a:hlinkClick r:id="rId8"/>
              </a:rPr>
              <a:t>Sourcetree</a:t>
            </a:r>
            <a:r>
              <a:rPr lang="ru"/>
              <a:t> для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9"/>
              </a:rPr>
              <a:t>SBT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GITHub школы 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Это конструкция языка, которая описывает новый тип сущности в приложении.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способ создания объекта класса описывается в конструкторе 		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новый объект класса создаеться с помощью оператора </a:t>
            </a:r>
            <a:r>
              <a:rPr b="1" lang="ru">
                <a:solidFill>
                  <a:srgbClr val="434343"/>
                </a:solidFill>
              </a:rPr>
              <a:t>new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класса могут методы, переменные, константы, другие классы объекты и трейты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содержать произвольное количество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быть связан с другими классами объектами и трейтами отношением наследования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доступ к членам класса определяется модификаторами доступа 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private - 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protected -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 и его наследниках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public - </a:t>
            </a:r>
            <a:r>
              <a:rPr lang="ru">
                <a:solidFill>
                  <a:srgbClr val="434343"/>
                </a:solidFill>
              </a:rPr>
              <a:t>уровень доступа по умолчанию, если модификатор не указан. Член класса может быть доступен в любом месте приложения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11700" y="1011175"/>
            <a:ext cx="5069400" cy="40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"public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"private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testClassInstance.publicMethod()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inner is not a member of the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//testClassInstance.inner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//testClassInstance.privateMethod()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11700" y="111532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345275" y="2833650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11700" y="1115325"/>
            <a:ext cx="85206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должен иметь как минимум один конструктор. Этот конструктор в документации обычно называют главный конструктор или </a:t>
            </a:r>
            <a:r>
              <a:rPr b="1" lang="ru">
                <a:solidFill>
                  <a:srgbClr val="434343"/>
                </a:solidFill>
              </a:rPr>
              <a:t>primary constructor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телом  главного конструктора является тело самого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любой конструктор может быть primary, public или protected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 любого конструктора, кроме главного, должно начинаться с вызова главного конструктора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члены класса могут быть описаны в сигнатуре главного конструктора, если их описание начинается с val или var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вторичные конструкторы не могут определять новых членов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параметры переданные в конструктор без  модификатора не являются членами класса, но могут использоваться в имплементации класса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11700" y="1681600"/>
            <a:ext cx="5425800" cy="29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//print("would throw an exception")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Long, member: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member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11700" y="1115325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11700" y="3323250"/>
            <a:ext cx="4683600" cy="15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abstract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 сокращенный синтаксис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override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11700" y="1115325"/>
            <a:ext cx="8520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Абстрактный класс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класс, у которого один или более членов имеют описание но не имеют определения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абстрактный класс описывают с помощью ключевого слова </a:t>
            </a:r>
            <a:r>
              <a:rPr b="1" lang="ru">
                <a:solidFill>
                  <a:srgbClr val="434343"/>
                </a:solidFill>
              </a:rPr>
              <a:t>abstract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создания объекта абстрактного класса нужно доопределить все члены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можно сделать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наследниках класса</a:t>
            </a:r>
          </a:p>
          <a:p>
            <a:pPr indent="-228600" lvl="1" marL="182880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 помощью сокращенного синтаксиса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TestObject{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object example"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printInnerInstance() =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Объекты. Объекты компаньоны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- это классы с единственным инстансом, созданным компилятором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объекта могут быть константы, переменные, методы и функции. А так же виртуальные типы и другие объекты.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могут наследоваться от классов и  трейтов и объектов 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 класс имеют оно название и определены в одном файле они называются компаньонами</a:t>
            </a:r>
            <a:r>
              <a:rPr lang="ru">
                <a:solidFill>
                  <a:srgbClr val="666666"/>
                </a:solidFill>
              </a:rPr>
              <a:t>  </a:t>
            </a:r>
            <a:r>
              <a:rPr lang="ru" sz="18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11700" y="2979450"/>
            <a:ext cx="4858800" cy="1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apply(): TestClassWithApply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unapply(arg: TestClassWithApply): Option[Unit]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11700" y="1115325"/>
            <a:ext cx="8520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Apply, unapply и немного волшебства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имеет метод apply, то он может быть использован как функция фабрика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 компаньон часто используют для создания класса с помощью метода apply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unapply применяеться в паттерн мэтчинге и для получения членов класса в оперциях присвоения. Подробнее про unapply будет рассказано в разделе про pattern  matching </a:t>
            </a:r>
            <a:r>
              <a:rPr lang="ru">
                <a:solidFill>
                  <a:srgbClr val="666666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11700" y="2939025"/>
            <a:ext cx="4737300" cy="9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Similarity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isSimilar(x: Any): Boolean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isNotSimilar(x: Any): Boolean = !isSimilar(x)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11700" y="1115325"/>
            <a:ext cx="8520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Trait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конструкция языка, определяющая новый тип через описание набора своих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содержать как определенные , так и не определенные члены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самостоятельных инстансов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применяется главным образом для реализации парадигмы множественного наследования.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11700" y="1167425"/>
            <a:ext cx="82632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Кейс классы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классы которые компилятор наделяет дополнительными свойствами. Кейс классы удобны для создания иммутабильных конструкций, сопоставления с образцом и передачи кортежей данных…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Отличия от стандартных классов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каждый член класса - публичный val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кейс классов компилятор переопределяет метод equals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создается объект компаньон с методами apply и unapply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от кейс класса нельзя наследоваться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кейс классе есть метод copy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рекомендуется определять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кейс классы без членов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несколько конструкторов с разной сигнатурой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1700" y="1109050"/>
            <a:ext cx="4710300" cy="30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//Good case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ForGreaterGood(someGoody: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SubClass(int: Int)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Don't do this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BadSignature(int: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long: Long)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Реализация.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Интерпретируемые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Компилируемые (JIT, AOT)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Требование к типам данных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Не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 с выводом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Представление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Native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Virtual machine (JVM, LVM)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11700" y="1108600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Исключительные ситуации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scala, по сути, они аналогичны исключительным ситуациям в Java. Подробнее о исключительных ситуациях можно прочитать </a:t>
            </a:r>
            <a:r>
              <a:rPr lang="ru" u="sng">
                <a:solidFill>
                  <a:srgbClr val="434343"/>
                </a:solidFill>
                <a:hlinkClick r:id="rId3"/>
              </a:rPr>
              <a:t>здесь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Ключевые отличия заключаются в том, что методы в скале не требуют указания checked исключений в своей сигнатуре. Так же отличаются конструкции языка для их обработки.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есть необходимость обозначить, что какой-либо метод может бросать исключительную ситуацию, можно использовать аннотацию </a:t>
            </a:r>
            <a:r>
              <a:rPr b="1" lang="ru">
                <a:solidFill>
                  <a:srgbClr val="434343"/>
                </a:solidFill>
              </a:rPr>
              <a:t>@throws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того, что бы вызвать исключительную ситуацию нужно использовать оператор </a:t>
            </a:r>
            <a:r>
              <a:rPr b="1" lang="ru">
                <a:solidFill>
                  <a:srgbClr val="434343"/>
                </a:solidFill>
              </a:rPr>
              <a:t>throw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11700" y="1253850"/>
            <a:ext cx="4818300" cy="30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Существует 2 принципиально разных подхода:  императивный и функциональный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Императивный подход с применением конструкции </a:t>
            </a:r>
            <a:r>
              <a:rPr b="1" lang="ru">
                <a:solidFill>
                  <a:srgbClr val="434343"/>
                </a:solidFill>
              </a:rPr>
              <a:t>try { } catch { } finally {}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внутри </a:t>
            </a:r>
            <a:r>
              <a:rPr b="1" lang="ru">
                <a:solidFill>
                  <a:srgbClr val="434343"/>
                </a:solidFill>
              </a:rPr>
              <a:t>try</a:t>
            </a:r>
            <a:r>
              <a:rPr lang="ru">
                <a:solidFill>
                  <a:srgbClr val="434343"/>
                </a:solidFill>
              </a:rPr>
              <a:t> размещается потенциально опасный код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catch</a:t>
            </a:r>
            <a:r>
              <a:rPr lang="ru">
                <a:solidFill>
                  <a:srgbClr val="434343"/>
                </a:solidFill>
              </a:rPr>
              <a:t> - опционален. В нем перечисляются типы исключительных ситуаций и соответствующие обработчики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finally</a:t>
            </a:r>
            <a:r>
              <a:rPr lang="ru">
                <a:solidFill>
                  <a:srgbClr val="434343"/>
                </a:solidFill>
              </a:rPr>
              <a:t>, тоже опционален. Если этот блок присутствует, он будет вызван в любом случае,  независимо от того, было ли перехвачено исключение или нет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311700" y="984200"/>
            <a:ext cx="4818300" cy="40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java.sql.SQLException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@throws[Exception](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methodWithoutException(): Unit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catch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Exception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finally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11700" y="1108600"/>
            <a:ext cx="8520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Функциональный подход может быть реализован несколькими способами. Наиболее популярный - с использованием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. В отличии от </a:t>
            </a:r>
            <a:r>
              <a:rPr b="1" lang="ru">
                <a:solidFill>
                  <a:srgbClr val="434343"/>
                </a:solidFill>
              </a:rPr>
              <a:t>try{}, Try[T]</a:t>
            </a:r>
            <a:r>
              <a:rPr lang="ru">
                <a:solidFill>
                  <a:srgbClr val="434343"/>
                </a:solidFill>
              </a:rPr>
              <a:t> - это объект, а не ключевое слово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потенциально опасная часть кода размещается в фигурных скобках после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Try[T],</a:t>
            </a:r>
            <a:r>
              <a:rPr lang="ru">
                <a:solidFill>
                  <a:srgbClr val="434343"/>
                </a:solidFill>
              </a:rPr>
              <a:t> T - это тип результата, части кода, переданной в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2-  наследников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Success[T]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код завершился без  ошибок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Failure[Throwable]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был выброшен Exception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набор методов для обработки полученного результата или выброшенного исключения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Одним из минусов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, является отсутствие среди методов аналога</a:t>
            </a:r>
            <a:r>
              <a:rPr b="1" lang="ru">
                <a:solidFill>
                  <a:srgbClr val="434343"/>
                </a:solidFill>
              </a:rPr>
              <a:t> finally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невозможно перехватить фатальные ошибки, такие как OutOfMemoryException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11700" y="1253850"/>
            <a:ext cx="5202600" cy="3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methodWithoutException(): Try[Unit]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 recover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}.map{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311700" y="11999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Обзор коллекций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большинство коллекции в scala находятся в пакете </a:t>
            </a:r>
            <a:r>
              <a:rPr b="1" lang="ru">
                <a:solidFill>
                  <a:srgbClr val="434343"/>
                </a:solidFill>
              </a:rPr>
              <a:t>scala.collection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пакет разделяет коллекции на 3 категории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корне пакета </a:t>
            </a:r>
            <a:r>
              <a:rPr b="1" lang="ru">
                <a:solidFill>
                  <a:srgbClr val="434343"/>
                </a:solidFill>
              </a:rPr>
              <a:t>scala.collection </a:t>
            </a:r>
            <a:r>
              <a:rPr lang="ru">
                <a:solidFill>
                  <a:srgbClr val="434343"/>
                </a:solidFill>
              </a:rPr>
              <a:t>находятся корневые трейты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scala.collection.immutable</a:t>
            </a:r>
            <a:r>
              <a:rPr lang="ru">
                <a:solidFill>
                  <a:srgbClr val="434343"/>
                </a:solidFill>
              </a:rPr>
              <a:t> находятся иммутабльные реализации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в пакете </a:t>
            </a:r>
            <a:r>
              <a:rPr b="1" lang="ru">
                <a:solidFill>
                  <a:srgbClr val="434343"/>
                </a:solidFill>
              </a:rPr>
              <a:t>scala.collection.mutable </a:t>
            </a:r>
            <a:r>
              <a:rPr lang="ru">
                <a:solidFill>
                  <a:srgbClr val="434343"/>
                </a:solidFill>
              </a:rPr>
              <a:t>находятся мутабильные реализации</a:t>
            </a:r>
            <a:r>
              <a:rPr b="1" lang="ru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Т.е. реализации коллекций, которые можно модифицировать не создавая новую копию исходной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корне иерархии коллекций находится трейт Traversable[+A]. Большинство методов, которые нам понадобятся, определены в нем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Коллекции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311700" y="1199925"/>
            <a:ext cx="85206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Методы Traversable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конкатенация, </a:t>
            </a:r>
            <a:r>
              <a:rPr b="1" lang="ru">
                <a:solidFill>
                  <a:srgbClr val="434343"/>
                </a:solidFill>
              </a:rPr>
              <a:t>++</a:t>
            </a:r>
            <a:r>
              <a:rPr lang="ru">
                <a:solidFill>
                  <a:srgbClr val="434343"/>
                </a:solidFill>
              </a:rPr>
              <a:t>, объединяет 2 коллекции вместе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</a:t>
            </a:r>
            <a:r>
              <a:rPr b="1" lang="ru">
                <a:solidFill>
                  <a:srgbClr val="434343"/>
                </a:solidFill>
              </a:rPr>
              <a:t>map, flatMap</a:t>
            </a:r>
            <a:r>
              <a:rPr lang="ru">
                <a:solidFill>
                  <a:srgbClr val="434343"/>
                </a:solidFill>
              </a:rPr>
              <a:t>, и </a:t>
            </a:r>
            <a:r>
              <a:rPr b="1" lang="ru">
                <a:solidFill>
                  <a:srgbClr val="434343"/>
                </a:solidFill>
              </a:rPr>
              <a:t>collect</a:t>
            </a:r>
            <a:r>
              <a:rPr lang="ru">
                <a:solidFill>
                  <a:srgbClr val="434343"/>
                </a:solidFill>
              </a:rPr>
              <a:t>, создают новую коллекцию, применяя функцию к каждому элементу коллекции.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методы конвертации </a:t>
            </a:r>
            <a:r>
              <a:rPr b="1" lang="ru">
                <a:solidFill>
                  <a:srgbClr val="434343"/>
                </a:solidFill>
              </a:rPr>
              <a:t>toArray, toList, toIterable, toSeq, toIndexedSeq, toStream, toSet, toMap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информация о размере </a:t>
            </a:r>
            <a:r>
              <a:rPr b="1" lang="ru">
                <a:solidFill>
                  <a:srgbClr val="434343"/>
                </a:solidFill>
              </a:rPr>
              <a:t>isEmpty, nonEmpty, size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членов коллекций </a:t>
            </a:r>
            <a:r>
              <a:rPr b="1" lang="ru">
                <a:solidFill>
                  <a:srgbClr val="434343"/>
                </a:solidFill>
              </a:rPr>
              <a:t>head, last, headOption, lastOption, </a:t>
            </a:r>
            <a:r>
              <a:rPr lang="ru">
                <a:solidFill>
                  <a:srgbClr val="434343"/>
                </a:solidFill>
              </a:rPr>
              <a:t>и </a:t>
            </a:r>
            <a:r>
              <a:rPr b="1" lang="ru">
                <a:solidFill>
                  <a:srgbClr val="434343"/>
                </a:solidFill>
              </a:rPr>
              <a:t>find</a:t>
            </a:r>
            <a:r>
              <a:rPr lang="ru">
                <a:solidFill>
                  <a:srgbClr val="434343"/>
                </a:solidFill>
              </a:rPr>
              <a:t>. 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субколлекции </a:t>
            </a:r>
            <a:r>
              <a:rPr b="1" lang="ru">
                <a:solidFill>
                  <a:srgbClr val="434343"/>
                </a:solidFill>
              </a:rPr>
              <a:t>tail, init, slice, take, drop, takeWhile, dropWhile, filter, filterNot, withFilter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разделение и группировка </a:t>
            </a:r>
            <a:r>
              <a:rPr b="1" lang="ru">
                <a:solidFill>
                  <a:srgbClr val="434343"/>
                </a:solidFill>
              </a:rPr>
              <a:t>splitAt, span, partition, groupBy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проверка условия </a:t>
            </a:r>
            <a:r>
              <a:rPr b="1" lang="ru">
                <a:solidFill>
                  <a:srgbClr val="434343"/>
                </a:solidFill>
              </a:rPr>
              <a:t>exists, forall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свертки </a:t>
            </a:r>
            <a:r>
              <a:rPr b="1" lang="ru">
                <a:solidFill>
                  <a:srgbClr val="434343"/>
                </a:solidFill>
              </a:rPr>
              <a:t>foldLeft, foldRight, reduceLeft, reduceRight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311700" y="1199925"/>
            <a:ext cx="852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используемые коллекции.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большинства часто используемых коллекций в scala есть короткие синонимы. Чаще всего короткий синоним ведет к иммутабильной версии коллекции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Set[A] </a:t>
            </a:r>
            <a:r>
              <a:rPr lang="ru">
                <a:solidFill>
                  <a:srgbClr val="434343"/>
                </a:solidFill>
              </a:rPr>
              <a:t>- набор  уникальныйх элементов типа </a:t>
            </a:r>
            <a:r>
              <a:rPr b="1" lang="ru">
                <a:solidFill>
                  <a:srgbClr val="434343"/>
                </a:solidFill>
              </a:rPr>
              <a:t>A 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Map[A, +B] </a:t>
            </a:r>
            <a:r>
              <a:rPr lang="ru">
                <a:solidFill>
                  <a:srgbClr val="434343"/>
                </a:solidFill>
              </a:rPr>
              <a:t>- ассоциативный массив с ключами типа </a:t>
            </a: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 и значениями типа </a:t>
            </a:r>
            <a:r>
              <a:rPr b="1" lang="ru">
                <a:solidFill>
                  <a:srgbClr val="434343"/>
                </a:solidFill>
              </a:rPr>
              <a:t>B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List[A] </a:t>
            </a:r>
            <a:r>
              <a:rPr lang="ru">
                <a:solidFill>
                  <a:srgbClr val="434343"/>
                </a:solidFill>
              </a:rPr>
              <a:t>- связный список элементов,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Array[A] </a:t>
            </a:r>
            <a:r>
              <a:rPr lang="ru">
                <a:solidFill>
                  <a:srgbClr val="434343"/>
                </a:solidFill>
              </a:rPr>
              <a:t>- массив элементов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Range - </a:t>
            </a:r>
            <a:r>
              <a:rPr lang="ru">
                <a:solidFill>
                  <a:srgbClr val="434343"/>
                </a:solidFill>
              </a:rPr>
              <a:t>целочисленный интервал. </a:t>
            </a:r>
            <a:r>
              <a:rPr b="1" lang="ru">
                <a:solidFill>
                  <a:srgbClr val="434343"/>
                </a:solidFill>
              </a:rPr>
              <a:t>1 to N</a:t>
            </a:r>
            <a:r>
              <a:rPr lang="ru">
                <a:solidFill>
                  <a:srgbClr val="434343"/>
                </a:solidFill>
              </a:rPr>
              <a:t> - создает интервал, включающий N,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1 until N</a:t>
            </a:r>
            <a:r>
              <a:rPr lang="ru">
                <a:solidFill>
                  <a:srgbClr val="434343"/>
                </a:solidFill>
              </a:rPr>
              <a:t>, не включающий 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11699" y="1301050"/>
            <a:ext cx="6159900" cy="3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размер сета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разделить все элемены на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).map(_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)((acc, item) =&gt; acc + item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//Инервал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r.foreach(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 =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"c"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throw ann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letterPosition.get(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== None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Парадигма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ООП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Функциональные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Логические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Гибридные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59300" y="1199925"/>
            <a:ext cx="8520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Option. Some. None.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Option[T] </a:t>
            </a:r>
            <a:r>
              <a:rPr lang="ru">
                <a:solidFill>
                  <a:srgbClr val="434343"/>
                </a:solidFill>
              </a:rPr>
              <a:t>- это тип, который отражает факт неопределенности наличия элемента типа T в этой части приложения. Применение </a:t>
            </a:r>
            <a:r>
              <a:rPr b="1" lang="ru">
                <a:solidFill>
                  <a:srgbClr val="434343"/>
                </a:solidFill>
              </a:rPr>
              <a:t>Option</a:t>
            </a:r>
            <a:r>
              <a:rPr lang="ru">
                <a:solidFill>
                  <a:srgbClr val="434343"/>
                </a:solidFill>
              </a:rPr>
              <a:t> - очень эффективный метод избавиться от NPE. 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Option[T]</a:t>
            </a:r>
            <a:r>
              <a:rPr lang="ru">
                <a:solidFill>
                  <a:srgbClr val="434343"/>
                </a:solidFill>
              </a:rPr>
              <a:t> имеет 2 наследника: Some и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Some[T]</a:t>
            </a:r>
            <a:r>
              <a:rPr lang="ru">
                <a:solidFill>
                  <a:srgbClr val="434343"/>
                </a:solidFill>
              </a:rPr>
              <a:t> - говорит о наличии элемента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 -  об отсутствии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Option(String) == Some[String](String)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Option(null) ==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Some(null) == Some[Null](null)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11699" y="3656700"/>
            <a:ext cx="6159900" cy="12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eliminateNulls(maybeNull: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(maybeNull)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returnEven(int: Int): Option[Int]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Some(int)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311700" y="2177700"/>
            <a:ext cx="5067600" cy="28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Greeting(msg: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Array(Greeting(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"Hi"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morning"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afternoon"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(i).msg)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PrintGreetings.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11700" y="917525"/>
            <a:ext cx="8478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Обработать исключения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Код ниже может породить несколько исключительных ситуаций. Внутри метода </a:t>
            </a:r>
            <a:r>
              <a:rPr b="1" lang="ru">
                <a:solidFill>
                  <a:srgbClr val="434343"/>
                </a:solidFill>
              </a:rPr>
              <a:t>printGreetings </a:t>
            </a:r>
            <a:r>
              <a:rPr lang="ru">
                <a:solidFill>
                  <a:srgbClr val="434343"/>
                </a:solidFill>
              </a:rPr>
              <a:t>нужно написать обработчик для каждого конкретного типа исключения. Обработчик должен выводить текстовое описание ошибки. Счетчик в методе должен пройти все значения от 0 до 10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311700" y="2386475"/>
            <a:ext cx="5725800" cy="75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merge sort root method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mergeSort(data: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[Int]):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[Int] = ???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311700" y="1079299"/>
            <a:ext cx="78816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Написать сортировку слиянием.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Постарайтесь не использовать мутабильные коллекции и </a:t>
            </a:r>
            <a:r>
              <a:rPr b="1" lang="ru">
                <a:solidFill>
                  <a:srgbClr val="434343"/>
                </a:solidFill>
              </a:rPr>
              <a:t>var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Подробнее о сортировке можно подсмотреть</a:t>
            </a:r>
            <a:r>
              <a:rPr lang="ru">
                <a:solidFill>
                  <a:srgbClr val="666666"/>
                </a:solidFill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11700" y="3970825"/>
            <a:ext cx="64218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ScalaTree(value: Int, left: Option[ScalaTree], right: Option[ScalaTree])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add(newValue: Int): ScalaTree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11700" y="1079300"/>
            <a:ext cx="78816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простое бинарное дерево поиска.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Это должна быть структура данных, реализуемая кейс классом </a:t>
            </a:r>
            <a:r>
              <a:rPr b="1" lang="ru">
                <a:solidFill>
                  <a:srgbClr val="434343"/>
                </a:solidFill>
              </a:rPr>
              <a:t>ScalaTree</a:t>
            </a:r>
            <a:r>
              <a:rPr lang="ru">
                <a:solidFill>
                  <a:srgbClr val="434343"/>
                </a:solidFill>
              </a:rPr>
              <a:t>, приведенным ниже.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 следующими свойствами: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левая ветка содержит значения, меньшие значения родителя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правая ветка содержит значения, большие значения родителя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значения, уже присутствующие в дереве, в него не добавляются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пустые значения(</a:t>
            </a:r>
            <a:r>
              <a:rPr b="1" lang="ru">
                <a:solidFill>
                  <a:srgbClr val="434343"/>
                </a:solidFill>
              </a:rPr>
              <a:t>null</a:t>
            </a:r>
            <a:r>
              <a:rPr lang="ru">
                <a:solidFill>
                  <a:srgbClr val="434343"/>
                </a:solidFill>
              </a:rPr>
              <a:t>) не допускаются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добавлять новые ноды можно только в корень дерева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этой структуры нужно реализовать генератор узлов. Генератор не должен использовать переменные или мутабильные структуры.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 на свободное время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11700" y="1079300"/>
            <a:ext cx="78816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1. Числа Фибоначчи еще раз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Написать алгоритм подсчета чисел Фибоначчи с использованием аккумулятора подсчитанных значений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Запрещено использовать переменные и мутабильные коллекции 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11700" y="2476502"/>
            <a:ext cx="78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2. Доработать дерево. Обход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Добавить в дерево обход в ширину и по уровням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311700" y="3404204"/>
            <a:ext cx="7881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3. Доработать дерево. Метод </a:t>
            </a:r>
            <a:r>
              <a:rPr b="1" lang="ru" sz="1800">
                <a:solidFill>
                  <a:srgbClr val="434343"/>
                </a:solidFill>
              </a:rPr>
              <a:t>toString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Дерево - сложная структура, поэтому хорошо бы иметь для нее красивое визуальне представление. Для этого нужно переопределить метод </a:t>
            </a:r>
            <a:r>
              <a:rPr b="1" lang="ru">
                <a:solidFill>
                  <a:srgbClr val="434343"/>
                </a:solidFill>
              </a:rPr>
              <a:t>toString.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Ниде пример распечатанного дерева.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 на свободное время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311700" y="1079299"/>
            <a:ext cx="7881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			      </a:t>
            </a:r>
            <a:r>
              <a:rPr lang="ru" sz="1800">
                <a:solidFill>
                  <a:srgbClr val="434343"/>
                </a:solidFill>
              </a:rPr>
              <a:t>   100                                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		 15		 	 	     190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3          91		    171           205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-1   13  17   -1     155       -1  303      -1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	Здесь, </a:t>
            </a:r>
            <a:r>
              <a:rPr b="1" lang="ru">
                <a:solidFill>
                  <a:srgbClr val="434343"/>
                </a:solidFill>
              </a:rPr>
              <a:t>-1</a:t>
            </a:r>
            <a:r>
              <a:rPr lang="ru">
                <a:solidFill>
                  <a:srgbClr val="434343"/>
                </a:solidFill>
              </a:rPr>
              <a:t> обозначает, что потомок отстствует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277725" y="2698996"/>
            <a:ext cx="7881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4. Методы map и fold для дерева 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нашего дерева нужно определить методы обхода со следующими сигнатурами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map(f: (Int) =&gt; (Int)): ScalaTree</a:t>
            </a:r>
            <a:r>
              <a:rPr lang="ru">
                <a:solidFill>
                  <a:srgbClr val="434343"/>
                </a:solidFill>
              </a:rPr>
              <a:t>. Метод должен обойти все узлы дерева, применив к их значениям метод трансформации. На выходе должно быть получено дерево содержащее узлы с трансформированными значениями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fold(aggregator: Int)(f: (Int, Int) =&gt;(Int))</a:t>
            </a:r>
            <a:r>
              <a:rPr lang="ru">
                <a:solidFill>
                  <a:srgbClr val="434343"/>
                </a:solidFill>
              </a:rPr>
              <a:t>. Метод предназначен агрегирования значений улов дерева. Например, с его помощью можно вычислить сумму значений всех узлов.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flipH="1">
            <a:off x="311700" y="962875"/>
            <a:ext cx="8520600" cy="26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Scala - язык программирования с множеством парадигм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JVM Based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JIT компиляция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Продвинутый вывод типов (Hindley–Milner)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Actors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Императивный, объектно ориентированный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Декларативный, функциональный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0375" y="2888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flipH="1">
            <a:off x="311625" y="1888525"/>
            <a:ext cx="4882800" cy="209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execute() = print(msg)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execute(ex: Executor): Unit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ex.execute()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es.execute(e)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00" y="1454125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Объектно ориентированный, императивный подход</a:t>
            </a:r>
            <a:r>
              <a:rPr lang="ru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41400" y="371247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88205"/>
            <a:ext cx="4502700" cy="4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Декларативный, функциональный подход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956675"/>
            <a:ext cx="4729800" cy="9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E4E4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):() =&gt; Unit = ()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executorService(thunk : () =&gt; Unit) = thunk()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executorService(execute(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