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cala-lang.org/download/" TargetMode="External"/><Relationship Id="rId4" Type="http://schemas.openxmlformats.org/officeDocument/2006/relationships/hyperlink" Target="https://www.jetbrains.com/idea/download/" TargetMode="External"/><Relationship Id="rId9" Type="http://schemas.openxmlformats.org/officeDocument/2006/relationships/hyperlink" Target="http://www.scala-sbt.org/" TargetMode="External"/><Relationship Id="rId5" Type="http://schemas.openxmlformats.org/officeDocument/2006/relationships/hyperlink" Target="http://www.oracle.com/technetwork/java/javase/downloads/jdk8-downloads-2133151.html" TargetMode="External"/><Relationship Id="rId6" Type="http://schemas.openxmlformats.org/officeDocument/2006/relationships/hyperlink" Target="https://git-scm.com/downloads" TargetMode="External"/><Relationship Id="rId7" Type="http://schemas.openxmlformats.org/officeDocument/2006/relationships/hyperlink" Target="https://tortoisegit.org/" TargetMode="External"/><Relationship Id="rId8" Type="http://schemas.openxmlformats.org/officeDocument/2006/relationships/hyperlink" Target="https://www.sourcetreeapp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en.wikipedia.org/wiki/Merge_sort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ru.wikipedia.org/wiki/%D0%A0%D0%B0%D0%B7%D1%80%D0%B0%D0%B1%D0%BE%D1%82%D0%BA%D0%B0_%D1%87%D0%B5%D1%80%D0%B5%D0%B7_%D1%82%D0%B5%D1%81%D1%82%D0%B8%D1%80%D0%BE%D0%B2%D0%B0%D0%BD%D0%B8%D0%B5" TargetMode="External"/><Relationship Id="rId4" Type="http://schemas.openxmlformats.org/officeDocument/2006/relationships/hyperlink" Target="http://www.scalatest.org/user_guide/tests_as_specifications" TargetMode="External"/><Relationship Id="rId5" Type="http://schemas.openxmlformats.org/officeDocument/2006/relationships/hyperlink" Target="http://martinfowler.com/articles/mocksArentStubs.html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://www.scalatest.org/" TargetMode="Externa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://www.scalatest.org/user_guide/property_based_testing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ocs.oracle.com/javase/tutorial/essential/exceptions/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en.wikipedia.org/wiki/SOLID_(object-oriented_design)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4200"/>
              <a:t>Введение в Scala</a:t>
            </a:r>
          </a:p>
        </p:txBody>
      </p:sp>
      <p:pic>
        <p:nvPicPr>
          <p:cNvPr descr="gerb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311700" y="2131750"/>
            <a:ext cx="4599900" cy="143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calculateSomething()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11700" y="1575731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Развитый вывод типов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D2D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4200"/>
              <a:t>Часть 1. Основы Scala  </a:t>
            </a:r>
          </a:p>
        </p:txBody>
      </p:sp>
      <p:pic>
        <p:nvPicPr>
          <p:cNvPr descr="gerb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750" y="1156451"/>
            <a:ext cx="1652499" cy="1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075" y="849700"/>
            <a:ext cx="5629725" cy="40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311700" y="1219475"/>
            <a:ext cx="5793600" cy="32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scala.collection.mutable.HashSet[Any]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"This is a string"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string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732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number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'c'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character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true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a boolean value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+= printContent _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add the main function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Iterator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[Any] = set.toIterator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iter) {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printContent()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1700" y="1118425"/>
            <a:ext cx="8520600" cy="3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Скала имеет продвинутую систему вывода типов. Это значит, что если выражение строится на основе структур с известными типа, то компилятор сам сможет определить тип возвращаемого результата.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членов коллекций, арифметических и др. операций компилятор определит типа, как ближайший общий родитель (см. схему выше)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Разработчик должен воспринимать систему типов, как возможность, воспользовавшись компилятором, доказать правильность, написанного кода.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1700" y="1516175"/>
            <a:ext cx="4599900" cy="25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printSomething()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 - это 2 плюс 3"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calculateSomething()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convert operands into their nearest common ancestor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for each operation individually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type conversion is left associative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result = calculateSomething 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printSomething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Compiler use view to convert Int and Long into float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numericList: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11700" y="943475"/>
            <a:ext cx="18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11700" y="1775675"/>
            <a:ext cx="4599900" cy="16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List[Float](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1l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0f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fullNotionFunction():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[Float]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shortNotion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shortNotionFunction() = shortNotion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11700" y="943475"/>
            <a:ext cx="8520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Синтаксический сахар, связанный с выводом типов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311700" y="1118425"/>
            <a:ext cx="85206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434343"/>
                </a:solidFill>
              </a:rPr>
              <a:t>Вывод типов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Когда вывод типов не работает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неизвестен как минимум один из типов участвующий в операции. Т.е. вот так, например,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когда у рекурсивных функции, не указан явно возвращаемый тип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входных атрибутов функций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025900" y="2300775"/>
            <a:ext cx="5723100" cy="86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Нельзя, тип X неопределен ( хотя есть языки в которых это сработает)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 x =&gt; x }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a так можно. Так мы определили функцию, identity для Int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 x:Int =&gt; x}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Типы.</a:t>
            </a:r>
            <a:r>
              <a:rPr lang="ru" sz="3000">
                <a:solidFill>
                  <a:schemeClr val="dk2"/>
                </a:solidFill>
              </a:rPr>
              <a:t> </a:t>
            </a:r>
            <a:r>
              <a:rPr lang="ru">
                <a:solidFill>
                  <a:schemeClr val="dk2"/>
                </a:solidFill>
              </a:rPr>
              <a:t>Задания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11700" y="1118425"/>
            <a:ext cx="85206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Объяснить вывод типов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lectures.types.TypeInference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Исправить компиляцию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	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lectures.types.</a:t>
            </a:r>
            <a:r>
              <a:rPr b="1" lang="ru" sz="11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FixCompile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11700" y="2537375"/>
            <a:ext cx="8520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В скале есть выражение  - ???. Объясните, что делает метод и почему выражение ниже компилируется.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11700" y="3101500"/>
            <a:ext cx="5723100" cy="25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someFunction(prm1: Int, prm2: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Option[Int]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11700" y="3867625"/>
            <a:ext cx="49935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package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LectureContent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getContent() = 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is AAAAWESOME"</a:t>
            </a: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11700" y="1118425"/>
            <a:ext cx="59409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Пакет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package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присутствует, инструкция должна быть первой в файле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только один раз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Прeдназначен для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разделения приложения на компоненты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Font typeface="Arial"/>
              <a:buChar char="○"/>
            </a:pPr>
            <a:r>
              <a:rPr lang="ru">
                <a:solidFill>
                  <a:srgbClr val="434343"/>
                </a:solidFill>
              </a:rPr>
              <a:t>контроля за доступом к компонентам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уникальной идентификации приложения среди других приложений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package object </a:t>
            </a:r>
            <a:r>
              <a:rPr lang="ru">
                <a:solidFill>
                  <a:srgbClr val="434343"/>
                </a:solidFill>
              </a:rPr>
              <a:t>- альтернативный способ создания пакетов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76525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79375" y="1114425"/>
            <a:ext cx="3604500" cy="379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Цель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основам языка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Теоретическим основам функционального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Познакомить со стеком технологий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Развить практические навыки программирования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Научить работе в команде.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erb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40" y="2145176"/>
            <a:ext cx="1652499" cy="1471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la.pn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59" y="1741537"/>
            <a:ext cx="1514475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6095200" y="23783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6000"/>
              <a:t>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11700" y="1118425"/>
            <a:ext cx="84927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Импорт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Задается инструкцией </a:t>
            </a:r>
            <a:r>
              <a:rPr b="1" lang="ru">
                <a:solidFill>
                  <a:srgbClr val="434343"/>
                </a:solidFill>
              </a:rPr>
              <a:t>import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Делает возможным использование других компонентов  в текущем скоупе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быть указана в произвольном месте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Инструкция для импорта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конкретного класса, объекта или типа и другого пакета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        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списка компонентов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или всего содержимого пакета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внутренних компонент из объектов и пакетов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синонима пакета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295875" y="2758900"/>
            <a:ext cx="38646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284475" y="326512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lectures.{LectureContent, LectureContent2}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284475" y="3785683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lectures._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284475" y="4306217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lectures.LectureContent, LectureContent._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284475" y="4803775"/>
            <a:ext cx="387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lectures.{LectureContent2 =&gt; LCC2}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Определения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11700" y="1624475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11700" y="26064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Переменные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311700" y="218793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Константы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311700" y="3188484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Ленивая инициализация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311700" y="3601650"/>
            <a:ext cx="4701600" cy="2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variableName: SomeType = 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11700" y="1600000"/>
            <a:ext cx="5974800" cy="25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SomeOtherType): ReturnType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WITH DEFAULT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 = defaultValue): ReturnType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SomeType, otherPrm: SomeOtherType) = {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OMMIT RETURN TYPE AND BODY BRACES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functionName(inputPrm: Int, otherPrm: Int) =  inputPrm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otherPrm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11700" y="1194625"/>
            <a:ext cx="3722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311700" y="4365650"/>
            <a:ext cx="8520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Значением функции, является значение последнего в ней выражения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1700" y="111905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Процедуры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311700" y="1577325"/>
            <a:ext cx="5725800" cy="92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PROCEDURE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procedureName(inputPrm: SomeType, otherPrm: SomeOtherType): Unit = ???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11700" y="27720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Переменная длинна аргументов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1700" y="3206425"/>
            <a:ext cx="5273100" cy="181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name(somePrm: Int, variablePrm: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FUNCTION BODY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name(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Seq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"3"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_*)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1700" y="1523650"/>
            <a:ext cx="4809300" cy="12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myFun:(String) =&gt; Unit = (msg: String)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или проще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myFun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тоже, но без синтаксического сахара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noSugarPlease: Function1[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Unit] = 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311700" y="1098475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могут быть значениями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11700" y="2929458"/>
            <a:ext cx="844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Функции можно передавать и возвращать из других функций, это, так называемые, функции высшего порядка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11700" y="3603800"/>
            <a:ext cx="47640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printer(thunk: () =&gt;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() =&gt; Unit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()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(thunk())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11700" y="4431675"/>
            <a:ext cx="68760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Все параметры переданные в функции являются константами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11700" y="1836050"/>
            <a:ext cx="4775100" cy="24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(String)=&gt; Boolean =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(data2: String) =&gt;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каррированый аналог предыдущей функции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curriedFilter(data1: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)(data2: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Boolean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data1 == data2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partiallyApplied = curriedFilter(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"data1"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fullyAppliedAgain = partiallyApplied(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"data2"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11700" y="1115325"/>
            <a:ext cx="8481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Каррирование.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Еще один способ выразить в скале понятие функций высшего порядка </a:t>
            </a:r>
            <a:r>
              <a:rPr lang="ru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11700" y="1073500"/>
            <a:ext cx="8520600" cy="2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одной переменной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функции одной переменной определены комбинаторы функций </a:t>
            </a:r>
            <a:r>
              <a:rPr b="1" lang="ru">
                <a:solidFill>
                  <a:srgbClr val="434343"/>
                </a:solidFill>
              </a:rPr>
              <a:t>compose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andThen. </a:t>
            </a:r>
            <a:r>
              <a:rPr lang="ru">
                <a:solidFill>
                  <a:srgbClr val="434343"/>
                </a:solidFill>
              </a:rPr>
              <a:t>Комбинаторы  - это функции, позволяющие объединить 2 и более функций в одну. При этом комбинаторы задают последовательность, в которой будут выполняться тела, комбинируемых функций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compose[A](g : scala.Function1[A, T1]) : scala.Function1[A, R]  - </a:t>
            </a:r>
            <a:r>
              <a:rPr lang="ru">
                <a:solidFill>
                  <a:srgbClr val="434343"/>
                </a:solidFill>
              </a:rPr>
              <a:t>принимает функцию, которая будет выполнена перед текущей. Результат переданной функции будет передан на вход текущей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andThen[A](g : scala.Function1[R, A]) : scala.Function1[T1, A] - </a:t>
            </a:r>
            <a:r>
              <a:rPr lang="ru">
                <a:solidFill>
                  <a:srgbClr val="434343"/>
                </a:solidFill>
              </a:rPr>
              <a:t>аналогична compose, но переданная функия будет выполнена после текущей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11700" y="3564675"/>
            <a:ext cx="4820400" cy="143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 = (int: Int) =&gt; int *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show(int: Int)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s"Square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//val powAndShow  = pow compose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  = pow andThen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powAndShow(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11700" y="1073500"/>
            <a:ext cx="8520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Функции нескольких переменных не имею комбинаторов, аналогичных функциям одной переменно. Для того, что бы иметь возможность комбинировать функции нескольких переменных, необходимо свести их к функции одной переменной. Это можно сделать 2-я способами. Рассмотрим их на примере функции от 2-х переменных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curried : scala.Function1[T1, scala.Function1[T2, R]]</a:t>
            </a:r>
            <a:r>
              <a:rPr lang="ru">
                <a:solidFill>
                  <a:srgbClr val="434343"/>
                </a:solidFill>
              </a:rPr>
              <a:t>  - каррирует функцию. Т.е. возвращает функцию, которая на вход принимет первый параметр, а на выход возвращает функцию, принимающую второй параметр исходной функции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tupled : scala.Function1[scala.Tuple2[T1, T2], R] - </a:t>
            </a:r>
            <a:r>
              <a:rPr lang="ru">
                <a:solidFill>
                  <a:srgbClr val="434343"/>
                </a:solidFill>
              </a:rPr>
              <a:t>объединяет все параметры функции в один параметр в виде scala Tuple. Мы рассмотрим этот метод чуть позже, когда будем изучать tuples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Композировать функции удобно, когда есть набор стандартных функций, которые нужно выполнить в определенном порядке. Композиция функций позволяет писать очень выразительный код и часто применяется для написания DSL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11700" y="1073500"/>
            <a:ext cx="85206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Композиция функций нескольких переменных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Представим, что перед выполнением функции multiply нам надо распечатать входные параметры. Для этого воспользуемся композицией функций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1700" y="2060475"/>
            <a:ext cx="4679100" cy="29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multiply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(i:Int, j: Int) =&gt; i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setOperand  =  multiply.curried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printOperand[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s"operand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 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printResult[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](a: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{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s"And a result is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);a}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executeWith[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](t: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mulitplyWithPrinter(i: Int, j: Int)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((printOperand[Int] _ andThen setOperand)(i) compose printOperand[Int] andThen printResult)(j)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((printOperand[Int] _ andThen setOperand)(i)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породит функцию (j : Int) =&gt;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println(s"operand is 10"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 (j) =&gt; 10 * j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mulitplyWithPrinter(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83400" y="1194625"/>
            <a:ext cx="5940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800">
                <a:solidFill>
                  <a:srgbClr val="434343"/>
                </a:solidFill>
              </a:rPr>
              <a:t>Call-by-name параметры или лень в помощь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11700" y="1794350"/>
            <a:ext cx="4769700" cy="3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311700" y="2260275"/>
            <a:ext cx="84645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434343"/>
                </a:solidFill>
              </a:rPr>
              <a:t>Параметры, переданные по имени имеют несколько особенностей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в теле функции только тогда, когда используются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вычисляются при каждом вызове функций, в которую переданы</a:t>
            </a:r>
          </a:p>
          <a:p>
            <a:pPr indent="-228600" lvl="0" marL="91440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могу быть var или 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797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 курсе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382900"/>
            <a:ext cx="8520600" cy="318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План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Курс лекций. Разбит на 3 основные части 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введение в Scala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углубленное изучение ключевых тем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стек технологий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Практические занятия и самостоятельные работы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Большое творческое задание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11700" y="1677375"/>
            <a:ext cx="4679100" cy="28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ServiceA(c: =&gt; ServiceC){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getC = 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a: ServiceA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ServiceA(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lazy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ServiceC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ServiceC(a)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 = app.a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a.getC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11700" y="1171275"/>
            <a:ext cx="4995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Разрешение циклических зависимостей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11700" y="1073487"/>
            <a:ext cx="3259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Повторное вычисление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11700" y="1677400"/>
            <a:ext cx="4820400" cy="204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callByValue(x: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println(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callByName(x: =&gt; Int)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"x1="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"x2="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callByValue(something())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callByName(something())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Функции. Задания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11700" y="1079299"/>
            <a:ext cx="78816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Подсчитать числа Фибоначчи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Дана заготовка наивной реализации подсчета чисел Фибоначи. Необходимо исправить код и вывести 9-ое число Фибоначи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lectures.functions.Fibonacci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Реализовать более эффективный способ вычисления чисел Фибоначчи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lectures.functions.Fibonacci2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Освоить каррирование и функции высшего порядка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lectures.functions.Computation, lectures.functions.CurriedComputation,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lectures.functions.FunctionalComputation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Воспользоваться композицией функций для написания простого DB API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lectures.functions.SQLAPI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311700" y="1139975"/>
            <a:ext cx="85206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Условный оператор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скале есть только один условный оператор -  </a:t>
            </a:r>
            <a:r>
              <a:rPr b="1" lang="ru">
                <a:solidFill>
                  <a:srgbClr val="434343"/>
                </a:solidFill>
              </a:rPr>
              <a:t>IF.  </a:t>
            </a:r>
            <a:r>
              <a:rPr lang="ru">
                <a:solidFill>
                  <a:srgbClr val="434343"/>
                </a:solidFill>
              </a:rPr>
              <a:t>Тернарный оператор, как в JAVA отсутствует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Еще один важный способ организовать ветвление  -  это сопоставление с образцом (pattern matching). Мы рассмотрим подробно, отдельно в одной из следующих лекций. 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11700" y="2580150"/>
            <a:ext cx="4735500" cy="15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 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"bad"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"everything is not so 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(str ==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"much better"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"that's it. Perfect"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11700" y="1139975"/>
            <a:ext cx="85206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Циклы.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 3 основных вида цикла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while</a:t>
            </a:r>
            <a:r>
              <a:rPr lang="ru">
                <a:solidFill>
                  <a:srgbClr val="434343"/>
                </a:solidFill>
              </a:rPr>
              <a:t> - повторяет свое тело пока выполняется условие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</a:t>
            </a:r>
            <a:r>
              <a:rPr lang="ru">
                <a:solidFill>
                  <a:srgbClr val="434343"/>
                </a:solidFill>
              </a:rPr>
              <a:t>- итерируется по переданной в оператор коллекции или интервалу (Range)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одном операторе можно итерироваться сразу по нескольким коллекциям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фильтровать члены коллекции, по которым итерируется, с помощью встроенного оператора if</a:t>
            </a:r>
          </a:p>
          <a:p>
            <a:pPr indent="-228600" lvl="1" marL="22860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оператор позволяет определять переменные между вложенными циклами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for  {} yield {}</a:t>
            </a:r>
            <a:r>
              <a:rPr lang="ru">
                <a:solidFill>
                  <a:srgbClr val="434343"/>
                </a:solidFill>
              </a:rPr>
              <a:t>. Если перед телом цикла стоит слово </a:t>
            </a:r>
            <a:r>
              <a:rPr b="1" lang="ru">
                <a:solidFill>
                  <a:srgbClr val="434343"/>
                </a:solidFill>
              </a:rPr>
              <a:t>yield</a:t>
            </a:r>
            <a:r>
              <a:rPr lang="ru">
                <a:solidFill>
                  <a:srgbClr val="434343"/>
                </a:solidFill>
              </a:rPr>
              <a:t>,  то цикл становится оператором, возвращающим коллекцию. Тип элементов в итоговой коллекции зависит от типа возвращаемого телом цикла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11700" y="4362825"/>
            <a:ext cx="4735500" cy="66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while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(condition){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statement(s);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11700" y="1471475"/>
            <a:ext cx="5344200" cy="18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ВКЛЮЧАЯ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ВЫВЕДЕТ ВСЕ ЧИСЛА ИСКЛЮЧАЯ 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until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print(i)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11700" y="1471475"/>
            <a:ext cx="5344200" cy="273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Array(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(aString)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11700" y="1471475"/>
            <a:ext cx="5476800" cy="295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myArray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"пельмени"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"очень"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"вреднаяя"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"бетон 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"крепче дерева"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"вообще"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"не"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"скорее"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"бы"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"в"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"отпуск"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foodArray: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(anArray: Array[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&lt;- myArray;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&lt;- anArray;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aStringUC = aString.toUpperCase()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aStringUC.indexOf(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"ЕДА"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!= -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yield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aString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Операторы. Задания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1700" y="1053950"/>
            <a:ext cx="78816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По тренируйтесь в написании циклов и условных операторов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lectures.operators.Competition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Допишите программу из </a:t>
            </a:r>
            <a:r>
              <a:rPr b="1" lang="ru">
                <a:solidFill>
                  <a:srgbClr val="434343"/>
                </a:solidFill>
              </a:rPr>
              <a:t>lectures.operators.EvaluateOptimization</a:t>
            </a:r>
            <a:r>
              <a:rPr lang="ru">
                <a:solidFill>
                  <a:srgbClr val="434343"/>
                </a:solidFill>
              </a:rPr>
              <a:t>, что бы оценить качество оптимизации из предыдущей задачи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Cопоставление с образцом(pattern matching) - удобный способ ветвления логики приложения. Чаще всего операция сопоставления выглядит примерно вот так: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match, </a:t>
            </a:r>
            <a:r>
              <a:rPr lang="ru">
                <a:solidFill>
                  <a:srgbClr val="434343"/>
                </a:solidFill>
              </a:rPr>
              <a:t>указанный после переменной, указывает на начало операции сопоставления, а ключевые слова </a:t>
            </a:r>
            <a:r>
              <a:rPr b="1" lang="ru">
                <a:solidFill>
                  <a:srgbClr val="434343"/>
                </a:solidFill>
              </a:rPr>
              <a:t>case </a:t>
            </a:r>
            <a:r>
              <a:rPr lang="ru">
                <a:solidFill>
                  <a:srgbClr val="434343"/>
                </a:solidFill>
              </a:rPr>
              <a:t>определяют образцы, с которыми производиться сопоставление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этом примере будет выбрана ветка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Оператор сопоставления  - это полноценное выражение, имеющее возвращаемый тип, определяемы компилятором, как ближайший общий предок для значений всех веток. В данном случае </a:t>
            </a:r>
            <a:r>
              <a:rPr b="1" lang="ru">
                <a:solidFill>
                  <a:srgbClr val="434343"/>
                </a:solidFill>
              </a:rPr>
              <a:t>stringValue </a:t>
            </a:r>
            <a:r>
              <a:rPr lang="ru">
                <a:solidFill>
                  <a:srgbClr val="434343"/>
                </a:solidFill>
              </a:rPr>
              <a:t>- будет равно </a:t>
            </a:r>
            <a:r>
              <a:rPr b="1" lang="ru">
                <a:solidFill>
                  <a:srgbClr val="434343"/>
                </a:solidFill>
              </a:rPr>
              <a:t>“ten”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311700" y="1608275"/>
            <a:ext cx="5476800" cy="156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By value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Ресурсы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9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Скачать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3"/>
              </a:rPr>
              <a:t>Текущаяя версия scala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4"/>
              </a:rPr>
              <a:t>IntelliJ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5"/>
              </a:rPr>
              <a:t>Java Dev. Kit 1.8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6"/>
              </a:rPr>
              <a:t>Клиент GIT</a:t>
            </a:r>
            <a:r>
              <a:rPr lang="ru"/>
              <a:t> + популярный GUI </a:t>
            </a:r>
            <a:r>
              <a:rPr lang="ru" u="sng">
                <a:solidFill>
                  <a:schemeClr val="hlink"/>
                </a:solidFill>
                <a:hlinkClick r:id="rId7"/>
              </a:rPr>
              <a:t>Tortoisegit</a:t>
            </a:r>
            <a:r>
              <a:rPr lang="ru"/>
              <a:t> для Win; </a:t>
            </a:r>
            <a:r>
              <a:rPr lang="ru" u="sng">
                <a:solidFill>
                  <a:schemeClr val="hlink"/>
                </a:solidFill>
                <a:hlinkClick r:id="rId8"/>
              </a:rPr>
              <a:t>Sourcetree</a:t>
            </a:r>
            <a:r>
              <a:rPr lang="ru"/>
              <a:t> для MAC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9"/>
              </a:rPr>
              <a:t>SBT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GITHub школы -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идет до первого подошедшего </a:t>
            </a:r>
            <a:r>
              <a:rPr b="1" lang="ru">
                <a:solidFill>
                  <a:srgbClr val="434343"/>
                </a:solidFill>
              </a:rPr>
              <a:t>case</a:t>
            </a:r>
            <a:r>
              <a:rPr lang="ru">
                <a:solidFill>
                  <a:srgbClr val="434343"/>
                </a:solidFill>
              </a:rPr>
              <a:t>, а не до самого подходящего.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Pattern matching is exhaustive(исчерпывающий), это значит, что если подходящая ветка обязательно должна быть определена, иначе произойдет исключительная ситуация (Exception). 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Можно указать default case c помощью конструкции </a:t>
            </a:r>
            <a:r>
              <a:rPr b="1" lang="ru">
                <a:solidFill>
                  <a:srgbClr val="434343"/>
                </a:solidFill>
              </a:rPr>
              <a:t>case _ =&gt;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311700" y="2257850"/>
            <a:ext cx="5686200" cy="27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x:Int 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“Something” would be chosen despite that ‘10’ is more precise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"Something"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Compilation error, no matching case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stringValue = x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"one"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"eleven"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Возможности Pattern matching в scala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значению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по типу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дополнительные IF внутри case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объединение нескольких case в один с помощью </a:t>
            </a:r>
            <a:r>
              <a:rPr b="1" lang="ru">
                <a:solidFill>
                  <a:srgbClr val="434343"/>
                </a:solidFill>
              </a:rPr>
              <a:t>|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объявление синонима сопоставленному образцу c помощью </a:t>
            </a:r>
            <a:r>
              <a:rPr b="1" lang="ru">
                <a:solidFill>
                  <a:srgbClr val="434343"/>
                </a:solidFill>
              </a:rPr>
              <a:t>@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сопоставление с regexp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задание области определения для PartialFunction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использование функций экстаркторов(unapply)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11700" y="3149150"/>
            <a:ext cx="6325500" cy="18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Any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"exact match"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|| c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"otherstring"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"type match, does the same as the previous case"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"won't match, because c is a string"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everything @ _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(everything)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кейс классов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311700" y="1577425"/>
            <a:ext cx="5686200" cy="23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Address(city: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country: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street: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building: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"Moscow"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"Kremlin"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whiteHouse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"Washington DC"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"Pennsylvania Avenue"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1600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kremlin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inRussian@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"Russia"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(inRussian.city)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inUSA@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"USA"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_, _, _)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(inUSA.city)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somewhereElse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"Terra incognita!"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Pattern matching для коллекций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Сопоставление с образцом работает для коллекций и кейс классов благодаря методу unapply в объектах компаньонах. Подробнее этот механизм рассмотрен чуть ниже в разделе, посвященном объектам.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351150" y="1526700"/>
            <a:ext cx="5686200" cy="21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print list in reverse order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100500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printList(list: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[Int]): Unit = list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match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Nil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head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::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tail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printList(tail)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(head)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TODO fix compilation warning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printList(list)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Pattern matching. Задания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Разберите вещи по коробкам, воспользовавшись pattern matching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 sz="1800">
                <a:solidFill>
                  <a:srgbClr val="434343"/>
                </a:solidFill>
              </a:rPr>
              <a:t>lectures.matching.SortingStuff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11700" y="1053950"/>
            <a:ext cx="85206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Partial functions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Понятие partial function пришло из математики.  Оно обозначает функцию, для которой область определения содержит лишь часть числовой прямой. В scala, partial function обозначает функцию, для которой область определения вычисляется.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PartialFunction - это функция одного аргумента (Function1)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311699" y="2462250"/>
            <a:ext cx="6169500" cy="25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from package scala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PartialFunction[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-A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+B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scala.AnyRef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scala.Function1[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 =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PartialFunction[Int, String]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apply(d: Int) =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42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/ 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isDefinedAt(d: Int) = d !=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despite the fact, that isDefinedAt == false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we still can apply a function to an argument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the same as pf.apply(0</a:t>
            </a: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11700" y="1053950"/>
            <a:ext cx="85206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434343"/>
                </a:solidFill>
              </a:rPr>
              <a:t>Partial functions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примере выше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apply(d: Int) -  </a:t>
            </a:r>
            <a:r>
              <a:rPr lang="ru">
                <a:solidFill>
                  <a:srgbClr val="434343"/>
                </a:solidFill>
              </a:rPr>
              <a:t>метод, который будет выполнен при вызове функции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def isDefinedAt(d: Int)  - </a:t>
            </a:r>
            <a:r>
              <a:rPr lang="ru">
                <a:solidFill>
                  <a:srgbClr val="434343"/>
                </a:solidFill>
              </a:rPr>
              <a:t>метод, вычисляющий область определения функции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Для partial function есть сокращенная запись. 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Не путайте сокращенную запись PartialFunction с pattern Matching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11699" y="2284700"/>
            <a:ext cx="6169500" cy="189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It does the same but using pattern matching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pf2: PartialFunction[Int, </a:t>
            </a:r>
            <a:r>
              <a:rPr lang="ru" sz="1000">
                <a:solidFill>
                  <a:srgbClr val="20999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d: Int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 !=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42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 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Still error! But another one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pf2(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11700" y="1053950"/>
            <a:ext cx="85206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434343"/>
                </a:solidFill>
              </a:rPr>
              <a:t>Partial functions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Метод </a:t>
            </a:r>
            <a:r>
              <a:rPr b="1" lang="ru">
                <a:solidFill>
                  <a:srgbClr val="434343"/>
                </a:solidFill>
              </a:rPr>
              <a:t>lift </a:t>
            </a:r>
            <a:r>
              <a:rPr lang="ru">
                <a:solidFill>
                  <a:srgbClr val="434343"/>
                </a:solidFill>
              </a:rPr>
              <a:t>превращает </a:t>
            </a:r>
            <a:r>
              <a:rPr b="1" lang="ru">
                <a:solidFill>
                  <a:srgbClr val="434343"/>
                </a:solidFill>
              </a:rPr>
              <a:t>PartialFunction[-A, +B]</a:t>
            </a:r>
            <a:r>
              <a:rPr lang="ru">
                <a:solidFill>
                  <a:srgbClr val="434343"/>
                </a:solidFill>
              </a:rPr>
              <a:t> в </a:t>
            </a:r>
            <a:r>
              <a:rPr b="1" lang="ru">
                <a:solidFill>
                  <a:srgbClr val="434343"/>
                </a:solidFill>
              </a:rPr>
              <a:t>scala.Function1[A, scala.Option[B]]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избавляет от необходимости проверять isDefined каждый раз, перед вызовом partial function.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PartialFunction активно применяется в scala.collection. 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11699" y="1988750"/>
            <a:ext cx="6169500" cy="75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 = 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pf2.lift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liftedPf(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11699" y="3225775"/>
            <a:ext cx="6169500" cy="172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"4"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"2"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pf, pf2)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//list.isDefinedAt(pf _) // no such signature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list.isDefinedAt(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strange method in List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List[Any] -&gt; List[Int]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list.collect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i: Int =&gt; 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</a:t>
            </a:r>
            <a:r>
              <a:rPr lang="ru">
                <a:solidFill>
                  <a:srgbClr val="666666"/>
                </a:solidFill>
              </a:rPr>
              <a:t>Partial functions. Задания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11700" y="1053950"/>
            <a:ext cx="85206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Помогите реализовать авторизацию.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lectures.functions.Authentication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11700" y="1199925"/>
            <a:ext cx="85206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Обзор коллекций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большинство коллекции в scala находятся в пакете </a:t>
            </a:r>
            <a:r>
              <a:rPr b="1" lang="ru">
                <a:solidFill>
                  <a:srgbClr val="434343"/>
                </a:solidFill>
              </a:rPr>
              <a:t>scala.collection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пакет разделяет коллекции на 3 категории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корне пакета </a:t>
            </a:r>
            <a:r>
              <a:rPr b="1" lang="ru">
                <a:solidFill>
                  <a:srgbClr val="434343"/>
                </a:solidFill>
              </a:rPr>
              <a:t>scala.collection </a:t>
            </a:r>
            <a:r>
              <a:rPr lang="ru">
                <a:solidFill>
                  <a:srgbClr val="434343"/>
                </a:solidFill>
              </a:rPr>
              <a:t>находятся корневые трейты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scala.collection.immutable</a:t>
            </a:r>
            <a:r>
              <a:rPr lang="ru">
                <a:solidFill>
                  <a:srgbClr val="434343"/>
                </a:solidFill>
              </a:rPr>
              <a:t> находятся иммутабльные реализации коллекций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пакете </a:t>
            </a:r>
            <a:r>
              <a:rPr b="1" lang="ru">
                <a:solidFill>
                  <a:srgbClr val="434343"/>
                </a:solidFill>
              </a:rPr>
              <a:t>scala.collection.mutable </a:t>
            </a:r>
            <a:r>
              <a:rPr lang="ru">
                <a:solidFill>
                  <a:srgbClr val="434343"/>
                </a:solidFill>
              </a:rPr>
              <a:t>находятся мутабильные реализации</a:t>
            </a:r>
            <a:r>
              <a:rPr b="1" lang="ru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Т.е. реализации коллекций, которые можно модифицировать не создавая новую копию исходной коллекции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корне иерархии коллекций находится трейт Traversable[+A]. Большинство методов, которые нам понадобятся, определены в нем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Реализация.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Интерпретируемые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Компилируемые (JIT, AOT)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Требование к типам данных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Не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Строго типизированные с выводом типов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Представление	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Native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Virtual machine (JVM, LVM)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311700" y="1199925"/>
            <a:ext cx="85206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Методы Traversable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конкатенация, </a:t>
            </a:r>
            <a:r>
              <a:rPr b="1" lang="ru">
                <a:solidFill>
                  <a:srgbClr val="434343"/>
                </a:solidFill>
              </a:rPr>
              <a:t>++</a:t>
            </a:r>
            <a:r>
              <a:rPr lang="ru">
                <a:solidFill>
                  <a:srgbClr val="434343"/>
                </a:solidFill>
              </a:rPr>
              <a:t>, объединяет 2 коллекции вместе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</a:t>
            </a:r>
            <a:r>
              <a:rPr b="1" lang="ru">
                <a:solidFill>
                  <a:srgbClr val="434343"/>
                </a:solidFill>
              </a:rPr>
              <a:t>map, flatMap</a:t>
            </a:r>
            <a:r>
              <a:rPr lang="ru">
                <a:solidFill>
                  <a:srgbClr val="434343"/>
                </a:solidFill>
              </a:rPr>
              <a:t>, и </a:t>
            </a:r>
            <a:r>
              <a:rPr b="1" lang="ru">
                <a:solidFill>
                  <a:srgbClr val="434343"/>
                </a:solidFill>
              </a:rPr>
              <a:t>collect</a:t>
            </a:r>
            <a:r>
              <a:rPr lang="ru">
                <a:solidFill>
                  <a:srgbClr val="434343"/>
                </a:solidFill>
              </a:rPr>
              <a:t>, создают новую коллекцию, применяя функцию к каждому элементу коллекции.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методы конвертации </a:t>
            </a:r>
            <a:r>
              <a:rPr b="1" lang="ru">
                <a:solidFill>
                  <a:srgbClr val="434343"/>
                </a:solidFill>
              </a:rPr>
              <a:t>toArray, toList, toIterable, toSeq, toIndexedSeq, toStream, toSet, toMap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информация о размере </a:t>
            </a:r>
            <a:r>
              <a:rPr b="1" lang="ru">
                <a:solidFill>
                  <a:srgbClr val="434343"/>
                </a:solidFill>
              </a:rPr>
              <a:t>isEmpty, nonEmpty, size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членов коллекций </a:t>
            </a:r>
            <a:r>
              <a:rPr b="1" lang="ru">
                <a:solidFill>
                  <a:srgbClr val="434343"/>
                </a:solidFill>
              </a:rPr>
              <a:t>head, last, headOption, lastOption, </a:t>
            </a:r>
            <a:r>
              <a:rPr lang="ru">
                <a:solidFill>
                  <a:srgbClr val="434343"/>
                </a:solidFill>
              </a:rPr>
              <a:t>и </a:t>
            </a:r>
            <a:r>
              <a:rPr b="1" lang="ru">
                <a:solidFill>
                  <a:srgbClr val="434343"/>
                </a:solidFill>
              </a:rPr>
              <a:t>find</a:t>
            </a:r>
            <a:r>
              <a:rPr lang="ru">
                <a:solidFill>
                  <a:srgbClr val="434343"/>
                </a:solidFill>
              </a:rPr>
              <a:t>. 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получение субколлекции </a:t>
            </a:r>
            <a:r>
              <a:rPr b="1" lang="ru">
                <a:solidFill>
                  <a:srgbClr val="434343"/>
                </a:solidFill>
              </a:rPr>
              <a:t>tail, init, slice, take, drop, takeWhile, dropWhile, filter, filterNot, withFilter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разделение и группировка </a:t>
            </a:r>
            <a:r>
              <a:rPr b="1" lang="ru">
                <a:solidFill>
                  <a:srgbClr val="434343"/>
                </a:solidFill>
              </a:rPr>
              <a:t>splitAt, span, partition, groupBy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проверка условия </a:t>
            </a:r>
            <a:r>
              <a:rPr b="1" lang="ru">
                <a:solidFill>
                  <a:srgbClr val="434343"/>
                </a:solidFill>
              </a:rPr>
              <a:t>exists, forall</a:t>
            </a:r>
          </a:p>
          <a:p>
            <a:pPr indent="-228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операции свертки </a:t>
            </a:r>
            <a:r>
              <a:rPr b="1" lang="ru">
                <a:solidFill>
                  <a:srgbClr val="434343"/>
                </a:solidFill>
              </a:rPr>
              <a:t>foldLeft, foldRight, reduceLeft, reduceRight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11700" y="1199925"/>
            <a:ext cx="8520600" cy="25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Часто используемые коллекции.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большинства часто используемых коллекций в scala есть короткие синонимы. Чаще всего короткий синоним ведет к иммутабильной версии коллекции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Set[A] </a:t>
            </a:r>
            <a:r>
              <a:rPr lang="ru">
                <a:solidFill>
                  <a:srgbClr val="434343"/>
                </a:solidFill>
              </a:rPr>
              <a:t>- набор  уникальныйх элементов типа </a:t>
            </a:r>
            <a:r>
              <a:rPr b="1" lang="ru">
                <a:solidFill>
                  <a:srgbClr val="434343"/>
                </a:solidFill>
              </a:rPr>
              <a:t>A 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Map[A, +B] </a:t>
            </a:r>
            <a:r>
              <a:rPr lang="ru">
                <a:solidFill>
                  <a:srgbClr val="434343"/>
                </a:solidFill>
              </a:rPr>
              <a:t>- ассоциативный массив с ключами типа </a:t>
            </a:r>
            <a:r>
              <a:rPr b="1" lang="ru">
                <a:solidFill>
                  <a:srgbClr val="434343"/>
                </a:solidFill>
              </a:rPr>
              <a:t>A</a:t>
            </a:r>
            <a:r>
              <a:rPr lang="ru">
                <a:solidFill>
                  <a:srgbClr val="434343"/>
                </a:solidFill>
              </a:rPr>
              <a:t> и значениями типа </a:t>
            </a:r>
            <a:r>
              <a:rPr b="1" lang="ru">
                <a:solidFill>
                  <a:srgbClr val="434343"/>
                </a:solidFill>
              </a:rPr>
              <a:t>B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List[A] </a:t>
            </a:r>
            <a:r>
              <a:rPr lang="ru">
                <a:solidFill>
                  <a:srgbClr val="434343"/>
                </a:solidFill>
              </a:rPr>
              <a:t>- связный список элементов,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Array[A] </a:t>
            </a:r>
            <a:r>
              <a:rPr lang="ru">
                <a:solidFill>
                  <a:srgbClr val="434343"/>
                </a:solidFill>
              </a:rPr>
              <a:t>- массив элементов типа </a:t>
            </a:r>
            <a:r>
              <a:rPr b="1" lang="ru">
                <a:solidFill>
                  <a:srgbClr val="434343"/>
                </a:solidFill>
              </a:rPr>
              <a:t>A</a:t>
            </a:r>
          </a:p>
          <a:p>
            <a:pPr indent="-228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Range - </a:t>
            </a:r>
            <a:r>
              <a:rPr lang="ru">
                <a:solidFill>
                  <a:srgbClr val="434343"/>
                </a:solidFill>
              </a:rPr>
              <a:t>целочисленный интервал. </a:t>
            </a:r>
            <a:r>
              <a:rPr b="1" lang="ru">
                <a:solidFill>
                  <a:srgbClr val="434343"/>
                </a:solidFill>
              </a:rPr>
              <a:t>1 to N</a:t>
            </a:r>
            <a:r>
              <a:rPr lang="ru">
                <a:solidFill>
                  <a:srgbClr val="434343"/>
                </a:solidFill>
              </a:rPr>
              <a:t> - создает интервал, включающий N, 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1 until N</a:t>
            </a:r>
            <a:r>
              <a:rPr lang="ru">
                <a:solidFill>
                  <a:srgbClr val="434343"/>
                </a:solidFill>
              </a:rPr>
              <a:t>, не включающий 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11699" y="1301050"/>
            <a:ext cx="6159900" cy="355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размер сета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).size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разделить все элементы на 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).map(_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затем реализовать тоже самое с помощью reduceLeft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17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).foldLeft(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)((acc, item) =&gt; acc + item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//Интервал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r.foreach(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 =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"c"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"d"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"a"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letterPosition.get(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== None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59300" y="1199925"/>
            <a:ext cx="8520600" cy="23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Option. Some. None.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Option[T] </a:t>
            </a:r>
            <a:r>
              <a:rPr lang="ru">
                <a:solidFill>
                  <a:srgbClr val="434343"/>
                </a:solidFill>
              </a:rPr>
              <a:t>- это тип, который отражает факт неопределенности наличия элемента типа T в этой части приложения. Применение </a:t>
            </a:r>
            <a:r>
              <a:rPr b="1" lang="ru">
                <a:solidFill>
                  <a:srgbClr val="434343"/>
                </a:solidFill>
              </a:rPr>
              <a:t>Option</a:t>
            </a:r>
            <a:r>
              <a:rPr lang="ru">
                <a:solidFill>
                  <a:srgbClr val="434343"/>
                </a:solidFill>
              </a:rPr>
              <a:t> - очень эффективный метод избавиться от NPE.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Option[T]</a:t>
            </a:r>
            <a:r>
              <a:rPr lang="ru">
                <a:solidFill>
                  <a:srgbClr val="434343"/>
                </a:solidFill>
              </a:rPr>
              <a:t> имеет 2 наследника: Some и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Some[T]</a:t>
            </a:r>
            <a:r>
              <a:rPr lang="ru">
                <a:solidFill>
                  <a:srgbClr val="434343"/>
                </a:solidFill>
              </a:rPr>
              <a:t> - говорит о наличии элемента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 -  об отсутствии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Option(String) == Some[String](String)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Option(null) == None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Some(null) == Some[Null](null)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11699" y="3656700"/>
            <a:ext cx="6159900" cy="12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eliminateNulls(maybeNull: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 Option[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(maybeNull)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returnEven(int: Int): Option[Int]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%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Some(int)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 Задания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311700" y="1231699"/>
            <a:ext cx="78816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класс MyList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lectures.collections.MyListImpl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Избавитьcя от NPE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</a:t>
            </a:r>
            <a:r>
              <a:rPr b="1" lang="ru" sz="1800">
                <a:solidFill>
                  <a:srgbClr val="434343"/>
                </a:solidFill>
              </a:rPr>
              <a:t>OptionVsNPE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Написать сортировку слиянием.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Постарайтесь не использовать мутабильные коллекции и </a:t>
            </a:r>
            <a:r>
              <a:rPr b="1" lang="ru">
                <a:solidFill>
                  <a:srgbClr val="434343"/>
                </a:solidFill>
              </a:rPr>
              <a:t>var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Подробнее о сортировке можно подсмотреть</a:t>
            </a:r>
            <a:r>
              <a:rPr lang="ru">
                <a:solidFill>
                  <a:srgbClr val="666666"/>
                </a:solidFill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</a:t>
            </a:r>
            <a:r>
              <a:rPr lang="ru">
                <a:solidFill>
                  <a:srgbClr val="666666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lectures.collections.MergeSortImpl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11700" y="1166700"/>
            <a:ext cx="8520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синтаксический сахар, предназначенный для повышения читаемости кода, в случаях, когда необходимо проитерироваться по одной или более коллекциям. FC, зависимости от ситуации, может заменить </a:t>
            </a:r>
            <a:r>
              <a:rPr b="1" lang="ru">
                <a:solidFill>
                  <a:srgbClr val="434343"/>
                </a:solidFill>
              </a:rPr>
              <a:t>foreach, map, flatMap, filter </a:t>
            </a:r>
            <a:r>
              <a:rPr lang="ru">
                <a:solidFill>
                  <a:srgbClr val="434343"/>
                </a:solidFill>
              </a:rPr>
              <a:t>или</a:t>
            </a:r>
            <a:r>
              <a:rPr b="1" lang="ru">
                <a:solidFill>
                  <a:srgbClr val="434343"/>
                </a:solidFill>
              </a:rPr>
              <a:t> withFilter.</a:t>
            </a:r>
            <a:r>
              <a:rPr lang="ru">
                <a:solidFill>
                  <a:srgbClr val="434343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На самом деле почти все циклы </a:t>
            </a:r>
            <a:r>
              <a:rPr b="1" lang="ru">
                <a:solidFill>
                  <a:srgbClr val="434343"/>
                </a:solidFill>
              </a:rPr>
              <a:t>for</a:t>
            </a:r>
            <a:r>
              <a:rPr lang="ru">
                <a:solidFill>
                  <a:srgbClr val="434343"/>
                </a:solidFill>
              </a:rPr>
              <a:t> в скале  - это трансформированные функции.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Если мы пишем цикл по одной или нескольким коллекциям без </a:t>
            </a:r>
            <a:r>
              <a:rPr b="1" lang="ru">
                <a:solidFill>
                  <a:srgbClr val="434343"/>
                </a:solidFill>
              </a:rPr>
              <a:t>yield, </a:t>
            </a:r>
            <a:r>
              <a:rPr lang="ru">
                <a:solidFill>
                  <a:srgbClr val="434343"/>
                </a:solidFill>
              </a:rPr>
              <a:t>этот цикл превратится в несколько методов </a:t>
            </a:r>
            <a:r>
              <a:rPr b="1" lang="ru">
                <a:solidFill>
                  <a:srgbClr val="434343"/>
                </a:solidFill>
              </a:rPr>
              <a:t>foreach. </a:t>
            </a:r>
            <a:r>
              <a:rPr lang="ru">
                <a:solidFill>
                  <a:srgbClr val="434343"/>
                </a:solidFill>
              </a:rPr>
              <a:t>Если в цикле присутствует </a:t>
            </a:r>
            <a:r>
              <a:rPr b="1" lang="ru">
                <a:solidFill>
                  <a:srgbClr val="434343"/>
                </a:solidFill>
              </a:rPr>
              <a:t>IF, </a:t>
            </a:r>
            <a:r>
              <a:rPr lang="ru">
                <a:solidFill>
                  <a:srgbClr val="434343"/>
                </a:solidFill>
              </a:rPr>
              <a:t>то вместо foreach будет использован </a:t>
            </a:r>
            <a:r>
              <a:rPr b="1" lang="ru">
                <a:solidFill>
                  <a:srgbClr val="434343"/>
                </a:solidFill>
              </a:rPr>
              <a:t>withFilter </a:t>
            </a:r>
            <a:r>
              <a:rPr lang="ru">
                <a:solidFill>
                  <a:srgbClr val="434343"/>
                </a:solidFill>
              </a:rPr>
              <a:t>или </a:t>
            </a:r>
            <a:r>
              <a:rPr b="1" lang="ru">
                <a:solidFill>
                  <a:srgbClr val="434343"/>
                </a:solidFill>
              </a:rPr>
              <a:t>filter, </a:t>
            </a:r>
            <a:r>
              <a:rPr lang="ru">
                <a:solidFill>
                  <a:srgbClr val="434343"/>
                </a:solidFill>
              </a:rPr>
              <a:t>если</a:t>
            </a:r>
            <a:r>
              <a:rPr b="1" lang="ru">
                <a:solidFill>
                  <a:srgbClr val="434343"/>
                </a:solidFill>
              </a:rPr>
              <a:t> withFilter </a:t>
            </a:r>
            <a:r>
              <a:rPr lang="ru">
                <a:solidFill>
                  <a:srgbClr val="434343"/>
                </a:solidFill>
              </a:rPr>
              <a:t>не доступен для данной коллекции.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Важно понимать различия между </a:t>
            </a:r>
            <a:r>
              <a:rPr b="1" lang="ru">
                <a:solidFill>
                  <a:srgbClr val="434343"/>
                </a:solidFill>
              </a:rPr>
              <a:t>withFilter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filter</a:t>
            </a:r>
            <a:r>
              <a:rPr lang="ru">
                <a:solidFill>
                  <a:srgbClr val="434343"/>
                </a:solidFill>
              </a:rPr>
              <a:t>. </a:t>
            </a:r>
            <a:r>
              <a:rPr b="1" lang="ru">
                <a:solidFill>
                  <a:srgbClr val="434343"/>
                </a:solidFill>
              </a:rPr>
              <a:t>withFilter </a:t>
            </a:r>
            <a:r>
              <a:rPr lang="ru">
                <a:solidFill>
                  <a:srgbClr val="434343"/>
                </a:solidFill>
              </a:rPr>
              <a:t>не применяет фильтр сразу, а создает инстанс </a:t>
            </a:r>
            <a:r>
              <a:rPr b="1" lang="ru">
                <a:solidFill>
                  <a:srgbClr val="434343"/>
                </a:solidFill>
              </a:rPr>
              <a:t>WithFilter[T]</a:t>
            </a:r>
            <a:r>
              <a:rPr lang="ru">
                <a:solidFill>
                  <a:srgbClr val="434343"/>
                </a:solidFill>
              </a:rPr>
              <a:t>, который применяет функции фильтрации по требованию. Это значит, что если в фильтре была использована переменная, которая поменялась в процессе обхода, то результат фильтрации, зависящий от нее тоже поменяется. В случае метода </a:t>
            </a:r>
            <a:r>
              <a:rPr b="1" lang="ru">
                <a:solidFill>
                  <a:srgbClr val="434343"/>
                </a:solidFill>
              </a:rPr>
              <a:t>filter</a:t>
            </a:r>
            <a:r>
              <a:rPr lang="ru">
                <a:solidFill>
                  <a:srgbClr val="434343"/>
                </a:solidFill>
              </a:rPr>
              <a:t> это не так, т.к. он будет применен сразу и один раз</a:t>
            </a:r>
            <a:r>
              <a:rPr b="1" lang="ru">
                <a:solidFill>
                  <a:srgbClr val="434343"/>
                </a:solidFill>
              </a:rPr>
              <a:t>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311700" y="1177775"/>
            <a:ext cx="8520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381049" y="1718875"/>
            <a:ext cx="6159900" cy="247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"препод"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adjective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"глупый"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"старый"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"глухой"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verb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"храпел"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"нудел"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"заболел"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&lt;- noun; a &lt;- adjective; v &lt;- verb)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превратится в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 =&gt; adjective.foreach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=&gt; verb.foreach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} } 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11700" y="1177775"/>
            <a:ext cx="8520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311699" y="1677600"/>
            <a:ext cx="6159900" cy="329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&lt;- noun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!=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&lt;- adjective; v &lt;- verb)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noTeacher = 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noun.withFilter(_ =&gt; noTeacher !=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 =&gt; adjective.foreach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=&gt; verb.foreach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} 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noTeacher 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noun.filter(_ =&gt; noTeacher !=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n =&gt; adjective.foreach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a =&gt; verb.foreach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} }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E4E4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311700" y="1177775"/>
            <a:ext cx="85206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в цикл должен вернуть какое-либо значение, перед телом цикла ставят ключевое слово yield. В этом случае foreach нам уже не поможет, т.к. он возвращает тип </a:t>
            </a:r>
            <a:r>
              <a:rPr b="1" lang="ru">
                <a:solidFill>
                  <a:srgbClr val="434343"/>
                </a:solidFill>
              </a:rPr>
              <a:t>Unit. </a:t>
            </a:r>
            <a:r>
              <a:rPr lang="ru">
                <a:solidFill>
                  <a:srgbClr val="434343"/>
                </a:solidFill>
              </a:rPr>
              <a:t>На помощь приходят методы</a:t>
            </a:r>
            <a:r>
              <a:rPr b="1" lang="ru">
                <a:solidFill>
                  <a:srgbClr val="434343"/>
                </a:solidFill>
              </a:rPr>
              <a:t> map</a:t>
            </a:r>
            <a:r>
              <a:rPr lang="ru">
                <a:solidFill>
                  <a:srgbClr val="434343"/>
                </a:solidFill>
              </a:rPr>
              <a:t> и</a:t>
            </a:r>
            <a:r>
              <a:rPr b="1" lang="ru">
                <a:solidFill>
                  <a:srgbClr val="434343"/>
                </a:solidFill>
              </a:rPr>
              <a:t> flatMap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11699" y="2258925"/>
            <a:ext cx="6159900" cy="27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 = 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List(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"препод"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adjective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"глупый"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"старый"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"глухой"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verb = 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"храпел"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"нудел"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"заболел"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 &lt;- noun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 a &lt;- adjective; v &lt;- verb)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yiled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превратится в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noun.withFilter(_ ==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"филин"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).flatMap { n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adjective.flatMap { a =&gt;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verb.map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 =&gt;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s"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ru" sz="1000">
                <a:solidFill>
                  <a:srgbClr val="00B8B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}}}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 FC. Задания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11700" y="1177775"/>
            <a:ext cx="85206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For comprehension(FC)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Перепишите код в соответствии с условиями задачи.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lang="ru" sz="1800">
                <a:solidFill>
                  <a:srgbClr val="666666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lectures.collections.comprehension.Couriers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Классификация 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Парадигма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ООП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Декларативные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Функциональные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Логические</a:t>
            </a:r>
          </a:p>
          <a:p>
            <a:pPr indent="-228600" lvl="1" marL="91440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Гибридные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311700" y="1177775"/>
            <a:ext cx="85206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Tuples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Tuple или кортеж или record -  это упорядоченный список элементов. Каждый член списка может иметь свой тип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В scala, tuple - это кейс класс типа </a:t>
            </a:r>
            <a:r>
              <a:rPr b="1" lang="ru">
                <a:solidFill>
                  <a:srgbClr val="434343"/>
                </a:solidFill>
              </a:rPr>
              <a:t>Tuple1[T1] - Tuple22[T1,T2… T22]</a:t>
            </a:r>
            <a:r>
              <a:rPr lang="ru">
                <a:solidFill>
                  <a:srgbClr val="434343"/>
                </a:solidFill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создания tuple, начиная с Tuple2, достаточно заключить несколько элементов в круглые скобки, разделив их запятыми.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доступа к членам tuple автоматически генерируются методы- аксессоры _n, где n  - это порядковый номер член tuple. Нумерация начинается с 1.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Другие полезные функции tuple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productPrefix - строка сожержащая имя класса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productIterator - итератор, которым можно пройти по порядку все члены tuple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productArity - размернось 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productElement(idx: Int): Any -  получает idx-ый член tuple, при этом информация о типе теряется. Если члена с таим индексом нет, мы получим </a:t>
            </a:r>
            <a:r>
              <a:rPr b="1" lang="ru">
                <a:solidFill>
                  <a:srgbClr val="434343"/>
                </a:solidFill>
              </a:rPr>
              <a:t>IndexOutOfBoundsException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Коллекции.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11700" y="1177775"/>
            <a:ext cx="8520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Tuples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311699" y="1627775"/>
            <a:ext cx="6159900" cy="262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val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 =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Tuple1(</a:t>
            </a:r>
            <a:r>
              <a:rPr lang="ru" sz="1000">
                <a:solidFill>
                  <a:srgbClr val="0000FF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highlight>
                  <a:srgbClr val="E4E4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tpl2 =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-&gt;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tpl2i2 = 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"String"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tpl3 = 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[Long])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tpl4 = (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"Strig"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i="1" lang="ru" sz="1000">
                <a:solidFill>
                  <a:srgbClr val="660E7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empty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[Long], (x: Int) =&gt;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(x))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tpl1.productPrefix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tpl4.productPrefix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tpl1.productIterator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tpl1.productArity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would throw IndexOutOfBoundsException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//tpl1.productElement(2)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Это конструкция языка, которая описывает новый тип сущности в приложении.</a:t>
            </a:r>
          </a:p>
          <a:p>
            <a:pPr indent="-228600" lvl="0" marL="9144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способ создания объекта класса описывается в конструкторе 		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новый объект класса создаеться с помощью оператора </a:t>
            </a:r>
            <a:r>
              <a:rPr b="1" lang="ru">
                <a:solidFill>
                  <a:srgbClr val="434343"/>
                </a:solidFill>
              </a:rPr>
              <a:t>new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класса могут методы, переменные, константы, другие классы объекты и трейты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содержать произвольное количество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может быть связан с другими классами объектами и трейтами отношением наследования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доступ к членам класса определяется модификаторами доступа 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private - 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protected - </a:t>
            </a:r>
            <a:r>
              <a:rPr lang="ru">
                <a:solidFill>
                  <a:srgbClr val="434343"/>
                </a:solidFill>
              </a:rPr>
              <a:t>член класса доступен только внутри класса и его наследниках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public - </a:t>
            </a:r>
            <a:r>
              <a:rPr lang="ru">
                <a:solidFill>
                  <a:srgbClr val="434343"/>
                </a:solidFill>
              </a:rPr>
              <a:t>уровень доступа по умолчанию, если модификатор не указан. Член класса может быть доступен в любом месте приложения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311700" y="1115325"/>
            <a:ext cx="84870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Класс 	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Модификаторы доступа могут быть дополнительно специфицированы контекстом (scoped)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311700" y="1011175"/>
            <a:ext cx="5069400" cy="404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"public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privateMethod()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print(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"private method"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testClassInstance.str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testClassInstance.publicMethod()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inner is not a member of the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//testClassInstance.inner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//testClassInstance.privateMethod()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311700" y="1115325"/>
            <a:ext cx="85206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класс должен иметь как минимум один конструктор. Этот конструктор в документации обычно называют главный конструктор или </a:t>
            </a:r>
            <a:r>
              <a:rPr b="1" lang="ru">
                <a:solidFill>
                  <a:srgbClr val="434343"/>
                </a:solidFill>
              </a:rPr>
              <a:t>primary constructor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телом  главного конструктора является тело самого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любой конструктор может быть primary, public или protected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тело любого конструктора, кроме главного, должно начинаться с вызова главного конструктора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члены класса могут быть описаны в сигнатуре главного конструктора, если их описание начинается с val или var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вторичные конструкторы не могут определять новых членов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все параметры переданные в конструктор без  модификатора не являются членами класса, но могут использоваться в имплементации класса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11700" y="1681600"/>
            <a:ext cx="5425800" cy="294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This constructor inaccessible from outside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var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//print("would throw an exception")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str: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inner: Long, member: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(int, str,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member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member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311700" y="1115325"/>
            <a:ext cx="85206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Конструктор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311700" y="3323250"/>
            <a:ext cx="4683600" cy="15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abstract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//  сокращенный синтаксис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TestAbstractClass(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override 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abstractMethod(): Int =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311700" y="1115325"/>
            <a:ext cx="85206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Абстрактный класс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класс, у которого один или более членов имеют описание, но не имеют определения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абстрактный класс описывают с помощью ключевого слова </a:t>
            </a:r>
            <a:r>
              <a:rPr b="1" lang="ru">
                <a:solidFill>
                  <a:srgbClr val="434343"/>
                </a:solidFill>
              </a:rPr>
              <a:t>abstract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создания объекта абстрактного класса нужно доопределить все члены класса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можно сделать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 наследниках класса</a:t>
            </a:r>
          </a:p>
          <a:p>
            <a:pPr indent="-228600" lvl="1" marL="182880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с помощью сокращенного синтаксиса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311700" y="2939025"/>
            <a:ext cx="4737300" cy="9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Similarity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isSimilar(x: Any): Boolean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isNotSimilar(x: Any): Boolean = !isSimilar(x)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311700" y="1115325"/>
            <a:ext cx="85206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Trait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это конструкция языка, определяющая новый тип через описание набора своих членов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может содержать как определенные, так и не определенные члены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самостоятельных инстансов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может иметь конструктор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применяется главным образом для реализации парадигмы множественного наследования.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311700" y="2885225"/>
            <a:ext cx="4858800" cy="203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TestObject{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"Scala object example"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InnerClass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printInnerInstance() =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innerInstance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Объекты. Объекты компаньоны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- это классы с единственным инстансом, созданным компилятором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членами объекта могут быть константы, переменные, методы и функции. А так же виртуальные типы и другие объекты.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объекты могут наследоваться от классов, трейтов и объектов </a:t>
            </a:r>
          </a:p>
          <a:p>
            <a:pPr indent="-228600" lvl="0" marL="914400" rtl="0">
              <a:spcBef>
                <a:spcPts val="0"/>
              </a:spcBef>
              <a:buClr>
                <a:srgbClr val="666666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если объект и класс имеют одно название и определены в одном файле они называются компаньонами</a:t>
            </a:r>
            <a:r>
              <a:rPr lang="ru">
                <a:solidFill>
                  <a:srgbClr val="666666"/>
                </a:solidFill>
              </a:rPr>
              <a:t>  </a:t>
            </a:r>
            <a:r>
              <a:rPr lang="ru" sz="18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flipH="1">
            <a:off x="311700" y="962875"/>
            <a:ext cx="8520600" cy="26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Scala - язык программирования с множеством парадигм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JVM Based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JIT компиляция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Продвинутый вывод типов (Hindley–Milner)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Actors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Императивный, объектно ориентированный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</a:pPr>
            <a:r>
              <a:rPr lang="ru">
                <a:solidFill>
                  <a:srgbClr val="434343"/>
                </a:solidFill>
              </a:rPr>
              <a:t>Декларативный, функциональный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620375" y="2888600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11700" y="1115325"/>
            <a:ext cx="85206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Чем полезны объекты-компаньоны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объекте-компаньоне удобно задавать статические данные, доступные всем инстансам этого типа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apply используют, как фабрику объектов данного типа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unapply используют для декомпозиции объектов в операторе присвоения и pattern mathcing -ге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имплиситы, определенные в объекте компаньоне, доступны внутри класса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311700" y="1167425"/>
            <a:ext cx="82632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Кейс классы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Это классы которые компилятор наделяет дополнительными свойствами. Кейс классы удобны для создания иммутабильных конструкций, сопоставления с образцом и передачи кортежей данных… 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Отличия от стандартных классов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каждый член класса - по умолчанию публичный </a:t>
            </a:r>
            <a:r>
              <a:rPr b="1" lang="ru">
                <a:solidFill>
                  <a:srgbClr val="434343"/>
                </a:solidFill>
              </a:rPr>
              <a:t>val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для кейс классов компилятор переопределяет метод </a:t>
            </a:r>
            <a:r>
              <a:rPr b="1" lang="ru">
                <a:solidFill>
                  <a:srgbClr val="434343"/>
                </a:solidFill>
              </a:rPr>
              <a:t>equals </a:t>
            </a:r>
            <a:r>
              <a:rPr lang="ru">
                <a:solidFill>
                  <a:srgbClr val="434343"/>
                </a:solidFill>
              </a:rPr>
              <a:t>и</a:t>
            </a:r>
            <a:r>
              <a:rPr b="1" lang="ru">
                <a:solidFill>
                  <a:srgbClr val="434343"/>
                </a:solidFill>
              </a:rPr>
              <a:t> toString</a:t>
            </a:r>
          </a:p>
          <a:p>
            <a:pPr indent="-228600" lvl="0" marL="45720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создается объект компаньон с методами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unapply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от кейс класса нельзя наследоваться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кейс классе есть метод </a:t>
            </a:r>
            <a:r>
              <a:rPr b="1" lang="ru">
                <a:solidFill>
                  <a:srgbClr val="434343"/>
                </a:solidFill>
              </a:rPr>
              <a:t>copy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не рекомендуется определять 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кейс классы без членов</a:t>
            </a:r>
          </a:p>
          <a:p>
            <a:pPr indent="-228600" lvl="1" marL="9144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несколько конструкторов с разной сигнатурой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311700" y="1109050"/>
            <a:ext cx="4710300" cy="309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//Good case class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ForGreaterGood(someGoody: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SuperClass(int: 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SubClass(int: Int)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SuperClass(int)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//COMPILATION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NoMembers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Don't do this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BadSignature(int: Int)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(int: Int, long: Long)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11700" y="1056150"/>
            <a:ext cx="85206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apply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 apply мы уже встречались в </a:t>
            </a:r>
            <a:r>
              <a:rPr b="1" lang="ru">
                <a:solidFill>
                  <a:srgbClr val="434343"/>
                </a:solidFill>
              </a:rPr>
              <a:t>lectures.functions.AuthenticationDomain.scala</a:t>
            </a:r>
            <a:r>
              <a:rPr lang="ru">
                <a:solidFill>
                  <a:srgbClr val="434343"/>
                </a:solidFill>
              </a:rPr>
              <a:t>. Например, для класса </a:t>
            </a:r>
            <a:r>
              <a:rPr b="1" lang="ru">
                <a:solidFill>
                  <a:srgbClr val="434343"/>
                </a:solidFill>
              </a:rPr>
              <a:t>CardCredentials</a:t>
            </a:r>
            <a:r>
              <a:rPr lang="ru">
                <a:solidFill>
                  <a:srgbClr val="434343"/>
                </a:solidFill>
              </a:rPr>
              <a:t> нам необходимо генерировать карты со случайными номерами. Вместо того, что бы повторять этот код везде, где он нужен, мы переносим его в метод</a:t>
            </a:r>
            <a:r>
              <a:rPr b="1" lang="ru">
                <a:solidFill>
                  <a:srgbClr val="434343"/>
                </a:solidFill>
              </a:rPr>
              <a:t> apply.</a:t>
            </a:r>
          </a:p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Если любой объект(не обязательно объект-компаньон) имеет метод </a:t>
            </a:r>
            <a:r>
              <a:rPr b="1" lang="ru">
                <a:solidFill>
                  <a:srgbClr val="434343"/>
                </a:solidFill>
              </a:rPr>
              <a:t>apply, </a:t>
            </a:r>
            <a:r>
              <a:rPr lang="ru">
                <a:solidFill>
                  <a:srgbClr val="434343"/>
                </a:solidFill>
              </a:rPr>
              <a:t> этот метод можно вызвать, указав после имени объекта круглые скобки.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555" name="Shape 555"/>
          <p:cNvSpPr txBox="1"/>
          <p:nvPr/>
        </p:nvSpPr>
        <p:spPr>
          <a:xfrm>
            <a:off x="311700" y="2700900"/>
            <a:ext cx="4858800" cy="221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apply(): CardCredentials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((Math.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random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()*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).toInt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CardCredentials(cardNumber: Int)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создаст инстанс CardCredentials со случайнми реквизитами. Это наш apply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будет вызван apply, сгенирированный компилятором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(100)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311700" y="1056150"/>
            <a:ext cx="85206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apply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Для кейс классов объект компаньон и метод </a:t>
            </a:r>
            <a:r>
              <a:rPr b="1" lang="ru">
                <a:solidFill>
                  <a:srgbClr val="434343"/>
                </a:solidFill>
              </a:rPr>
              <a:t>apply </a:t>
            </a:r>
            <a:r>
              <a:rPr lang="ru">
                <a:solidFill>
                  <a:srgbClr val="434343"/>
                </a:solidFill>
              </a:rPr>
              <a:t>создаются автоматически. Количество входных параметров их типы и порядок будут соответствовать членам класса.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Объект-компаньон можно написать вручную, при этом все методы, созданные автоматически,  попадут в него. По этой причине для кейс классов нельзя переопределить метода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 с сигнатурой из примера выше.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345650" y="1886550"/>
            <a:ext cx="7264800" cy="18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//Т.е. Для кейс класса с сигнатурой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TestClass(t1:T1,  t2: T2)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будет создан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apply(xt1: T1, xt2: T2): TestClass =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/* generated code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311700" y="1573550"/>
            <a:ext cx="5810700" cy="24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apply(): CardCredentials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((Math.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random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()* </a:t>
            </a:r>
            <a:r>
              <a:rPr lang="ru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).toInt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CardCredentials(cardNumber: Int)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extends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Credentials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создаст инстанс CardCredentials со случайнми реквизитами. Это наш apply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будет вызван apply, сгенирированный компилятором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CardCredentials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(100)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311700" y="1056150"/>
            <a:ext cx="8520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apply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Подробнее об unapply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обычно совершать действие, противоположное методу </a:t>
            </a:r>
            <a:r>
              <a:rPr b="1" lang="ru">
                <a:solidFill>
                  <a:srgbClr val="434343"/>
                </a:solidFill>
              </a:rPr>
              <a:t>apply</a:t>
            </a:r>
            <a:r>
              <a:rPr lang="ru">
                <a:solidFill>
                  <a:srgbClr val="434343"/>
                </a:solidFill>
              </a:rPr>
              <a:t>, а именно декомпозирует инстанс на составные части.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Сигнатура метода </a:t>
            </a:r>
            <a:r>
              <a:rPr b="1" lang="ru">
                <a:solidFill>
                  <a:srgbClr val="434343"/>
                </a:solidFill>
              </a:rPr>
              <a:t>unapply, </a:t>
            </a:r>
            <a:r>
              <a:rPr lang="ru">
                <a:solidFill>
                  <a:srgbClr val="434343"/>
                </a:solidFill>
              </a:rPr>
              <a:t>выглядит следующим образом: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T1</a:t>
            </a:r>
            <a:r>
              <a:rPr lang="ru">
                <a:solidFill>
                  <a:srgbClr val="434343"/>
                </a:solidFill>
              </a:rPr>
              <a:t> - это тип элемента, разбираемого на части.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Т2</a:t>
            </a:r>
            <a:r>
              <a:rPr lang="ru">
                <a:solidFill>
                  <a:srgbClr val="434343"/>
                </a:solidFill>
              </a:rPr>
              <a:t> - тип составной части. Если составных частей много, </a:t>
            </a:r>
            <a:r>
              <a:rPr b="1" lang="ru">
                <a:solidFill>
                  <a:srgbClr val="434343"/>
                </a:solidFill>
              </a:rPr>
              <a:t>Т2</a:t>
            </a:r>
            <a:r>
              <a:rPr lang="ru">
                <a:solidFill>
                  <a:srgbClr val="434343"/>
                </a:solidFill>
              </a:rPr>
              <a:t> будет представлять собой </a:t>
            </a:r>
            <a:r>
              <a:rPr b="1" lang="ru">
                <a:solidFill>
                  <a:srgbClr val="434343"/>
                </a:solidFill>
              </a:rPr>
              <a:t>TupleN[N1, N2… N22]</a:t>
            </a:r>
            <a:r>
              <a:rPr lang="ru">
                <a:solidFill>
                  <a:srgbClr val="434343"/>
                </a:solidFill>
              </a:rPr>
              <a:t>, где N - количество составных элементов</a:t>
            </a:r>
          </a:p>
          <a:p>
            <a:pPr indent="-228600" lvl="0" marL="13716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Метод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вернет 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Some[T2]</a:t>
            </a:r>
            <a:r>
              <a:rPr lang="ru">
                <a:solidFill>
                  <a:srgbClr val="434343"/>
                </a:solidFill>
              </a:rPr>
              <a:t>, если разобрать инстанс удалось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None, </a:t>
            </a:r>
            <a:r>
              <a:rPr lang="ru">
                <a:solidFill>
                  <a:srgbClr val="434343"/>
                </a:solidFill>
              </a:rPr>
              <a:t>если разобрать не удалось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311700" y="2209100"/>
            <a:ext cx="7264800" cy="3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unapply(parameter: T1): Option[T2] = </a:t>
            </a:r>
            <a:r>
              <a:rPr i="1"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???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Unapply и кейс классы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Для метода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, созданного для кейс класса, действуют те же правила, что и для метода </a:t>
            </a:r>
            <a:r>
              <a:rPr b="1" lang="ru">
                <a:solidFill>
                  <a:srgbClr val="434343"/>
                </a:solidFill>
              </a:rPr>
              <a:t>apply.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311700" y="2103525"/>
            <a:ext cx="7264800" cy="18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//Т.е. Для кейс класса с сигнатурой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TestClass(t1:T1,  t2: T2)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будет создан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unapply(puzzle: TestClass): Option[(T1,T2)]</a:t>
            </a: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/* generated code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1000">
                <a:solidFill>
                  <a:srgbClr val="8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Unapply в операторе присвоения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Метод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удобно использовать, когда хочется разложить члены класса по переменным.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примере, ниже мы определим класс </a:t>
            </a:r>
            <a:r>
              <a:rPr b="1" lang="ru">
                <a:solidFill>
                  <a:srgbClr val="434343"/>
                </a:solidFill>
              </a:rPr>
              <a:t>ToyPuzzle</a:t>
            </a:r>
            <a:r>
              <a:rPr lang="ru">
                <a:solidFill>
                  <a:srgbClr val="434343"/>
                </a:solidFill>
              </a:rPr>
              <a:t> и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для него, возвращающий </a:t>
            </a:r>
            <a:r>
              <a:rPr b="1" lang="ru">
                <a:solidFill>
                  <a:srgbClr val="434343"/>
                </a:solidFill>
              </a:rPr>
              <a:t>Option[String,String, String]. </a:t>
            </a:r>
            <a:r>
              <a:rPr lang="ru">
                <a:solidFill>
                  <a:srgbClr val="434343"/>
                </a:solidFill>
              </a:rPr>
              <a:t>Строки будут содержать значения цветов фигурок из которых собран </a:t>
            </a:r>
            <a:r>
              <a:rPr b="1" lang="ru">
                <a:solidFill>
                  <a:srgbClr val="434343"/>
                </a:solidFill>
              </a:rPr>
              <a:t>ToyPuzzle.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случае, если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 применяется в операторе присвоения и метод, по какой-то причине, вернул </a:t>
            </a:r>
            <a:r>
              <a:rPr b="1" lang="ru">
                <a:solidFill>
                  <a:srgbClr val="434343"/>
                </a:solidFill>
              </a:rPr>
              <a:t>None</a:t>
            </a:r>
            <a:r>
              <a:rPr lang="ru">
                <a:solidFill>
                  <a:srgbClr val="434343"/>
                </a:solidFill>
              </a:rPr>
              <a:t> - будет выброшен MatchError.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Конструкции языка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311700" y="1115325"/>
            <a:ext cx="85206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Unapply и pattern matching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Кейс классы и объекты, имеющие определенный метод </a:t>
            </a:r>
            <a:r>
              <a:rPr b="1" lang="ru">
                <a:solidFill>
                  <a:srgbClr val="434343"/>
                </a:solidFill>
              </a:rPr>
              <a:t>unapply</a:t>
            </a:r>
            <a:r>
              <a:rPr lang="ru">
                <a:solidFill>
                  <a:srgbClr val="434343"/>
                </a:solidFill>
              </a:rPr>
              <a:t>, можно использовать в case части pattern mathcing. Нужный сase будет выбран тогда, когда соответствущйи метод </a:t>
            </a:r>
            <a:r>
              <a:rPr b="1" lang="ru">
                <a:solidFill>
                  <a:srgbClr val="434343"/>
                </a:solidFill>
              </a:rPr>
              <a:t>unapply  </a:t>
            </a:r>
            <a:r>
              <a:rPr lang="ru">
                <a:solidFill>
                  <a:srgbClr val="434343"/>
                </a:solidFill>
              </a:rPr>
              <a:t>вернет</a:t>
            </a:r>
            <a:r>
              <a:rPr b="1" lang="ru">
                <a:solidFill>
                  <a:srgbClr val="434343"/>
                </a:solidFill>
              </a:rPr>
              <a:t> Some.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Пример: </a:t>
            </a:r>
            <a:r>
              <a:rPr b="1" lang="ru">
                <a:solidFill>
                  <a:srgbClr val="434343"/>
                </a:solidFill>
              </a:rPr>
              <a:t>l</a:t>
            </a:r>
            <a:r>
              <a:rPr b="1" lang="ru">
                <a:solidFill>
                  <a:srgbClr val="434343"/>
                </a:solidFill>
              </a:rPr>
              <a:t>ectures.features.Main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 flipH="1">
            <a:off x="311625" y="1888525"/>
            <a:ext cx="4882800" cy="209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execute() = print(msg)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execute(ex: Executor): Unit =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ex.execute()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es.execute(e)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EFEFE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ru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641400" y="37351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1700" y="1454125"/>
            <a:ext cx="4502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434343"/>
                </a:solidFill>
              </a:rPr>
              <a:t>Объектно ориентированный, императивный подход</a:t>
            </a:r>
            <a:r>
              <a:rPr lang="ru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311700" y="1079300"/>
            <a:ext cx="78816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Реализовать метод </a:t>
            </a:r>
            <a:r>
              <a:rPr b="1" lang="ru" sz="1800">
                <a:solidFill>
                  <a:srgbClr val="434343"/>
                </a:solidFill>
              </a:rPr>
              <a:t>add</a:t>
            </a:r>
            <a:r>
              <a:rPr lang="ru" sz="1800">
                <a:solidFill>
                  <a:srgbClr val="434343"/>
                </a:solidFill>
              </a:rPr>
              <a:t> простого бинарного дерева поиска.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Создать генератор дерева.</a:t>
            </a: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lectures.oop.BST</a:t>
            </a:r>
          </a:p>
        </p:txBody>
      </p:sp>
      <p:sp>
        <p:nvSpPr>
          <p:cNvPr id="602" name="Shape 602"/>
          <p:cNvSpPr txBox="1"/>
          <p:nvPr/>
        </p:nvSpPr>
        <p:spPr>
          <a:xfrm>
            <a:off x="311700" y="1989225"/>
            <a:ext cx="78816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2. Доработать дерево. Обход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Добавить в дерево обход в ширину и по уровням. Методы breadthTraverse и levelTraverse принимают на вход функцию, которую применяют к текущему значению дерева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311700" y="3232149"/>
            <a:ext cx="7881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3. Доработать дерево. Метод </a:t>
            </a:r>
            <a:r>
              <a:rPr b="1" lang="ru" sz="1800">
                <a:solidFill>
                  <a:srgbClr val="434343"/>
                </a:solidFill>
              </a:rPr>
              <a:t>toString</a:t>
            </a: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Дерево - сложная структура, поэтому хорошо бы иметь для нее красивое визуальне представление. Для этого нужно переопределить метод </a:t>
            </a:r>
            <a:r>
              <a:rPr b="1" lang="ru">
                <a:solidFill>
                  <a:srgbClr val="434343"/>
                </a:solidFill>
              </a:rPr>
              <a:t>toString.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Ниже пример распечатанного дерева.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311700" y="1079299"/>
            <a:ext cx="78816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666666"/>
                </a:solidFill>
              </a:rPr>
              <a:t>				      </a:t>
            </a:r>
            <a:r>
              <a:rPr lang="ru" sz="1800">
                <a:solidFill>
                  <a:srgbClr val="434343"/>
                </a:solidFill>
              </a:rPr>
              <a:t>100                                 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		 15		  	         190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3            91	           171            205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                  13    17          155            303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</a:t>
            </a:r>
            <a:r>
              <a:rPr lang="ru">
                <a:solidFill>
                  <a:srgbClr val="434343"/>
                </a:solidFill>
              </a:rPr>
              <a:t>	Для наглядности можно, </a:t>
            </a:r>
            <a:r>
              <a:rPr lang="ru">
                <a:solidFill>
                  <a:srgbClr val="434343"/>
                </a:solidFill>
              </a:rPr>
              <a:t>заменить</a:t>
            </a:r>
            <a:r>
              <a:rPr lang="ru">
                <a:solidFill>
                  <a:srgbClr val="434343"/>
                </a:solidFill>
              </a:rPr>
              <a:t> отсутствующих потомков значением ‘</a:t>
            </a:r>
            <a:r>
              <a:rPr b="1" lang="ru">
                <a:solidFill>
                  <a:srgbClr val="434343"/>
                </a:solidFill>
              </a:rPr>
              <a:t>-1</a:t>
            </a:r>
            <a:r>
              <a:rPr lang="ru">
                <a:solidFill>
                  <a:srgbClr val="434343"/>
                </a:solidFill>
              </a:rPr>
              <a:t>’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277725" y="2698998"/>
            <a:ext cx="7881600" cy="13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Задача 4. Метод fold для дерева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def fold(aggregator: Int)(f: (Int, Int) =&gt;(Int))</a:t>
            </a:r>
            <a:r>
              <a:rPr lang="ru">
                <a:solidFill>
                  <a:srgbClr val="434343"/>
                </a:solidFill>
              </a:rPr>
              <a:t>. Метод предназначен агрегирования значений улов дерева. Например, с его помощью можно вычислить сумму значений всех узлов.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311700" y="1079300"/>
            <a:ext cx="78816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Тесты - это приложения, которые проверяют приложения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классификация тестирования: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unit test - тест небольшой части приложения, функции, реализации какого-либо интерфейса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functional(system) test - тестирование крупной подсистемы приложения “в сборе”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validation &amp; verification -  тест всего приложения на соответствие требованиям. Очень частот проводится вручную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smoke test - проверка на соответствие требованиям всего приложения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performance tests (stress test, resilience test) - категория тестов направленная на проверке “спортивной формы” приложения.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white box - тестирование с учетом знания реализации приложения. Этот подход чаще применяется для unit тестирования.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black box - тестирования на основе требований. V&amp;V и smoke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grey box -  тесты для которых важно учитывать и техническую информацию о приложении и функциональные требования. Preformance и smoke чаще всего.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311700" y="1079300"/>
            <a:ext cx="78816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Как тестируем мы.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Перед тем как попасть на бой, приложение должно пройти несколько </a:t>
            </a:r>
            <a:r>
              <a:rPr lang="ru" strike="sngStrike">
                <a:solidFill>
                  <a:srgbClr val="434343"/>
                </a:solidFill>
              </a:rPr>
              <a:t>кругов ада,</a:t>
            </a:r>
            <a:r>
              <a:rPr lang="ru">
                <a:solidFill>
                  <a:srgbClr val="434343"/>
                </a:solidFill>
              </a:rPr>
              <a:t> этапов тестирования.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сode review - проводят все члены команды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unit и functional тесты - запускаются при каждом пул реквесте в общую ветку. Наличие тестов обязательное требование, для успешного прохождения CR.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V &amp; V  на тестовой и закрытой боевой средах. Этим занимается отдел тестирования. 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smoke тесты и стресс тест.  Selenium +  Gatling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smoke тест и V &amp; V после релиза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311700" y="1079300"/>
            <a:ext cx="78816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Часто употребляемые термины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Test Driven Developments (TDD) - методология разработки, в которой написание тестов происходит раньше написания основного кода приложения. </a:t>
            </a:r>
            <a:r>
              <a:rPr lang="ru" u="sng">
                <a:solidFill>
                  <a:schemeClr val="hlink"/>
                </a:solidFill>
                <a:hlinkClick r:id="rId3"/>
              </a:rPr>
              <a:t>Wiki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Behaviour Driven Development (BDD)  - это подход при котором тесты представляют собой исполняемую спецификацию приложения. </a:t>
            </a:r>
            <a:r>
              <a:rPr lang="ru" u="sng">
                <a:solidFill>
                  <a:schemeClr val="hlink"/>
                </a:solidFill>
                <a:hlinkClick r:id="rId4"/>
              </a:rPr>
              <a:t>Scala test BDD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mock, stub, dummy - это модули частично или полностью, подменяющие собой соответствующие модули тестируемого приложения. </a:t>
            </a:r>
            <a:r>
              <a:rPr lang="ru" u="sng">
                <a:solidFill>
                  <a:schemeClr val="hlink"/>
                </a:solidFill>
                <a:hlinkClick r:id="rId5"/>
              </a:rPr>
              <a:t>Интересная статья</a:t>
            </a:r>
            <a:r>
              <a:rPr lang="ru">
                <a:solidFill>
                  <a:srgbClr val="434343"/>
                </a:solidFill>
              </a:rPr>
              <a:t>  Мартина Фаулера на тему моков, стабов и подхода к Unit тестированию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spy - частично примененный mock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311700" y="1079300"/>
            <a:ext cx="78816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ScalaTest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Самый популярный фреймворк для unit и functional тестирования на скале. Домашняя страница -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http://www.scalatest.org/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ScalaTest предоставляет программисту на выбор, несколько стилей написания тестов. Что бы было понятнее сразу перейдем к примерам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lectures.collections.MergeSortImpFunSuiteTest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lectures.collections.MergeSortImplFlatSpecTest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lectures.collections.MergeSortImplWordSpecTest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lectures.oop.BSTTestWithMocks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311700" y="1079300"/>
            <a:ext cx="78816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ScalaCheck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Это фреймворк, предназначенный для тестирования по свойствам (property testing)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Его можно использовать как отдельно, так и в составе ScalaTest.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Property testing - это разновидность автоматизированного grey box тестирования. На вход system under test (SUT) передаются наборы параметров. После обработки параметров в SUT, выходные данные проверяются в соответствии с логикой его работы. 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Входные данные для теста могут быть заранее подготовлены разработчиком, в этом случае это тестирование на основе таблиц (table driven). Или данные могут быть сгенирированы автоматически. Последний вид тестирования часто называют generator driven. Подробнее о property testing можно прочитать соответствующей странице на </a:t>
            </a:r>
            <a:r>
              <a:rPr lang="ru" u="sng">
                <a:solidFill>
                  <a:schemeClr val="hlink"/>
                </a:solidFill>
                <a:hlinkClick r:id="rId3"/>
              </a:rPr>
              <a:t>сайте ScalaTest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Примеры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table driven: </a:t>
            </a:r>
            <a:r>
              <a:rPr b="1" lang="ru">
                <a:solidFill>
                  <a:srgbClr val="434343"/>
                </a:solidFill>
              </a:rPr>
              <a:t>lectures.check.TableStyleScalaCheckTest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generator driven: </a:t>
            </a:r>
            <a:r>
              <a:rPr b="1" lang="ru">
                <a:solidFill>
                  <a:srgbClr val="434343"/>
                </a:solidFill>
              </a:rPr>
              <a:t>lectures.matching.SortingStuffGeneratorBasedTest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Тестирование. Задания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311700" y="1079300"/>
            <a:ext cx="78816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Завершите реализацию теста для SortingStuff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</a:t>
            </a:r>
            <a:r>
              <a:rPr b="1" lang="ru">
                <a:solidFill>
                  <a:srgbClr val="434343"/>
                </a:solidFill>
              </a:rPr>
              <a:t>lectures.matching.SortingStuffGeneratorBasedTest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Напишите тест для Authentication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lectures.functions.AuthenticationTest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311700" y="1108600"/>
            <a:ext cx="85206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Исключительные ситуации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В scala, по сути, они аналогичны исключительным ситуациям в Java. Подробнее о исключительных ситуациях можно прочитать </a:t>
            </a:r>
            <a:r>
              <a:rPr lang="ru" u="sng">
                <a:solidFill>
                  <a:srgbClr val="434343"/>
                </a:solidFill>
                <a:hlinkClick r:id="rId3"/>
              </a:rPr>
              <a:t>здесь</a:t>
            </a:r>
            <a:r>
              <a:rPr lang="ru" sz="1800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Ключевые отличия заключаются в том, что методы в скале не требуют указания checked исключений в своей сигнатуре. Так же отличаются конструкции языка для их обработки.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Если есть необходимость обозначить, что какой-либо метод может бросать исключительную ситуацию, можно использовать аннотацию </a:t>
            </a:r>
            <a:r>
              <a:rPr b="1" lang="ru">
                <a:solidFill>
                  <a:srgbClr val="434343"/>
                </a:solidFill>
              </a:rPr>
              <a:t>@throws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ru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Для того, что бы вызвать исключительную ситуацию нужно использовать оператор </a:t>
            </a:r>
            <a:r>
              <a:rPr b="1" lang="ru">
                <a:solidFill>
                  <a:srgbClr val="434343"/>
                </a:solidFill>
              </a:rPr>
              <a:t>throw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311700" y="1253850"/>
            <a:ext cx="4818300" cy="30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i="1" lang="ru" sz="1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Введение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641400" y="371247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11700" y="1019725"/>
            <a:ext cx="37221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Примеры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11700" y="1488205"/>
            <a:ext cx="4502700" cy="4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Декларативный, функциональный подход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1700" y="1956675"/>
            <a:ext cx="4729800" cy="98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E4E4FF"/>
              </a:highlight>
            </a:endParaRPr>
          </a:p>
          <a:p>
            <a:pPr indent="-698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):() =&gt; Unit = () =&gt; print(msg)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i="1" sz="10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executorService(thunk : () =&gt; Unit) = thunk()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executorService(execute(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 world"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</a:t>
            </a:r>
          </a:p>
          <a:p>
            <a:pPr lv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	</a:t>
            </a:r>
            <a:r>
              <a:rPr lang="ru">
                <a:solidFill>
                  <a:srgbClr val="434343"/>
                </a:solidFill>
              </a:rPr>
              <a:t>Существует 2 принципиально разных подхода:  императивный и функциональный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Императивный подход с применением конструкции </a:t>
            </a:r>
            <a:r>
              <a:rPr b="1" lang="ru">
                <a:solidFill>
                  <a:srgbClr val="434343"/>
                </a:solidFill>
              </a:rPr>
              <a:t>try { } catch { } finally {}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внутри </a:t>
            </a:r>
            <a:r>
              <a:rPr b="1" lang="ru">
                <a:solidFill>
                  <a:srgbClr val="434343"/>
                </a:solidFill>
              </a:rPr>
              <a:t>try</a:t>
            </a:r>
            <a:r>
              <a:rPr lang="ru">
                <a:solidFill>
                  <a:srgbClr val="434343"/>
                </a:solidFill>
              </a:rPr>
              <a:t> размещается потенциально опасный код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catch</a:t>
            </a:r>
            <a:r>
              <a:rPr lang="ru">
                <a:solidFill>
                  <a:srgbClr val="434343"/>
                </a:solidFill>
              </a:rPr>
              <a:t> - опционален. В нем перечисляются типы исключительных ситуаций и соответствующие обработчики</a:t>
            </a:r>
          </a:p>
          <a:p>
            <a:pPr indent="-228600" lvl="1" marL="13716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finally</a:t>
            </a:r>
            <a:r>
              <a:rPr lang="ru">
                <a:solidFill>
                  <a:srgbClr val="434343"/>
                </a:solidFill>
              </a:rPr>
              <a:t>, тоже опционален. Если этот блок присутствует, он будет вызван в любом случае,  независимо от того, было ли перехвачено исключение или нет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311700" y="984200"/>
            <a:ext cx="4818300" cy="40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import </a:t>
            </a:r>
            <a:r>
              <a:rPr lang="ru" sz="90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java.sql.SQLException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@throws[Exception](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methodWithoutException(): Unit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catch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e: Exception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finally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val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 = </a:t>
            </a:r>
            <a:r>
              <a:rPr b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new </a:t>
            </a: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TestClass()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i="1"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// Method would throw an exception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9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t.methodWithoutException()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311700" y="1108600"/>
            <a:ext cx="85206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Обработка исключений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Функциональный подход может быть реализован несколькими способами. Наиболее популярный - с использованием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. В отличии от </a:t>
            </a:r>
            <a:r>
              <a:rPr b="1" lang="ru">
                <a:solidFill>
                  <a:srgbClr val="434343"/>
                </a:solidFill>
              </a:rPr>
              <a:t>try{}, Try[T]</a:t>
            </a:r>
            <a:r>
              <a:rPr lang="ru">
                <a:solidFill>
                  <a:srgbClr val="434343"/>
                </a:solidFill>
              </a:rPr>
              <a:t> - это объект, а не ключевое слово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потенциально опасная часть кода размещается в фигурных скобках после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Try[T],</a:t>
            </a:r>
            <a:r>
              <a:rPr lang="ru">
                <a:solidFill>
                  <a:srgbClr val="434343"/>
                </a:solidFill>
              </a:rPr>
              <a:t> T - это тип результата, части кода, переданной в </a:t>
            </a:r>
            <a:r>
              <a:rPr b="1" lang="ru">
                <a:solidFill>
                  <a:srgbClr val="434343"/>
                </a:solidFill>
              </a:rPr>
              <a:t>Try[T]</a:t>
            </a: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2-  наследников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b="1" lang="ru">
                <a:solidFill>
                  <a:srgbClr val="434343"/>
                </a:solidFill>
              </a:rPr>
              <a:t>Success[T]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код завершился без  ошибок</a:t>
            </a:r>
          </a:p>
          <a:p>
            <a:pPr indent="-228600" lvl="1" marL="1828800" rtl="0">
              <a:spcBef>
                <a:spcPts val="0"/>
              </a:spcBef>
              <a:buClr>
                <a:srgbClr val="434343"/>
              </a:buClr>
              <a:buChar char="○"/>
            </a:pP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</a:rPr>
              <a:t>Failure[Throwable]</a:t>
            </a:r>
            <a:r>
              <a:rPr lang="ru">
                <a:solidFill>
                  <a:srgbClr val="434343"/>
                </a:solidFill>
              </a:rPr>
              <a:t>. Объект этого типа будет создан, если был выброшен Exception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228600" lvl="0" marL="914400" rtl="0">
              <a:spcBef>
                <a:spcPts val="0"/>
              </a:spcBef>
              <a:buClr>
                <a:srgbClr val="434343"/>
              </a:buClr>
              <a:buChar char="●"/>
            </a:pP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 имеет набор методов для обработки полученного результата или выброшенного исключения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Одним из минусов </a:t>
            </a:r>
            <a:r>
              <a:rPr b="1" lang="ru">
                <a:solidFill>
                  <a:srgbClr val="434343"/>
                </a:solidFill>
              </a:rPr>
              <a:t>Try[T]</a:t>
            </a:r>
            <a:r>
              <a:rPr lang="ru">
                <a:solidFill>
                  <a:srgbClr val="434343"/>
                </a:solidFill>
              </a:rPr>
              <a:t>, является отсутствие среди методов аналога</a:t>
            </a:r>
            <a:r>
              <a:rPr b="1" lang="ru">
                <a:solidFill>
                  <a:srgbClr val="434343"/>
                </a:solidFill>
              </a:rPr>
              <a:t> finally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В </a:t>
            </a:r>
            <a:r>
              <a:rPr b="1" lang="ru">
                <a:solidFill>
                  <a:srgbClr val="434343"/>
                </a:solidFill>
              </a:rPr>
              <a:t>Try[T] </a:t>
            </a:r>
            <a:r>
              <a:rPr lang="ru">
                <a:solidFill>
                  <a:srgbClr val="434343"/>
                </a:solidFill>
              </a:rPr>
              <a:t>невозможно перехватить фатальные ошибки, такие как OutOfMemoryException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Исключительные ситуации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311700" y="1253850"/>
            <a:ext cx="5202600" cy="33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TestClass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00">
                <a:solidFill>
                  <a:srgbClr val="808000"/>
                </a:solidFill>
                <a:latin typeface="Verdana"/>
                <a:ea typeface="Verdana"/>
                <a:cs typeface="Verdana"/>
                <a:sym typeface="Verdana"/>
              </a:rPr>
              <a:t>@throws[Exception]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"Because i can"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methodWithException(): Int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throw new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Exception(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"Exception thrown"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methodWithoutException(): Try[Unit] =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(methodWithException())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 recover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SQLException 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"sql Exception"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Exception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(e.getMessage)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"would catch even fatal exceptions"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}.map{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 =&gt;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"Ooooh finally"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Задания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311700" y="2177700"/>
            <a:ext cx="5067600" cy="28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object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case class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Greeting(msg: </a:t>
            </a:r>
            <a:r>
              <a:rPr lang="ru" sz="1000">
                <a:solidFill>
                  <a:srgbClr val="20999D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private val 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Array(Greeting(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"Hi"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"Hello"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morning"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Greeting(</a:t>
            </a:r>
            <a:r>
              <a:rPr b="1" lang="ru" sz="10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"Good afternoon"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def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printGreetings()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1" lang="ru" sz="1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for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 &lt;-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</a:t>
            </a:r>
            <a:r>
              <a:rPr lang="ru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ru" sz="1000">
                <a:solidFill>
                  <a:srgbClr val="660E7A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(i).msg)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PrintGreetings.</a:t>
            </a:r>
            <a:r>
              <a:rPr i="1"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printGreetings</a:t>
            </a:r>
            <a:r>
              <a:rPr lang="ru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311700" y="917525"/>
            <a:ext cx="84789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Обработать исключения 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434343"/>
                </a:solidFill>
              </a:rPr>
              <a:t>	Код ниже может породить несколько исключительных ситуаций. Внутри метода </a:t>
            </a:r>
            <a:r>
              <a:rPr b="1" lang="ru">
                <a:solidFill>
                  <a:srgbClr val="434343"/>
                </a:solidFill>
              </a:rPr>
              <a:t>printGreetings </a:t>
            </a:r>
            <a:r>
              <a:rPr lang="ru">
                <a:solidFill>
                  <a:srgbClr val="434343"/>
                </a:solidFill>
              </a:rPr>
              <a:t>нужно написать обработчик для каждого конкретного типа исключения. Обработчик должен выводить текстовое описание ошибки. Счетчик в методе должен пройти все значения от 0 до 10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ООП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Наследование - </a:t>
            </a:r>
            <a:r>
              <a:rPr lang="ru">
                <a:solidFill>
                  <a:srgbClr val="434343"/>
                </a:solidFill>
              </a:rPr>
              <a:t>механизм языка, позволяющий описать новый класс на основе уже существующего (родительского, базового) класса или интерфейса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Абстракция - </a:t>
            </a:r>
            <a:r>
              <a:rPr lang="ru">
                <a:solidFill>
                  <a:srgbClr val="434343"/>
                </a:solidFill>
              </a:rPr>
              <a:t>механизм языка позволяющий выделять концептуальные особенности объекта или класса. Обычно абстракция реализуется через интерфейсы и трейты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Инкапсуляция - </a:t>
            </a:r>
            <a:r>
              <a:rPr lang="ru">
                <a:solidFill>
                  <a:srgbClr val="434343"/>
                </a:solidFill>
              </a:rPr>
              <a:t>разграничение доступа членов классов к членам друг друга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Полиморфизм - </a:t>
            </a:r>
            <a:r>
              <a:rPr lang="ru">
                <a:solidFill>
                  <a:srgbClr val="434343"/>
                </a:solidFill>
              </a:rPr>
              <a:t>это, </a:t>
            </a:r>
            <a:r>
              <a:rPr lang="ru">
                <a:solidFill>
                  <a:srgbClr val="434343"/>
                </a:solidFill>
              </a:rPr>
              <a:t>в общем смысле, это способность функций менять свое поведение. Функции могут менять способ обработки одних и тех же параметров (subtype polymorphizm) или менять набор и типы обрабатываемых параметров (ad-hoc, pаrametriс polymorphizm)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ООП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SOLID (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wiki</a:t>
            </a:r>
            <a:r>
              <a:rPr lang="ru" sz="1800">
                <a:solidFill>
                  <a:srgbClr val="434343"/>
                </a:solidFill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Single responsibility - </a:t>
            </a:r>
            <a:r>
              <a:rPr lang="ru">
                <a:solidFill>
                  <a:srgbClr val="434343"/>
                </a:solidFill>
              </a:rPr>
              <a:t>у класса или функции должна быть четкая сфера ответственности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Open close principle - </a:t>
            </a:r>
            <a:r>
              <a:rPr lang="ru">
                <a:solidFill>
                  <a:srgbClr val="434343"/>
                </a:solidFill>
              </a:rPr>
              <a:t>элементы приложения должны быть открыты для изменения, но закрыты для модификации</a:t>
            </a:r>
            <a:r>
              <a:rPr lang="ru" sz="1800">
                <a:solidFill>
                  <a:srgbClr val="434343"/>
                </a:solidFill>
              </a:rPr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Liskov substitution - </a:t>
            </a:r>
            <a:r>
              <a:rPr lang="ru">
                <a:solidFill>
                  <a:srgbClr val="434343"/>
                </a:solidFill>
              </a:rPr>
              <a:t>везде, где используется супер класс, может быть использован его саб класс</a:t>
            </a:r>
            <a:r>
              <a:rPr lang="ru" sz="1800">
                <a:solidFill>
                  <a:srgbClr val="434343"/>
                </a:solidFill>
              </a:rPr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 Interface segregation - </a:t>
            </a:r>
            <a:r>
              <a:rPr lang="ru">
                <a:solidFill>
                  <a:srgbClr val="434343"/>
                </a:solidFill>
              </a:rPr>
              <a:t>много маленьких интерфейсов лучше чем один большой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Dependency inverion - </a:t>
            </a:r>
            <a:r>
              <a:rPr lang="ru">
                <a:solidFill>
                  <a:srgbClr val="434343"/>
                </a:solidFill>
              </a:rPr>
              <a:t>любая реализация должна зависеть на абстракцию</a:t>
            </a:r>
            <a:r>
              <a:rPr lang="ru" sz="1800">
                <a:solidFill>
                  <a:srgbClr val="434343"/>
                </a:solidFill>
              </a:rPr>
              <a:t>. </a:t>
            </a:r>
            <a:r>
              <a:rPr lang="ru">
                <a:solidFill>
                  <a:srgbClr val="434343"/>
                </a:solidFill>
              </a:rPr>
              <a:t>Это касается не только отдельных частей приложения, но и всего приложения в целом</a:t>
            </a:r>
            <a:r>
              <a:rPr lang="ru" sz="1800">
                <a:solidFill>
                  <a:srgbClr val="434343"/>
                </a:solidFill>
              </a:rPr>
              <a:t>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ООП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Наследование в скала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ООП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Множественное наследование. Diamond problem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3D4E6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311700" y="277000"/>
            <a:ext cx="8520600" cy="572700"/>
          </a:xfrm>
          <a:prstGeom prst="rect">
            <a:avLst/>
          </a:prstGeom>
          <a:solidFill>
            <a:srgbClr val="FFDD2D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Часть 1. ООП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311700" y="1108600"/>
            <a:ext cx="85206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ru" sz="1800">
                <a:solidFill>
                  <a:srgbClr val="434343"/>
                </a:solidFill>
              </a:rPr>
              <a:t>Линеизация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