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 Id="rId152" Type="http://schemas.openxmlformats.org/officeDocument/2006/relationships/slide" Target="slides/slide148.xml"/><Relationship Id="rId151" Type="http://schemas.openxmlformats.org/officeDocument/2006/relationships/slide" Target="slides/slide1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0" name="Shape 7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5" name="Shape 7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1" name="Shape 8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6" name="Shape 806"/>
        <p:cNvGrpSpPr/>
        <p:nvPr/>
      </p:nvGrpSpPr>
      <p:grpSpPr>
        <a:xfrm>
          <a:off x="0" y="0"/>
          <a:ext cx="0" cy="0"/>
          <a:chOff x="0" y="0"/>
          <a:chExt cx="0" cy="0"/>
        </a:xfrm>
      </p:grpSpPr>
      <p:sp>
        <p:nvSpPr>
          <p:cNvPr id="807" name="Shape 8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8" name="Shape 8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7" name="Shape 8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2" name="Shape 8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6" name="Shape 896"/>
        <p:cNvGrpSpPr/>
        <p:nvPr/>
      </p:nvGrpSpPr>
      <p:grpSpPr>
        <a:xfrm>
          <a:off x="0" y="0"/>
          <a:ext cx="0" cy="0"/>
          <a:chOff x="0" y="0"/>
          <a:chExt cx="0" cy="0"/>
        </a:xfrm>
      </p:grpSpPr>
      <p:sp>
        <p:nvSpPr>
          <p:cNvPr id="897" name="Shape 8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8" name="Shape 8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9" name="Shape 9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2" name="Shape 9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6" name="Shape 936"/>
        <p:cNvGrpSpPr/>
        <p:nvPr/>
      </p:nvGrpSpPr>
      <p:grpSpPr>
        <a:xfrm>
          <a:off x="0" y="0"/>
          <a:ext cx="0" cy="0"/>
          <a:chOff x="0" y="0"/>
          <a:chExt cx="0" cy="0"/>
        </a:xfrm>
      </p:grpSpPr>
      <p:sp>
        <p:nvSpPr>
          <p:cNvPr id="937" name="Shape 9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8" name="Shape 9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3" name="Shape 943"/>
        <p:cNvGrpSpPr/>
        <p:nvPr/>
      </p:nvGrpSpPr>
      <p:grpSpPr>
        <a:xfrm>
          <a:off x="0" y="0"/>
          <a:ext cx="0" cy="0"/>
          <a:chOff x="0" y="0"/>
          <a:chExt cx="0" cy="0"/>
        </a:xfrm>
      </p:grpSpPr>
      <p:sp>
        <p:nvSpPr>
          <p:cNvPr id="944" name="Shape 9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5" name="Shape 9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9" name="Shape 949"/>
        <p:cNvGrpSpPr/>
        <p:nvPr/>
      </p:nvGrpSpPr>
      <p:grpSpPr>
        <a:xfrm>
          <a:off x="0" y="0"/>
          <a:ext cx="0" cy="0"/>
          <a:chOff x="0" y="0"/>
          <a:chExt cx="0" cy="0"/>
        </a:xfrm>
      </p:grpSpPr>
      <p:sp>
        <p:nvSpPr>
          <p:cNvPr id="950" name="Shape 9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1" name="Shape 9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7" name="Shape 9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3" name="Shape 9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9" name="Shape 9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4" name="Shape 974"/>
        <p:cNvGrpSpPr/>
        <p:nvPr/>
      </p:nvGrpSpPr>
      <p:grpSpPr>
        <a:xfrm>
          <a:off x="0" y="0"/>
          <a:ext cx="0" cy="0"/>
          <a:chOff x="0" y="0"/>
          <a:chExt cx="0" cy="0"/>
        </a:xfrm>
      </p:grpSpPr>
      <p:sp>
        <p:nvSpPr>
          <p:cNvPr id="975" name="Shape 9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6" name="Shape 9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1" name="Shape 981"/>
        <p:cNvGrpSpPr/>
        <p:nvPr/>
      </p:nvGrpSpPr>
      <p:grpSpPr>
        <a:xfrm>
          <a:off x="0" y="0"/>
          <a:ext cx="0" cy="0"/>
          <a:chOff x="0" y="0"/>
          <a:chExt cx="0" cy="0"/>
        </a:xfrm>
      </p:grpSpPr>
      <p:sp>
        <p:nvSpPr>
          <p:cNvPr id="982" name="Shape 9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3" name="Shape 9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9" name="Shape 9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4" name="Shape 994"/>
        <p:cNvGrpSpPr/>
        <p:nvPr/>
      </p:nvGrpSpPr>
      <p:grpSpPr>
        <a:xfrm>
          <a:off x="0" y="0"/>
          <a:ext cx="0" cy="0"/>
          <a:chOff x="0" y="0"/>
          <a:chExt cx="0" cy="0"/>
        </a:xfrm>
      </p:grpSpPr>
      <p:sp>
        <p:nvSpPr>
          <p:cNvPr id="995" name="Shape 9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6" name="Shape 9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0" name="Shape 1000"/>
        <p:cNvGrpSpPr/>
        <p:nvPr/>
      </p:nvGrpSpPr>
      <p:grpSpPr>
        <a:xfrm>
          <a:off x="0" y="0"/>
          <a:ext cx="0" cy="0"/>
          <a:chOff x="0" y="0"/>
          <a:chExt cx="0" cy="0"/>
        </a:xfrm>
      </p:grpSpPr>
      <p:sp>
        <p:nvSpPr>
          <p:cNvPr id="1001" name="Shape 10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2" name="Shape 10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7" name="Shape 1007"/>
        <p:cNvGrpSpPr/>
        <p:nvPr/>
      </p:nvGrpSpPr>
      <p:grpSpPr>
        <a:xfrm>
          <a:off x="0" y="0"/>
          <a:ext cx="0" cy="0"/>
          <a:chOff x="0" y="0"/>
          <a:chExt cx="0" cy="0"/>
        </a:xfrm>
      </p:grpSpPr>
      <p:sp>
        <p:nvSpPr>
          <p:cNvPr id="1008" name="Shape 10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9" name="Shape 10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3" name="Shape 1013"/>
        <p:cNvGrpSpPr/>
        <p:nvPr/>
      </p:nvGrpSpPr>
      <p:grpSpPr>
        <a:xfrm>
          <a:off x="0" y="0"/>
          <a:ext cx="0" cy="0"/>
          <a:chOff x="0" y="0"/>
          <a:chExt cx="0" cy="0"/>
        </a:xfrm>
      </p:grpSpPr>
      <p:sp>
        <p:nvSpPr>
          <p:cNvPr id="1014" name="Shape 10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5" name="Shape 10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9" name="Shape 1019"/>
        <p:cNvGrpSpPr/>
        <p:nvPr/>
      </p:nvGrpSpPr>
      <p:grpSpPr>
        <a:xfrm>
          <a:off x="0" y="0"/>
          <a:ext cx="0" cy="0"/>
          <a:chOff x="0" y="0"/>
          <a:chExt cx="0" cy="0"/>
        </a:xfrm>
      </p:grpSpPr>
      <p:sp>
        <p:nvSpPr>
          <p:cNvPr id="1020" name="Shape 10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1" name="Shape 10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5" name="Shape 1025"/>
        <p:cNvGrpSpPr/>
        <p:nvPr/>
      </p:nvGrpSpPr>
      <p:grpSpPr>
        <a:xfrm>
          <a:off x="0" y="0"/>
          <a:ext cx="0" cy="0"/>
          <a:chOff x="0" y="0"/>
          <a:chExt cx="0" cy="0"/>
        </a:xfrm>
      </p:grpSpPr>
      <p:sp>
        <p:nvSpPr>
          <p:cNvPr id="1026" name="Shape 10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7" name="Shape 10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1" name="Shape 1031"/>
        <p:cNvGrpSpPr/>
        <p:nvPr/>
      </p:nvGrpSpPr>
      <p:grpSpPr>
        <a:xfrm>
          <a:off x="0" y="0"/>
          <a:ext cx="0" cy="0"/>
          <a:chOff x="0" y="0"/>
          <a:chExt cx="0" cy="0"/>
        </a:xfrm>
      </p:grpSpPr>
      <p:sp>
        <p:nvSpPr>
          <p:cNvPr id="1032" name="Shape 10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3" name="Shape 10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3" name="Shape 6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7" name="Shape 6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SOLID_(object-oriented_desig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0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tackoverflow.com/questions/10603982/why-is-function-a1-b-not-about-allowing-any-supertypes-as-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hyperlink" Target="http://www.artima.com/weblogs/viewpost.jsp?thread=270195"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 Id="rId4"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scala-lang.org/download/" TargetMode="External"/><Relationship Id="rId4" Type="http://schemas.openxmlformats.org/officeDocument/2006/relationships/hyperlink" Target="https://www.jetbrains.com/idea/download/" TargetMode="External"/><Relationship Id="rId9" Type="http://schemas.openxmlformats.org/officeDocument/2006/relationships/hyperlink" Target="http://www.scala-sbt.org/" TargetMode="External"/><Relationship Id="rId5" Type="http://schemas.openxmlformats.org/officeDocument/2006/relationships/hyperlink" Target="http://www.oracle.com/technetwork/java/javase/downloads/jdk8-downloads-2133151.html" TargetMode="External"/><Relationship Id="rId6" Type="http://schemas.openxmlformats.org/officeDocument/2006/relationships/hyperlink" Target="https://git-scm.com/downloads" TargetMode="External"/><Relationship Id="rId7" Type="http://schemas.openxmlformats.org/officeDocument/2006/relationships/hyperlink" Target="https://tortoisegit.org/" TargetMode="External"/><Relationship Id="rId8" Type="http://schemas.openxmlformats.org/officeDocument/2006/relationships/hyperlink" Target="https://www.sourcetreeapp.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en.wikipedia.org/wiki/Merge_sor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www.scalates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user_guide/property_based_test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oracle.com/javase/tutorial/essential/excep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21" name="Shape 121"/>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22" name="Shape 122"/>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23" name="Shape 123"/>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5" name="Shape 725"/>
        <p:cNvGrpSpPr/>
        <p:nvPr/>
      </p:nvGrpSpPr>
      <p:grpSpPr>
        <a:xfrm>
          <a:off x="0" y="0"/>
          <a:ext cx="0" cy="0"/>
          <a:chOff x="0" y="0"/>
          <a:chExt cx="0" cy="0"/>
        </a:xfrm>
      </p:grpSpPr>
      <p:sp>
        <p:nvSpPr>
          <p:cNvPr id="726" name="Shape 7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7" name="Shape 727"/>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inverison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1" name="Shape 731"/>
        <p:cNvGrpSpPr/>
        <p:nvPr/>
      </p:nvGrpSpPr>
      <p:grpSpPr>
        <a:xfrm>
          <a:off x="0" y="0"/>
          <a:ext cx="0" cy="0"/>
          <a:chOff x="0" y="0"/>
          <a:chExt cx="0" cy="0"/>
        </a:xfrm>
      </p:grpSpPr>
      <p:sp>
        <p:nvSpPr>
          <p:cNvPr id="732" name="Shape 73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3" name="Shape 733"/>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914400" rtl="0">
              <a:spcBef>
                <a:spcPts val="0"/>
              </a:spcBef>
              <a:buClr>
                <a:srgbClr val="434343"/>
              </a:buClr>
              <a:buChar char="●"/>
            </a:pPr>
            <a:r>
              <a:rPr lang="ru">
                <a:solidFill>
                  <a:srgbClr val="434343"/>
                </a:solidFill>
              </a:rPr>
              <a:t>трейтов</a:t>
            </a:r>
          </a:p>
          <a:p>
            <a:pPr indent="-228600" lvl="0" marL="914400" rtl="0">
              <a:spcBef>
                <a:spcPts val="0"/>
              </a:spcBef>
              <a:buClr>
                <a:srgbClr val="434343"/>
              </a:buClr>
              <a:buChar char="●"/>
            </a:pPr>
            <a:r>
              <a:rPr lang="ru">
                <a:solidFill>
                  <a:srgbClr val="434343"/>
                </a:solidFill>
              </a:rPr>
              <a:t>классов</a:t>
            </a:r>
          </a:p>
          <a:p>
            <a:pPr indent="-228600" lvl="0" marL="914400" rtl="0">
              <a:spcBef>
                <a:spcPts val="0"/>
              </a:spcBef>
              <a:buClr>
                <a:srgbClr val="434343"/>
              </a:buClr>
              <a:buChar char="●"/>
            </a:pPr>
            <a:r>
              <a:rPr lang="ru">
                <a:solidFill>
                  <a:srgbClr val="434343"/>
                </a:solidFill>
              </a:rPr>
              <a:t>абстрактных классов</a:t>
            </a:r>
          </a:p>
          <a:p>
            <a:pPr indent="-228600" lvl="0" marL="914400" rtl="0">
              <a:spcBef>
                <a:spcPts val="0"/>
              </a:spcBef>
              <a:buClr>
                <a:srgbClr val="434343"/>
              </a:buClr>
              <a:buChar char="●"/>
            </a:pPr>
            <a:r>
              <a:rPr lang="ru">
                <a:solidFill>
                  <a:srgbClr val="434343"/>
                </a:solidFill>
              </a:rPr>
              <a:t>кейс классов. </a:t>
            </a:r>
          </a:p>
          <a:p>
            <a:pPr indent="457200" lvl="0" rtl="0">
              <a:spcBef>
                <a:spcPts val="0"/>
              </a:spcBef>
              <a:buNone/>
            </a:pPr>
            <a:r>
              <a:rPr lang="ru">
                <a:solidFill>
                  <a:srgbClr val="434343"/>
                </a:solidFill>
              </a:rPr>
              <a:t>Нельзя </a:t>
            </a:r>
          </a:p>
          <a:p>
            <a:pPr indent="-228600" lvl="0" marL="914400" rtl="0">
              <a:spcBef>
                <a:spcPts val="0"/>
              </a:spcBef>
              <a:buClr>
                <a:srgbClr val="434343"/>
              </a:buClr>
              <a:buChar char="●"/>
            </a:pPr>
            <a:r>
              <a:rPr lang="ru">
                <a:solidFill>
                  <a:srgbClr val="434343"/>
                </a:solidFill>
              </a:rPr>
              <a:t>от объектов</a:t>
            </a:r>
          </a:p>
          <a:p>
            <a:pPr indent="-228600" lvl="0" marL="9144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7" name="Shape 737"/>
        <p:cNvGrpSpPr/>
        <p:nvPr/>
      </p:nvGrpSpPr>
      <p:grpSpPr>
        <a:xfrm>
          <a:off x="0" y="0"/>
          <a:ext cx="0" cy="0"/>
          <a:chOff x="0" y="0"/>
          <a:chExt cx="0" cy="0"/>
        </a:xfrm>
      </p:grpSpPr>
      <p:sp>
        <p:nvSpPr>
          <p:cNvPr id="738" name="Shape 7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9" name="Shape 739"/>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0" name="Shape 740"/>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4" name="Shape 744"/>
        <p:cNvGrpSpPr/>
        <p:nvPr/>
      </p:nvGrpSpPr>
      <p:grpSpPr>
        <a:xfrm>
          <a:off x="0" y="0"/>
          <a:ext cx="0" cy="0"/>
          <a:chOff x="0" y="0"/>
          <a:chExt cx="0" cy="0"/>
        </a:xfrm>
      </p:grpSpPr>
      <p:sp>
        <p:nvSpPr>
          <p:cNvPr id="745" name="Shape 7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46" name="Shape 746"/>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приватными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0" name="Shape 750"/>
        <p:cNvGrpSpPr/>
        <p:nvPr/>
      </p:nvGrpSpPr>
      <p:grpSpPr>
        <a:xfrm>
          <a:off x="0" y="0"/>
          <a:ext cx="0" cy="0"/>
          <a:chOff x="0" y="0"/>
          <a:chExt cx="0" cy="0"/>
        </a:xfrm>
      </p:grpSpPr>
      <p:sp>
        <p:nvSpPr>
          <p:cNvPr id="751" name="Shape 7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2" name="Shape 752"/>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53" name="Shape 753"/>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9" name="Shape 759"/>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9144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9144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3" name="Shape 763"/>
        <p:cNvGrpSpPr/>
        <p:nvPr/>
      </p:nvGrpSpPr>
      <p:grpSpPr>
        <a:xfrm>
          <a:off x="0" y="0"/>
          <a:ext cx="0" cy="0"/>
          <a:chOff x="0" y="0"/>
          <a:chExt cx="0" cy="0"/>
        </a:xfrm>
      </p:grpSpPr>
      <p:sp>
        <p:nvSpPr>
          <p:cNvPr id="764" name="Shape 7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65" name="Shape 765"/>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6" name="Shape 766"/>
          <p:cNvSpPr txBox="1"/>
          <p:nvPr/>
        </p:nvSpPr>
        <p:spPr>
          <a:xfrm>
            <a:off x="311700" y="1609900"/>
            <a:ext cx="5425800" cy="2662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SomeMarker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2" name="Shape 772"/>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73" name="Shape 773"/>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7" name="Shape 777"/>
        <p:cNvGrpSpPr/>
        <p:nvPr/>
      </p:nvGrpSpPr>
      <p:grpSpPr>
        <a:xfrm>
          <a:off x="0" y="0"/>
          <a:ext cx="0" cy="0"/>
          <a:chOff x="0" y="0"/>
          <a:chExt cx="0" cy="0"/>
        </a:xfrm>
      </p:grpSpPr>
      <p:sp>
        <p:nvSpPr>
          <p:cNvPr id="778" name="Shape 7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9" name="Shape 779"/>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0" name="Shape 780"/>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4" name="Shape 784"/>
        <p:cNvGrpSpPr/>
        <p:nvPr/>
      </p:nvGrpSpPr>
      <p:grpSpPr>
        <a:xfrm>
          <a:off x="0" y="0"/>
          <a:ext cx="0" cy="0"/>
          <a:chOff x="0" y="0"/>
          <a:chExt cx="0" cy="0"/>
        </a:xfrm>
      </p:grpSpPr>
      <p:sp>
        <p:nvSpPr>
          <p:cNvPr id="785" name="Shape 7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86" name="Shape 786"/>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Суть правила заключается в том, что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9144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конструируемого класса </a:t>
            </a:r>
          </a:p>
          <a:p>
            <a:pPr indent="-228600" lvl="0" marL="9144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обратиться к </a:t>
            </a:r>
            <a:r>
              <a:rPr b="1" lang="ru">
                <a:solidFill>
                  <a:srgbClr val="434343"/>
                </a:solidFill>
              </a:rPr>
              <a:t>memberName</a:t>
            </a:r>
            <a:r>
              <a:rPr lang="ru">
                <a:solidFill>
                  <a:srgbClr val="434343"/>
                </a:solidFill>
              </a:rPr>
              <a:t> ближайшего суперкласс,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7" name="Shape 127"/>
        <p:cNvGrpSpPr/>
        <p:nvPr/>
      </p:nvGrpSpPr>
      <p:grpSpPr>
        <a:xfrm>
          <a:off x="0" y="0"/>
          <a:ext cx="0" cy="0"/>
          <a:chOff x="0" y="0"/>
          <a:chExt cx="0" cy="0"/>
        </a:xfrm>
      </p:grpSpPr>
      <p:sp>
        <p:nvSpPr>
          <p:cNvPr id="128" name="Shape 128"/>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9" name="Shape 129"/>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Часть 1. Основы Scala  </a:t>
            </a:r>
          </a:p>
        </p:txBody>
      </p:sp>
      <p:pic>
        <p:nvPicPr>
          <p:cNvPr descr="gerb.png" id="130" name="Shape 130"/>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0" name="Shape 790"/>
        <p:cNvGrpSpPr/>
        <p:nvPr/>
      </p:nvGrpSpPr>
      <p:grpSpPr>
        <a:xfrm>
          <a:off x="0" y="0"/>
          <a:ext cx="0" cy="0"/>
          <a:chOff x="0" y="0"/>
          <a:chExt cx="0" cy="0"/>
        </a:xfrm>
      </p:grpSpPr>
      <p:sp>
        <p:nvSpPr>
          <p:cNvPr id="791" name="Shape 7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2" name="Shape 792"/>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6" name="Shape 796"/>
        <p:cNvGrpSpPr/>
        <p:nvPr/>
      </p:nvGrpSpPr>
      <p:grpSpPr>
        <a:xfrm>
          <a:off x="0" y="0"/>
          <a:ext cx="0" cy="0"/>
          <a:chOff x="0" y="0"/>
          <a:chExt cx="0" cy="0"/>
        </a:xfrm>
      </p:grpSpPr>
      <p:sp>
        <p:nvSpPr>
          <p:cNvPr id="797" name="Shape 7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8" name="Shape 798"/>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13716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13716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2" name="Shape 802"/>
        <p:cNvGrpSpPr/>
        <p:nvPr/>
      </p:nvGrpSpPr>
      <p:grpSpPr>
        <a:xfrm>
          <a:off x="0" y="0"/>
          <a:ext cx="0" cy="0"/>
          <a:chOff x="0" y="0"/>
          <a:chExt cx="0" cy="0"/>
        </a:xfrm>
      </p:grpSpPr>
      <p:sp>
        <p:nvSpPr>
          <p:cNvPr id="803" name="Shape 8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04" name="Shape 804"/>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05" name="Shape 805"/>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9" name="Shape 809"/>
        <p:cNvGrpSpPr/>
        <p:nvPr/>
      </p:nvGrpSpPr>
      <p:grpSpPr>
        <a:xfrm>
          <a:off x="0" y="0"/>
          <a:ext cx="0" cy="0"/>
          <a:chOff x="0" y="0"/>
          <a:chExt cx="0" cy="0"/>
        </a:xfrm>
      </p:grpSpPr>
      <p:sp>
        <p:nvSpPr>
          <p:cNvPr id="810" name="Shape 8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1" name="Shape 811"/>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 трейта(или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5" name="Shape 815"/>
        <p:cNvGrpSpPr/>
        <p:nvPr/>
      </p:nvGrpSpPr>
      <p:grpSpPr>
        <a:xfrm>
          <a:off x="0" y="0"/>
          <a:ext cx="0" cy="0"/>
          <a:chOff x="0" y="0"/>
          <a:chExt cx="0" cy="0"/>
        </a:xfrm>
      </p:grpSpPr>
      <p:sp>
        <p:nvSpPr>
          <p:cNvPr id="816" name="Shape 81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7" name="Shape 817"/>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18" name="Shape 818"/>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24" name="Shape 824"/>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8" name="Shape 828"/>
        <p:cNvGrpSpPr/>
        <p:nvPr/>
      </p:nvGrpSpPr>
      <p:grpSpPr>
        <a:xfrm>
          <a:off x="0" y="0"/>
          <a:ext cx="0" cy="0"/>
          <a:chOff x="0" y="0"/>
          <a:chExt cx="0" cy="0"/>
        </a:xfrm>
      </p:grpSpPr>
      <p:sp>
        <p:nvSpPr>
          <p:cNvPr id="829" name="Shape 82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30" name="Shape 830"/>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и,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4" name="Shape 834"/>
        <p:cNvGrpSpPr/>
        <p:nvPr/>
      </p:nvGrpSpPr>
      <p:grpSpPr>
        <a:xfrm>
          <a:off x="0" y="0"/>
          <a:ext cx="0" cy="0"/>
          <a:chOff x="0" y="0"/>
          <a:chExt cx="0" cy="0"/>
        </a:xfrm>
      </p:grpSpPr>
      <p:sp>
        <p:nvSpPr>
          <p:cNvPr id="835" name="Shape 8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36" name="Shape 836"/>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37" name="Shape 837"/>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1" name="Shape 841"/>
        <p:cNvGrpSpPr/>
        <p:nvPr/>
      </p:nvGrpSpPr>
      <p:grpSpPr>
        <a:xfrm>
          <a:off x="0" y="0"/>
          <a:ext cx="0" cy="0"/>
          <a:chOff x="0" y="0"/>
          <a:chExt cx="0" cy="0"/>
        </a:xfrm>
      </p:grpSpPr>
      <p:sp>
        <p:nvSpPr>
          <p:cNvPr id="842" name="Shape 8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43" name="Shape 84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4" name="Shape 844"/>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50" name="Shape 850"/>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мы могли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p>
          <a:p>
            <a:pPr indent="457200" lvl="0" marL="0" rtl="0">
              <a:spcBef>
                <a:spcPts val="0"/>
              </a:spcBef>
              <a:buNone/>
            </a:pP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(их еще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36" name="Shape 136"/>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4" name="Shape 854"/>
        <p:cNvGrpSpPr/>
        <p:nvPr/>
      </p:nvGrpSpPr>
      <p:grpSpPr>
        <a:xfrm>
          <a:off x="0" y="0"/>
          <a:ext cx="0" cy="0"/>
          <a:chOff x="0" y="0"/>
          <a:chExt cx="0" cy="0"/>
        </a:xfrm>
      </p:grpSpPr>
      <p:sp>
        <p:nvSpPr>
          <p:cNvPr id="855" name="Shape 8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56" name="Shape 856"/>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0" name="Shape 860"/>
        <p:cNvGrpSpPr/>
        <p:nvPr/>
      </p:nvGrpSpPr>
      <p:grpSpPr>
        <a:xfrm>
          <a:off x="0" y="0"/>
          <a:ext cx="0" cy="0"/>
          <a:chOff x="0" y="0"/>
          <a:chExt cx="0" cy="0"/>
        </a:xfrm>
      </p:grpSpPr>
      <p:sp>
        <p:nvSpPr>
          <p:cNvPr id="861" name="Shape 8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62" name="Shape 862"/>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3" name="Shape 863"/>
          <p:cNvSpPr txBox="1"/>
          <p:nvPr/>
        </p:nvSpPr>
        <p:spPr>
          <a:xfrm>
            <a:off x="311700" y="1595800"/>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trait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class </a:t>
            </a:r>
            <a:r>
              <a:rPr lang="ru" sz="1000">
                <a:solidFill>
                  <a:schemeClr val="dk1"/>
                </a:solidFill>
                <a:highlight>
                  <a:srgbClr val="FFFFFF"/>
                </a:highlight>
                <a:latin typeface="Courier New"/>
                <a:ea typeface="Courier New"/>
                <a:cs typeface="Courier New"/>
                <a:sym typeface="Courier New"/>
              </a:rPr>
              <a:t>SeqBinder </a:t>
            </a:r>
            <a:r>
              <a:rPr b="1" lang="ru" sz="1000">
                <a:solidFill>
                  <a:srgbClr val="000080"/>
                </a:solidFill>
                <a:highlight>
                  <a:srgbClr val="FFFFFF"/>
                </a:highlight>
                <a:latin typeface="Courier New"/>
                <a:ea typeface="Courier New"/>
                <a:cs typeface="Courier New"/>
                <a:sym typeface="Courier New"/>
              </a:rPr>
              <a:t>extends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badFill(count: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forSome </a:t>
            </a: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type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[_]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class </a:t>
            </a:r>
            <a:r>
              <a:rPr lang="ru" sz="1000">
                <a:solidFill>
                  <a:schemeClr val="dk1"/>
                </a:solidFill>
                <a:highlight>
                  <a:srgbClr val="FFFFFF"/>
                </a:highlight>
                <a:latin typeface="Courier New"/>
                <a:ea typeface="Courier New"/>
                <a:cs typeface="Courier New"/>
                <a:sym typeface="Courier New"/>
              </a:rPr>
              <a:t>SetBinder </a:t>
            </a:r>
            <a:r>
              <a:rPr b="1" lang="ru" sz="1000">
                <a:solidFill>
                  <a:srgbClr val="000080"/>
                </a:solidFill>
                <a:highlight>
                  <a:srgbClr val="FFFFFF"/>
                </a:highlight>
                <a:latin typeface="Courier New"/>
                <a:ea typeface="Courier New"/>
                <a:cs typeface="Courier New"/>
                <a:sym typeface="Courier New"/>
              </a:rPr>
              <a:t>extends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SeqBinder).bind(</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SetBinder).bind(</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SeqBinder).badFill(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SetBinder).fill(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Courier New"/>
                <a:ea typeface="Courier New"/>
                <a:cs typeface="Courier New"/>
                <a:sym typeface="Courier New"/>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7" name="Shape 867"/>
        <p:cNvGrpSpPr/>
        <p:nvPr/>
      </p:nvGrpSpPr>
      <p:grpSpPr>
        <a:xfrm>
          <a:off x="0" y="0"/>
          <a:ext cx="0" cy="0"/>
          <a:chOff x="0" y="0"/>
          <a:chExt cx="0" cy="0"/>
        </a:xfrm>
      </p:grpSpPr>
      <p:sp>
        <p:nvSpPr>
          <p:cNvPr id="868" name="Shape 8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69" name="Shape 869"/>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0" name="Shape 870"/>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76" name="Shape 876"/>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latin typeface="Verdana"/>
                <a:ea typeface="Verdana"/>
                <a:cs typeface="Verdana"/>
                <a:sym typeface="Verdana"/>
              </a:rPr>
              <a:t>import </a:t>
            </a:r>
            <a:r>
              <a:rPr lang="ru" sz="1100">
                <a:solidFill>
                  <a:schemeClr val="dk1"/>
                </a:solidFill>
                <a:latin typeface="Verdana"/>
                <a:ea typeface="Verdana"/>
                <a:cs typeface="Verdana"/>
                <a:sym typeface="Verdana"/>
              </a:rPr>
              <a:t>Binder4._</a:t>
            </a:r>
          </a:p>
          <a:p>
            <a:pPr indent="0" lvl="0" marL="914400" rtl="0">
              <a:spcBef>
                <a:spcPts val="0"/>
              </a:spcBef>
              <a:buNone/>
            </a:pPr>
            <a:r>
              <a:rPr b="1" lang="ru" sz="1100">
                <a:solidFill>
                  <a:srgbClr val="000080"/>
                </a:solidFill>
                <a:latin typeface="Verdana"/>
                <a:ea typeface="Verdana"/>
                <a:cs typeface="Verdana"/>
                <a:sym typeface="Verdana"/>
              </a:rPr>
              <a:t>val </a:t>
            </a:r>
            <a:r>
              <a:rPr lang="ru" sz="1100">
                <a:solidFill>
                  <a:schemeClr val="dk1"/>
                </a:solidFill>
                <a:latin typeface="Verdana"/>
                <a:ea typeface="Verdana"/>
                <a:cs typeface="Verdana"/>
                <a:sym typeface="Verdana"/>
              </a:rPr>
              <a:t>set = </a:t>
            </a:r>
            <a:r>
              <a:rPr i="1" lang="ru" sz="1100">
                <a:solidFill>
                  <a:schemeClr val="dk1"/>
                </a:solidFill>
                <a:latin typeface="Verdana"/>
                <a:ea typeface="Verdana"/>
                <a:cs typeface="Verdana"/>
                <a:sym typeface="Verdana"/>
              </a:rPr>
              <a:t>bind</a:t>
            </a:r>
            <a:r>
              <a:rPr lang="ru" sz="1100">
                <a:solidFill>
                  <a:schemeClr val="dk1"/>
                </a:solidFill>
                <a:latin typeface="Verdana"/>
                <a:ea typeface="Verdana"/>
                <a:cs typeface="Verdana"/>
                <a:sym typeface="Verdana"/>
              </a:rPr>
              <a:t>[Int, </a:t>
            </a:r>
            <a:r>
              <a:rPr lang="ru" sz="1100">
                <a:solidFill>
                  <a:srgbClr val="20999D"/>
                </a:solidFill>
                <a:latin typeface="Verdana"/>
                <a:ea typeface="Verdana"/>
                <a:cs typeface="Verdana"/>
                <a:sym typeface="Verdana"/>
              </a:rPr>
              <a:t>Set</a:t>
            </a:r>
            <a:r>
              <a:rPr lang="ru" sz="1100">
                <a:solidFill>
                  <a:schemeClr val="dk1"/>
                </a:solidFill>
                <a:latin typeface="Verdana"/>
                <a:ea typeface="Verdana"/>
                <a:cs typeface="Verdana"/>
                <a:sym typeface="Verdana"/>
              </a:rPr>
              <a:t>](</a:t>
            </a:r>
            <a:r>
              <a:rPr lang="ru" sz="1100">
                <a:solidFill>
                  <a:srgbClr val="0000FF"/>
                </a:solidFill>
                <a:latin typeface="Verdana"/>
                <a:ea typeface="Verdana"/>
                <a:cs typeface="Verdana"/>
                <a:sym typeface="Verdana"/>
              </a:rPr>
              <a:t>10</a:t>
            </a:r>
            <a:r>
              <a:rPr lang="ru" sz="1100">
                <a:solidFill>
                  <a:schemeClr val="dk1"/>
                </a:solidFill>
                <a:latin typeface="Verdana"/>
                <a:ea typeface="Verdana"/>
                <a:cs typeface="Verdana"/>
                <a:sym typeface="Verdana"/>
              </a:rPr>
              <a:t>) </a:t>
            </a:r>
          </a:p>
          <a:p>
            <a:pPr indent="0" lvl="0" marL="914400" rtl="0">
              <a:spcBef>
                <a:spcPts val="0"/>
              </a:spcBef>
              <a:buNone/>
            </a:pPr>
            <a:r>
              <a:rPr b="1" lang="ru" sz="1100">
                <a:solidFill>
                  <a:srgbClr val="000080"/>
                </a:solidFill>
                <a:latin typeface="Verdana"/>
                <a:ea typeface="Verdana"/>
                <a:cs typeface="Verdana"/>
                <a:sym typeface="Verdana"/>
              </a:rPr>
              <a:t>val </a:t>
            </a:r>
            <a:r>
              <a:rPr lang="ru" sz="1100">
                <a:solidFill>
                  <a:schemeClr val="dk1"/>
                </a:solidFill>
                <a:latin typeface="Verdana"/>
                <a:ea typeface="Verdana"/>
                <a:cs typeface="Verdana"/>
                <a:sym typeface="Verdana"/>
              </a:rPr>
              <a:t>seq = </a:t>
            </a:r>
            <a:r>
              <a:rPr i="1" lang="ru" sz="1100">
                <a:solidFill>
                  <a:schemeClr val="dk1"/>
                </a:solidFill>
                <a:latin typeface="Verdana"/>
                <a:ea typeface="Verdana"/>
                <a:cs typeface="Verdana"/>
                <a:sym typeface="Verdana"/>
              </a:rPr>
              <a:t>bind</a:t>
            </a:r>
            <a:r>
              <a:rPr lang="ru" sz="1100">
                <a:solidFill>
                  <a:schemeClr val="dk1"/>
                </a:solidFill>
                <a:latin typeface="Verdana"/>
                <a:ea typeface="Verdana"/>
                <a:cs typeface="Verdana"/>
                <a:sym typeface="Verdana"/>
              </a:rPr>
              <a:t>[Int, </a:t>
            </a:r>
            <a:r>
              <a:rPr lang="ru" sz="1100">
                <a:solidFill>
                  <a:srgbClr val="20999D"/>
                </a:solidFill>
                <a:latin typeface="Verdana"/>
                <a:ea typeface="Verdana"/>
                <a:cs typeface="Verdana"/>
                <a:sym typeface="Verdana"/>
              </a:rPr>
              <a:t>Seq</a:t>
            </a:r>
            <a:r>
              <a:rPr lang="ru" sz="1100">
                <a:solidFill>
                  <a:schemeClr val="dk1"/>
                </a:solidFill>
                <a:latin typeface="Verdana"/>
                <a:ea typeface="Verdana"/>
                <a:cs typeface="Verdana"/>
                <a:sym typeface="Verdana"/>
              </a:rPr>
              <a:t>](</a:t>
            </a:r>
            <a:r>
              <a:rPr lang="ru" sz="1100">
                <a:solidFill>
                  <a:srgbClr val="0000FF"/>
                </a:solidFill>
                <a:latin typeface="Verdana"/>
                <a:ea typeface="Verdana"/>
                <a:cs typeface="Verdana"/>
                <a:sym typeface="Verdana"/>
              </a:rPr>
              <a:t>10</a:t>
            </a:r>
            <a:r>
              <a:rPr lang="ru" sz="1100">
                <a:solidFill>
                  <a:schemeClr val="dk1"/>
                </a:solidFill>
                <a:latin typeface="Verdana"/>
                <a:ea typeface="Verdana"/>
                <a:cs typeface="Verdana"/>
                <a:sym typeface="Verdana"/>
              </a:rPr>
              <a:t>) </a:t>
            </a:r>
          </a:p>
          <a:p>
            <a:pPr indent="457200" lvl="0" marL="0" rtl="0">
              <a:spcBef>
                <a:spcPts val="0"/>
              </a:spcBef>
              <a:buNone/>
            </a:pPr>
            <a:r>
              <a:rPr lang="ru">
                <a:solidFill>
                  <a:srgbClr val="434343"/>
                </a:solidFill>
              </a:rPr>
              <a:t>Разораться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0" name="Shape 880"/>
        <p:cNvGrpSpPr/>
        <p:nvPr/>
      </p:nvGrpSpPr>
      <p:grpSpPr>
        <a:xfrm>
          <a:off x="0" y="0"/>
          <a:ext cx="0" cy="0"/>
          <a:chOff x="0" y="0"/>
          <a:chExt cx="0" cy="0"/>
        </a:xfrm>
      </p:grpSpPr>
      <p:sp>
        <p:nvSpPr>
          <p:cNvPr id="881" name="Shape 88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82" name="Shape 882"/>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9144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9144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6" name="Shape 886"/>
        <p:cNvGrpSpPr/>
        <p:nvPr/>
      </p:nvGrpSpPr>
      <p:grpSpPr>
        <a:xfrm>
          <a:off x="0" y="0"/>
          <a:ext cx="0" cy="0"/>
          <a:chOff x="0" y="0"/>
          <a:chExt cx="0" cy="0"/>
        </a:xfrm>
      </p:grpSpPr>
      <p:sp>
        <p:nvSpPr>
          <p:cNvPr id="887" name="Shape 8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88" name="Shape 888"/>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89" name="Shape 889"/>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3" name="Shape 893"/>
        <p:cNvGrpSpPr/>
        <p:nvPr/>
      </p:nvGrpSpPr>
      <p:grpSpPr>
        <a:xfrm>
          <a:off x="0" y="0"/>
          <a:ext cx="0" cy="0"/>
          <a:chOff x="0" y="0"/>
          <a:chExt cx="0" cy="0"/>
        </a:xfrm>
      </p:grpSpPr>
      <p:sp>
        <p:nvSpPr>
          <p:cNvPr id="894" name="Shape 8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95" name="Shape 895"/>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9144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914400" rtl="0">
              <a:spcBef>
                <a:spcPts val="0"/>
              </a:spcBef>
              <a:buClr>
                <a:srgbClr val="434343"/>
              </a:buClr>
              <a:buChar char="●"/>
            </a:pPr>
            <a:r>
              <a:rPr lang="ru">
                <a:solidFill>
                  <a:srgbClr val="434343"/>
                </a:solidFill>
              </a:rPr>
              <a:t>contravariance. Обозначается сиволом ‘-’, перед TP. Для контравариантных типов выполняются условия, если  B &lt;: A  и N :&gt; T,  B[T] &lt;: A[T]. </a:t>
            </a:r>
          </a:p>
          <a:p>
            <a:pPr indent="-228600" lvl="0" marL="914400" rtl="0">
              <a:spcBef>
                <a:spcPts val="0"/>
              </a:spcBef>
              <a:buClr>
                <a:srgbClr val="434343"/>
              </a:buClr>
              <a:buChar char="●"/>
            </a:pPr>
            <a:r>
              <a:rPr lang="ru">
                <a:solidFill>
                  <a:srgbClr val="434343"/>
                </a:solidFill>
              </a:rPr>
              <a:t>inariance.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 </a:t>
            </a:r>
          </a:p>
          <a:p>
            <a:pPr indent="-228600" lvl="0" marL="914400" rtl="0">
              <a:spcBef>
                <a:spcPts val="0"/>
              </a:spcBef>
              <a:buClr>
                <a:srgbClr val="434343"/>
              </a:buClr>
              <a:buChar char="●"/>
            </a:pPr>
            <a:r>
              <a:rPr lang="ru">
                <a:solidFill>
                  <a:srgbClr val="434343"/>
                </a:solidFill>
              </a:rPr>
              <a:t>если они направленны в одну сторону - это ковариантность</a:t>
            </a:r>
          </a:p>
          <a:p>
            <a:pPr indent="-228600" lvl="0" marL="914400" rtl="0">
              <a:spcBef>
                <a:spcPts val="0"/>
              </a:spcBef>
              <a:buClr>
                <a:srgbClr val="434343"/>
              </a:buClr>
              <a:buChar char="●"/>
            </a:pPr>
            <a:r>
              <a:rPr lang="ru">
                <a:solidFill>
                  <a:srgbClr val="434343"/>
                </a:solidFill>
              </a:rPr>
              <a:t>если они напрвлены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9" name="Shape 899"/>
        <p:cNvGrpSpPr/>
        <p:nvPr/>
      </p:nvGrpSpPr>
      <p:grpSpPr>
        <a:xfrm>
          <a:off x="0" y="0"/>
          <a:ext cx="0" cy="0"/>
          <a:chOff x="0" y="0"/>
          <a:chExt cx="0" cy="0"/>
        </a:xfrm>
      </p:grpSpPr>
      <p:sp>
        <p:nvSpPr>
          <p:cNvPr id="900" name="Shape 9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01" name="Shape 901"/>
          <p:cNvSpPr txBox="1"/>
          <p:nvPr/>
        </p:nvSpPr>
        <p:spPr>
          <a:xfrm>
            <a:off x="311700" y="1108600"/>
            <a:ext cx="8520600" cy="883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Хороший пример ковариантности - коллекции в scala. Если Seq не был ковариантным, мы не смогли бы передать список строк в метода, который принимает AnyRef.</a:t>
            </a:r>
          </a:p>
        </p:txBody>
      </p:sp>
      <p:sp>
        <p:nvSpPr>
          <p:cNvPr id="902" name="Shape 902"/>
          <p:cNvSpPr txBox="1"/>
          <p:nvPr/>
        </p:nvSpPr>
        <p:spPr>
          <a:xfrm>
            <a:off x="311700" y="21277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08" name="Shape 908"/>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Пример инвариантности. В примере ниже мы не сможем сложить 2 массива Т.к. TP нашего листа инвариантен. Мы не сможем этого сделать, даже если поставим ‘+’ перед TP, но уже совершенно по другой причине.</a:t>
            </a:r>
          </a:p>
        </p:txBody>
      </p:sp>
      <p:sp>
        <p:nvSpPr>
          <p:cNvPr id="909" name="Shape 909"/>
          <p:cNvSpPr txBox="1"/>
          <p:nvPr/>
        </p:nvSpPr>
        <p:spPr>
          <a:xfrm>
            <a:off x="311700" y="2252175"/>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3" name="Shape 913"/>
        <p:cNvGrpSpPr/>
        <p:nvPr/>
      </p:nvGrpSpPr>
      <p:grpSpPr>
        <a:xfrm>
          <a:off x="0" y="0"/>
          <a:ext cx="0" cy="0"/>
          <a:chOff x="0" y="0"/>
          <a:chExt cx="0" cy="0"/>
        </a:xfrm>
      </p:grpSpPr>
      <p:sp>
        <p:nvSpPr>
          <p:cNvPr id="914" name="Shape 9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915" name="Shape 915"/>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Контравариантность и обещанный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дохдчиваое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16" name="Shape 916"/>
          <p:cNvSpPr txBox="1"/>
          <p:nvPr/>
        </p:nvSpPr>
        <p:spPr>
          <a:xfrm>
            <a:off x="311700" y="26595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2" name="Shape 142"/>
          <p:cNvSpPr txBox="1"/>
          <p:nvPr/>
        </p:nvSpPr>
        <p:spPr>
          <a:xfrm>
            <a:off x="311700" y="1219475"/>
            <a:ext cx="5793600" cy="32847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scala.collection.mutable.HashSet[Any]</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"This is a string" </a:t>
            </a:r>
            <a:r>
              <a:rPr i="1" lang="ru" sz="1000">
                <a:solidFill>
                  <a:srgbClr val="808080"/>
                </a:solidFill>
                <a:latin typeface="Verdana"/>
                <a:ea typeface="Verdana"/>
                <a:cs typeface="Verdana"/>
                <a:sym typeface="Verdana"/>
              </a:rPr>
              <a:t>// add a string</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lang="ru" sz="1000">
                <a:solidFill>
                  <a:srgbClr val="0000FF"/>
                </a:solidFill>
                <a:latin typeface="Verdana"/>
                <a:ea typeface="Verdana"/>
                <a:cs typeface="Verdana"/>
                <a:sym typeface="Verdana"/>
              </a:rPr>
              <a:t>732 </a:t>
            </a:r>
            <a:r>
              <a:rPr i="1" lang="ru" sz="1000">
                <a:solidFill>
                  <a:srgbClr val="808080"/>
                </a:solidFill>
                <a:latin typeface="Verdana"/>
                <a:ea typeface="Verdana"/>
                <a:cs typeface="Verdana"/>
                <a:sym typeface="Verdana"/>
              </a:rPr>
              <a:t>// add a number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'c' </a:t>
            </a:r>
            <a:r>
              <a:rPr i="1" lang="ru" sz="1000">
                <a:solidFill>
                  <a:srgbClr val="808080"/>
                </a:solidFill>
                <a:latin typeface="Verdana"/>
                <a:ea typeface="Verdana"/>
                <a:cs typeface="Verdana"/>
                <a:sym typeface="Verdana"/>
              </a:rPr>
              <a:t>// add a character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true </a:t>
            </a:r>
            <a:r>
              <a:rPr i="1" lang="ru" sz="1000">
                <a:solidFill>
                  <a:srgbClr val="808080"/>
                </a:solidFill>
                <a:latin typeface="Verdana"/>
                <a:ea typeface="Verdana"/>
                <a:cs typeface="Verdana"/>
                <a:sym typeface="Verdana"/>
              </a:rPr>
              <a:t>// add a boolean value</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printContent _</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add the main function</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iter: </a:t>
            </a:r>
            <a:r>
              <a:rPr lang="ru" sz="1000">
                <a:solidFill>
                  <a:srgbClr val="20999D"/>
                </a:solidFill>
                <a:latin typeface="Verdana"/>
                <a:ea typeface="Verdana"/>
                <a:cs typeface="Verdana"/>
                <a:sym typeface="Verdana"/>
              </a:rPr>
              <a:t>Iterator</a:t>
            </a:r>
            <a:r>
              <a:rPr lang="ru" sz="1000">
                <a:solidFill>
                  <a:schemeClr val="dk1"/>
                </a:solidFill>
                <a:latin typeface="Verdana"/>
                <a:ea typeface="Verdana"/>
                <a:cs typeface="Verdana"/>
                <a:sym typeface="Verdana"/>
              </a:rPr>
              <a:t>[Any] = set.toIterator</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printContent()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iter)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(i)</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printContent()</a:t>
            </a:r>
          </a:p>
          <a:p>
            <a:pPr indent="-69850" lvl="0" marL="0" marR="0" rtl="0" algn="l">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0" name="Shape 920"/>
        <p:cNvGrpSpPr/>
        <p:nvPr/>
      </p:nvGrpSpPr>
      <p:grpSpPr>
        <a:xfrm>
          <a:off x="0" y="0"/>
          <a:ext cx="0" cy="0"/>
          <a:chOff x="0" y="0"/>
          <a:chExt cx="0" cy="0"/>
        </a:xfrm>
      </p:grpSpPr>
      <p:sp>
        <p:nvSpPr>
          <p:cNvPr id="921" name="Shape 9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22" name="Shape 922"/>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6" name="Shape 926"/>
        <p:cNvGrpSpPr/>
        <p:nvPr/>
      </p:nvGrpSpPr>
      <p:grpSpPr>
        <a:xfrm>
          <a:off x="0" y="0"/>
          <a:ext cx="0" cy="0"/>
          <a:chOff x="0" y="0"/>
          <a:chExt cx="0" cy="0"/>
        </a:xfrm>
      </p:grpSpPr>
      <p:sp>
        <p:nvSpPr>
          <p:cNvPr id="927" name="Shape 9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28" name="Shape 928"/>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29" name="Shape 929"/>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3" name="Shape 933"/>
        <p:cNvGrpSpPr/>
        <p:nvPr/>
      </p:nvGrpSpPr>
      <p:grpSpPr>
        <a:xfrm>
          <a:off x="0" y="0"/>
          <a:ext cx="0" cy="0"/>
          <a:chOff x="0" y="0"/>
          <a:chExt cx="0" cy="0"/>
        </a:xfrm>
      </p:grpSpPr>
      <p:sp>
        <p:nvSpPr>
          <p:cNvPr id="934" name="Shape 9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35" name="Shape 935"/>
          <p:cNvSpPr txBox="1"/>
          <p:nvPr/>
        </p:nvSpPr>
        <p:spPr>
          <a:xfrm>
            <a:off x="311700" y="1108600"/>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9" name="Shape 939"/>
        <p:cNvGrpSpPr/>
        <p:nvPr/>
      </p:nvGrpSpPr>
      <p:grpSpPr>
        <a:xfrm>
          <a:off x="0" y="0"/>
          <a:ext cx="0" cy="0"/>
          <a:chOff x="0" y="0"/>
          <a:chExt cx="0" cy="0"/>
        </a:xfrm>
      </p:grpSpPr>
      <p:sp>
        <p:nvSpPr>
          <p:cNvPr id="940" name="Shape 9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41" name="Shape 941"/>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42" name="Shape 942"/>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ln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6" name="Shape 946"/>
        <p:cNvGrpSpPr/>
        <p:nvPr/>
      </p:nvGrpSpPr>
      <p:grpSpPr>
        <a:xfrm>
          <a:off x="0" y="0"/>
          <a:ext cx="0" cy="0"/>
          <a:chOff x="0" y="0"/>
          <a:chExt cx="0" cy="0"/>
        </a:xfrm>
      </p:grpSpPr>
      <p:sp>
        <p:nvSpPr>
          <p:cNvPr id="947" name="Shape 9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48" name="Shape 948"/>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так, что бы слeдующие выражения require завершались без ошибок</a:t>
            </a:r>
          </a:p>
          <a:p>
            <a:pPr lvl="0">
              <a:spcBef>
                <a:spcPts val="0"/>
              </a:spcBef>
              <a:buNone/>
            </a:pPr>
            <a:r>
              <a:rPr b="1" lang="ru" sz="1000">
                <a:solidFill>
                  <a:srgbClr val="434343"/>
                </a:solidFill>
                <a:latin typeface="Verdana"/>
                <a:ea typeface="Verdana"/>
                <a:cs typeface="Verdana"/>
                <a:sym typeface="Verdana"/>
              </a:rPr>
              <a:t>  </a:t>
            </a: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 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2" name="Shape 952"/>
        <p:cNvGrpSpPr/>
        <p:nvPr/>
      </p:nvGrpSpPr>
      <p:grpSpPr>
        <a:xfrm>
          <a:off x="0" y="0"/>
          <a:ext cx="0" cy="0"/>
          <a:chOff x="0" y="0"/>
          <a:chExt cx="0" cy="0"/>
        </a:xfrm>
      </p:grpSpPr>
      <p:sp>
        <p:nvSpPr>
          <p:cNvPr id="953" name="Shape 9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54" name="Shape 954"/>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chemeClr val="dk2"/>
                </a:solidFill>
              </a:rPr>
              <a:t>Implicits</a:t>
            </a:r>
            <a:r>
              <a:rPr lang="ru">
                <a:solidFill>
                  <a:schemeClr val="dk2"/>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chemeClr val="dk2"/>
                </a:solidFill>
              </a:rPr>
              <a:t>Имплиситы имеют 3 основные сферы применения</a:t>
            </a:r>
          </a:p>
          <a:p>
            <a:pPr indent="-228600" lvl="0" marL="914400" rtl="0">
              <a:spcBef>
                <a:spcPts val="0"/>
              </a:spcBef>
              <a:buClr>
                <a:schemeClr val="dk2"/>
              </a:buClr>
              <a:buChar char="●"/>
            </a:pPr>
            <a:r>
              <a:rPr lang="ru">
                <a:solidFill>
                  <a:schemeClr val="dk2"/>
                </a:solidFill>
              </a:rPr>
              <a:t>неявные параметры (implicit parameters, ImP).  </a:t>
            </a:r>
          </a:p>
          <a:p>
            <a:pPr indent="-228600" lvl="0" marL="914400" rtl="0">
              <a:spcBef>
                <a:spcPts val="0"/>
              </a:spcBef>
              <a:buClr>
                <a:schemeClr val="dk2"/>
              </a:buClr>
              <a:buChar char="●"/>
            </a:pPr>
            <a:r>
              <a:rPr lang="ru">
                <a:solidFill>
                  <a:schemeClr val="dk2"/>
                </a:solidFill>
              </a:rPr>
              <a:t>неявная конвертация (implicit convertions, ImC)</a:t>
            </a:r>
          </a:p>
          <a:p>
            <a:pPr indent="-228600" lvl="0" marL="914400" rtl="0">
              <a:spcBef>
                <a:spcPts val="0"/>
              </a:spcBef>
              <a:buClr>
                <a:schemeClr val="dk2"/>
              </a:buClr>
              <a:buChar char="●"/>
            </a:pPr>
            <a:r>
              <a:rPr lang="ru">
                <a:solidFill>
                  <a:schemeClr val="dk2"/>
                </a:solidFill>
              </a:rPr>
              <a:t>неявный контекст (implicit context, IC)</a:t>
            </a:r>
          </a:p>
          <a:p>
            <a:pPr lvl="0" rtl="0">
              <a:spcBef>
                <a:spcPts val="0"/>
              </a:spcBef>
              <a:buNone/>
            </a:pPr>
            <a:r>
              <a:rPr lang="ru">
                <a:solidFill>
                  <a:schemeClr val="dk2"/>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chemeClr val="dk2"/>
                </a:solidFill>
              </a:rPr>
              <a:t>Имлиситными могут быть </a:t>
            </a:r>
          </a:p>
          <a:p>
            <a:pPr indent="-228600" lvl="0" marL="457200" rtl="0">
              <a:spcBef>
                <a:spcPts val="0"/>
              </a:spcBef>
              <a:buClr>
                <a:schemeClr val="dk2"/>
              </a:buClr>
              <a:buChar char="●"/>
            </a:pPr>
            <a:r>
              <a:rPr lang="ru">
                <a:solidFill>
                  <a:schemeClr val="dk2"/>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val </a:t>
            </a:r>
            <a:r>
              <a:rPr i="1" lang="ru" sz="1100">
                <a:solidFill>
                  <a:srgbClr val="660E7A"/>
                </a:solidFill>
                <a:highlight>
                  <a:srgbClr val="FFFFFF"/>
                </a:highlight>
                <a:latin typeface="Courier New"/>
                <a:ea typeface="Courier New"/>
                <a:cs typeface="Courier New"/>
                <a:sym typeface="Courier New"/>
              </a:rPr>
              <a:t>seqBuilder </a:t>
            </a: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indent="457200"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chemeClr val="dk2"/>
              </a:buClr>
              <a:buChar char="●"/>
            </a:pPr>
            <a:r>
              <a:rPr lang="ru">
                <a:solidFill>
                  <a:schemeClr val="dk2"/>
                </a:solidFill>
              </a:rPr>
              <a:t>методы</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def </a:t>
            </a:r>
            <a:r>
              <a:rPr lang="ru" sz="1100">
                <a:solidFill>
                  <a:schemeClr val="dk1"/>
                </a:solidFill>
                <a:highlight>
                  <a:srgbClr val="FFFFFF"/>
                </a:highlight>
                <a:latin typeface="Courier New"/>
                <a:ea typeface="Courier New"/>
                <a:cs typeface="Courier New"/>
                <a:sym typeface="Courier New"/>
              </a:rPr>
              <a:t>seqBuilder() =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FFFFF"/>
                </a:solidFill>
                <a:highlight>
                  <a:srgbClr val="FFFFFF"/>
                </a:highlight>
                <a:latin typeface="Courier New"/>
                <a:ea typeface="Courier New"/>
                <a:cs typeface="Courier New"/>
                <a:sym typeface="Courier New"/>
              </a:rPr>
              <a:t>_</a:t>
            </a:r>
          </a:p>
          <a:p>
            <a:pPr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chemeClr val="dk2"/>
              </a:buClr>
              <a:buChar char="●"/>
            </a:pPr>
            <a:r>
              <a:rPr lang="ru">
                <a:solidFill>
                  <a:schemeClr val="dk2"/>
                </a:solidFill>
              </a:rPr>
              <a:t>классы (начиная с scala 2.10 )</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class </a:t>
            </a:r>
            <a:r>
              <a:rPr lang="ru" sz="1100">
                <a:solidFill>
                  <a:schemeClr val="dk1"/>
                </a:solidFill>
                <a:highlight>
                  <a:srgbClr val="FFFFFF"/>
                </a:highlight>
                <a:latin typeface="Courier New"/>
                <a:ea typeface="Courier New"/>
                <a:cs typeface="Courier New"/>
                <a:sym typeface="Courier New"/>
              </a:rPr>
              <a:t>IntWithTimes(x: Int) { … }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8" name="Shape 958"/>
        <p:cNvGrpSpPr/>
        <p:nvPr/>
      </p:nvGrpSpPr>
      <p:grpSpPr>
        <a:xfrm>
          <a:off x="0" y="0"/>
          <a:ext cx="0" cy="0"/>
          <a:chOff x="0" y="0"/>
          <a:chExt cx="0" cy="0"/>
        </a:xfrm>
      </p:grpSpPr>
      <p:sp>
        <p:nvSpPr>
          <p:cNvPr id="959" name="Shape 9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60" name="Shape 960"/>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chemeClr val="dk2"/>
                </a:solidFill>
              </a:rPr>
              <a:t>Свойства имплиситов</a:t>
            </a:r>
          </a:p>
          <a:p>
            <a:pPr indent="-228600" lvl="0" marL="914400" rtl="0">
              <a:spcBef>
                <a:spcPts val="0"/>
              </a:spcBef>
              <a:buClr>
                <a:schemeClr val="dk2"/>
              </a:buClr>
              <a:buChar char="●"/>
            </a:pPr>
            <a:r>
              <a:rPr lang="ru">
                <a:solidFill>
                  <a:schemeClr val="dk2"/>
                </a:solidFill>
              </a:rPr>
              <a:t>именование - имплиситы могут иметь любые имена, но для того, чтобы стать имплиситами их  определение должно начитаться с ключевого слова </a:t>
            </a:r>
            <a:r>
              <a:rPr b="1" lang="ru">
                <a:solidFill>
                  <a:schemeClr val="dk2"/>
                </a:solidFill>
              </a:rPr>
              <a:t>implicit</a:t>
            </a:r>
          </a:p>
          <a:p>
            <a:pPr indent="-228600" lvl="0" marL="914400" rtl="0">
              <a:spcBef>
                <a:spcPts val="0"/>
              </a:spcBef>
              <a:buClr>
                <a:schemeClr val="dk2"/>
              </a:buClr>
              <a:buChar char="●"/>
            </a:pPr>
            <a:r>
              <a:rPr lang="ru">
                <a:solidFill>
                  <a:schemeClr val="dk2"/>
                </a:solidFill>
              </a:rPr>
              <a:t>доступность - для того, что бы имплисит быд применен, он должен находиться в скоупе.  Этого можно добиться 2-я способами</a:t>
            </a:r>
          </a:p>
          <a:p>
            <a:pPr indent="-228600" lvl="1" marL="1371600" rtl="0">
              <a:spcBef>
                <a:spcPts val="0"/>
              </a:spcBef>
              <a:buClr>
                <a:schemeClr val="dk2"/>
              </a:buClr>
              <a:buChar char="○"/>
            </a:pPr>
            <a:r>
              <a:rPr lang="ru">
                <a:solidFill>
                  <a:schemeClr val="dk2"/>
                </a:solidFill>
              </a:rPr>
              <a:t>импортировать с помощью ключевого слова import</a:t>
            </a:r>
          </a:p>
          <a:p>
            <a:pPr indent="-228600" lvl="1" marL="1371600" rtl="0">
              <a:spcBef>
                <a:spcPts val="0"/>
              </a:spcBef>
              <a:buClr>
                <a:schemeClr val="dk2"/>
              </a:buClr>
              <a:buChar char="○"/>
            </a:pPr>
            <a:r>
              <a:rPr lang="ru">
                <a:solidFill>
                  <a:schemeClr val="dk2"/>
                </a:solidFill>
              </a:rPr>
              <a:t>определить в объекте-компаньоне</a:t>
            </a:r>
          </a:p>
          <a:p>
            <a:pPr indent="-228600" lvl="0" marL="914400" rtl="0">
              <a:spcBef>
                <a:spcPts val="0"/>
              </a:spcBef>
              <a:buClr>
                <a:schemeClr val="dk2"/>
              </a:buClr>
              <a:buChar char="●"/>
            </a:pPr>
            <a:r>
              <a:rPr lang="ru">
                <a:solidFill>
                  <a:schemeClr val="dk2"/>
                </a:solidFill>
              </a:rPr>
              <a:t>однозначность - в скоупе не должно быть нескольких имплиситов с одной сигнатурой</a:t>
            </a:r>
          </a:p>
          <a:p>
            <a:pPr indent="-228600" lvl="0" marL="914400" rtl="0">
              <a:spcBef>
                <a:spcPts val="0"/>
              </a:spcBef>
              <a:buClr>
                <a:schemeClr val="dk2"/>
              </a:buClr>
              <a:buChar char="●"/>
            </a:pPr>
            <a:r>
              <a:rPr lang="ru">
                <a:solidFill>
                  <a:schemeClr val="dk2"/>
                </a:solidFill>
              </a:rPr>
              <a:t>сначала явные - если вывод типов не выявил необходимости в применении имплисиотов, они применены не будут, даже если доступны в скоупе.</a:t>
            </a:r>
          </a:p>
          <a:p>
            <a:pPr indent="-228600" lvl="0" marL="914400" rtl="0">
              <a:spcBef>
                <a:spcPts val="0"/>
              </a:spcBef>
              <a:buClr>
                <a:schemeClr val="dk2"/>
              </a:buClr>
              <a:buChar char="●"/>
            </a:pPr>
            <a:r>
              <a:rPr lang="ru">
                <a:solidFill>
                  <a:schemeClr val="dk2"/>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4" name="Shape 964"/>
        <p:cNvGrpSpPr/>
        <p:nvPr/>
      </p:nvGrpSpPr>
      <p:grpSpPr>
        <a:xfrm>
          <a:off x="0" y="0"/>
          <a:ext cx="0" cy="0"/>
          <a:chOff x="0" y="0"/>
          <a:chExt cx="0" cy="0"/>
        </a:xfrm>
      </p:grpSpPr>
      <p:sp>
        <p:nvSpPr>
          <p:cNvPr id="965" name="Shape 9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66" name="Shape 966"/>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 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библитечных объектов появились новые методы и свойства.</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0" name="Shape 970"/>
        <p:cNvGrpSpPr/>
        <p:nvPr/>
      </p:nvGrpSpPr>
      <p:grpSpPr>
        <a:xfrm>
          <a:off x="0" y="0"/>
          <a:ext cx="0" cy="0"/>
          <a:chOff x="0" y="0"/>
          <a:chExt cx="0" cy="0"/>
        </a:xfrm>
      </p:grpSpPr>
      <p:sp>
        <p:nvSpPr>
          <p:cNvPr id="971" name="Shape 9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72" name="Shape 972"/>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Благодяря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973" name="Shape 973"/>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7" name="Shape 977"/>
        <p:cNvGrpSpPr/>
        <p:nvPr/>
      </p:nvGrpSpPr>
      <p:grpSpPr>
        <a:xfrm>
          <a:off x="0" y="0"/>
          <a:ext cx="0" cy="0"/>
          <a:chOff x="0" y="0"/>
          <a:chExt cx="0" cy="0"/>
        </a:xfrm>
      </p:grpSpPr>
      <p:sp>
        <p:nvSpPr>
          <p:cNvPr id="978" name="Shape 9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79" name="Shape 979"/>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parameters(ImP)</a:t>
            </a:r>
          </a:p>
          <a:p>
            <a:pPr lvl="0" rtl="0">
              <a:spcBef>
                <a:spcPts val="0"/>
              </a:spcBef>
              <a:buNone/>
            </a:pPr>
            <a:r>
              <a:rPr lang="ru">
                <a:solidFill>
                  <a:srgbClr val="434343"/>
                </a:solidFill>
              </a:rPr>
              <a:t>	Методы могут (но не функции) могут иметь один или более параметров, подставляемых неявно. Для этого</a:t>
            </a:r>
          </a:p>
          <a:p>
            <a:pPr indent="-228600" lvl="0" marL="9144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9144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9144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implict val или 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980" name="Shape 980"/>
          <p:cNvSpPr txBox="1"/>
          <p:nvPr/>
        </p:nvSpPr>
        <p:spPr>
          <a:xfrm>
            <a:off x="311700" y="210507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8" name="Shape 148"/>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с известными типа, то компилятор сам сможет определить тип возвращаемого результата.</a:t>
            </a:r>
          </a:p>
          <a:p>
            <a:pPr indent="0" lvl="0" marL="457200" marR="0" rtl="0" algn="l">
              <a:lnSpc>
                <a:spcPct val="115000"/>
              </a:lnSpc>
              <a:spcBef>
                <a:spcPts val="0"/>
              </a:spcBef>
              <a:spcAft>
                <a:spcPts val="100"/>
              </a:spcAft>
              <a:buNone/>
            </a:pPr>
            <a:r>
              <a:rPr lang="ru">
                <a:solidFill>
                  <a:srgbClr val="434343"/>
                </a:solidFill>
              </a:rPr>
              <a:t>Для членов коллекций, арифметических и др. операций компилятор определит типа, как ближайший общий родитель (см. схему выше)</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4" name="Shape 984"/>
        <p:cNvGrpSpPr/>
        <p:nvPr/>
      </p:nvGrpSpPr>
      <p:grpSpPr>
        <a:xfrm>
          <a:off x="0" y="0"/>
          <a:ext cx="0" cy="0"/>
          <a:chOff x="0" y="0"/>
          <a:chExt cx="0" cy="0"/>
        </a:xfrm>
      </p:grpSpPr>
      <p:sp>
        <p:nvSpPr>
          <p:cNvPr id="985" name="Shape 9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86" name="Shape 986"/>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bounds(</a:t>
            </a:r>
            <a:r>
              <a:rPr lang="ru">
                <a:solidFill>
                  <a:srgbClr val="434343"/>
                </a:solidFill>
              </a:rPr>
              <a:t>IC</a:t>
            </a:r>
            <a:r>
              <a:rPr lang="ru" sz="1800">
                <a:solidFill>
                  <a:srgbClr val="434343"/>
                </a:solidFill>
              </a:rPr>
              <a:t>)</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 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 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 доступен явно в теле функции. Для того, что 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0" name="Shape 990"/>
        <p:cNvGrpSpPr/>
        <p:nvPr/>
      </p:nvGrpSpPr>
      <p:grpSpPr>
        <a:xfrm>
          <a:off x="0" y="0"/>
          <a:ext cx="0" cy="0"/>
          <a:chOff x="0" y="0"/>
          <a:chExt cx="0" cy="0"/>
        </a:xfrm>
      </p:grpSpPr>
      <p:sp>
        <p:nvSpPr>
          <p:cNvPr id="991" name="Shape 9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92" name="Shape 992"/>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bounds(IC)</a:t>
            </a:r>
          </a:p>
          <a:p>
            <a:pPr lvl="0" rtl="0">
              <a:spcBef>
                <a:spcPts val="0"/>
              </a:spcBef>
              <a:buNone/>
            </a:pPr>
            <a:r>
              <a:rPr lang="ru">
                <a:solidFill>
                  <a:srgbClr val="434343"/>
                </a:solidFill>
              </a:rPr>
              <a:t>	</a:t>
            </a:r>
          </a:p>
        </p:txBody>
      </p:sp>
      <p:sp>
        <p:nvSpPr>
          <p:cNvPr id="993" name="Shape 993"/>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7" name="Shape 997"/>
        <p:cNvGrpSpPr/>
        <p:nvPr/>
      </p:nvGrpSpPr>
      <p:grpSpPr>
        <a:xfrm>
          <a:off x="0" y="0"/>
          <a:ext cx="0" cy="0"/>
          <a:chOff x="0" y="0"/>
          <a:chExt cx="0" cy="0"/>
        </a:xfrm>
      </p:grpSpPr>
      <p:sp>
        <p:nvSpPr>
          <p:cNvPr id="998" name="Shape 9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99" name="Shape 999"/>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Numeric[T] из примера выше, представляет собой класс типов, для которых может быть определена операция сложения(add). В примере, к этому типу классов приводиться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реализации той или иной, применимы к типам не имеющим между собой отношения наследования, но которые могут сведены к одному классу типов</a:t>
            </a:r>
          </a:p>
          <a:p>
            <a:pPr lvl="0" rtl="0">
              <a:spcBef>
                <a:spcPts val="0"/>
              </a:spcBef>
              <a:buNone/>
            </a:pPr>
            <a:r>
              <a:rPr lang="ru">
                <a:solidFill>
                  <a:srgbClr val="434343"/>
                </a:solidFill>
              </a:rPr>
              <a:t>Хороший пример -  тип scala.math.Numeric[T] </a:t>
            </a:r>
          </a:p>
          <a:p>
            <a:pPr lvl="0" rtl="0">
              <a:spcBef>
                <a:spcPts val="0"/>
              </a:spcBef>
              <a:buNone/>
            </a:pPr>
            <a:r>
              <a:t/>
            </a:r>
            <a:endParaRPr>
              <a:solidFill>
                <a:srgbClr val="434343"/>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3" name="Shape 1003"/>
        <p:cNvGrpSpPr/>
        <p:nvPr/>
      </p:nvGrpSpPr>
      <p:grpSpPr>
        <a:xfrm>
          <a:off x="0" y="0"/>
          <a:ext cx="0" cy="0"/>
          <a:chOff x="0" y="0"/>
          <a:chExt cx="0" cy="0"/>
        </a:xfrm>
      </p:grpSpPr>
      <p:sp>
        <p:nvSpPr>
          <p:cNvPr id="1004" name="Shape 10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1005" name="Shape 1005"/>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06" name="Shape 1006"/>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0" name="Shape 1010"/>
        <p:cNvGrpSpPr/>
        <p:nvPr/>
      </p:nvGrpSpPr>
      <p:grpSpPr>
        <a:xfrm>
          <a:off x="0" y="0"/>
          <a:ext cx="0" cy="0"/>
          <a:chOff x="0" y="0"/>
          <a:chExt cx="0" cy="0"/>
        </a:xfrm>
      </p:grpSpPr>
      <p:sp>
        <p:nvSpPr>
          <p:cNvPr id="1011" name="Shape 10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1012" name="Shape 1012"/>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6" name="Shape 1016"/>
        <p:cNvGrpSpPr/>
        <p:nvPr/>
      </p:nvGrpSpPr>
      <p:grpSpPr>
        <a:xfrm>
          <a:off x="0" y="0"/>
          <a:ext cx="0" cy="0"/>
          <a:chOff x="0" y="0"/>
          <a:chExt cx="0" cy="0"/>
        </a:xfrm>
      </p:grpSpPr>
      <p:sp>
        <p:nvSpPr>
          <p:cNvPr id="1017" name="Shape 10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18" name="Shape 1018"/>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2" name="Shape 1022"/>
        <p:cNvGrpSpPr/>
        <p:nvPr/>
      </p:nvGrpSpPr>
      <p:grpSpPr>
        <a:xfrm>
          <a:off x="0" y="0"/>
          <a:ext cx="0" cy="0"/>
          <a:chOff x="0" y="0"/>
          <a:chExt cx="0" cy="0"/>
        </a:xfrm>
      </p:grpSpPr>
      <p:sp>
        <p:nvSpPr>
          <p:cNvPr id="1023" name="Shape 10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24" name="Shape 1024"/>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8" name="Shape 1028"/>
        <p:cNvGrpSpPr/>
        <p:nvPr/>
      </p:nvGrpSpPr>
      <p:grpSpPr>
        <a:xfrm>
          <a:off x="0" y="0"/>
          <a:ext cx="0" cy="0"/>
          <a:chOff x="0" y="0"/>
          <a:chExt cx="0" cy="0"/>
        </a:xfrm>
      </p:grpSpPr>
      <p:sp>
        <p:nvSpPr>
          <p:cNvPr id="1029" name="Shape 102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30" name="Shape 1030"/>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 </a:t>
            </a: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4" name="Shape 1034"/>
        <p:cNvGrpSpPr/>
        <p:nvPr/>
      </p:nvGrpSpPr>
      <p:grpSpPr>
        <a:xfrm>
          <a:off x="0" y="0"/>
          <a:ext cx="0" cy="0"/>
          <a:chOff x="0" y="0"/>
          <a:chExt cx="0" cy="0"/>
        </a:xfrm>
      </p:grpSpPr>
      <p:sp>
        <p:nvSpPr>
          <p:cNvPr id="1035" name="Shape 10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36" name="Shape 1036"/>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Akka</a:t>
            </a:r>
            <a:r>
              <a:rPr lang="ru" sz="1800">
                <a:solidFill>
                  <a:srgbClr val="434343"/>
                </a:solid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516175"/>
            <a:ext cx="45999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55" name="Shape 155"/>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775675"/>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62" name="Shape 162"/>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8" name="Shape 168"/>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9" name="Shape 169"/>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75" name="Shape 175"/>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6" name="Shape 176"/>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7" name="Shape 177"/>
          <p:cNvSpPr txBox="1"/>
          <p:nvPr/>
        </p:nvSpPr>
        <p:spPr>
          <a:xfrm>
            <a:off x="311700" y="31015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3" name="Shape 183"/>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84" name="Shape 184"/>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2" name="Shape 62"/>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3" name="Shape 63"/>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64" name="Shape 64"/>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65" name="Shape 65"/>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8" name="Shape 188"/>
        <p:cNvGrpSpPr/>
        <p:nvPr/>
      </p:nvGrpSpPr>
      <p:grpSpPr>
        <a:xfrm>
          <a:off x="0" y="0"/>
          <a:ext cx="0" cy="0"/>
          <a:chOff x="0" y="0"/>
          <a:chExt cx="0" cy="0"/>
        </a:xfrm>
      </p:grpSpPr>
      <p:sp>
        <p:nvSpPr>
          <p:cNvPr id="189" name="Shape 189"/>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90" name="Shape 1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91" name="Shape 191"/>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92" name="Shape 192"/>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3" name="Shape 193"/>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4" name="Shape 194"/>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95" name="Shape 195"/>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201" name="Shape 201"/>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202" name="Shape 202"/>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203" name="Shape 20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4" name="Shape 204"/>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5" name="Shape 205"/>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6" name="Shape 206"/>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2" name="Shape 212"/>
          <p:cNvSpPr txBox="1"/>
          <p:nvPr/>
        </p:nvSpPr>
        <p:spPr>
          <a:xfrm>
            <a:off x="311700" y="1600000"/>
            <a:ext cx="5974800" cy="250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13" name="Shape 21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14" name="Shape 214"/>
          <p:cNvSpPr txBox="1"/>
          <p:nvPr/>
        </p:nvSpPr>
        <p:spPr>
          <a:xfrm>
            <a:off x="311700" y="4365650"/>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8" name="Shape 218"/>
        <p:cNvGrpSpPr/>
        <p:nvPr/>
      </p:nvGrpSpPr>
      <p:grpSpPr>
        <a:xfrm>
          <a:off x="0" y="0"/>
          <a:ext cx="0" cy="0"/>
          <a:chOff x="0" y="0"/>
          <a:chExt cx="0" cy="0"/>
        </a:xfrm>
      </p:grpSpPr>
      <p:sp>
        <p:nvSpPr>
          <p:cNvPr id="219" name="Shape 2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0" name="Shape 220"/>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1" name="Shape 221"/>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длинна аргументов</a:t>
            </a:r>
          </a:p>
        </p:txBody>
      </p:sp>
      <p:sp>
        <p:nvSpPr>
          <p:cNvPr id="223" name="Shape 223"/>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7" name="Shape 227"/>
        <p:cNvGrpSpPr/>
        <p:nvPr/>
      </p:nvGrpSpPr>
      <p:grpSpPr>
        <a:xfrm>
          <a:off x="0" y="0"/>
          <a:ext cx="0" cy="0"/>
          <a:chOff x="0" y="0"/>
          <a:chExt cx="0" cy="0"/>
        </a:xfrm>
      </p:grpSpPr>
      <p:sp>
        <p:nvSpPr>
          <p:cNvPr id="228" name="Shape 2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9" name="Shape 229"/>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myFun:(String) =&gt; Unit = (msg: String) =&gt; print(msg)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или проще</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тоже, но без синтаксического сахара</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noSugarPlease: Function1[</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Unit]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30" name="Shape 230"/>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3" name="Shape 233"/>
          <p:cNvSpPr txBox="1"/>
          <p:nvPr/>
        </p:nvSpPr>
        <p:spPr>
          <a:xfrm>
            <a:off x="311700" y="443167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9" name="Shape 239"/>
          <p:cNvSpPr txBox="1"/>
          <p:nvPr/>
        </p:nvSpPr>
        <p:spPr>
          <a:xfrm>
            <a:off x="311700" y="1836050"/>
            <a:ext cx="4775100" cy="24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(String)=&gt; Boolean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(data2: String) =&gt; data1 == data2</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каррированый аналог предыдущей функции</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p:txBody>
      </p:sp>
      <p:sp>
        <p:nvSpPr>
          <p:cNvPr id="240" name="Shape 240"/>
          <p:cNvSpPr txBox="1"/>
          <p:nvPr/>
        </p:nvSpPr>
        <p:spPr>
          <a:xfrm>
            <a:off x="311700" y="1115325"/>
            <a:ext cx="8481600" cy="380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Каррирование.</a:t>
            </a:r>
            <a:r>
              <a:rPr lang="ru">
                <a:solidFill>
                  <a:srgbClr val="434343"/>
                </a:solidFill>
              </a:rPr>
              <a:t> </a:t>
            </a:r>
          </a:p>
          <a:p>
            <a:pPr indent="457200" lvl="0">
              <a:spcBef>
                <a:spcPts val="0"/>
              </a:spcBef>
              <a:buNone/>
            </a:pPr>
            <a:r>
              <a:rPr lang="ru">
                <a:solidFill>
                  <a:srgbClr val="434343"/>
                </a:solidFill>
              </a:rPr>
              <a:t>Еще один способ выразить в скале понятие функций высшего порядка </a:t>
            </a:r>
            <a:r>
              <a:rPr lang="ru">
                <a:solidFill>
                  <a:srgbClr val="666666"/>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4" name="Shape 244"/>
        <p:cNvGrpSpPr/>
        <p:nvPr/>
      </p:nvGrpSpPr>
      <p:grpSpPr>
        <a:xfrm>
          <a:off x="0" y="0"/>
          <a:ext cx="0" cy="0"/>
          <a:chOff x="0" y="0"/>
          <a:chExt cx="0" cy="0"/>
        </a:xfrm>
      </p:grpSpPr>
      <p:sp>
        <p:nvSpPr>
          <p:cNvPr id="245" name="Shape 2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6" name="Shape 246"/>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функия будет выполнена после текущей</a:t>
            </a:r>
          </a:p>
        </p:txBody>
      </p:sp>
      <p:sp>
        <p:nvSpPr>
          <p:cNvPr id="247" name="Shape 247"/>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3" name="Shape 253"/>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 Для того, что 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7" name="Shape 257"/>
        <p:cNvGrpSpPr/>
        <p:nvPr/>
      </p:nvGrpSpPr>
      <p:grpSpPr>
        <a:xfrm>
          <a:off x="0" y="0"/>
          <a:ext cx="0" cy="0"/>
          <a:chOff x="0" y="0"/>
          <a:chExt cx="0" cy="0"/>
        </a:xfrm>
      </p:grpSpPr>
      <p:sp>
        <p:nvSpPr>
          <p:cNvPr id="258" name="Shape 2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9" name="Shape 259"/>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60" name="Shape 260"/>
          <p:cNvSpPr txBox="1"/>
          <p:nvPr/>
        </p:nvSpPr>
        <p:spPr>
          <a:xfrm>
            <a:off x="311700" y="2060475"/>
            <a:ext cx="4679100" cy="293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executeWith[</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mulitplyWithPrinter(i: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setOperand)(i) compose printOperand[Int] andThen printResult)(j)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mulitplyWithPrinter(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4" name="Shape 264"/>
        <p:cNvGrpSpPr/>
        <p:nvPr/>
      </p:nvGrpSpPr>
      <p:grpSpPr>
        <a:xfrm>
          <a:off x="0" y="0"/>
          <a:ext cx="0" cy="0"/>
          <a:chOff x="0" y="0"/>
          <a:chExt cx="0" cy="0"/>
        </a:xfrm>
      </p:grpSpPr>
      <p:sp>
        <p:nvSpPr>
          <p:cNvPr id="265" name="Shape 2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6" name="Shape 266"/>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7" name="Shape 267"/>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8" name="Shape 268"/>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 name="Shape 69"/>
        <p:cNvGrpSpPr/>
        <p:nvPr/>
      </p:nvGrpSpPr>
      <p:grpSpPr>
        <a:xfrm>
          <a:off x="0" y="0"/>
          <a:ext cx="0" cy="0"/>
          <a:chOff x="0" y="0"/>
          <a:chExt cx="0" cy="0"/>
        </a:xfrm>
      </p:grpSpPr>
      <p:sp>
        <p:nvSpPr>
          <p:cNvPr id="70" name="Shape 70"/>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 курсе</a:t>
            </a:r>
          </a:p>
        </p:txBody>
      </p:sp>
      <p:sp>
        <p:nvSpPr>
          <p:cNvPr id="71" name="Shape 71"/>
          <p:cNvSpPr txBox="1"/>
          <p:nvPr>
            <p:ph idx="1" type="body"/>
          </p:nvPr>
        </p:nvSpPr>
        <p:spPr>
          <a:xfrm>
            <a:off x="311700" y="1382900"/>
            <a:ext cx="8520600" cy="3186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434343"/>
              </a:buClr>
            </a:pPr>
            <a:r>
              <a:rPr lang="ru">
                <a:solidFill>
                  <a:srgbClr val="434343"/>
                </a:solidFill>
              </a:rPr>
              <a:t>План</a:t>
            </a:r>
          </a:p>
          <a:p>
            <a:pPr indent="-228600" lvl="0" marL="457200" marR="0" rtl="0" algn="l">
              <a:lnSpc>
                <a:spcPct val="115000"/>
              </a:lnSpc>
              <a:spcBef>
                <a:spcPts val="0"/>
              </a:spcBef>
              <a:spcAft>
                <a:spcPts val="1600"/>
              </a:spcAft>
              <a:buClr>
                <a:srgbClr val="434343"/>
              </a:buClr>
            </a:pPr>
            <a:r>
              <a:rPr lang="ru">
                <a:solidFill>
                  <a:srgbClr val="434343"/>
                </a:solidFill>
              </a:rPr>
              <a:t>Курс лекций. Разбит на 3 основные части  </a:t>
            </a:r>
          </a:p>
          <a:p>
            <a:pPr indent="-228600" lvl="1" marL="914400" marR="0" rtl="0" algn="l">
              <a:lnSpc>
                <a:spcPct val="115000"/>
              </a:lnSpc>
              <a:spcBef>
                <a:spcPts val="0"/>
              </a:spcBef>
              <a:spcAft>
                <a:spcPts val="1600"/>
              </a:spcAft>
              <a:buClr>
                <a:srgbClr val="434343"/>
              </a:buClr>
            </a:pPr>
            <a:r>
              <a:rPr lang="ru">
                <a:solidFill>
                  <a:srgbClr val="434343"/>
                </a:solidFill>
              </a:rPr>
              <a:t>введение в Scala</a:t>
            </a:r>
          </a:p>
          <a:p>
            <a:pPr indent="-228600" lvl="1" marL="914400" marR="0" rtl="0" algn="l">
              <a:lnSpc>
                <a:spcPct val="115000"/>
              </a:lnSpc>
              <a:spcBef>
                <a:spcPts val="0"/>
              </a:spcBef>
              <a:spcAft>
                <a:spcPts val="1600"/>
              </a:spcAft>
              <a:buClr>
                <a:srgbClr val="434343"/>
              </a:buClr>
            </a:pPr>
            <a:r>
              <a:rPr lang="ru">
                <a:solidFill>
                  <a:srgbClr val="434343"/>
                </a:solidFill>
              </a:rPr>
              <a:t>углубленное изучение ключевых тем</a:t>
            </a:r>
          </a:p>
          <a:p>
            <a:pPr indent="-228600" lvl="1" marL="914400" marR="0" rtl="0" algn="l">
              <a:lnSpc>
                <a:spcPct val="115000"/>
              </a:lnSpc>
              <a:spcBef>
                <a:spcPts val="0"/>
              </a:spcBef>
              <a:spcAft>
                <a:spcPts val="1600"/>
              </a:spcAft>
              <a:buClr>
                <a:srgbClr val="434343"/>
              </a:buClr>
            </a:pPr>
            <a:r>
              <a:rPr lang="ru">
                <a:solidFill>
                  <a:srgbClr val="434343"/>
                </a:solidFill>
              </a:rPr>
              <a:t>стек технологий</a:t>
            </a:r>
          </a:p>
          <a:p>
            <a:pPr indent="-228600" lvl="0" marL="457200" marR="0" rtl="0" algn="l">
              <a:lnSpc>
                <a:spcPct val="115000"/>
              </a:lnSpc>
              <a:spcBef>
                <a:spcPts val="0"/>
              </a:spcBef>
              <a:spcAft>
                <a:spcPts val="1600"/>
              </a:spcAft>
              <a:buClr>
                <a:srgbClr val="434343"/>
              </a:buClr>
            </a:pPr>
            <a:r>
              <a:rPr lang="ru">
                <a:solidFill>
                  <a:srgbClr val="434343"/>
                </a:solidFill>
              </a:rPr>
              <a:t>Практические занятия и самостоятельные работы</a:t>
            </a:r>
          </a:p>
          <a:p>
            <a:pPr indent="-228600" lvl="0" marL="457200" marR="0" rtl="0" algn="l">
              <a:lnSpc>
                <a:spcPct val="115000"/>
              </a:lnSpc>
              <a:spcBef>
                <a:spcPts val="0"/>
              </a:spcBef>
              <a:spcAft>
                <a:spcPts val="1600"/>
              </a:spcAft>
              <a:buClr>
                <a:srgbClr val="434343"/>
              </a:buClr>
            </a:pPr>
            <a:r>
              <a:rPr lang="ru">
                <a:solidFill>
                  <a:srgbClr val="434343"/>
                </a:solidFill>
              </a:rPr>
              <a:t>Большое творческое задание</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2" name="Shape 272"/>
        <p:cNvGrpSpPr/>
        <p:nvPr/>
      </p:nvGrpSpPr>
      <p:grpSpPr>
        <a:xfrm>
          <a:off x="0" y="0"/>
          <a:ext cx="0" cy="0"/>
          <a:chOff x="0" y="0"/>
          <a:chExt cx="0" cy="0"/>
        </a:xfrm>
      </p:grpSpPr>
      <p:sp>
        <p:nvSpPr>
          <p:cNvPr id="273" name="Shape 2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4" name="Shape 274"/>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Application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ServiceA(c: =&gt; ServiceC){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 = 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ServiceC(</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ServiceA)</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 ServiceA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ServiceA(</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lazy val </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 ServiceC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ServiceC(a)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app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Application()</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 app.a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a.getC</a:t>
            </a:r>
          </a:p>
        </p:txBody>
      </p:sp>
      <p:sp>
        <p:nvSpPr>
          <p:cNvPr id="275" name="Shape 275"/>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9" name="Shape 279"/>
        <p:cNvGrpSpPr/>
        <p:nvPr/>
      </p:nvGrpSpPr>
      <p:grpSpPr>
        <a:xfrm>
          <a:off x="0" y="0"/>
          <a:ext cx="0" cy="0"/>
          <a:chOff x="0" y="0"/>
          <a:chExt cx="0" cy="0"/>
        </a:xfrm>
      </p:grpSpPr>
      <p:sp>
        <p:nvSpPr>
          <p:cNvPr id="280" name="Shape 2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1" name="Shape 281"/>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2" name="Shape 282"/>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6" name="Shape 286"/>
        <p:cNvGrpSpPr/>
        <p:nvPr/>
      </p:nvGrpSpPr>
      <p:grpSpPr>
        <a:xfrm>
          <a:off x="0" y="0"/>
          <a:ext cx="0" cy="0"/>
          <a:chOff x="0" y="0"/>
          <a:chExt cx="0" cy="0"/>
        </a:xfrm>
      </p:grpSpPr>
      <p:sp>
        <p:nvSpPr>
          <p:cNvPr id="287" name="Shape 2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8" name="Shape 288"/>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2" name="Shape 292"/>
        <p:cNvGrpSpPr/>
        <p:nvPr/>
      </p:nvGrpSpPr>
      <p:grpSpPr>
        <a:xfrm>
          <a:off x="0" y="0"/>
          <a:ext cx="0" cy="0"/>
          <a:chOff x="0" y="0"/>
          <a:chExt cx="0" cy="0"/>
        </a:xfrm>
      </p:grpSpPr>
      <p:sp>
        <p:nvSpPr>
          <p:cNvPr id="293" name="Shape 2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4" name="Shape 294"/>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отдельно в одной из следующих лекций. </a:t>
            </a:r>
          </a:p>
        </p:txBody>
      </p:sp>
      <p:sp>
        <p:nvSpPr>
          <p:cNvPr id="295" name="Shape 295"/>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9" name="Shape 299"/>
        <p:cNvGrpSpPr/>
        <p:nvPr/>
      </p:nvGrpSpPr>
      <p:grpSpPr>
        <a:xfrm>
          <a:off x="0" y="0"/>
          <a:ext cx="0" cy="0"/>
          <a:chOff x="0" y="0"/>
          <a:chExt cx="0" cy="0"/>
        </a:xfrm>
      </p:grpSpPr>
      <p:sp>
        <p:nvSpPr>
          <p:cNvPr id="300" name="Shape 3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1" name="Shape 301"/>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2" name="Shape 302"/>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8" name="Shape 308"/>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2" name="Shape 312"/>
        <p:cNvGrpSpPr/>
        <p:nvPr/>
      </p:nvGrpSpPr>
      <p:grpSpPr>
        <a:xfrm>
          <a:off x="0" y="0"/>
          <a:ext cx="0" cy="0"/>
          <a:chOff x="0" y="0"/>
          <a:chExt cx="0" cy="0"/>
        </a:xfrm>
      </p:grpSpPr>
      <p:sp>
        <p:nvSpPr>
          <p:cNvPr id="313" name="Shape 3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4" name="Shape 314"/>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8" name="Shape 318"/>
        <p:cNvGrpSpPr/>
        <p:nvPr/>
      </p:nvGrpSpPr>
      <p:grpSpPr>
        <a:xfrm>
          <a:off x="0" y="0"/>
          <a:ext cx="0" cy="0"/>
          <a:chOff x="0" y="0"/>
          <a:chExt cx="0" cy="0"/>
        </a:xfrm>
      </p:grpSpPr>
      <p:sp>
        <p:nvSpPr>
          <p:cNvPr id="319" name="Shape 3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0" name="Shape 320"/>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4" name="Shape 324"/>
        <p:cNvGrpSpPr/>
        <p:nvPr/>
      </p:nvGrpSpPr>
      <p:grpSpPr>
        <a:xfrm>
          <a:off x="0" y="0"/>
          <a:ext cx="0" cy="0"/>
          <a:chOff x="0" y="0"/>
          <a:chExt cx="0" cy="0"/>
        </a:xfrm>
      </p:grpSpPr>
      <p:sp>
        <p:nvSpPr>
          <p:cNvPr id="325" name="Shape 3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26" name="Shape 326"/>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 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 бы оценить качество оптимизации из предыдущей задачи</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0" name="Shape 330"/>
        <p:cNvGrpSpPr/>
        <p:nvPr/>
      </p:nvGrpSpPr>
      <p:grpSpPr>
        <a:xfrm>
          <a:off x="0" y="0"/>
          <a:ext cx="0" cy="0"/>
          <a:chOff x="0" y="0"/>
          <a:chExt cx="0" cy="0"/>
        </a:xfrm>
      </p:grpSpPr>
      <p:sp>
        <p:nvSpPr>
          <p:cNvPr id="331" name="Shape 3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2" name="Shape 332"/>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457200" lvl="0" rtl="0">
              <a:spcBef>
                <a:spcPts val="0"/>
              </a:spcBef>
              <a:buNone/>
            </a:pPr>
            <a:r>
              <a:rPr lang="ru">
                <a:solidFill>
                  <a:srgbClr val="434343"/>
                </a:solidFill>
              </a:rPr>
              <a:t>Cопоставление с образцом(pattern matching) - удобный способ ветвления логики приложения. Чаще всего операция сопоставления выглядит примерно вот так:</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b="1" lang="ru">
                <a:solidFill>
                  <a:srgbClr val="434343"/>
                </a:solidFill>
              </a:rPr>
              <a:t>match, </a:t>
            </a:r>
            <a:r>
              <a:rPr lang="ru">
                <a:solidFill>
                  <a:srgbClr val="434343"/>
                </a:solidFill>
              </a:rPr>
              <a:t>указанный после переменной, указывает на начало операции сопоставления, а ключевые слова </a:t>
            </a:r>
            <a:r>
              <a:rPr b="1" lang="ru">
                <a:solidFill>
                  <a:srgbClr val="434343"/>
                </a:solidFill>
              </a:rPr>
              <a:t>case </a:t>
            </a:r>
            <a:r>
              <a:rPr lang="ru">
                <a:solidFill>
                  <a:srgbClr val="434343"/>
                </a:solidFill>
              </a:rPr>
              <a:t>определяют образцы, с которыми производиться сопоставление</a:t>
            </a:r>
          </a:p>
          <a:p>
            <a:pPr indent="0" lvl="0" marL="0" rtl="0">
              <a:spcBef>
                <a:spcPts val="0"/>
              </a:spcBef>
              <a:buNone/>
            </a:pPr>
            <a:r>
              <a:rPr lang="ru">
                <a:solidFill>
                  <a:srgbClr val="434343"/>
                </a:solidFill>
              </a:rPr>
              <a:t>В этом примере будет выбрана ветка </a:t>
            </a:r>
            <a:r>
              <a:rPr b="1" lang="ru">
                <a:solidFill>
                  <a:srgbClr val="434343"/>
                </a:solidFill>
              </a:rPr>
              <a:t>“ten”</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a:t>
            </a:r>
          </a:p>
          <a:p>
            <a:pPr indent="0" lvl="0" marL="0" rtl="0">
              <a:spcBef>
                <a:spcPts val="0"/>
              </a:spcBef>
              <a:buNone/>
            </a:pPr>
            <a:r>
              <a:t/>
            </a:r>
            <a:endParaRPr>
              <a:solidFill>
                <a:srgbClr val="434343"/>
              </a:solidFill>
            </a:endParaRPr>
          </a:p>
        </p:txBody>
      </p:sp>
      <p:sp>
        <p:nvSpPr>
          <p:cNvPr id="333" name="Shape 333"/>
          <p:cNvSpPr txBox="1"/>
          <p:nvPr/>
        </p:nvSpPr>
        <p:spPr>
          <a:xfrm>
            <a:off x="311700" y="1608275"/>
            <a:ext cx="5476800" cy="1564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By value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Ресурсы</a:t>
            </a:r>
          </a:p>
        </p:txBody>
      </p:sp>
      <p:sp>
        <p:nvSpPr>
          <p:cNvPr id="77" name="Shape 77"/>
          <p:cNvSpPr txBox="1"/>
          <p:nvPr>
            <p:ph idx="1" type="body"/>
          </p:nvPr>
        </p:nvSpPr>
        <p:spPr>
          <a:xfrm>
            <a:off x="311700" y="1152475"/>
            <a:ext cx="8520600" cy="3959100"/>
          </a:xfrm>
          <a:prstGeom prst="rect">
            <a:avLst/>
          </a:prstGeom>
        </p:spPr>
        <p:txBody>
          <a:bodyPr anchorCtr="0" anchor="t" bIns="91425" lIns="91425" rIns="91425" tIns="91425">
            <a:noAutofit/>
          </a:bodyPr>
          <a:lstStyle/>
          <a:p>
            <a:pPr lvl="0" rtl="0">
              <a:spcBef>
                <a:spcPts val="0"/>
              </a:spcBef>
              <a:buNone/>
            </a:pPr>
            <a:r>
              <a:rPr lang="ru"/>
              <a:t>Скачать</a:t>
            </a:r>
          </a:p>
          <a:p>
            <a:pPr indent="-228600" lvl="0" marL="457200" rtl="0">
              <a:spcBef>
                <a:spcPts val="0"/>
              </a:spcBef>
            </a:pPr>
            <a:r>
              <a:rPr lang="ru" u="sng">
                <a:solidFill>
                  <a:schemeClr val="hlink"/>
                </a:solidFill>
                <a:hlinkClick r:id="rId3"/>
              </a:rPr>
              <a:t>Текущаяя версия scala</a:t>
            </a:r>
          </a:p>
          <a:p>
            <a:pPr indent="-228600" lvl="0" marL="457200" rtl="0">
              <a:spcBef>
                <a:spcPts val="0"/>
              </a:spcBef>
            </a:pPr>
            <a:r>
              <a:rPr lang="ru" u="sng">
                <a:solidFill>
                  <a:schemeClr val="hlink"/>
                </a:solidFill>
                <a:hlinkClick r:id="rId4"/>
              </a:rPr>
              <a:t>IntelliJ IDEA</a:t>
            </a:r>
          </a:p>
          <a:p>
            <a:pPr indent="-228600" lvl="0" marL="457200" rtl="0">
              <a:spcBef>
                <a:spcPts val="0"/>
              </a:spcBef>
            </a:pPr>
            <a:r>
              <a:rPr lang="ru" u="sng">
                <a:solidFill>
                  <a:schemeClr val="hlink"/>
                </a:solidFill>
                <a:hlinkClick r:id="rId5"/>
              </a:rPr>
              <a:t>Java Dev. Kit 1.8</a:t>
            </a:r>
          </a:p>
          <a:p>
            <a:pPr indent="-228600" lvl="0" marL="457200" rtl="0">
              <a:spcBef>
                <a:spcPts val="0"/>
              </a:spcBef>
            </a:pPr>
            <a:r>
              <a:rPr lang="ru" u="sng">
                <a:solidFill>
                  <a:schemeClr val="hlink"/>
                </a:solidFill>
                <a:hlinkClick r:id="rId6"/>
              </a:rPr>
              <a:t>Клиент GIT</a:t>
            </a:r>
            <a:r>
              <a:rPr lang="ru"/>
              <a:t> + популярный GUI </a:t>
            </a:r>
            <a:r>
              <a:rPr lang="ru" u="sng">
                <a:solidFill>
                  <a:schemeClr val="hlink"/>
                </a:solidFill>
                <a:hlinkClick r:id="rId7"/>
              </a:rPr>
              <a:t>Tortoisegit</a:t>
            </a:r>
            <a:r>
              <a:rPr lang="ru"/>
              <a:t> для Win; </a:t>
            </a:r>
            <a:r>
              <a:rPr lang="ru" u="sng">
                <a:solidFill>
                  <a:schemeClr val="hlink"/>
                </a:solidFill>
                <a:hlinkClick r:id="rId8"/>
              </a:rPr>
              <a:t>Sourcetree</a:t>
            </a:r>
            <a:r>
              <a:rPr lang="ru"/>
              <a:t> для MAC</a:t>
            </a:r>
          </a:p>
          <a:p>
            <a:pPr indent="-228600" lvl="0" marL="457200" rtl="0">
              <a:spcBef>
                <a:spcPts val="0"/>
              </a:spcBef>
            </a:pPr>
            <a:r>
              <a:rPr lang="ru" u="sng">
                <a:solidFill>
                  <a:schemeClr val="hlink"/>
                </a:solidFill>
                <a:hlinkClick r:id="rId9"/>
              </a:rPr>
              <a:t>SBT</a:t>
            </a:r>
          </a:p>
          <a:p>
            <a:pPr indent="-228600" lvl="0" marL="457200" rtl="0">
              <a:spcBef>
                <a:spcPts val="0"/>
              </a:spcBef>
            </a:pPr>
            <a:r>
              <a:rPr lang="ru"/>
              <a:t>GITHub школы - </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7" name="Shape 337"/>
        <p:cNvGrpSpPr/>
        <p:nvPr/>
      </p:nvGrpSpPr>
      <p:grpSpPr>
        <a:xfrm>
          <a:off x="0" y="0"/>
          <a:ext cx="0" cy="0"/>
          <a:chOff x="0" y="0"/>
          <a:chExt cx="0" cy="0"/>
        </a:xfrm>
      </p:grpSpPr>
      <p:sp>
        <p:nvSpPr>
          <p:cNvPr id="338" name="Shape 3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9" name="Shape 33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первого подошедшего </a:t>
            </a:r>
            <a:r>
              <a:rPr b="1" lang="ru">
                <a:solidFill>
                  <a:srgbClr val="434343"/>
                </a:solidFill>
              </a:rPr>
              <a:t>case</a:t>
            </a:r>
            <a:r>
              <a:rPr lang="ru">
                <a:solidFill>
                  <a:srgbClr val="434343"/>
                </a:solidFill>
              </a:rPr>
              <a:t>, а не до самого подходящего.</a:t>
            </a:r>
          </a:p>
          <a:p>
            <a:pPr indent="-228600" lvl="0" marL="457200" rtl="0">
              <a:spcBef>
                <a:spcPts val="0"/>
              </a:spcBef>
              <a:buClr>
                <a:srgbClr val="434343"/>
              </a:buClr>
              <a:buChar char="●"/>
            </a:pPr>
            <a:r>
              <a:rPr lang="ru">
                <a:solidFill>
                  <a:srgbClr val="434343"/>
                </a:solidFill>
              </a:rPr>
              <a:t>Pattern matching is exhaustive(исчерпывающий), это значит, что если подходящая ветка обязательно должна быть определена, иначе произойдет исключительная ситуация (Exception).  </a:t>
            </a:r>
          </a:p>
          <a:p>
            <a:pPr indent="-228600" lvl="0" marL="457200" rtl="0">
              <a:spcBef>
                <a:spcPts val="0"/>
              </a:spcBef>
              <a:buClr>
                <a:srgbClr val="434343"/>
              </a:buClr>
              <a:buChar char="●"/>
            </a:pPr>
            <a:r>
              <a:rPr lang="ru">
                <a:solidFill>
                  <a:srgbClr val="434343"/>
                </a:solidFill>
              </a:rPr>
              <a:t>Можно указать default case c помощью конструкции </a:t>
            </a:r>
            <a:r>
              <a:rPr b="1" lang="ru">
                <a:solidFill>
                  <a:srgbClr val="434343"/>
                </a:solidFill>
              </a:rPr>
              <a:t>case _ =&gt;</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0" name="Shape 340"/>
          <p:cNvSpPr txBox="1"/>
          <p:nvPr/>
        </p:nvSpPr>
        <p:spPr>
          <a:xfrm>
            <a:off x="311700" y="2257850"/>
            <a:ext cx="5686200" cy="272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“Something” would be chosen despite that ‘10’ is more precise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Compilation error, no matching case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4" name="Shape 344"/>
        <p:cNvGrpSpPr/>
        <p:nvPr/>
      </p:nvGrpSpPr>
      <p:grpSpPr>
        <a:xfrm>
          <a:off x="0" y="0"/>
          <a:ext cx="0" cy="0"/>
          <a:chOff x="0" y="0"/>
          <a:chExt cx="0" cy="0"/>
        </a:xfrm>
      </p:grpSpPr>
      <p:sp>
        <p:nvSpPr>
          <p:cNvPr id="345" name="Shape 3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46" name="Shape 346"/>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экстаркторов(unapply)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7" name="Shape 347"/>
          <p:cNvSpPr txBox="1"/>
          <p:nvPr/>
        </p:nvSpPr>
        <p:spPr>
          <a:xfrm>
            <a:off x="311700" y="3149150"/>
            <a:ext cx="63255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"type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53" name="Shape 35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4" name="Shape 354"/>
          <p:cNvSpPr txBox="1"/>
          <p:nvPr/>
        </p:nvSpPr>
        <p:spPr>
          <a:xfrm>
            <a:off x="311700" y="1577425"/>
            <a:ext cx="5686200" cy="2360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somewhereElse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8" name="Shape 358"/>
        <p:cNvGrpSpPr/>
        <p:nvPr/>
      </p:nvGrpSpPr>
      <p:grpSpPr>
        <a:xfrm>
          <a:off x="0" y="0"/>
          <a:ext cx="0" cy="0"/>
          <a:chOff x="0" y="0"/>
          <a:chExt cx="0" cy="0"/>
        </a:xfrm>
      </p:grpSpPr>
      <p:sp>
        <p:nvSpPr>
          <p:cNvPr id="359" name="Shape 3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60" name="Shape 360"/>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Сопоставление с образцом работает для коллекций и кейс классов благодаря методу unapply в объектах компаньонах. Подробнее этот механизм рассмотрен чуть ниже в разделе, посвященном объектам.</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1" name="Shape 361"/>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TODO fix compilation warning</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5" name="Shape 365"/>
        <p:cNvGrpSpPr/>
        <p:nvPr/>
      </p:nvGrpSpPr>
      <p:grpSpPr>
        <a:xfrm>
          <a:off x="0" y="0"/>
          <a:ext cx="0" cy="0"/>
          <a:chOff x="0" y="0"/>
          <a:chExt cx="0" cy="0"/>
        </a:xfrm>
      </p:grpSpPr>
      <p:sp>
        <p:nvSpPr>
          <p:cNvPr id="366" name="Shape 3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 Задания</a:t>
            </a:r>
          </a:p>
        </p:txBody>
      </p:sp>
      <p:sp>
        <p:nvSpPr>
          <p:cNvPr id="367" name="Shape 367"/>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73" name="Shape 37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Понятие partial function пришло из математики.  Оно обозначает функцию, для которой область определения содержит лишь часть числовой прямой. В scala, partial function обозначает функцию, для которой область определения вычисляется.</a:t>
            </a:r>
          </a:p>
          <a:p>
            <a:pPr indent="0" lvl="0" marL="0" rtl="0">
              <a:spcBef>
                <a:spcPts val="0"/>
              </a:spcBef>
              <a:buNone/>
            </a:pPr>
            <a:r>
              <a:rPr lang="ru">
                <a:solidFill>
                  <a:srgbClr val="434343"/>
                </a:solidFill>
              </a:rPr>
              <a:t>	PartialFunction - это функция одного аргумента (Function1)</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74" name="Shape 374"/>
          <p:cNvSpPr txBox="1"/>
          <p:nvPr/>
        </p:nvSpPr>
        <p:spPr>
          <a:xfrm>
            <a:off x="311699" y="2462250"/>
            <a:ext cx="6169500" cy="2523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8" name="Shape 378"/>
        <p:cNvGrpSpPr/>
        <p:nvPr/>
      </p:nvGrpSpPr>
      <p:grpSpPr>
        <a:xfrm>
          <a:off x="0" y="0"/>
          <a:ext cx="0" cy="0"/>
          <a:chOff x="0" y="0"/>
          <a:chExt cx="0" cy="0"/>
        </a:xfrm>
      </p:grpSpPr>
      <p:sp>
        <p:nvSpPr>
          <p:cNvPr id="379" name="Shape 3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0" name="Shape 380"/>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0" lvl="0" marL="0" rtl="0">
              <a:spcBef>
                <a:spcPts val="0"/>
              </a:spcBef>
              <a:buNone/>
            </a:pPr>
            <a:r>
              <a:rPr lang="ru">
                <a:solidFill>
                  <a:srgbClr val="434343"/>
                </a:solidFill>
              </a:rPr>
              <a:t>В примере выше </a:t>
            </a:r>
          </a:p>
          <a:p>
            <a:pPr indent="-228600" lvl="0" marL="13716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13716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PartialFunction с pattern Matching</a:t>
            </a:r>
          </a:p>
        </p:txBody>
      </p:sp>
      <p:sp>
        <p:nvSpPr>
          <p:cNvPr id="381" name="Shape 381"/>
          <p:cNvSpPr txBox="1"/>
          <p:nvPr/>
        </p:nvSpPr>
        <p:spPr>
          <a:xfrm>
            <a:off x="311699" y="2284700"/>
            <a:ext cx="6169500" cy="1899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5" name="Shape 385"/>
        <p:cNvGrpSpPr/>
        <p:nvPr/>
      </p:nvGrpSpPr>
      <p:grpSpPr>
        <a:xfrm>
          <a:off x="0" y="0"/>
          <a:ext cx="0" cy="0"/>
          <a:chOff x="0" y="0"/>
          <a:chExt cx="0" cy="0"/>
        </a:xfrm>
      </p:grpSpPr>
      <p:sp>
        <p:nvSpPr>
          <p:cNvPr id="386" name="Shape 3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7" name="Shape 387"/>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a:t>
            </a:r>
          </a:p>
        </p:txBody>
      </p:sp>
      <p:sp>
        <p:nvSpPr>
          <p:cNvPr id="388" name="Shape 388"/>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389" name="Shape 389"/>
          <p:cNvSpPr txBox="1"/>
          <p:nvPr/>
        </p:nvSpPr>
        <p:spPr>
          <a:xfrm>
            <a:off x="311699" y="3225775"/>
            <a:ext cx="6169500" cy="172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//list.isDefinedAt(pf _) // no such signature</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list.isDefinedAt(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strange method in List</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3" name="Shape 393"/>
        <p:cNvGrpSpPr/>
        <p:nvPr/>
      </p:nvGrpSpPr>
      <p:grpSpPr>
        <a:xfrm>
          <a:off x="0" y="0"/>
          <a:ext cx="0" cy="0"/>
          <a:chOff x="0" y="0"/>
          <a:chExt cx="0" cy="0"/>
        </a:xfrm>
      </p:grpSpPr>
      <p:sp>
        <p:nvSpPr>
          <p:cNvPr id="394" name="Shape 3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 Задания</a:t>
            </a:r>
          </a:p>
        </p:txBody>
      </p:sp>
      <p:sp>
        <p:nvSpPr>
          <p:cNvPr id="395" name="Shape 395"/>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1" name="Shape 401"/>
          <p:cNvSpPr txBox="1"/>
          <p:nvPr/>
        </p:nvSpPr>
        <p:spPr>
          <a:xfrm>
            <a:off x="311700" y="1199925"/>
            <a:ext cx="8520600" cy="335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914400" rtl="0">
              <a:spcBef>
                <a:spcPts val="0"/>
              </a:spcBef>
              <a:buClr>
                <a:srgbClr val="434343"/>
              </a:buClr>
              <a:buChar char="●"/>
            </a:pPr>
            <a:r>
              <a:rPr lang="ru">
                <a:solidFill>
                  <a:srgbClr val="434343"/>
                </a:solidFill>
              </a:rPr>
              <a:t>большинство коллекции в scala находятся в пакете </a:t>
            </a:r>
            <a:r>
              <a:rPr b="1" lang="ru">
                <a:solidFill>
                  <a:srgbClr val="434343"/>
                </a:solidFill>
              </a:rPr>
              <a:t>scala.collection</a:t>
            </a:r>
          </a:p>
          <a:p>
            <a:pPr indent="-228600" lvl="0" marL="914400" rtl="0">
              <a:spcBef>
                <a:spcPts val="0"/>
              </a:spcBef>
              <a:buClr>
                <a:srgbClr val="434343"/>
              </a:buClr>
              <a:buChar char="●"/>
            </a:pPr>
            <a:r>
              <a:rPr lang="ru">
                <a:solidFill>
                  <a:srgbClr val="434343"/>
                </a:solidFill>
              </a:rPr>
              <a:t>пакет разделяет коллекции на 3 категории</a:t>
            </a:r>
          </a:p>
          <a:p>
            <a:pPr indent="-228600" lvl="1" marL="18288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иммутабльные реализации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мутабильные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45720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разделить интерфейсы на более мелкия части, что бы повысить переиспользываемость кода и лучше выделить семантические единицы реализации.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52475"/>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7" name="Shape 407"/>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функций, по которым можно итерироваться. Содержит абстрактный метод foreach и реализации многих методов, реализуемых  через foreach. Реализации предоставленные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элемента.</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a:p>
            <a:pPr lvl="0" rtl="0">
              <a:spcBef>
                <a:spcPts val="0"/>
              </a:spcBef>
              <a:buNone/>
            </a:pPr>
            <a:r>
              <a:t/>
            </a:r>
            <a:endParaRPr sz="1800">
              <a:solidFill>
                <a:srgbClr val="434343"/>
              </a:solidFill>
            </a:endParaRPr>
          </a:p>
          <a:p>
            <a:pPr indent="457200" lvl="0" marL="457200" rtl="0">
              <a:spcBef>
                <a:spcPts val="0"/>
              </a:spcBef>
              <a:buNone/>
            </a:pPr>
            <a:r>
              <a:t/>
            </a:r>
            <a:endParaRPr>
              <a:solidFill>
                <a:srgbClr val="434343"/>
              </a:solidFill>
            </a:endParaRPr>
          </a:p>
          <a:p>
            <a:pPr indent="457200" lvl="0" marL="457200" rtl="0">
              <a:spcBef>
                <a:spcPts val="0"/>
              </a:spcBef>
              <a:buNone/>
            </a:pPr>
            <a:r>
              <a:t/>
            </a:r>
            <a:endParaRPr>
              <a:solidFill>
                <a:srgbClr val="43434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3" name="Shape 413"/>
          <p:cNvSpPr txBox="1"/>
          <p:nvPr/>
        </p:nvSpPr>
        <p:spPr>
          <a:xfrm>
            <a:off x="311700" y="1199925"/>
            <a:ext cx="8520600" cy="3148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914400" marR="0" rtl="0" algn="l">
              <a:lnSpc>
                <a:spcPct val="100000"/>
              </a:lnSpc>
              <a:spcBef>
                <a:spcPts val="0"/>
              </a:spcBef>
              <a:spcAft>
                <a:spcPts val="0"/>
              </a:spcAft>
              <a:buClr>
                <a:srgbClr val="434343"/>
              </a:buClr>
              <a:buChar char="●"/>
            </a:pPr>
            <a:r>
              <a:rPr lang="ru">
                <a:solidFill>
                  <a:srgbClr val="434343"/>
                </a:solidFill>
              </a:rPr>
              <a:t>конкатенация, </a:t>
            </a:r>
            <a:r>
              <a:rPr b="1" lang="ru">
                <a:solidFill>
                  <a:srgbClr val="434343"/>
                </a:solidFill>
              </a:rPr>
              <a:t>++</a:t>
            </a:r>
            <a:r>
              <a:rPr lang="ru">
                <a:solidFill>
                  <a:srgbClr val="434343"/>
                </a:solidFill>
              </a:rPr>
              <a:t>, объединяет 2 коллекции вместе</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9144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9144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9144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9144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9" name="Shape 419"/>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13716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уникальныйх элементов типа </a:t>
            </a:r>
            <a:r>
              <a:rPr b="1" lang="ru">
                <a:solidFill>
                  <a:srgbClr val="434343"/>
                </a:solidFill>
              </a:rPr>
              <a:t>A </a:t>
            </a:r>
          </a:p>
          <a:p>
            <a:pPr indent="-228600" lvl="0" marL="13716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13716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не включающий N</a:t>
            </a:r>
          </a:p>
          <a:p>
            <a:pPr indent="-228600" lvl="0" marL="13716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25" name="Shape 425"/>
          <p:cNvSpPr txBox="1"/>
          <p:nvPr/>
        </p:nvSpPr>
        <p:spPr>
          <a:xfrm>
            <a:off x="311699" y="1301050"/>
            <a:ext cx="6159900" cy="355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(_))</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an 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r>
              <a:rPr i="1" lang="ru" sz="1000">
                <a:solidFill>
                  <a:srgbClr val="808080"/>
                </a:solidFill>
                <a:latin typeface="Verdana"/>
                <a:ea typeface="Verdana"/>
                <a:cs typeface="Verdana"/>
                <a:sym typeface="Verdana"/>
              </a:rPr>
              <a:t>// == None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31" name="Shape 431"/>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32" name="Shape 432"/>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6" name="Shape 436"/>
        <p:cNvGrpSpPr/>
        <p:nvPr/>
      </p:nvGrpSpPr>
      <p:grpSpPr>
        <a:xfrm>
          <a:off x="0" y="0"/>
          <a:ext cx="0" cy="0"/>
          <a:chOff x="0" y="0"/>
          <a:chExt cx="0" cy="0"/>
        </a:xfrm>
      </p:grpSpPr>
      <p:sp>
        <p:nvSpPr>
          <p:cNvPr id="437" name="Shape 4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Задания</a:t>
            </a:r>
          </a:p>
        </p:txBody>
      </p:sp>
      <p:sp>
        <p:nvSpPr>
          <p:cNvPr id="438" name="Shape 438"/>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44" name="Shape 444"/>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 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0" name="Shape 450"/>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1" name="Shape 451"/>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5" name="Shape 455"/>
        <p:cNvGrpSpPr/>
        <p:nvPr/>
      </p:nvGrpSpPr>
      <p:grpSpPr>
        <a:xfrm>
          <a:off x="0" y="0"/>
          <a:ext cx="0" cy="0"/>
          <a:chOff x="0" y="0"/>
          <a:chExt cx="0" cy="0"/>
        </a:xfrm>
      </p:grpSpPr>
      <p:sp>
        <p:nvSpPr>
          <p:cNvPr id="456" name="Shape 4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7" name="Shape 457"/>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8" name="Shape 458"/>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2" name="Shape 462"/>
        <p:cNvGrpSpPr/>
        <p:nvPr/>
      </p:nvGrpSpPr>
      <p:grpSpPr>
        <a:xfrm>
          <a:off x="0" y="0"/>
          <a:ext cx="0" cy="0"/>
          <a:chOff x="0" y="0"/>
          <a:chExt cx="0" cy="0"/>
        </a:xfrm>
      </p:grpSpPr>
      <p:sp>
        <p:nvSpPr>
          <p:cNvPr id="463" name="Shape 46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64" name="Shape 464"/>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Если в цикл должен вернуть какое-либо значение, перед телом цикла ставят ключевое слово yield. В этом случае foreach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5" name="Shape 465"/>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a:off x="311700" y="11524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9" name="Shape 469"/>
        <p:cNvGrpSpPr/>
        <p:nvPr/>
      </p:nvGrpSpPr>
      <p:grpSpPr>
        <a:xfrm>
          <a:off x="0" y="0"/>
          <a:ext cx="0" cy="0"/>
          <a:chOff x="0" y="0"/>
          <a:chExt cx="0" cy="0"/>
        </a:xfrm>
      </p:grpSpPr>
      <p:sp>
        <p:nvSpPr>
          <p:cNvPr id="470" name="Shape 47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FC. Задания</a:t>
            </a:r>
          </a:p>
        </p:txBody>
      </p:sp>
      <p:sp>
        <p:nvSpPr>
          <p:cNvPr id="471" name="Shape 471"/>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77" name="Shape 477"/>
          <p:cNvSpPr txBox="1"/>
          <p:nvPr/>
        </p:nvSpPr>
        <p:spPr>
          <a:xfrm>
            <a:off x="311700" y="1177775"/>
            <a:ext cx="8520600" cy="3467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или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a:t>
            </a:r>
          </a:p>
          <a:p>
            <a:pPr indent="0" lvl="0" marL="0" rtl="0">
              <a:spcBef>
                <a:spcPts val="0"/>
              </a:spcBef>
              <a:buNone/>
            </a:pPr>
            <a:r>
              <a:rPr lang="ru">
                <a:solidFill>
                  <a:srgbClr val="434343"/>
                </a:solidFill>
              </a:rPr>
              <a:t>	Для доступа к членам tuple автоматически генерируются методы- аксессоры _n, где n  - это порядковый номер член tuple. Нумерация начинается с 1.</a:t>
            </a:r>
          </a:p>
          <a:p>
            <a:pPr indent="457200" lvl="0" marL="0" rtl="0">
              <a:spcBef>
                <a:spcPts val="0"/>
              </a:spcBef>
              <a:buNone/>
            </a:pPr>
            <a:r>
              <a:rPr lang="ru">
                <a:solidFill>
                  <a:srgbClr val="434343"/>
                </a:solidFill>
              </a:rPr>
              <a:t>Другие полезные функции tuple</a:t>
            </a:r>
          </a:p>
          <a:p>
            <a:pPr indent="-228600" lvl="0" marL="1371600" rtl="0">
              <a:spcBef>
                <a:spcPts val="0"/>
              </a:spcBef>
              <a:buClr>
                <a:srgbClr val="434343"/>
              </a:buClr>
              <a:buChar char="●"/>
            </a:pPr>
            <a:r>
              <a:rPr lang="ru">
                <a:solidFill>
                  <a:srgbClr val="434343"/>
                </a:solidFill>
              </a:rPr>
              <a:t>productPrefix - строка сожержащая имя класса</a:t>
            </a:r>
          </a:p>
          <a:p>
            <a:pPr indent="-228600" lvl="0" marL="1371600" rtl="0">
              <a:spcBef>
                <a:spcPts val="0"/>
              </a:spcBef>
              <a:buClr>
                <a:srgbClr val="434343"/>
              </a:buClr>
              <a:buChar char="●"/>
            </a:pPr>
            <a:r>
              <a:rPr lang="ru">
                <a:solidFill>
                  <a:srgbClr val="434343"/>
                </a:solidFill>
              </a:rPr>
              <a:t>productIterator - итератор, которым можно пройти по порядку все члены tuple</a:t>
            </a:r>
          </a:p>
          <a:p>
            <a:pPr indent="-228600" lvl="0" marL="1371600" rtl="0">
              <a:spcBef>
                <a:spcPts val="0"/>
              </a:spcBef>
              <a:buClr>
                <a:srgbClr val="434343"/>
              </a:buClr>
              <a:buChar char="●"/>
            </a:pPr>
            <a:r>
              <a:rPr lang="ru">
                <a:solidFill>
                  <a:srgbClr val="434343"/>
                </a:solidFill>
              </a:rPr>
              <a:t>productArity - размернось </a:t>
            </a:r>
          </a:p>
          <a:p>
            <a:pPr indent="-228600" lvl="0" marL="1371600" rtl="0">
              <a:spcBef>
                <a:spcPts val="0"/>
              </a:spcBef>
              <a:buClr>
                <a:srgbClr val="434343"/>
              </a:buClr>
              <a:buChar char="●"/>
            </a:pPr>
            <a:r>
              <a:rPr lang="ru">
                <a:solidFill>
                  <a:srgbClr val="434343"/>
                </a:solidFill>
              </a:rPr>
              <a:t>productElement(idx: Int): Any -  получает idx-ый член tuple, при этом информация о типе теряется. Если члена с таим индексом нет, мы получим </a:t>
            </a:r>
            <a:r>
              <a:rPr b="1" lang="ru">
                <a:solidFill>
                  <a:srgbClr val="434343"/>
                </a:solidFill>
              </a:rPr>
              <a:t>IndexOutOfBoundsException</a:t>
            </a:r>
          </a:p>
          <a:p>
            <a:pPr indent="0" lvl="0" marL="0" rtl="0">
              <a:spcBef>
                <a:spcPts val="0"/>
              </a:spcBef>
              <a:buNone/>
            </a:pPr>
            <a:r>
              <a:t/>
            </a:r>
            <a:endParaRPr>
              <a:solidFill>
                <a:srgbClr val="43434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83" name="Shape 483"/>
          <p:cNvSpPr txBox="1"/>
          <p:nvPr/>
        </p:nvSpPr>
        <p:spPr>
          <a:xfrm>
            <a:off x="311700" y="1177775"/>
            <a:ext cx="8520600" cy="450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a:t>
            </a:r>
          </a:p>
        </p:txBody>
      </p:sp>
      <p:sp>
        <p:nvSpPr>
          <p:cNvPr id="484" name="Shape 484"/>
          <p:cNvSpPr txBox="1"/>
          <p:nvPr/>
        </p:nvSpPr>
        <p:spPr>
          <a:xfrm>
            <a:off x="311699" y="1627775"/>
            <a:ext cx="6159900" cy="2629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tpl1 =</a:t>
            </a:r>
            <a:r>
              <a:rPr lang="ru" sz="1000">
                <a:solidFill>
                  <a:schemeClr val="dk1"/>
                </a:solidFill>
                <a:highlight>
                  <a:srgbClr val="E4E4FF"/>
                </a:highlight>
                <a:latin typeface="Verdana"/>
                <a:ea typeface="Verdana"/>
                <a:cs typeface="Verdana"/>
                <a:sym typeface="Verdana"/>
              </a:rPr>
              <a:t>Tuple1(</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"String"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tpl2i2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tpl3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 (x: Int)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(x))</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tpl4.productPrefix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tpl1.productIterator</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tpl1.productArity</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would throw IndexOutOfBoundsException</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//tpl1.productElement(2)</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8" name="Shape 488"/>
        <p:cNvGrpSpPr/>
        <p:nvPr/>
      </p:nvGrpSpPr>
      <p:grpSpPr>
        <a:xfrm>
          <a:off x="0" y="0"/>
          <a:ext cx="0" cy="0"/>
          <a:chOff x="0" y="0"/>
          <a:chExt cx="0" cy="0"/>
        </a:xfrm>
      </p:grpSpPr>
      <p:sp>
        <p:nvSpPr>
          <p:cNvPr id="489" name="Shape 4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0" name="Shape 490"/>
          <p:cNvSpPr txBox="1"/>
          <p:nvPr/>
        </p:nvSpPr>
        <p:spPr>
          <a:xfrm>
            <a:off x="311700" y="1115325"/>
            <a:ext cx="8487000" cy="1572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создаеться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4" name="Shape 494"/>
        <p:cNvGrpSpPr/>
        <p:nvPr/>
      </p:nvGrpSpPr>
      <p:grpSpPr>
        <a:xfrm>
          <a:off x="0" y="0"/>
          <a:ext cx="0" cy="0"/>
          <a:chOff x="0" y="0"/>
          <a:chExt cx="0" cy="0"/>
        </a:xfrm>
      </p:grpSpPr>
      <p:sp>
        <p:nvSpPr>
          <p:cNvPr id="495" name="Shape 4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6" name="Shape 496"/>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0" name="Shape 500"/>
        <p:cNvGrpSpPr/>
        <p:nvPr/>
      </p:nvGrpSpPr>
      <p:grpSpPr>
        <a:xfrm>
          <a:off x="0" y="0"/>
          <a:ext cx="0" cy="0"/>
          <a:chOff x="0" y="0"/>
          <a:chExt cx="0" cy="0"/>
        </a:xfrm>
      </p:grpSpPr>
      <p:sp>
        <p:nvSpPr>
          <p:cNvPr id="501" name="Shape 5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2" name="Shape 502"/>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03" name="Shape 503"/>
          <p:cNvSpPr txBox="1"/>
          <p:nvPr/>
        </p:nvSpPr>
        <p:spPr>
          <a:xfrm>
            <a:off x="382975" y="1544250"/>
            <a:ext cx="5425800" cy="3599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9" name="Shape 509"/>
          <p:cNvSpPr txBox="1"/>
          <p:nvPr/>
        </p:nvSpPr>
        <p:spPr>
          <a:xfrm>
            <a:off x="311700" y="1011175"/>
            <a:ext cx="5069400" cy="404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3" name="Shape 513"/>
        <p:cNvGrpSpPr/>
        <p:nvPr/>
      </p:nvGrpSpPr>
      <p:grpSpPr>
        <a:xfrm>
          <a:off x="0" y="0"/>
          <a:ext cx="0" cy="0"/>
          <a:chOff x="0" y="0"/>
          <a:chExt cx="0" cy="0"/>
        </a:xfrm>
      </p:grpSpPr>
      <p:sp>
        <p:nvSpPr>
          <p:cNvPr id="514" name="Shape 5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15" name="Shape 515"/>
          <p:cNvSpPr txBox="1"/>
          <p:nvPr/>
        </p:nvSpPr>
        <p:spPr>
          <a:xfrm>
            <a:off x="311700" y="1115325"/>
            <a:ext cx="8520600" cy="3279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9144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9144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914400" rtl="0">
              <a:spcBef>
                <a:spcPts val="0"/>
              </a:spcBef>
              <a:buClr>
                <a:srgbClr val="434343"/>
              </a:buClr>
              <a:buChar char="●"/>
            </a:pPr>
            <a:r>
              <a:rPr lang="ru">
                <a:solidFill>
                  <a:srgbClr val="434343"/>
                </a:solidFill>
              </a:rPr>
              <a:t>любой конструктор может быть primary, public или protected</a:t>
            </a:r>
          </a:p>
          <a:p>
            <a:pPr indent="-228600" lvl="0" marL="9144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9144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val или var</a:t>
            </a:r>
          </a:p>
          <a:p>
            <a:pPr indent="-228600" lvl="0" marL="9144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9144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9" name="Shape 519"/>
        <p:cNvGrpSpPr/>
        <p:nvPr/>
      </p:nvGrpSpPr>
      <p:grpSpPr>
        <a:xfrm>
          <a:off x="0" y="0"/>
          <a:ext cx="0" cy="0"/>
          <a:chOff x="0" y="0"/>
          <a:chExt cx="0" cy="0"/>
        </a:xfrm>
      </p:grpSpPr>
      <p:sp>
        <p:nvSpPr>
          <p:cNvPr id="520" name="Shape 5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1" name="Shape 521"/>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2" name="Shape 522"/>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8" name="Shape 528"/>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несскольких переменных членов класса. </a:t>
            </a:r>
          </a:p>
          <a:p>
            <a:pPr indent="-69850" lvl="0" marL="457200" rtl="0">
              <a:spcBef>
                <a:spcPts val="0"/>
              </a:spcBef>
              <a:buClr>
                <a:schemeClr val="dk1"/>
              </a:buClr>
              <a:buFont typeface="Arial"/>
              <a:buNone/>
            </a:pPr>
            <a:r>
              <a:t/>
            </a:r>
            <a:endParaRPr sz="1100">
              <a:solidFill>
                <a:srgbClr val="212324"/>
              </a:solidFill>
              <a:highlight>
                <a:srgbClr val="FFFFFF"/>
              </a:highlight>
              <a:latin typeface="Verdana"/>
              <a:ea typeface="Verdana"/>
              <a:cs typeface="Verdana"/>
              <a:sym typeface="Verdana"/>
            </a:endParaRPr>
          </a:p>
          <a:p>
            <a:pPr indent="0" lvl="0" marL="457200" rtl="0">
              <a:spcBef>
                <a:spcPts val="0"/>
              </a:spcBef>
              <a:buNone/>
            </a:pPr>
            <a:r>
              <a:t/>
            </a:r>
            <a:endParaRPr>
              <a:solidFill>
                <a:srgbClr val="434343"/>
              </a:solidFill>
            </a:endParaRPr>
          </a:p>
          <a:p>
            <a:pPr indent="0" lvl="0" marL="45720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5" name="Shape 95"/>
          <p:cNvSpPr txBox="1"/>
          <p:nvPr>
            <p:ph idx="1" type="body"/>
          </p:nvPr>
        </p:nvSpPr>
        <p:spPr>
          <a:xfrm flipH="1">
            <a:off x="311700" y="962875"/>
            <a:ext cx="8520600" cy="26700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6" name="Shape 96"/>
          <p:cNvSpPr txBox="1"/>
          <p:nvPr/>
        </p:nvSpPr>
        <p:spPr>
          <a:xfrm>
            <a:off x="1641400" y="3735125"/>
            <a:ext cx="3722100" cy="434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7" name="Shape 97"/>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2" name="Shape 532"/>
        <p:cNvGrpSpPr/>
        <p:nvPr/>
      </p:nvGrpSpPr>
      <p:grpSpPr>
        <a:xfrm>
          <a:off x="0" y="0"/>
          <a:ext cx="0" cy="0"/>
          <a:chOff x="0" y="0"/>
          <a:chExt cx="0" cy="0"/>
        </a:xfrm>
      </p:grpSpPr>
      <p:sp>
        <p:nvSpPr>
          <p:cNvPr id="533" name="Shape 5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34" name="Shape 534"/>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35" name="Shape 535"/>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1" name="Shape 541"/>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2" name="Shape 542"/>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9144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9144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9144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914400" rtl="0">
              <a:spcBef>
                <a:spcPts val="0"/>
              </a:spcBef>
              <a:buClr>
                <a:srgbClr val="434343"/>
              </a:buClr>
              <a:buChar char="●"/>
            </a:pPr>
            <a:r>
              <a:rPr lang="ru">
                <a:solidFill>
                  <a:srgbClr val="434343"/>
                </a:solidFill>
              </a:rPr>
              <a:t>это можно сделать </a:t>
            </a:r>
          </a:p>
          <a:p>
            <a:pPr indent="-228600" lvl="1" marL="1828800" rtl="0">
              <a:spcBef>
                <a:spcPts val="0"/>
              </a:spcBef>
              <a:buClr>
                <a:srgbClr val="434343"/>
              </a:buClr>
              <a:buChar char="○"/>
            </a:pPr>
            <a:r>
              <a:rPr lang="ru">
                <a:solidFill>
                  <a:srgbClr val="434343"/>
                </a:solidFill>
              </a:rPr>
              <a:t>в наследниках класса</a:t>
            </a:r>
          </a:p>
          <a:p>
            <a:pPr indent="-228600" lvl="1" marL="18288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8" name="Shape 548"/>
          <p:cNvSpPr txBox="1"/>
          <p:nvPr/>
        </p:nvSpPr>
        <p:spPr>
          <a:xfrm>
            <a:off x="311700" y="2939025"/>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9" name="Shape 549"/>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9144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9144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914400" rtl="0">
              <a:spcBef>
                <a:spcPts val="0"/>
              </a:spcBef>
              <a:buClr>
                <a:srgbClr val="434343"/>
              </a:buClr>
              <a:buChar char="●"/>
            </a:pPr>
            <a:r>
              <a:rPr lang="ru">
                <a:solidFill>
                  <a:srgbClr val="434343"/>
                </a:solidFill>
              </a:rPr>
              <a:t>не может иметь самостоятельных инстансов</a:t>
            </a:r>
          </a:p>
          <a:p>
            <a:pPr indent="-228600" lvl="0" marL="914400" rtl="0">
              <a:spcBef>
                <a:spcPts val="0"/>
              </a:spcBef>
              <a:buClr>
                <a:srgbClr val="434343"/>
              </a:buClr>
              <a:buChar char="●"/>
            </a:pPr>
            <a:r>
              <a:rPr lang="ru">
                <a:solidFill>
                  <a:srgbClr val="434343"/>
                </a:solidFill>
              </a:rPr>
              <a:t>не может иметь конструктор</a:t>
            </a:r>
          </a:p>
          <a:p>
            <a:pPr indent="-228600" lvl="0" marL="914400" rtl="0">
              <a:spcBef>
                <a:spcPts val="0"/>
              </a:spcBef>
              <a:buClr>
                <a:srgbClr val="434343"/>
              </a:buClr>
              <a:buChar char="●"/>
            </a:pPr>
            <a:r>
              <a:rPr lang="ru">
                <a:solidFill>
                  <a:srgbClr val="434343"/>
                </a:solidFill>
              </a:rPr>
              <a:t>применяется главным образом для реализации парадигмы множественного наследования.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55" name="Shape 555"/>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6" name="Shape 556"/>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9144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9144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9144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9144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2" name="Shape 562"/>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mathcing -ге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lvl="0" rtl="0">
              <a:spcBef>
                <a:spcPts val="0"/>
              </a:spcBef>
              <a:buNone/>
            </a:pPr>
            <a:r>
              <a:rPr lang="ru" sz="1800">
                <a:solidFill>
                  <a:srgbClr val="434343"/>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6" name="Shape 566"/>
        <p:cNvGrpSpPr/>
        <p:nvPr/>
      </p:nvGrpSpPr>
      <p:grpSpPr>
        <a:xfrm>
          <a:off x="0" y="0"/>
          <a:ext cx="0" cy="0"/>
          <a:chOff x="0" y="0"/>
          <a:chExt cx="0" cy="0"/>
        </a:xfrm>
      </p:grpSpPr>
      <p:sp>
        <p:nvSpPr>
          <p:cNvPr id="567" name="Shape 5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8" name="Shape 568"/>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данных…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2" name="Shape 572"/>
        <p:cNvGrpSpPr/>
        <p:nvPr/>
      </p:nvGrpSpPr>
      <p:grpSpPr>
        <a:xfrm>
          <a:off x="0" y="0"/>
          <a:ext cx="0" cy="0"/>
          <a:chOff x="0" y="0"/>
          <a:chExt cx="0" cy="0"/>
        </a:xfrm>
      </p:grpSpPr>
      <p:sp>
        <p:nvSpPr>
          <p:cNvPr id="573" name="Shape 5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74" name="Shape 574"/>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8" name="Shape 578"/>
        <p:cNvGrpSpPr/>
        <p:nvPr/>
      </p:nvGrpSpPr>
      <p:grpSpPr>
        <a:xfrm>
          <a:off x="0" y="0"/>
          <a:ext cx="0" cy="0"/>
          <a:chOff x="0" y="0"/>
          <a:chExt cx="0" cy="0"/>
        </a:xfrm>
      </p:grpSpPr>
      <p:sp>
        <p:nvSpPr>
          <p:cNvPr id="579" name="Shape 5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0" name="Shape 580"/>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apply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 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 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1" name="Shape 581"/>
          <p:cNvSpPr txBox="1"/>
          <p:nvPr/>
        </p:nvSpPr>
        <p:spPr>
          <a:xfrm>
            <a:off x="311700" y="2700900"/>
            <a:ext cx="4858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7" name="Shape 587"/>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метода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8" name="Shape 588"/>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2" name="Shape 592"/>
        <p:cNvGrpSpPr/>
        <p:nvPr/>
      </p:nvGrpSpPr>
      <p:grpSpPr>
        <a:xfrm>
          <a:off x="0" y="0"/>
          <a:ext cx="0" cy="0"/>
          <a:chOff x="0" y="0"/>
          <a:chExt cx="0" cy="0"/>
        </a:xfrm>
      </p:grpSpPr>
      <p:sp>
        <p:nvSpPr>
          <p:cNvPr id="593" name="Shape 5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94" name="Shape 594"/>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595" name="Shape 595"/>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3" name="Shape 103"/>
          <p:cNvSpPr txBox="1"/>
          <p:nvPr>
            <p:ph idx="1" type="body"/>
          </p:nvPr>
        </p:nvSpPr>
        <p:spPr>
          <a:xfrm flipH="1">
            <a:off x="311625" y="1888525"/>
            <a:ext cx="4882800" cy="20970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ExecutorService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execute(ex: Executor): Unit = {</a:t>
            </a:r>
          </a:p>
          <a:p>
            <a:pPr lvl="0">
              <a:lnSpc>
                <a:spcPct val="100000"/>
              </a:lnSpc>
              <a:spcBef>
                <a:spcPts val="0"/>
              </a:spcBef>
              <a:spcAft>
                <a:spcPts val="100"/>
              </a:spcAft>
              <a:buNone/>
            </a:pPr>
            <a:r>
              <a:rPr lang="ru" sz="1000">
                <a:solidFill>
                  <a:schemeClr val="dk1"/>
                </a:solidFill>
                <a:latin typeface="Verdana"/>
                <a:ea typeface="Verdana"/>
                <a:cs typeface="Verdana"/>
                <a:sym typeface="Verdana"/>
              </a:rPr>
              <a:t>   ex.execute() </a:t>
            </a:r>
          </a:p>
          <a:p>
            <a:pPr lvl="0" rtl="0">
              <a:lnSpc>
                <a:spcPct val="100000"/>
              </a:lnSpc>
              <a:spcBef>
                <a:spcPts val="0"/>
              </a:spcBef>
              <a:spcAft>
                <a:spcPts val="100"/>
              </a:spcAft>
              <a:buNone/>
            </a:pP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t/>
            </a:r>
            <a:endParaRPr sz="1000">
              <a:solidFill>
                <a:schemeClr val="dk1"/>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es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ExecutorService()</a:t>
            </a: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es.execute(e)</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104" name="Shape 104"/>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5" name="Shape 105"/>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106" name="Shape 106"/>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 императивный подход</a:t>
            </a:r>
            <a:r>
              <a:rPr lang="ru">
                <a:solidFill>
                  <a:schemeClr val="dk2"/>
                </a:solidFill>
              </a:rPr>
              <a:t> </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1" name="Shape 601"/>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2" name="Shape 602"/>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6" name="Shape 606"/>
        <p:cNvGrpSpPr/>
        <p:nvPr/>
      </p:nvGrpSpPr>
      <p:grpSpPr>
        <a:xfrm>
          <a:off x="0" y="0"/>
          <a:ext cx="0" cy="0"/>
          <a:chOff x="0" y="0"/>
          <a:chExt cx="0" cy="0"/>
        </a:xfrm>
      </p:grpSpPr>
      <p:sp>
        <p:nvSpPr>
          <p:cNvPr id="607" name="Shape 6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8" name="Shape 60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09" name="Shape 609"/>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15" name="Shape 615"/>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присвоения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 -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9" name="Shape 619"/>
        <p:cNvGrpSpPr/>
        <p:nvPr/>
      </p:nvGrpSpPr>
      <p:grpSpPr>
        <a:xfrm>
          <a:off x="0" y="0"/>
          <a:ext cx="0" cy="0"/>
          <a:chOff x="0" y="0"/>
          <a:chExt cx="0" cy="0"/>
        </a:xfrm>
      </p:grpSpPr>
      <p:sp>
        <p:nvSpPr>
          <p:cNvPr id="620" name="Shape 6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21" name="Shape 621"/>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mathcing. Нужный сase будет выбран тогда, когда соответствующйи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5" name="Shape 625"/>
        <p:cNvGrpSpPr/>
        <p:nvPr/>
      </p:nvGrpSpPr>
      <p:grpSpPr>
        <a:xfrm>
          <a:off x="0" y="0"/>
          <a:ext cx="0" cy="0"/>
          <a:chOff x="0" y="0"/>
          <a:chExt cx="0" cy="0"/>
        </a:xfrm>
      </p:grpSpPr>
      <p:sp>
        <p:nvSpPr>
          <p:cNvPr id="626" name="Shape 6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27" name="Shape 627"/>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28" name="Shape 628"/>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29" name="Shape 629"/>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 </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3" name="Shape 633"/>
        <p:cNvGrpSpPr/>
        <p:nvPr/>
      </p:nvGrpSpPr>
      <p:grpSpPr>
        <a:xfrm>
          <a:off x="0" y="0"/>
          <a:ext cx="0" cy="0"/>
          <a:chOff x="0" y="0"/>
          <a:chExt cx="0" cy="0"/>
        </a:xfrm>
      </p:grpSpPr>
      <p:sp>
        <p:nvSpPr>
          <p:cNvPr id="634" name="Shape 6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35" name="Shape 635"/>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36" name="Shape 636"/>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0" name="Shape 640"/>
        <p:cNvGrpSpPr/>
        <p:nvPr/>
      </p:nvGrpSpPr>
      <p:grpSpPr>
        <a:xfrm>
          <a:off x="0" y="0"/>
          <a:ext cx="0" cy="0"/>
          <a:chOff x="0" y="0"/>
          <a:chExt cx="0" cy="0"/>
        </a:xfrm>
      </p:grpSpPr>
      <p:sp>
        <p:nvSpPr>
          <p:cNvPr id="641" name="Shape 6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2" name="Shape 642"/>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6" name="Shape 646"/>
        <p:cNvGrpSpPr/>
        <p:nvPr/>
      </p:nvGrpSpPr>
      <p:grpSpPr>
        <a:xfrm>
          <a:off x="0" y="0"/>
          <a:ext cx="0" cy="0"/>
          <a:chOff x="0" y="0"/>
          <a:chExt cx="0" cy="0"/>
        </a:xfrm>
      </p:grpSpPr>
      <p:sp>
        <p:nvSpPr>
          <p:cNvPr id="647" name="Shape 6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8" name="Shape 648"/>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2" name="Shape 652"/>
        <p:cNvGrpSpPr/>
        <p:nvPr/>
      </p:nvGrpSpPr>
      <p:grpSpPr>
        <a:xfrm>
          <a:off x="0" y="0"/>
          <a:ext cx="0" cy="0"/>
          <a:chOff x="0" y="0"/>
          <a:chExt cx="0" cy="0"/>
        </a:xfrm>
      </p:grpSpPr>
      <p:sp>
        <p:nvSpPr>
          <p:cNvPr id="653" name="Shape 6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54" name="Shape 654"/>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8" name="Shape 658"/>
        <p:cNvGrpSpPr/>
        <p:nvPr/>
      </p:nvGrpSpPr>
      <p:grpSpPr>
        <a:xfrm>
          <a:off x="0" y="0"/>
          <a:ext cx="0" cy="0"/>
          <a:chOff x="0" y="0"/>
          <a:chExt cx="0" cy="0"/>
        </a:xfrm>
      </p:grpSpPr>
      <p:sp>
        <p:nvSpPr>
          <p:cNvPr id="659" name="Shape 6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0" name="Shape 660"/>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2" name="Shape 112"/>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13" name="Shape 113"/>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4" name="Shape 114"/>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Декларативный, функциональный подход </a:t>
            </a:r>
          </a:p>
        </p:txBody>
      </p:sp>
      <p:sp>
        <p:nvSpPr>
          <p:cNvPr id="115" name="Shape 115"/>
          <p:cNvSpPr txBox="1"/>
          <p:nvPr/>
        </p:nvSpPr>
        <p:spPr>
          <a:xfrm>
            <a:off x="311700" y="1956675"/>
            <a:ext cx="4729800" cy="983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Unit = () =&gt; print(msg)</a:t>
            </a:r>
          </a:p>
          <a:p>
            <a:pPr lvl="0" rtl="0">
              <a:lnSpc>
                <a:spcPct val="115000"/>
              </a:lnSpc>
              <a:spcBef>
                <a:spcPts val="0"/>
              </a:spcBef>
              <a:buNone/>
            </a:pPr>
            <a:r>
              <a:t/>
            </a:r>
            <a:endParaRPr b="1" i="1" sz="1000">
              <a:solidFill>
                <a:srgbClr val="000080"/>
              </a:solidFill>
              <a:latin typeface="Verdana"/>
              <a:ea typeface="Verdana"/>
              <a:cs typeface="Verdana"/>
              <a:sym typeface="Verdana"/>
            </a:endParaRPr>
          </a:p>
          <a:p>
            <a:pPr indent="0" lvl="0" marL="0" marR="0" rtl="0" algn="l">
              <a:lnSpc>
                <a:spcPct val="115000"/>
              </a:lnSpc>
              <a:spcBef>
                <a:spcPts val="0"/>
              </a:spcBef>
              <a:spcAft>
                <a:spcPts val="0"/>
              </a:spcAft>
              <a:buNone/>
            </a:pPr>
            <a:r>
              <a:rPr b="1" i="1" lang="ru" sz="1000">
                <a:solidFill>
                  <a:srgbClr val="000080"/>
                </a:solidFill>
                <a:latin typeface="Verdana"/>
                <a:ea typeface="Verdana"/>
                <a:cs typeface="Verdana"/>
                <a:sym typeface="Verdana"/>
              </a:rPr>
              <a:t>d</a:t>
            </a:r>
            <a:r>
              <a:rPr b="1" lang="ru" sz="1000">
                <a:solidFill>
                  <a:srgbClr val="000080"/>
                </a:solidFill>
                <a:latin typeface="Verdana"/>
                <a:ea typeface="Verdana"/>
                <a:cs typeface="Verdana"/>
                <a:sym typeface="Verdana"/>
              </a:rPr>
              <a:t>ef </a:t>
            </a:r>
            <a:r>
              <a:rPr lang="ru" sz="1000">
                <a:solidFill>
                  <a:schemeClr val="dk1"/>
                </a:solidFill>
                <a:latin typeface="Verdana"/>
                <a:ea typeface="Verdana"/>
                <a:cs typeface="Verdana"/>
                <a:sym typeface="Verdana"/>
              </a:rPr>
              <a:t>executorService(thunk : () =&gt; Unit) = thunk()</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executorService(execute(</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4" name="Shape 664"/>
        <p:cNvGrpSpPr/>
        <p:nvPr/>
      </p:nvGrpSpPr>
      <p:grpSpPr>
        <a:xfrm>
          <a:off x="0" y="0"/>
          <a:ext cx="0" cy="0"/>
          <a:chOff x="0" y="0"/>
          <a:chExt cx="0" cy="0"/>
        </a:xfrm>
      </p:grpSpPr>
      <p:sp>
        <p:nvSpPr>
          <p:cNvPr id="665" name="Shape 6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6" name="Shape 666"/>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0" name="Shape 670"/>
        <p:cNvGrpSpPr/>
        <p:nvPr/>
      </p:nvGrpSpPr>
      <p:grpSpPr>
        <a:xfrm>
          <a:off x="0" y="0"/>
          <a:ext cx="0" cy="0"/>
          <a:chOff x="0" y="0"/>
          <a:chExt cx="0" cy="0"/>
        </a:xfrm>
      </p:grpSpPr>
      <p:sp>
        <p:nvSpPr>
          <p:cNvPr id="671" name="Shape 6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 Задания</a:t>
            </a:r>
          </a:p>
        </p:txBody>
      </p:sp>
      <p:sp>
        <p:nvSpPr>
          <p:cNvPr id="672" name="Shape 672"/>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6" name="Shape 676"/>
        <p:cNvGrpSpPr/>
        <p:nvPr/>
      </p:nvGrpSpPr>
      <p:grpSpPr>
        <a:xfrm>
          <a:off x="0" y="0"/>
          <a:ext cx="0" cy="0"/>
          <a:chOff x="0" y="0"/>
          <a:chExt cx="0" cy="0"/>
        </a:xfrm>
      </p:grpSpPr>
      <p:sp>
        <p:nvSpPr>
          <p:cNvPr id="677" name="Shape 67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78" name="Shape 678"/>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2" name="Shape 682"/>
        <p:cNvGrpSpPr/>
        <p:nvPr/>
      </p:nvGrpSpPr>
      <p:grpSpPr>
        <a:xfrm>
          <a:off x="0" y="0"/>
          <a:ext cx="0" cy="0"/>
          <a:chOff x="0" y="0"/>
          <a:chExt cx="0" cy="0"/>
        </a:xfrm>
      </p:grpSpPr>
      <p:sp>
        <p:nvSpPr>
          <p:cNvPr id="683" name="Shape 6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84" name="Shape 684"/>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8" name="Shape 688"/>
        <p:cNvGrpSpPr/>
        <p:nvPr/>
      </p:nvGrpSpPr>
      <p:grpSpPr>
        <a:xfrm>
          <a:off x="0" y="0"/>
          <a:ext cx="0" cy="0"/>
          <a:chOff x="0" y="0"/>
          <a:chExt cx="0" cy="0"/>
        </a:xfrm>
      </p:grpSpPr>
      <p:sp>
        <p:nvSpPr>
          <p:cNvPr id="689" name="Shape 6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0" name="Shape 690"/>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lvl="0">
              <a:spcBef>
                <a:spcPts val="0"/>
              </a:spcBef>
              <a:buNone/>
            </a:pPr>
            <a:r>
              <a:rPr lang="ru" sz="1800">
                <a:solidFill>
                  <a:srgbClr val="434343"/>
                </a:solidFill>
              </a:rPr>
              <a:t>	</a:t>
            </a:r>
            <a:r>
              <a:rPr lang="ru">
                <a:solidFill>
                  <a:srgbClr val="434343"/>
                </a:solidFill>
              </a:rPr>
              <a:t>Существует 2 принципиально разных подхода:  императивный и функциональный</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1" marL="13716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1" marL="13716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1" marL="13716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4" name="Shape 694"/>
        <p:cNvGrpSpPr/>
        <p:nvPr/>
      </p:nvGrpSpPr>
      <p:grpSpPr>
        <a:xfrm>
          <a:off x="0" y="0"/>
          <a:ext cx="0" cy="0"/>
          <a:chOff x="0" y="0"/>
          <a:chExt cx="0" cy="0"/>
        </a:xfrm>
      </p:grpSpPr>
      <p:sp>
        <p:nvSpPr>
          <p:cNvPr id="695" name="Shape 6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6" name="Shape 696"/>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0" name="Shape 700"/>
        <p:cNvGrpSpPr/>
        <p:nvPr/>
      </p:nvGrpSpPr>
      <p:grpSpPr>
        <a:xfrm>
          <a:off x="0" y="0"/>
          <a:ext cx="0" cy="0"/>
          <a:chOff x="0" y="0"/>
          <a:chExt cx="0" cy="0"/>
        </a:xfrm>
      </p:grpSpPr>
      <p:sp>
        <p:nvSpPr>
          <p:cNvPr id="701" name="Shape 7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2" name="Shape 702"/>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6" name="Shape 706"/>
        <p:cNvGrpSpPr/>
        <p:nvPr/>
      </p:nvGrpSpPr>
      <p:grpSpPr>
        <a:xfrm>
          <a:off x="0" y="0"/>
          <a:ext cx="0" cy="0"/>
          <a:chOff x="0" y="0"/>
          <a:chExt cx="0" cy="0"/>
        </a:xfrm>
      </p:grpSpPr>
      <p:sp>
        <p:nvSpPr>
          <p:cNvPr id="707" name="Shape 7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8" name="Shape 708"/>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2" name="Shape 712"/>
        <p:cNvGrpSpPr/>
        <p:nvPr/>
      </p:nvGrpSpPr>
      <p:grpSpPr>
        <a:xfrm>
          <a:off x="0" y="0"/>
          <a:ext cx="0" cy="0"/>
          <a:chOff x="0" y="0"/>
          <a:chExt cx="0" cy="0"/>
        </a:xfrm>
      </p:grpSpPr>
      <p:sp>
        <p:nvSpPr>
          <p:cNvPr id="713" name="Shape 7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714" name="Shape 714"/>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15" name="Shape 715"/>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9" name="Shape 719"/>
        <p:cNvGrpSpPr/>
        <p:nvPr/>
      </p:nvGrpSpPr>
      <p:grpSpPr>
        <a:xfrm>
          <a:off x="0" y="0"/>
          <a:ext cx="0" cy="0"/>
          <a:chOff x="0" y="0"/>
          <a:chExt cx="0" cy="0"/>
        </a:xfrm>
      </p:grpSpPr>
      <p:sp>
        <p:nvSpPr>
          <p:cNvPr id="720" name="Shape 7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1" name="Shape 721"/>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