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3" name="Shape 723"/>
        <p:cNvGrpSpPr/>
        <p:nvPr/>
      </p:nvGrpSpPr>
      <p:grpSpPr>
        <a:xfrm>
          <a:off x="0" y="0"/>
          <a:ext cx="0" cy="0"/>
          <a:chOff x="0" y="0"/>
          <a:chExt cx="0" cy="0"/>
        </a:xfrm>
      </p:grpSpPr>
      <p:sp>
        <p:nvSpPr>
          <p:cNvPr id="724" name="Shape 7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5" name="Shape 7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1" name="Shape 7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5" name="Shape 735"/>
        <p:cNvGrpSpPr/>
        <p:nvPr/>
      </p:nvGrpSpPr>
      <p:grpSpPr>
        <a:xfrm>
          <a:off x="0" y="0"/>
          <a:ext cx="0" cy="0"/>
          <a:chOff x="0" y="0"/>
          <a:chExt cx="0" cy="0"/>
        </a:xfrm>
      </p:grpSpPr>
      <p:sp>
        <p:nvSpPr>
          <p:cNvPr id="736" name="Shape 7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7" name="Shape 7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2" name="Shape 742"/>
        <p:cNvGrpSpPr/>
        <p:nvPr/>
      </p:nvGrpSpPr>
      <p:grpSpPr>
        <a:xfrm>
          <a:off x="0" y="0"/>
          <a:ext cx="0" cy="0"/>
          <a:chOff x="0" y="0"/>
          <a:chExt cx="0" cy="0"/>
        </a:xfrm>
      </p:grpSpPr>
      <p:sp>
        <p:nvSpPr>
          <p:cNvPr id="743" name="Shape 7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4" name="Shape 7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8" name="Shape 748"/>
        <p:cNvGrpSpPr/>
        <p:nvPr/>
      </p:nvGrpSpPr>
      <p:grpSpPr>
        <a:xfrm>
          <a:off x="0" y="0"/>
          <a:ext cx="0" cy="0"/>
          <a:chOff x="0" y="0"/>
          <a:chExt cx="0" cy="0"/>
        </a:xfrm>
      </p:grpSpPr>
      <p:sp>
        <p:nvSpPr>
          <p:cNvPr id="749" name="Shape 7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0" name="Shape 7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5" name="Shape 755"/>
        <p:cNvGrpSpPr/>
        <p:nvPr/>
      </p:nvGrpSpPr>
      <p:grpSpPr>
        <a:xfrm>
          <a:off x="0" y="0"/>
          <a:ext cx="0" cy="0"/>
          <a:chOff x="0" y="0"/>
          <a:chExt cx="0" cy="0"/>
        </a:xfrm>
      </p:grpSpPr>
      <p:sp>
        <p:nvSpPr>
          <p:cNvPr id="756" name="Shape 7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7" name="Shape 7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1" name="Shape 761"/>
        <p:cNvGrpSpPr/>
        <p:nvPr/>
      </p:nvGrpSpPr>
      <p:grpSpPr>
        <a:xfrm>
          <a:off x="0" y="0"/>
          <a:ext cx="0" cy="0"/>
          <a:chOff x="0" y="0"/>
          <a:chExt cx="0" cy="0"/>
        </a:xfrm>
      </p:grpSpPr>
      <p:sp>
        <p:nvSpPr>
          <p:cNvPr id="762" name="Shape 7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3" name="Shape 7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8" name="Shape 768"/>
        <p:cNvGrpSpPr/>
        <p:nvPr/>
      </p:nvGrpSpPr>
      <p:grpSpPr>
        <a:xfrm>
          <a:off x="0" y="0"/>
          <a:ext cx="0" cy="0"/>
          <a:chOff x="0" y="0"/>
          <a:chExt cx="0" cy="0"/>
        </a:xfrm>
      </p:grpSpPr>
      <p:sp>
        <p:nvSpPr>
          <p:cNvPr id="769" name="Shape 7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0" name="Shape 7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5" name="Shape 775"/>
        <p:cNvGrpSpPr/>
        <p:nvPr/>
      </p:nvGrpSpPr>
      <p:grpSpPr>
        <a:xfrm>
          <a:off x="0" y="0"/>
          <a:ext cx="0" cy="0"/>
          <a:chOff x="0" y="0"/>
          <a:chExt cx="0" cy="0"/>
        </a:xfrm>
      </p:grpSpPr>
      <p:sp>
        <p:nvSpPr>
          <p:cNvPr id="776" name="Shape 7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7" name="Shape 7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2" name="Shape 782"/>
        <p:cNvGrpSpPr/>
        <p:nvPr/>
      </p:nvGrpSpPr>
      <p:grpSpPr>
        <a:xfrm>
          <a:off x="0" y="0"/>
          <a:ext cx="0" cy="0"/>
          <a:chOff x="0" y="0"/>
          <a:chExt cx="0" cy="0"/>
        </a:xfrm>
      </p:grpSpPr>
      <p:sp>
        <p:nvSpPr>
          <p:cNvPr id="783" name="Shape 7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4" name="Shape 7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8" name="Shape 788"/>
        <p:cNvGrpSpPr/>
        <p:nvPr/>
      </p:nvGrpSpPr>
      <p:grpSpPr>
        <a:xfrm>
          <a:off x="0" y="0"/>
          <a:ext cx="0" cy="0"/>
          <a:chOff x="0" y="0"/>
          <a:chExt cx="0" cy="0"/>
        </a:xfrm>
      </p:grpSpPr>
      <p:sp>
        <p:nvSpPr>
          <p:cNvPr id="789" name="Shape 7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0" name="Shape 7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4" name="Shape 794"/>
        <p:cNvGrpSpPr/>
        <p:nvPr/>
      </p:nvGrpSpPr>
      <p:grpSpPr>
        <a:xfrm>
          <a:off x="0" y="0"/>
          <a:ext cx="0" cy="0"/>
          <a:chOff x="0" y="0"/>
          <a:chExt cx="0" cy="0"/>
        </a:xfrm>
      </p:grpSpPr>
      <p:sp>
        <p:nvSpPr>
          <p:cNvPr id="795" name="Shape 7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6" name="Shape 7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0" name="Shape 800"/>
        <p:cNvGrpSpPr/>
        <p:nvPr/>
      </p:nvGrpSpPr>
      <p:grpSpPr>
        <a:xfrm>
          <a:off x="0" y="0"/>
          <a:ext cx="0" cy="0"/>
          <a:chOff x="0" y="0"/>
          <a:chExt cx="0" cy="0"/>
        </a:xfrm>
      </p:grpSpPr>
      <p:sp>
        <p:nvSpPr>
          <p:cNvPr id="801" name="Shape 8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2" name="Shape 8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7" name="Shape 807"/>
        <p:cNvGrpSpPr/>
        <p:nvPr/>
      </p:nvGrpSpPr>
      <p:grpSpPr>
        <a:xfrm>
          <a:off x="0" y="0"/>
          <a:ext cx="0" cy="0"/>
          <a:chOff x="0" y="0"/>
          <a:chExt cx="0" cy="0"/>
        </a:xfrm>
      </p:grpSpPr>
      <p:sp>
        <p:nvSpPr>
          <p:cNvPr id="808" name="Shape 8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9" name="Shape 8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3" name="Shape 813"/>
        <p:cNvGrpSpPr/>
        <p:nvPr/>
      </p:nvGrpSpPr>
      <p:grpSpPr>
        <a:xfrm>
          <a:off x="0" y="0"/>
          <a:ext cx="0" cy="0"/>
          <a:chOff x="0" y="0"/>
          <a:chExt cx="0" cy="0"/>
        </a:xfrm>
      </p:grpSpPr>
      <p:sp>
        <p:nvSpPr>
          <p:cNvPr id="814" name="Shape 8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5" name="Shape 8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0" name="Shape 820"/>
        <p:cNvGrpSpPr/>
        <p:nvPr/>
      </p:nvGrpSpPr>
      <p:grpSpPr>
        <a:xfrm>
          <a:off x="0" y="0"/>
          <a:ext cx="0" cy="0"/>
          <a:chOff x="0" y="0"/>
          <a:chExt cx="0" cy="0"/>
        </a:xfrm>
      </p:grpSpPr>
      <p:sp>
        <p:nvSpPr>
          <p:cNvPr id="821" name="Shape 8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2" name="Shape 8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1" name="Shape 4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8" name="Shape 4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4" name="Shape 4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7" name="Shape 4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3" name="Shape 4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5" name="Shape 505"/>
        <p:cNvGrpSpPr/>
        <p:nvPr/>
      </p:nvGrpSpPr>
      <p:grpSpPr>
        <a:xfrm>
          <a:off x="0" y="0"/>
          <a:ext cx="0" cy="0"/>
          <a:chOff x="0" y="0"/>
          <a:chExt cx="0" cy="0"/>
        </a:xfrm>
      </p:grpSpPr>
      <p:sp>
        <p:nvSpPr>
          <p:cNvPr id="506" name="Shape 5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7" name="Shape 5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1" name="Shape 511"/>
        <p:cNvGrpSpPr/>
        <p:nvPr/>
      </p:nvGrpSpPr>
      <p:grpSpPr>
        <a:xfrm>
          <a:off x="0" y="0"/>
          <a:ext cx="0" cy="0"/>
          <a:chOff x="0" y="0"/>
          <a:chExt cx="0" cy="0"/>
        </a:xfrm>
      </p:grpSpPr>
      <p:sp>
        <p:nvSpPr>
          <p:cNvPr id="512" name="Shape 5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3" name="Shape 5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4" name="Shape 524"/>
        <p:cNvGrpSpPr/>
        <p:nvPr/>
      </p:nvGrpSpPr>
      <p:grpSpPr>
        <a:xfrm>
          <a:off x="0" y="0"/>
          <a:ext cx="0" cy="0"/>
          <a:chOff x="0" y="0"/>
          <a:chExt cx="0" cy="0"/>
        </a:xfrm>
      </p:grpSpPr>
      <p:sp>
        <p:nvSpPr>
          <p:cNvPr id="525" name="Shape 5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6" name="Shape 5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7" name="Shape 537"/>
        <p:cNvGrpSpPr/>
        <p:nvPr/>
      </p:nvGrpSpPr>
      <p:grpSpPr>
        <a:xfrm>
          <a:off x="0" y="0"/>
          <a:ext cx="0" cy="0"/>
          <a:chOff x="0" y="0"/>
          <a:chExt cx="0" cy="0"/>
        </a:xfrm>
      </p:grpSpPr>
      <p:sp>
        <p:nvSpPr>
          <p:cNvPr id="538" name="Shape 5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9" name="Shape 5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6" name="Shape 5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1" name="Shape 551"/>
        <p:cNvGrpSpPr/>
        <p:nvPr/>
      </p:nvGrpSpPr>
      <p:grpSpPr>
        <a:xfrm>
          <a:off x="0" y="0"/>
          <a:ext cx="0" cy="0"/>
          <a:chOff x="0" y="0"/>
          <a:chExt cx="0" cy="0"/>
        </a:xfrm>
      </p:grpSpPr>
      <p:sp>
        <p:nvSpPr>
          <p:cNvPr id="552" name="Shape 5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3" name="Shape 5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8" name="Shape 558"/>
        <p:cNvGrpSpPr/>
        <p:nvPr/>
      </p:nvGrpSpPr>
      <p:grpSpPr>
        <a:xfrm>
          <a:off x="0" y="0"/>
          <a:ext cx="0" cy="0"/>
          <a:chOff x="0" y="0"/>
          <a:chExt cx="0" cy="0"/>
        </a:xfrm>
      </p:grpSpPr>
      <p:sp>
        <p:nvSpPr>
          <p:cNvPr id="559" name="Shape 5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0" name="Shape 5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4" name="Shape 564"/>
        <p:cNvGrpSpPr/>
        <p:nvPr/>
      </p:nvGrpSpPr>
      <p:grpSpPr>
        <a:xfrm>
          <a:off x="0" y="0"/>
          <a:ext cx="0" cy="0"/>
          <a:chOff x="0" y="0"/>
          <a:chExt cx="0" cy="0"/>
        </a:xfrm>
      </p:grpSpPr>
      <p:sp>
        <p:nvSpPr>
          <p:cNvPr id="565" name="Shape 5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6" name="Shape 5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0" name="Shape 570"/>
        <p:cNvGrpSpPr/>
        <p:nvPr/>
      </p:nvGrpSpPr>
      <p:grpSpPr>
        <a:xfrm>
          <a:off x="0" y="0"/>
          <a:ext cx="0" cy="0"/>
          <a:chOff x="0" y="0"/>
          <a:chExt cx="0" cy="0"/>
        </a:xfrm>
      </p:grpSpPr>
      <p:sp>
        <p:nvSpPr>
          <p:cNvPr id="571" name="Shape 5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2" name="Shape 5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6" name="Shape 576"/>
        <p:cNvGrpSpPr/>
        <p:nvPr/>
      </p:nvGrpSpPr>
      <p:grpSpPr>
        <a:xfrm>
          <a:off x="0" y="0"/>
          <a:ext cx="0" cy="0"/>
          <a:chOff x="0" y="0"/>
          <a:chExt cx="0" cy="0"/>
        </a:xfrm>
      </p:grpSpPr>
      <p:sp>
        <p:nvSpPr>
          <p:cNvPr id="577" name="Shape 5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8" name="Shape 5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3" name="Shape 583"/>
        <p:cNvGrpSpPr/>
        <p:nvPr/>
      </p:nvGrpSpPr>
      <p:grpSpPr>
        <a:xfrm>
          <a:off x="0" y="0"/>
          <a:ext cx="0" cy="0"/>
          <a:chOff x="0" y="0"/>
          <a:chExt cx="0" cy="0"/>
        </a:xfrm>
      </p:grpSpPr>
      <p:sp>
        <p:nvSpPr>
          <p:cNvPr id="584" name="Shape 5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5" name="Shape 5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0" name="Shape 590"/>
        <p:cNvGrpSpPr/>
        <p:nvPr/>
      </p:nvGrpSpPr>
      <p:grpSpPr>
        <a:xfrm>
          <a:off x="0" y="0"/>
          <a:ext cx="0" cy="0"/>
          <a:chOff x="0" y="0"/>
          <a:chExt cx="0" cy="0"/>
        </a:xfrm>
      </p:grpSpPr>
      <p:sp>
        <p:nvSpPr>
          <p:cNvPr id="591" name="Shape 5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2" name="Shape 5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7" name="Shape 597"/>
        <p:cNvGrpSpPr/>
        <p:nvPr/>
      </p:nvGrpSpPr>
      <p:grpSpPr>
        <a:xfrm>
          <a:off x="0" y="0"/>
          <a:ext cx="0" cy="0"/>
          <a:chOff x="0" y="0"/>
          <a:chExt cx="0" cy="0"/>
        </a:xfrm>
      </p:grpSpPr>
      <p:sp>
        <p:nvSpPr>
          <p:cNvPr id="598" name="Shape 5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9" name="Shape 5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4" name="Shape 604"/>
        <p:cNvGrpSpPr/>
        <p:nvPr/>
      </p:nvGrpSpPr>
      <p:grpSpPr>
        <a:xfrm>
          <a:off x="0" y="0"/>
          <a:ext cx="0" cy="0"/>
          <a:chOff x="0" y="0"/>
          <a:chExt cx="0" cy="0"/>
        </a:xfrm>
      </p:grpSpPr>
      <p:sp>
        <p:nvSpPr>
          <p:cNvPr id="605" name="Shape 6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6" name="Shape 6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1" name="Shape 611"/>
        <p:cNvGrpSpPr/>
        <p:nvPr/>
      </p:nvGrpSpPr>
      <p:grpSpPr>
        <a:xfrm>
          <a:off x="0" y="0"/>
          <a:ext cx="0" cy="0"/>
          <a:chOff x="0" y="0"/>
          <a:chExt cx="0" cy="0"/>
        </a:xfrm>
      </p:grpSpPr>
      <p:sp>
        <p:nvSpPr>
          <p:cNvPr id="612" name="Shape 6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3" name="Shape 6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7" name="Shape 617"/>
        <p:cNvGrpSpPr/>
        <p:nvPr/>
      </p:nvGrpSpPr>
      <p:grpSpPr>
        <a:xfrm>
          <a:off x="0" y="0"/>
          <a:ext cx="0" cy="0"/>
          <a:chOff x="0" y="0"/>
          <a:chExt cx="0" cy="0"/>
        </a:xfrm>
      </p:grpSpPr>
      <p:sp>
        <p:nvSpPr>
          <p:cNvPr id="618" name="Shape 6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9" name="Shape 6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3" name="Shape 623"/>
        <p:cNvGrpSpPr/>
        <p:nvPr/>
      </p:nvGrpSpPr>
      <p:grpSpPr>
        <a:xfrm>
          <a:off x="0" y="0"/>
          <a:ext cx="0" cy="0"/>
          <a:chOff x="0" y="0"/>
          <a:chExt cx="0" cy="0"/>
        </a:xfrm>
      </p:grpSpPr>
      <p:sp>
        <p:nvSpPr>
          <p:cNvPr id="624" name="Shape 6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5" name="Shape 6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1" name="Shape 631"/>
        <p:cNvGrpSpPr/>
        <p:nvPr/>
      </p:nvGrpSpPr>
      <p:grpSpPr>
        <a:xfrm>
          <a:off x="0" y="0"/>
          <a:ext cx="0" cy="0"/>
          <a:chOff x="0" y="0"/>
          <a:chExt cx="0" cy="0"/>
        </a:xfrm>
      </p:grpSpPr>
      <p:sp>
        <p:nvSpPr>
          <p:cNvPr id="632" name="Shape 6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3" name="Shape 6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8" name="Shape 638"/>
        <p:cNvGrpSpPr/>
        <p:nvPr/>
      </p:nvGrpSpPr>
      <p:grpSpPr>
        <a:xfrm>
          <a:off x="0" y="0"/>
          <a:ext cx="0" cy="0"/>
          <a:chOff x="0" y="0"/>
          <a:chExt cx="0" cy="0"/>
        </a:xfrm>
      </p:grpSpPr>
      <p:sp>
        <p:nvSpPr>
          <p:cNvPr id="639" name="Shape 6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0" name="Shape 6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4" name="Shape 644"/>
        <p:cNvGrpSpPr/>
        <p:nvPr/>
      </p:nvGrpSpPr>
      <p:grpSpPr>
        <a:xfrm>
          <a:off x="0" y="0"/>
          <a:ext cx="0" cy="0"/>
          <a:chOff x="0" y="0"/>
          <a:chExt cx="0" cy="0"/>
        </a:xfrm>
      </p:grpSpPr>
      <p:sp>
        <p:nvSpPr>
          <p:cNvPr id="645" name="Shape 6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6" name="Shape 6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0" name="Shape 650"/>
        <p:cNvGrpSpPr/>
        <p:nvPr/>
      </p:nvGrpSpPr>
      <p:grpSpPr>
        <a:xfrm>
          <a:off x="0" y="0"/>
          <a:ext cx="0" cy="0"/>
          <a:chOff x="0" y="0"/>
          <a:chExt cx="0" cy="0"/>
        </a:xfrm>
      </p:grpSpPr>
      <p:sp>
        <p:nvSpPr>
          <p:cNvPr id="651" name="Shape 6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2" name="Shape 6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6" name="Shape 656"/>
        <p:cNvGrpSpPr/>
        <p:nvPr/>
      </p:nvGrpSpPr>
      <p:grpSpPr>
        <a:xfrm>
          <a:off x="0" y="0"/>
          <a:ext cx="0" cy="0"/>
          <a:chOff x="0" y="0"/>
          <a:chExt cx="0" cy="0"/>
        </a:xfrm>
      </p:grpSpPr>
      <p:sp>
        <p:nvSpPr>
          <p:cNvPr id="657" name="Shape 6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8" name="Shape 6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2" name="Shape 662"/>
        <p:cNvGrpSpPr/>
        <p:nvPr/>
      </p:nvGrpSpPr>
      <p:grpSpPr>
        <a:xfrm>
          <a:off x="0" y="0"/>
          <a:ext cx="0" cy="0"/>
          <a:chOff x="0" y="0"/>
          <a:chExt cx="0" cy="0"/>
        </a:xfrm>
      </p:grpSpPr>
      <p:sp>
        <p:nvSpPr>
          <p:cNvPr id="663" name="Shape 6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4" name="Shape 6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8" name="Shape 668"/>
        <p:cNvGrpSpPr/>
        <p:nvPr/>
      </p:nvGrpSpPr>
      <p:grpSpPr>
        <a:xfrm>
          <a:off x="0" y="0"/>
          <a:ext cx="0" cy="0"/>
          <a:chOff x="0" y="0"/>
          <a:chExt cx="0" cy="0"/>
        </a:xfrm>
      </p:grpSpPr>
      <p:sp>
        <p:nvSpPr>
          <p:cNvPr id="669" name="Shape 6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0" name="Shape 6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4" name="Shape 674"/>
        <p:cNvGrpSpPr/>
        <p:nvPr/>
      </p:nvGrpSpPr>
      <p:grpSpPr>
        <a:xfrm>
          <a:off x="0" y="0"/>
          <a:ext cx="0" cy="0"/>
          <a:chOff x="0" y="0"/>
          <a:chExt cx="0" cy="0"/>
        </a:xfrm>
      </p:grpSpPr>
      <p:sp>
        <p:nvSpPr>
          <p:cNvPr id="675" name="Shape 6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6" name="Shape 6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0" name="Shape 680"/>
        <p:cNvGrpSpPr/>
        <p:nvPr/>
      </p:nvGrpSpPr>
      <p:grpSpPr>
        <a:xfrm>
          <a:off x="0" y="0"/>
          <a:ext cx="0" cy="0"/>
          <a:chOff x="0" y="0"/>
          <a:chExt cx="0" cy="0"/>
        </a:xfrm>
      </p:grpSpPr>
      <p:sp>
        <p:nvSpPr>
          <p:cNvPr id="681" name="Shape 6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2" name="Shape 6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6" name="Shape 686"/>
        <p:cNvGrpSpPr/>
        <p:nvPr/>
      </p:nvGrpSpPr>
      <p:grpSpPr>
        <a:xfrm>
          <a:off x="0" y="0"/>
          <a:ext cx="0" cy="0"/>
          <a:chOff x="0" y="0"/>
          <a:chExt cx="0" cy="0"/>
        </a:xfrm>
      </p:grpSpPr>
      <p:sp>
        <p:nvSpPr>
          <p:cNvPr id="687" name="Shape 6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8" name="Shape 6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2" name="Shape 692"/>
        <p:cNvGrpSpPr/>
        <p:nvPr/>
      </p:nvGrpSpPr>
      <p:grpSpPr>
        <a:xfrm>
          <a:off x="0" y="0"/>
          <a:ext cx="0" cy="0"/>
          <a:chOff x="0" y="0"/>
          <a:chExt cx="0" cy="0"/>
        </a:xfrm>
      </p:grpSpPr>
      <p:sp>
        <p:nvSpPr>
          <p:cNvPr id="693" name="Shape 6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4" name="Shape 6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8" name="Shape 698"/>
        <p:cNvGrpSpPr/>
        <p:nvPr/>
      </p:nvGrpSpPr>
      <p:grpSpPr>
        <a:xfrm>
          <a:off x="0" y="0"/>
          <a:ext cx="0" cy="0"/>
          <a:chOff x="0" y="0"/>
          <a:chExt cx="0" cy="0"/>
        </a:xfrm>
      </p:grpSpPr>
      <p:sp>
        <p:nvSpPr>
          <p:cNvPr id="699" name="Shape 6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0" name="Shape 7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4" name="Shape 704"/>
        <p:cNvGrpSpPr/>
        <p:nvPr/>
      </p:nvGrpSpPr>
      <p:grpSpPr>
        <a:xfrm>
          <a:off x="0" y="0"/>
          <a:ext cx="0" cy="0"/>
          <a:chOff x="0" y="0"/>
          <a:chExt cx="0" cy="0"/>
        </a:xfrm>
      </p:grpSpPr>
      <p:sp>
        <p:nvSpPr>
          <p:cNvPr id="705" name="Shape 7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6" name="Shape 7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0" name="Shape 710"/>
        <p:cNvGrpSpPr/>
        <p:nvPr/>
      </p:nvGrpSpPr>
      <p:grpSpPr>
        <a:xfrm>
          <a:off x="0" y="0"/>
          <a:ext cx="0" cy="0"/>
          <a:chOff x="0" y="0"/>
          <a:chExt cx="0" cy="0"/>
        </a:xfrm>
      </p:grpSpPr>
      <p:sp>
        <p:nvSpPr>
          <p:cNvPr id="711" name="Shape 7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2" name="Shape 7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7" name="Shape 717"/>
        <p:cNvGrpSpPr/>
        <p:nvPr/>
      </p:nvGrpSpPr>
      <p:grpSpPr>
        <a:xfrm>
          <a:off x="0" y="0"/>
          <a:ext cx="0" cy="0"/>
          <a:chOff x="0" y="0"/>
          <a:chExt cx="0" cy="0"/>
        </a:xfrm>
      </p:grpSpPr>
      <p:sp>
        <p:nvSpPr>
          <p:cNvPr id="718" name="Shape 7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9" name="Shape 7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ru"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hyperlink" Target="https://en.wikipedia.org/wiki/SOLID_(object-oriented_design)"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0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02.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0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4.png"/><Relationship Id="rId4" Type="http://schemas.openxmlformats.org/officeDocument/2006/relationships/image" Target="../media/image0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scala-lang.org/download/" TargetMode="External"/><Relationship Id="rId4" Type="http://schemas.openxmlformats.org/officeDocument/2006/relationships/hyperlink" Target="https://www.jetbrains.com/idea/download/" TargetMode="External"/><Relationship Id="rId9" Type="http://schemas.openxmlformats.org/officeDocument/2006/relationships/hyperlink" Target="http://www.scala-sbt.org/" TargetMode="External"/><Relationship Id="rId5" Type="http://schemas.openxmlformats.org/officeDocument/2006/relationships/hyperlink" Target="http://www.oracle.com/technetwork/java/javase/downloads/jdk8-downloads-2133151.html" TargetMode="External"/><Relationship Id="rId6" Type="http://schemas.openxmlformats.org/officeDocument/2006/relationships/hyperlink" Target="https://git-scm.com/downloads" TargetMode="External"/><Relationship Id="rId7" Type="http://schemas.openxmlformats.org/officeDocument/2006/relationships/hyperlink" Target="https://tortoisegit.org/" TargetMode="External"/><Relationship Id="rId8" Type="http://schemas.openxmlformats.org/officeDocument/2006/relationships/hyperlink" Target="https://www.sourcetreeapp.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en.wikipedia.org/wiki/Merge_sort"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hyperlink" Target="https://ru.wikipedia.org/wiki/%D0%A0%D0%B0%D0%B7%D1%80%D0%B0%D0%B1%D0%BE%D1%82%D0%BA%D0%B0_%D1%87%D0%B5%D1%80%D0%B5%D0%B7_%D1%82%D0%B5%D1%81%D1%82%D0%B8%D1%80%D0%BE%D0%B2%D0%B0%D0%BD%D0%B8%D0%B5" TargetMode="External"/><Relationship Id="rId4" Type="http://schemas.openxmlformats.org/officeDocument/2006/relationships/hyperlink" Target="http://www.scalatest.org/user_guide/tests_as_specifications" TargetMode="External"/><Relationship Id="rId5" Type="http://schemas.openxmlformats.org/officeDocument/2006/relationships/hyperlink" Target="http://martinfowler.com/articles/mocksArentStubs.html"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hyperlink" Target="http://www.scalatest.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hyperlink" Target="http://www.scalatest.org/user_guide/property_based_testing"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hyperlink" Target="https://docs.oracle.com/javase/tutorial/essential/exceptions/"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D2D"/>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t/>
            </a:r>
            <a:endParaRPr/>
          </a:p>
          <a:p>
            <a:pPr lvl="0">
              <a:spcBef>
                <a:spcPts val="0"/>
              </a:spcBef>
              <a:buNone/>
            </a:pPr>
            <a:r>
              <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ru" sz="4200"/>
              <a:t>Введение в Scala</a:t>
            </a:r>
          </a:p>
        </p:txBody>
      </p:sp>
      <p:pic>
        <p:nvPicPr>
          <p:cNvPr descr="gerb.png" id="56" name="Shape 56"/>
          <p:cNvPicPr preferRelativeResize="0"/>
          <p:nvPr/>
        </p:nvPicPr>
        <p:blipFill>
          <a:blip r:embed="rId3">
            <a:alphaModFix/>
          </a:blip>
          <a:stretch>
            <a:fillRect/>
          </a:stretch>
        </p:blipFill>
        <p:spPr>
          <a:xfrm>
            <a:off x="3745750" y="1156451"/>
            <a:ext cx="1652499" cy="14712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9" name="Shape 119"/>
        <p:cNvGrpSpPr/>
        <p:nvPr/>
      </p:nvGrpSpPr>
      <p:grpSpPr>
        <a:xfrm>
          <a:off x="0" y="0"/>
          <a:ext cx="0" cy="0"/>
          <a:chOff x="0" y="0"/>
          <a:chExt cx="0" cy="0"/>
        </a:xfrm>
      </p:grpSpPr>
      <p:sp>
        <p:nvSpPr>
          <p:cNvPr id="120" name="Shape 12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21" name="Shape 121"/>
          <p:cNvSpPr txBox="1"/>
          <p:nvPr/>
        </p:nvSpPr>
        <p:spPr>
          <a:xfrm>
            <a:off x="311700" y="1019725"/>
            <a:ext cx="3722100" cy="43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Примеры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
        <p:nvSpPr>
          <p:cNvPr id="122" name="Shape 122"/>
          <p:cNvSpPr txBox="1"/>
          <p:nvPr/>
        </p:nvSpPr>
        <p:spPr>
          <a:xfrm>
            <a:off x="311700" y="2131750"/>
            <a:ext cx="4599900" cy="14397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printSomething() = </a:t>
            </a:r>
            <a:r>
              <a:rPr b="1" lang="ru" sz="1000">
                <a:solidFill>
                  <a:srgbClr val="008000"/>
                </a:solidFill>
                <a:latin typeface="Verdana"/>
                <a:ea typeface="Verdana"/>
                <a:cs typeface="Verdana"/>
                <a:sym typeface="Verdana"/>
              </a:rPr>
              <a:t>" - это 2 плюс 3"</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 calculateSomething()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1</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result = calculateSomething + </a:t>
            </a:r>
            <a:r>
              <a:rPr lang="ru" sz="1000">
                <a:solidFill>
                  <a:srgbClr val="0000FF"/>
                </a:solidFill>
                <a:latin typeface="Verdana"/>
                <a:ea typeface="Verdana"/>
                <a:cs typeface="Verdana"/>
                <a:sym typeface="Verdana"/>
              </a:rPr>
              <a:t>3 </a:t>
            </a:r>
            <a:r>
              <a:rPr lang="ru" sz="1000">
                <a:solidFill>
                  <a:schemeClr val="dk1"/>
                </a:solidFill>
                <a:latin typeface="Verdana"/>
                <a:ea typeface="Verdana"/>
                <a:cs typeface="Verdana"/>
                <a:sym typeface="Verdana"/>
              </a:rPr>
              <a:t>+ printSomething</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result</a:t>
            </a:r>
          </a:p>
        </p:txBody>
      </p:sp>
      <p:sp>
        <p:nvSpPr>
          <p:cNvPr id="123" name="Shape 123"/>
          <p:cNvSpPr txBox="1"/>
          <p:nvPr/>
        </p:nvSpPr>
        <p:spPr>
          <a:xfrm>
            <a:off x="311700" y="1575731"/>
            <a:ext cx="45027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Развитый вывод типов</a:t>
            </a: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26" name="Shape 726"/>
        <p:cNvGrpSpPr/>
        <p:nvPr/>
      </p:nvGrpSpPr>
      <p:grpSpPr>
        <a:xfrm>
          <a:off x="0" y="0"/>
          <a:ext cx="0" cy="0"/>
          <a:chOff x="0" y="0"/>
          <a:chExt cx="0" cy="0"/>
        </a:xfrm>
      </p:grpSpPr>
      <p:sp>
        <p:nvSpPr>
          <p:cNvPr id="727" name="Shape 7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28" name="Shape 728"/>
          <p:cNvSpPr txBox="1"/>
          <p:nvPr/>
        </p:nvSpPr>
        <p:spPr>
          <a:xfrm>
            <a:off x="311700" y="1108600"/>
            <a:ext cx="8520600" cy="25857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SOLID (</a:t>
            </a:r>
            <a:r>
              <a:rPr lang="ru" sz="1800" u="sng">
                <a:solidFill>
                  <a:schemeClr val="hlink"/>
                </a:solidFill>
                <a:hlinkClick r:id="rId3"/>
              </a:rPr>
              <a:t>wiki</a:t>
            </a:r>
            <a:r>
              <a:rPr lang="ru" sz="1800">
                <a:solidFill>
                  <a:srgbClr val="434343"/>
                </a:solidFill>
              </a:rPr>
              <a:t>)</a:t>
            </a:r>
          </a:p>
          <a:p>
            <a:pPr indent="0" lvl="0" marL="0" rtl="0">
              <a:spcBef>
                <a:spcPts val="0"/>
              </a:spcBef>
              <a:buNone/>
            </a:pPr>
            <a:r>
              <a:rPr lang="ru" sz="1800">
                <a:solidFill>
                  <a:srgbClr val="434343"/>
                </a:solidFill>
              </a:rPr>
              <a:t>Single responsibility - </a:t>
            </a:r>
            <a:r>
              <a:rPr lang="ru">
                <a:solidFill>
                  <a:srgbClr val="434343"/>
                </a:solidFill>
              </a:rPr>
              <a:t>у класса или функции должна быть четкая сфера ответственности</a:t>
            </a:r>
          </a:p>
          <a:p>
            <a:pPr indent="0" lvl="0" marL="0" rtl="0">
              <a:spcBef>
                <a:spcPts val="0"/>
              </a:spcBef>
              <a:buNone/>
            </a:pPr>
            <a:r>
              <a:rPr lang="ru" sz="1800">
                <a:solidFill>
                  <a:srgbClr val="434343"/>
                </a:solidFill>
              </a:rPr>
              <a:t>Open close principle - </a:t>
            </a:r>
            <a:r>
              <a:rPr lang="ru">
                <a:solidFill>
                  <a:srgbClr val="434343"/>
                </a:solidFill>
              </a:rPr>
              <a:t>элементы приложения должны быть открыты для изменения, но закрыты для модификации</a:t>
            </a:r>
            <a:r>
              <a:rPr lang="ru" sz="1800">
                <a:solidFill>
                  <a:srgbClr val="434343"/>
                </a:solidFill>
              </a:rPr>
              <a:t> </a:t>
            </a:r>
          </a:p>
          <a:p>
            <a:pPr indent="0" lvl="0" marL="0" rtl="0">
              <a:spcBef>
                <a:spcPts val="0"/>
              </a:spcBef>
              <a:buNone/>
            </a:pPr>
            <a:r>
              <a:rPr lang="ru" sz="1800">
                <a:solidFill>
                  <a:srgbClr val="434343"/>
                </a:solidFill>
              </a:rPr>
              <a:t> Liskov substitution - </a:t>
            </a:r>
            <a:r>
              <a:rPr lang="ru">
                <a:solidFill>
                  <a:srgbClr val="434343"/>
                </a:solidFill>
              </a:rPr>
              <a:t>везде, где используется супер класс, может быть использован его саб класс</a:t>
            </a:r>
            <a:r>
              <a:rPr lang="ru" sz="1800">
                <a:solidFill>
                  <a:srgbClr val="434343"/>
                </a:solidFill>
              </a:rPr>
              <a:t> </a:t>
            </a:r>
          </a:p>
          <a:p>
            <a:pPr indent="0" lvl="0" marL="0" rtl="0">
              <a:spcBef>
                <a:spcPts val="0"/>
              </a:spcBef>
              <a:buNone/>
            </a:pPr>
            <a:r>
              <a:rPr lang="ru" sz="1800">
                <a:solidFill>
                  <a:srgbClr val="434343"/>
                </a:solidFill>
              </a:rPr>
              <a:t> Interface segregation - </a:t>
            </a:r>
            <a:r>
              <a:rPr lang="ru">
                <a:solidFill>
                  <a:srgbClr val="434343"/>
                </a:solidFill>
              </a:rPr>
              <a:t>много маленьких интерфейсов лучше чем один большой</a:t>
            </a:r>
          </a:p>
          <a:p>
            <a:pPr indent="0" lvl="0" marL="0" rtl="0">
              <a:spcBef>
                <a:spcPts val="0"/>
              </a:spcBef>
              <a:buNone/>
            </a:pPr>
            <a:r>
              <a:rPr lang="ru" sz="1800">
                <a:solidFill>
                  <a:srgbClr val="434343"/>
                </a:solidFill>
              </a:rPr>
              <a:t>Dependency inverion - </a:t>
            </a:r>
            <a:r>
              <a:rPr lang="ru">
                <a:solidFill>
                  <a:srgbClr val="434343"/>
                </a:solidFill>
              </a:rPr>
              <a:t>любая реализация должна зависеть на абстракцию</a:t>
            </a:r>
            <a:r>
              <a:rPr lang="ru" sz="1800">
                <a:solidFill>
                  <a:srgbClr val="434343"/>
                </a:solidFill>
              </a:rPr>
              <a:t>. </a:t>
            </a:r>
            <a:r>
              <a:rPr lang="ru">
                <a:solidFill>
                  <a:srgbClr val="434343"/>
                </a:solidFill>
              </a:rPr>
              <a:t>Это касается не только отдельных частей приложения, но и всего приложения в целом</a:t>
            </a:r>
            <a:r>
              <a:rPr lang="ru" sz="1800">
                <a:solidFill>
                  <a:srgbClr val="434343"/>
                </a:solidFill>
              </a:rPr>
              <a:t>.</a:t>
            </a:r>
          </a:p>
          <a:p>
            <a:pPr indent="0" lvl="0" marL="0" rtl="0">
              <a:spcBef>
                <a:spcPts val="0"/>
              </a:spcBef>
              <a:buNone/>
            </a:pPr>
            <a:r>
              <a:t/>
            </a:r>
            <a:endParaRPr sz="1800">
              <a:solidFill>
                <a:srgbClr val="434343"/>
              </a:solidFill>
            </a:endParaRPr>
          </a:p>
          <a:p>
            <a:pPr indent="0" lvl="0" marL="0" rtl="0">
              <a:spcBef>
                <a:spcPts val="0"/>
              </a:spcBef>
              <a:buNone/>
            </a:pPr>
            <a:r>
              <a:t/>
            </a:r>
            <a:endParaRPr sz="1800">
              <a:solidFill>
                <a:srgbClr val="434343"/>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32" name="Shape 732"/>
        <p:cNvGrpSpPr/>
        <p:nvPr/>
      </p:nvGrpSpPr>
      <p:grpSpPr>
        <a:xfrm>
          <a:off x="0" y="0"/>
          <a:ext cx="0" cy="0"/>
          <a:chOff x="0" y="0"/>
          <a:chExt cx="0" cy="0"/>
        </a:xfrm>
      </p:grpSpPr>
      <p:sp>
        <p:nvSpPr>
          <p:cNvPr id="733" name="Shape 73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34" name="Shape 734"/>
          <p:cNvSpPr txBox="1"/>
          <p:nvPr/>
        </p:nvSpPr>
        <p:spPr>
          <a:xfrm>
            <a:off x="311700" y="1108600"/>
            <a:ext cx="8520600" cy="3480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r>
              <a:rPr lang="ru">
                <a:solidFill>
                  <a:srgbClr val="434343"/>
                </a:solidFill>
              </a:rPr>
              <a:t>Для того, что бы сделать класс (объект или трейт) наследником другого класса, нужно использовать ключевое слово </a:t>
            </a:r>
            <a:r>
              <a:rPr b="1" lang="ru">
                <a:solidFill>
                  <a:srgbClr val="434343"/>
                </a:solidFill>
              </a:rPr>
              <a:t>extends.</a:t>
            </a:r>
          </a:p>
          <a:p>
            <a:pPr indent="0" lvl="0" marL="0" rtl="0">
              <a:spcBef>
                <a:spcPts val="0"/>
              </a:spcBef>
              <a:buNone/>
            </a:pPr>
            <a:r>
              <a:rPr b="1" lang="ru">
                <a:solidFill>
                  <a:srgbClr val="434343"/>
                </a:solidFill>
              </a:rPr>
              <a:t>	</a:t>
            </a:r>
            <a:r>
              <a:rPr lang="ru">
                <a:solidFill>
                  <a:srgbClr val="434343"/>
                </a:solidFill>
              </a:rPr>
              <a:t>Можно наследоваться от </a:t>
            </a:r>
          </a:p>
          <a:p>
            <a:pPr indent="-228600" lvl="0" marL="914400" rtl="0">
              <a:spcBef>
                <a:spcPts val="0"/>
              </a:spcBef>
              <a:buClr>
                <a:srgbClr val="434343"/>
              </a:buClr>
              <a:buChar char="●"/>
            </a:pPr>
            <a:r>
              <a:rPr lang="ru">
                <a:solidFill>
                  <a:srgbClr val="434343"/>
                </a:solidFill>
              </a:rPr>
              <a:t>трейтов</a:t>
            </a:r>
          </a:p>
          <a:p>
            <a:pPr indent="-228600" lvl="0" marL="914400" rtl="0">
              <a:spcBef>
                <a:spcPts val="0"/>
              </a:spcBef>
              <a:buClr>
                <a:srgbClr val="434343"/>
              </a:buClr>
              <a:buChar char="●"/>
            </a:pPr>
            <a:r>
              <a:rPr lang="ru">
                <a:solidFill>
                  <a:srgbClr val="434343"/>
                </a:solidFill>
              </a:rPr>
              <a:t>классов</a:t>
            </a:r>
          </a:p>
          <a:p>
            <a:pPr indent="-228600" lvl="0" marL="914400" rtl="0">
              <a:spcBef>
                <a:spcPts val="0"/>
              </a:spcBef>
              <a:buClr>
                <a:srgbClr val="434343"/>
              </a:buClr>
              <a:buChar char="●"/>
            </a:pPr>
            <a:r>
              <a:rPr lang="ru">
                <a:solidFill>
                  <a:srgbClr val="434343"/>
                </a:solidFill>
              </a:rPr>
              <a:t>абстрактных классов</a:t>
            </a:r>
          </a:p>
          <a:p>
            <a:pPr indent="-228600" lvl="0" marL="914400" rtl="0">
              <a:spcBef>
                <a:spcPts val="0"/>
              </a:spcBef>
              <a:buClr>
                <a:srgbClr val="434343"/>
              </a:buClr>
              <a:buChar char="●"/>
            </a:pPr>
            <a:r>
              <a:rPr lang="ru">
                <a:solidFill>
                  <a:srgbClr val="434343"/>
                </a:solidFill>
              </a:rPr>
              <a:t>кей классов. </a:t>
            </a:r>
          </a:p>
          <a:p>
            <a:pPr indent="457200" lvl="0" rtl="0">
              <a:spcBef>
                <a:spcPts val="0"/>
              </a:spcBef>
              <a:buNone/>
            </a:pPr>
            <a:r>
              <a:rPr lang="ru">
                <a:solidFill>
                  <a:srgbClr val="434343"/>
                </a:solidFill>
              </a:rPr>
              <a:t>Нельзя </a:t>
            </a:r>
          </a:p>
          <a:p>
            <a:pPr indent="-228600" lvl="0" marL="914400" rtl="0">
              <a:spcBef>
                <a:spcPts val="0"/>
              </a:spcBef>
              <a:buClr>
                <a:srgbClr val="434343"/>
              </a:buClr>
              <a:buChar char="●"/>
            </a:pPr>
            <a:r>
              <a:rPr lang="ru">
                <a:solidFill>
                  <a:srgbClr val="434343"/>
                </a:solidFill>
              </a:rPr>
              <a:t>от объектов</a:t>
            </a:r>
          </a:p>
          <a:p>
            <a:pPr indent="-228600" lvl="0" marL="914400" rtl="0">
              <a:spcBef>
                <a:spcPts val="0"/>
              </a:spcBef>
              <a:buClr>
                <a:srgbClr val="434343"/>
              </a:buClr>
              <a:buChar char="●"/>
            </a:pPr>
            <a:r>
              <a:rPr lang="ru">
                <a:solidFill>
                  <a:srgbClr val="434343"/>
                </a:solidFill>
              </a:rPr>
              <a:t>наследовать кейс класс от кейс класса</a:t>
            </a:r>
            <a:r>
              <a:rPr b="1" lang="ru">
                <a:solidFill>
                  <a:srgbClr val="434343"/>
                </a:solidFill>
              </a:rPr>
              <a:t> </a:t>
            </a:r>
          </a:p>
          <a:p>
            <a:pPr indent="0" lvl="0" marL="0" rtl="0">
              <a:spcBef>
                <a:spcPts val="0"/>
              </a:spcBef>
              <a:buNone/>
            </a:pPr>
            <a:r>
              <a:rPr lang="ru" sz="1800">
                <a:solidFill>
                  <a:srgbClr val="434343"/>
                </a:solidFill>
              </a:rPr>
              <a:t>	</a:t>
            </a:r>
            <a:r>
              <a:rPr lang="ru">
                <a:solidFill>
                  <a:srgbClr val="434343"/>
                </a:solidFill>
              </a:rPr>
              <a:t>Ключевое слово	 </a:t>
            </a:r>
            <a:r>
              <a:rPr b="1" lang="ru">
                <a:solidFill>
                  <a:srgbClr val="434343"/>
                </a:solidFill>
              </a:rPr>
              <a:t>override </a:t>
            </a:r>
            <a:r>
              <a:rPr lang="ru">
                <a:solidFill>
                  <a:srgbClr val="434343"/>
                </a:solidFill>
              </a:rPr>
              <a:t>говорит о том, что данный член класса переопределяет соответствующий член супер класса.</a:t>
            </a:r>
          </a:p>
          <a:p>
            <a:pPr indent="457200" lvl="0" marL="0" rtl="0">
              <a:spcBef>
                <a:spcPts val="0"/>
              </a:spcBef>
              <a:buNone/>
            </a:pPr>
            <a:r>
              <a:rPr lang="ru">
                <a:solidFill>
                  <a:srgbClr val="434343"/>
                </a:solidFill>
              </a:rPr>
              <a:t>При переопределении абстрактных членов, </a:t>
            </a:r>
            <a:r>
              <a:rPr b="1" lang="ru">
                <a:solidFill>
                  <a:srgbClr val="434343"/>
                </a:solidFill>
              </a:rPr>
              <a:t>override</a:t>
            </a:r>
            <a:r>
              <a:rPr lang="ru">
                <a:solidFill>
                  <a:srgbClr val="434343"/>
                </a:solidFill>
              </a:rPr>
              <a:t> указывать не надо.</a:t>
            </a: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38" name="Shape 738"/>
        <p:cNvGrpSpPr/>
        <p:nvPr/>
      </p:nvGrpSpPr>
      <p:grpSpPr>
        <a:xfrm>
          <a:off x="0" y="0"/>
          <a:ext cx="0" cy="0"/>
          <a:chOff x="0" y="0"/>
          <a:chExt cx="0" cy="0"/>
        </a:xfrm>
      </p:grpSpPr>
      <p:sp>
        <p:nvSpPr>
          <p:cNvPr id="739" name="Shape 73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40" name="Shape 740"/>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41" name="Shape 741"/>
          <p:cNvSpPr txBox="1"/>
          <p:nvPr/>
        </p:nvSpPr>
        <p:spPr>
          <a:xfrm>
            <a:off x="311700" y="1609900"/>
            <a:ext cx="5425800" cy="3284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SuperObject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SuperClass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"SuperClass"</a:t>
            </a:r>
          </a:p>
          <a:p>
            <a:pPr indent="-69850" lvl="0" marL="457200" rtl="0">
              <a:spcBef>
                <a:spcPts val="0"/>
              </a:spcBef>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val </a:t>
            </a:r>
            <a:r>
              <a:rPr i="1" lang="ru" sz="1000">
                <a:solidFill>
                  <a:srgbClr val="660E7A"/>
                </a:solidFill>
                <a:highlight>
                  <a:srgbClr val="FFFFFF"/>
                </a:highlight>
                <a:latin typeface="Verdana"/>
                <a:ea typeface="Verdana"/>
                <a:cs typeface="Verdana"/>
                <a:sym typeface="Verdana"/>
              </a:rPr>
              <a:t>secretName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"secret"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//you can't extends object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SubClassByObject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SuperObject{}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TestApp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sc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name</a:t>
            </a:r>
          </a:p>
          <a:p>
            <a:pPr indent="-69850" lvl="0" marL="457200" rtl="0">
              <a:spcBef>
                <a:spcPts val="0"/>
              </a:spcBef>
              <a:buClr>
                <a:schemeClr val="dk1"/>
              </a:buClr>
              <a:buSzPct val="110000"/>
              <a:buFont typeface="Arial"/>
              <a:buNone/>
            </a:pPr>
            <a:r>
              <a:rPr i="1" lang="ru" sz="1000">
                <a:solidFill>
                  <a:srgbClr val="660E7A"/>
                </a:solidFill>
                <a:highlight>
                  <a:srgbClr val="FFFFFF"/>
                </a:highlight>
                <a:latin typeface="Verdana"/>
                <a:ea typeface="Verdana"/>
                <a:cs typeface="Verdana"/>
                <a:sym typeface="Verdana"/>
              </a:rPr>
              <a:t> sc</a:t>
            </a:r>
            <a:r>
              <a:rPr lang="ru" sz="1000">
                <a:solidFill>
                  <a:schemeClr val="dk1"/>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.printMySecretName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45" name="Shape 745"/>
        <p:cNvGrpSpPr/>
        <p:nvPr/>
      </p:nvGrpSpPr>
      <p:grpSpPr>
        <a:xfrm>
          <a:off x="0" y="0"/>
          <a:ext cx="0" cy="0"/>
          <a:chOff x="0" y="0"/>
          <a:chExt cx="0" cy="0"/>
        </a:xfrm>
      </p:grpSpPr>
      <p:sp>
        <p:nvSpPr>
          <p:cNvPr id="746" name="Shape 74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47" name="Shape 747"/>
          <p:cNvSpPr txBox="1"/>
          <p:nvPr/>
        </p:nvSpPr>
        <p:spPr>
          <a:xfrm>
            <a:off x="311700" y="1108600"/>
            <a:ext cx="8520600" cy="3480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r>
              <a:rPr lang="ru">
                <a:solidFill>
                  <a:srgbClr val="434343"/>
                </a:solidFill>
              </a:rPr>
              <a:t>Если наследоваться от класса, у которого есть конструктор, все параметры основного конструктора, не имеющие значений по умолчанию, должны быть указаны в скобках после имени класса в выражении extends.</a:t>
            </a:r>
          </a:p>
          <a:p>
            <a:pPr indent="0" lvl="0" marL="0" rtl="0">
              <a:spcBef>
                <a:spcPts val="0"/>
              </a:spcBef>
              <a:buNone/>
            </a:pPr>
            <a:r>
              <a:rPr lang="ru">
                <a:solidFill>
                  <a:srgbClr val="434343"/>
                </a:solidFill>
              </a:rPr>
              <a:t>	Ключевое слово </a:t>
            </a:r>
          </a:p>
          <a:p>
            <a:pPr indent="-228600" lvl="0" marL="457200" rtl="0">
              <a:spcBef>
                <a:spcPts val="0"/>
              </a:spcBef>
              <a:buClr>
                <a:srgbClr val="434343"/>
              </a:buClr>
              <a:buChar char="●"/>
            </a:pPr>
            <a:r>
              <a:rPr b="1" lang="ru">
                <a:solidFill>
                  <a:srgbClr val="434343"/>
                </a:solidFill>
              </a:rPr>
              <a:t>super</a:t>
            </a:r>
            <a:r>
              <a:rPr lang="ru">
                <a:solidFill>
                  <a:srgbClr val="434343"/>
                </a:solidFill>
              </a:rPr>
              <a:t> можно использовать для доступа к членам супер класс, которые не объявлены привтными</a:t>
            </a:r>
          </a:p>
          <a:p>
            <a:pPr indent="-228600" lvl="0" marL="457200" rtl="0">
              <a:spcBef>
                <a:spcPts val="0"/>
              </a:spcBef>
              <a:buClr>
                <a:srgbClr val="434343"/>
              </a:buClr>
              <a:buChar char="●"/>
            </a:pPr>
            <a:r>
              <a:rPr b="1" lang="ru">
                <a:solidFill>
                  <a:srgbClr val="434343"/>
                </a:solidFill>
              </a:rPr>
              <a:t>final</a:t>
            </a:r>
            <a:r>
              <a:rPr lang="ru">
                <a:solidFill>
                  <a:srgbClr val="434343"/>
                </a:solidFill>
              </a:rPr>
              <a:t> перед определением компонента обозначает, что от этого члена приложения нельзя создать наследника. Абстрактный класс может быть final, но для обычных  разработчиков смвсла так делать нет, т.к. ни наследника ни объект такого класса создать нельзя</a:t>
            </a:r>
          </a:p>
          <a:p>
            <a:pPr indent="-228600" lvl="0" marL="457200" rtl="0">
              <a:spcBef>
                <a:spcPts val="0"/>
              </a:spcBef>
              <a:buClr>
                <a:srgbClr val="434343"/>
              </a:buClr>
              <a:buChar char="●"/>
            </a:pPr>
            <a:r>
              <a:rPr b="1" lang="ru">
                <a:solidFill>
                  <a:srgbClr val="434343"/>
                </a:solidFill>
              </a:rPr>
              <a:t>sealed </a:t>
            </a:r>
            <a:r>
              <a:rPr lang="ru">
                <a:solidFill>
                  <a:srgbClr val="434343"/>
                </a:solidFill>
              </a:rPr>
              <a:t>перед определением компонента обозначает, что наследники этого компонента должны быть определены только в этом классе.</a:t>
            </a: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1" name="Shape 751"/>
        <p:cNvGrpSpPr/>
        <p:nvPr/>
      </p:nvGrpSpPr>
      <p:grpSpPr>
        <a:xfrm>
          <a:off x="0" y="0"/>
          <a:ext cx="0" cy="0"/>
          <a:chOff x="0" y="0"/>
          <a:chExt cx="0" cy="0"/>
        </a:xfrm>
      </p:grpSpPr>
      <p:sp>
        <p:nvSpPr>
          <p:cNvPr id="752" name="Shape 75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53" name="Shape 753"/>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54" name="Shape 754"/>
          <p:cNvSpPr txBox="1"/>
          <p:nvPr/>
        </p:nvSpPr>
        <p:spPr>
          <a:xfrm>
            <a:off x="311700" y="1609900"/>
            <a:ext cx="5425800" cy="2498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val </a:t>
            </a:r>
            <a:r>
              <a:rPr i="1" lang="ru" sz="1000">
                <a:solidFill>
                  <a:srgbClr val="660E7A"/>
                </a:solidFill>
                <a:highlight>
                  <a:srgbClr val="FFFFFF"/>
                </a:highlight>
                <a:latin typeface="Verdana"/>
                <a:ea typeface="Verdana"/>
                <a:cs typeface="Verdana"/>
                <a:sym typeface="Verdana"/>
              </a:rPr>
              <a:t>someInfo</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b="1" sz="1000">
              <a:solidFill>
                <a:srgbClr val="008000"/>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someSuperInfo</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super</a:t>
            </a:r>
            <a:r>
              <a:rPr lang="ru" sz="1000">
                <a:solidFill>
                  <a:schemeClr val="dk1"/>
                </a:solidFill>
                <a:highlight>
                  <a:srgbClr val="FFFFFF"/>
                </a:highlight>
                <a:latin typeface="Verdana"/>
                <a:ea typeface="Verdana"/>
                <a:cs typeface="Verdana"/>
                <a:sym typeface="Verdana"/>
              </a:rPr>
              <a:t>.someInfo</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sc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sc.</a:t>
            </a:r>
            <a:r>
              <a:rPr i="1" lang="ru" sz="1000">
                <a:solidFill>
                  <a:srgbClr val="660E7A"/>
                </a:solidFill>
                <a:highlight>
                  <a:srgbClr val="FFFFFF"/>
                </a:highlight>
                <a:latin typeface="Verdana"/>
                <a:ea typeface="Verdana"/>
                <a:cs typeface="Verdana"/>
                <a:sym typeface="Verdana"/>
              </a:rPr>
              <a:t>someInfo</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sc.</a:t>
            </a:r>
            <a:r>
              <a:rPr lang="ru" sz="1000">
                <a:solidFill>
                  <a:schemeClr val="dk1"/>
                </a:solidFill>
                <a:highlight>
                  <a:srgbClr val="E4E4FF"/>
                </a:highlight>
                <a:latin typeface="Verdana"/>
                <a:ea typeface="Verdana"/>
                <a:cs typeface="Verdana"/>
                <a:sym typeface="Verdana"/>
              </a:rPr>
              <a:t>someSuperInfo</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8" name="Shape 758"/>
        <p:cNvGrpSpPr/>
        <p:nvPr/>
      </p:nvGrpSpPr>
      <p:grpSpPr>
        <a:xfrm>
          <a:off x="0" y="0"/>
          <a:ext cx="0" cy="0"/>
          <a:chOff x="0" y="0"/>
          <a:chExt cx="0" cy="0"/>
        </a:xfrm>
      </p:grpSpPr>
      <p:sp>
        <p:nvSpPr>
          <p:cNvPr id="759" name="Shape 75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60" name="Shape 760"/>
          <p:cNvSpPr txBox="1"/>
          <p:nvPr/>
        </p:nvSpPr>
        <p:spPr>
          <a:xfrm>
            <a:off x="311700" y="1108600"/>
            <a:ext cx="8520600" cy="25857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Множественное наследование </a:t>
            </a:r>
          </a:p>
          <a:p>
            <a:pPr indent="0" lvl="0" marL="0" rtl="0">
              <a:spcBef>
                <a:spcPts val="0"/>
              </a:spcBef>
              <a:buNone/>
            </a:pPr>
            <a:r>
              <a:rPr lang="ru" sz="1800">
                <a:solidFill>
                  <a:srgbClr val="434343"/>
                </a:solidFill>
              </a:rPr>
              <a:t>	</a:t>
            </a:r>
            <a:r>
              <a:rPr lang="ru">
                <a:solidFill>
                  <a:srgbClr val="434343"/>
                </a:solidFill>
              </a:rPr>
              <a:t>В скале разрешено множественное наследование. Оно решено в виде так называемого  mixIn наследования. Суть такого наследования в том, что к классу подмешиваются наборы абстрактных и(или) реальных членов, содержащихся в mixIn сущностях (trait в scala). Трейты бывают очень удобны для создания переиспользуемых компонентов и для interface segregation( один из SOLID принципов). Характерным примером использования mixIn можно рассматривать библиотеку коллекций в scala.</a:t>
            </a:r>
          </a:p>
          <a:p>
            <a:pPr indent="0" lvl="0" marL="0" rtl="0">
              <a:spcBef>
                <a:spcPts val="0"/>
              </a:spcBef>
              <a:buNone/>
            </a:pPr>
            <a:r>
              <a:rPr lang="ru">
                <a:solidFill>
                  <a:srgbClr val="434343"/>
                </a:solidFill>
              </a:rPr>
              <a:t>	Трейты можно примешивать с помощь</a:t>
            </a:r>
          </a:p>
          <a:p>
            <a:pPr indent="-228600" lvl="0" marL="914400" rtl="0">
              <a:spcBef>
                <a:spcPts val="0"/>
              </a:spcBef>
              <a:buClr>
                <a:srgbClr val="434343"/>
              </a:buClr>
              <a:buChar char="●"/>
            </a:pPr>
            <a:r>
              <a:rPr b="1" lang="ru">
                <a:solidFill>
                  <a:srgbClr val="434343"/>
                </a:solidFill>
              </a:rPr>
              <a:t>extends, </a:t>
            </a:r>
            <a:r>
              <a:rPr lang="ru">
                <a:solidFill>
                  <a:srgbClr val="434343"/>
                </a:solidFill>
              </a:rPr>
              <a:t>если это первый предок в цепочке наследования</a:t>
            </a:r>
          </a:p>
          <a:p>
            <a:pPr indent="-228600" lvl="0" marL="914400" rtl="0">
              <a:spcBef>
                <a:spcPts val="0"/>
              </a:spcBef>
              <a:buClr>
                <a:srgbClr val="434343"/>
              </a:buClr>
              <a:buChar char="●"/>
            </a:pPr>
            <a:r>
              <a:rPr b="1" lang="ru">
                <a:solidFill>
                  <a:srgbClr val="434343"/>
                </a:solidFill>
              </a:rPr>
              <a:t>with, </a:t>
            </a:r>
            <a:r>
              <a:rPr lang="ru">
                <a:solidFill>
                  <a:srgbClr val="434343"/>
                </a:solidFill>
              </a:rPr>
              <a:t>если это 2-ой и следующие предки. В выражении после </a:t>
            </a:r>
            <a:r>
              <a:rPr b="1" lang="ru">
                <a:solidFill>
                  <a:srgbClr val="434343"/>
                </a:solidFill>
              </a:rPr>
              <a:t>with</a:t>
            </a:r>
            <a:r>
              <a:rPr lang="ru">
                <a:solidFill>
                  <a:srgbClr val="434343"/>
                </a:solidFill>
              </a:rPr>
              <a:t> могут присутствовать только трейты</a:t>
            </a:r>
          </a:p>
          <a:p>
            <a:pPr lvl="0" rtl="0">
              <a:spcBef>
                <a:spcPts val="0"/>
              </a:spcBef>
              <a:buNone/>
            </a:pPr>
            <a:r>
              <a:rPr lang="ru">
                <a:solidFill>
                  <a:srgbClr val="434343"/>
                </a:solidFill>
              </a:rPr>
              <a:t> </a:t>
            </a: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64" name="Shape 764"/>
        <p:cNvGrpSpPr/>
        <p:nvPr/>
      </p:nvGrpSpPr>
      <p:grpSpPr>
        <a:xfrm>
          <a:off x="0" y="0"/>
          <a:ext cx="0" cy="0"/>
          <a:chOff x="0" y="0"/>
          <a:chExt cx="0" cy="0"/>
        </a:xfrm>
      </p:grpSpPr>
      <p:sp>
        <p:nvSpPr>
          <p:cNvPr id="765" name="Shape 7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66" name="Shape 766"/>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67" name="Shape 767"/>
          <p:cNvSpPr txBox="1"/>
          <p:nvPr/>
        </p:nvSpPr>
        <p:spPr>
          <a:xfrm>
            <a:off x="311700" y="1609900"/>
            <a:ext cx="5425800" cy="26622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AbstractTest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name: </a:t>
            </a:r>
            <a:r>
              <a:rPr lang="ru" sz="1000">
                <a:solidFill>
                  <a:srgbClr val="20999D"/>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NameProvider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"name provided by trait"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SomeMarker</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AbstractTest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NameProvider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SomeMarker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InheritanceTest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k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ConcreteClass</a:t>
            </a: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71" name="Shape 771"/>
        <p:cNvGrpSpPr/>
        <p:nvPr/>
      </p:nvGrpSpPr>
      <p:grpSpPr>
        <a:xfrm>
          <a:off x="0" y="0"/>
          <a:ext cx="0" cy="0"/>
          <a:chOff x="0" y="0"/>
          <a:chExt cx="0" cy="0"/>
        </a:xfrm>
      </p:grpSpPr>
      <p:sp>
        <p:nvSpPr>
          <p:cNvPr id="772" name="Shape 7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73" name="Shape 773"/>
          <p:cNvSpPr txBox="1"/>
          <p:nvPr/>
        </p:nvSpPr>
        <p:spPr>
          <a:xfrm>
            <a:off x="311700" y="1108600"/>
            <a:ext cx="8520600" cy="329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Множественное наследование, diamond problem.</a:t>
            </a:r>
          </a:p>
          <a:p>
            <a:pPr lvl="0" rtl="0">
              <a:spcBef>
                <a:spcPts val="0"/>
              </a:spcBef>
              <a:buNone/>
            </a:pPr>
            <a:r>
              <a:rPr lang="ru">
                <a:solidFill>
                  <a:srgbClr val="434343"/>
                </a:solidFill>
              </a:rPr>
              <a:t>	При множественном наследовании часто возникает вопрос: что делать, если несколько родителей предоставляют одинаковые члены класса. Из рисунка ниже понятно откуда происходит название проблемы.</a:t>
            </a:r>
          </a:p>
        </p:txBody>
      </p:sp>
      <p:pic>
        <p:nvPicPr>
          <p:cNvPr id="774" name="Shape 774"/>
          <p:cNvPicPr preferRelativeResize="0"/>
          <p:nvPr/>
        </p:nvPicPr>
        <p:blipFill>
          <a:blip r:embed="rId3">
            <a:alphaModFix/>
          </a:blip>
          <a:stretch>
            <a:fillRect/>
          </a:stretch>
        </p:blipFill>
        <p:spPr>
          <a:xfrm>
            <a:off x="311700" y="2230100"/>
            <a:ext cx="3330149" cy="1957199"/>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78" name="Shape 778"/>
        <p:cNvGrpSpPr/>
        <p:nvPr/>
      </p:nvGrpSpPr>
      <p:grpSpPr>
        <a:xfrm>
          <a:off x="0" y="0"/>
          <a:ext cx="0" cy="0"/>
          <a:chOff x="0" y="0"/>
          <a:chExt cx="0" cy="0"/>
        </a:xfrm>
      </p:grpSpPr>
      <p:sp>
        <p:nvSpPr>
          <p:cNvPr id="779" name="Shape 77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80" name="Shape 780"/>
          <p:cNvSpPr txBox="1"/>
          <p:nvPr/>
        </p:nvSpPr>
        <p:spPr>
          <a:xfrm>
            <a:off x="311700" y="1108600"/>
            <a:ext cx="8520600" cy="3293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Множественное наследование, </a:t>
            </a:r>
            <a:r>
              <a:rPr lang="ru" sz="1800">
                <a:solidFill>
                  <a:srgbClr val="434343"/>
                </a:solidFill>
              </a:rPr>
              <a:t>lineization</a:t>
            </a:r>
            <a:r>
              <a:rPr lang="ru" sz="1800">
                <a:solidFill>
                  <a:srgbClr val="434343"/>
                </a:solidFill>
              </a:rPr>
              <a:t>.</a:t>
            </a:r>
          </a:p>
          <a:p>
            <a:pPr lvl="0" rtl="0">
              <a:spcBef>
                <a:spcPts val="0"/>
              </a:spcBef>
              <a:buNone/>
            </a:pPr>
            <a:r>
              <a:rPr lang="ru">
                <a:solidFill>
                  <a:srgbClr val="434343"/>
                </a:solidFill>
              </a:rPr>
              <a:t>	В скале применяется метод, называемый линеизацией. Суть в том, что все родители класса выстраиваются “в линию” в соответствии с определенным правилом.</a:t>
            </a:r>
          </a:p>
        </p:txBody>
      </p:sp>
      <p:pic>
        <p:nvPicPr>
          <p:cNvPr id="781" name="Shape 781"/>
          <p:cNvPicPr preferRelativeResize="0"/>
          <p:nvPr/>
        </p:nvPicPr>
        <p:blipFill>
          <a:blip r:embed="rId3">
            <a:alphaModFix/>
          </a:blip>
          <a:stretch>
            <a:fillRect/>
          </a:stretch>
        </p:blipFill>
        <p:spPr>
          <a:xfrm>
            <a:off x="422050" y="1974799"/>
            <a:ext cx="2396599" cy="2938149"/>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85" name="Shape 785"/>
        <p:cNvGrpSpPr/>
        <p:nvPr/>
      </p:nvGrpSpPr>
      <p:grpSpPr>
        <a:xfrm>
          <a:off x="0" y="0"/>
          <a:ext cx="0" cy="0"/>
          <a:chOff x="0" y="0"/>
          <a:chExt cx="0" cy="0"/>
        </a:xfrm>
      </p:grpSpPr>
      <p:sp>
        <p:nvSpPr>
          <p:cNvPr id="786" name="Shape 7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87" name="Shape 787"/>
          <p:cNvSpPr txBox="1"/>
          <p:nvPr/>
        </p:nvSpPr>
        <p:spPr>
          <a:xfrm>
            <a:off x="311700" y="1108600"/>
            <a:ext cx="8520600" cy="3293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Множественное наследование, линеизация.</a:t>
            </a:r>
          </a:p>
          <a:p>
            <a:pPr lvl="0">
              <a:spcBef>
                <a:spcPts val="0"/>
              </a:spcBef>
              <a:buNone/>
            </a:pPr>
            <a:r>
              <a:rPr lang="ru">
                <a:solidFill>
                  <a:srgbClr val="434343"/>
                </a:solidFill>
              </a:rPr>
              <a:t>	Суть правила заключается в то, что компилятор идет по всем предкам класса, объявленным после ключевого слова </a:t>
            </a:r>
            <a:r>
              <a:rPr b="1" lang="ru">
                <a:solidFill>
                  <a:srgbClr val="434343"/>
                </a:solidFill>
              </a:rPr>
              <a:t>extends</a:t>
            </a:r>
            <a:r>
              <a:rPr lang="ru">
                <a:solidFill>
                  <a:srgbClr val="434343"/>
                </a:solidFill>
              </a:rPr>
              <a:t> и назначает текущий найденный класс или трейт суперклассом всех следующих членов списка предков.  Если текущий найденный класс в свою очередь имеет предков, к ним так же применяются правила линеизации. Полученная цепочка зависимостей становится в списке, перед текущим найденным предком.</a:t>
            </a:r>
          </a:p>
          <a:p>
            <a:pPr lvl="0">
              <a:spcBef>
                <a:spcPts val="0"/>
              </a:spcBef>
              <a:buNone/>
            </a:pPr>
            <a:r>
              <a:rPr lang="ru">
                <a:solidFill>
                  <a:srgbClr val="434343"/>
                </a:solidFill>
              </a:rPr>
              <a:t>	Следствия линеизации </a:t>
            </a:r>
          </a:p>
          <a:p>
            <a:pPr indent="-228600" lvl="0" marL="914400" rtl="0">
              <a:spcBef>
                <a:spcPts val="0"/>
              </a:spcBef>
              <a:buClr>
                <a:srgbClr val="434343"/>
              </a:buClr>
              <a:buChar char="●"/>
            </a:pPr>
            <a:r>
              <a:rPr lang="ru">
                <a:solidFill>
                  <a:srgbClr val="434343"/>
                </a:solidFill>
              </a:rPr>
              <a:t>Конструкторы классов выполняются в том порядке в котором были расставлены в процессе линеизации. Последним будет выполнен конструктор конструируемого класса </a:t>
            </a:r>
          </a:p>
          <a:p>
            <a:pPr indent="-228600" lvl="0" marL="914400">
              <a:spcBef>
                <a:spcPts val="0"/>
              </a:spcBef>
              <a:buClr>
                <a:srgbClr val="434343"/>
              </a:buClr>
              <a:buChar char="●"/>
            </a:pPr>
            <a:r>
              <a:rPr lang="ru">
                <a:solidFill>
                  <a:srgbClr val="434343"/>
                </a:solidFill>
              </a:rPr>
              <a:t>Доступ к членам супер классов через ключевое слово </a:t>
            </a:r>
            <a:r>
              <a:rPr b="1" lang="ru">
                <a:solidFill>
                  <a:srgbClr val="434343"/>
                </a:solidFill>
              </a:rPr>
              <a:t>super</a:t>
            </a:r>
            <a:r>
              <a:rPr lang="ru">
                <a:solidFill>
                  <a:srgbClr val="434343"/>
                </a:solidFill>
              </a:rPr>
              <a:t> происходит в обратном порядке.  Т.е. </a:t>
            </a:r>
            <a:r>
              <a:rPr b="1" lang="ru">
                <a:solidFill>
                  <a:srgbClr val="434343"/>
                </a:solidFill>
              </a:rPr>
              <a:t>super.memberName</a:t>
            </a:r>
            <a:r>
              <a:rPr lang="ru">
                <a:solidFill>
                  <a:srgbClr val="434343"/>
                </a:solidFill>
              </a:rPr>
              <a:t> обратиться к </a:t>
            </a:r>
            <a:r>
              <a:rPr b="1" lang="ru">
                <a:solidFill>
                  <a:srgbClr val="434343"/>
                </a:solidFill>
              </a:rPr>
              <a:t>memberName</a:t>
            </a:r>
            <a:r>
              <a:rPr lang="ru">
                <a:solidFill>
                  <a:srgbClr val="434343"/>
                </a:solidFill>
              </a:rPr>
              <a:t> ближайшего суперкласс, полученного в процессе линеизации.</a:t>
            </a:r>
          </a:p>
          <a:p>
            <a:pPr lvl="0" rtl="0">
              <a:spcBef>
                <a:spcPts val="0"/>
              </a:spcBef>
              <a:buNone/>
            </a:pPr>
            <a:r>
              <a:rPr lang="ru">
                <a:solidFill>
                  <a:srgbClr val="434343"/>
                </a:solidFill>
              </a:rPr>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D2D"/>
        </a:solidFill>
      </p:bgPr>
    </p:bg>
    <p:spTree>
      <p:nvGrpSpPr>
        <p:cNvPr id="127" name="Shape 127"/>
        <p:cNvGrpSpPr/>
        <p:nvPr/>
      </p:nvGrpSpPr>
      <p:grpSpPr>
        <a:xfrm>
          <a:off x="0" y="0"/>
          <a:ext cx="0" cy="0"/>
          <a:chOff x="0" y="0"/>
          <a:chExt cx="0" cy="0"/>
        </a:xfrm>
      </p:grpSpPr>
      <p:sp>
        <p:nvSpPr>
          <p:cNvPr id="128" name="Shape 128"/>
          <p:cNvSpPr txBox="1"/>
          <p:nvPr>
            <p:ph type="ctrTitle"/>
          </p:nvPr>
        </p:nvSpPr>
        <p:spPr>
          <a:xfrm>
            <a:off x="311708" y="744575"/>
            <a:ext cx="8520600" cy="20526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t/>
            </a:r>
            <a:endParaRPr/>
          </a:p>
        </p:txBody>
      </p:sp>
      <p:sp>
        <p:nvSpPr>
          <p:cNvPr id="129" name="Shape 129"/>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rtl="0">
              <a:spcBef>
                <a:spcPts val="0"/>
              </a:spcBef>
              <a:buNone/>
            </a:pPr>
            <a:r>
              <a:rPr lang="ru" sz="4200"/>
              <a:t>Часть 1. Основы Scala  </a:t>
            </a:r>
          </a:p>
        </p:txBody>
      </p:sp>
      <p:pic>
        <p:nvPicPr>
          <p:cNvPr descr="gerb.png" id="130" name="Shape 130"/>
          <p:cNvPicPr preferRelativeResize="0"/>
          <p:nvPr/>
        </p:nvPicPr>
        <p:blipFill>
          <a:blip r:embed="rId3">
            <a:alphaModFix/>
          </a:blip>
          <a:stretch>
            <a:fillRect/>
          </a:stretch>
        </p:blipFill>
        <p:spPr>
          <a:xfrm>
            <a:off x="3745750" y="1156451"/>
            <a:ext cx="1652499" cy="1471249"/>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91" name="Shape 791"/>
        <p:cNvGrpSpPr/>
        <p:nvPr/>
      </p:nvGrpSpPr>
      <p:grpSpPr>
        <a:xfrm>
          <a:off x="0" y="0"/>
          <a:ext cx="0" cy="0"/>
          <a:chOff x="0" y="0"/>
          <a:chExt cx="0" cy="0"/>
        </a:xfrm>
      </p:grpSpPr>
      <p:sp>
        <p:nvSpPr>
          <p:cNvPr id="792" name="Shape 79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93" name="Shape 793"/>
          <p:cNvSpPr txBox="1"/>
          <p:nvPr/>
        </p:nvSpPr>
        <p:spPr>
          <a:xfrm>
            <a:off x="311700" y="1108600"/>
            <a:ext cx="8520600" cy="9453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Множественное наследование, линеизация</a:t>
            </a:r>
          </a:p>
          <a:p>
            <a:pPr indent="0" lvl="0" marL="0" rtl="0">
              <a:spcBef>
                <a:spcPts val="0"/>
              </a:spcBef>
              <a:buNone/>
            </a:pPr>
            <a:r>
              <a:rPr lang="ru" sz="1800">
                <a:solidFill>
                  <a:srgbClr val="434343"/>
                </a:solidFill>
              </a:rPr>
              <a:t>	пример линеизации </a:t>
            </a:r>
            <a:r>
              <a:rPr b="1" lang="ru" sz="1800">
                <a:solidFill>
                  <a:srgbClr val="434343"/>
                </a:solidFill>
              </a:rPr>
              <a:t>lectures.oop.lineization.scala</a:t>
            </a: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97" name="Shape 797"/>
        <p:cNvGrpSpPr/>
        <p:nvPr/>
      </p:nvGrpSpPr>
      <p:grpSpPr>
        <a:xfrm>
          <a:off x="0" y="0"/>
          <a:ext cx="0" cy="0"/>
          <a:chOff x="0" y="0"/>
          <a:chExt cx="0" cy="0"/>
        </a:xfrm>
      </p:grpSpPr>
      <p:sp>
        <p:nvSpPr>
          <p:cNvPr id="798" name="Shape 79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99" name="Shape 799"/>
          <p:cNvSpPr txBox="1"/>
          <p:nvPr/>
        </p:nvSpPr>
        <p:spPr>
          <a:xfrm>
            <a:off x="311700" y="1108600"/>
            <a:ext cx="8520600" cy="3072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Анонимные классы</a:t>
            </a:r>
          </a:p>
          <a:p>
            <a:pPr lvl="0">
              <a:spcBef>
                <a:spcPts val="0"/>
              </a:spcBef>
              <a:buNone/>
            </a:pPr>
            <a:r>
              <a:rPr lang="ru" sz="1800">
                <a:solidFill>
                  <a:srgbClr val="434343"/>
                </a:solidFill>
              </a:rPr>
              <a:t>	</a:t>
            </a:r>
            <a:r>
              <a:rPr lang="ru">
                <a:solidFill>
                  <a:srgbClr val="434343"/>
                </a:solidFill>
              </a:rPr>
              <a:t>Это сокращенная запись создания наследников от практически любой структуры, в том числе от трейтов, абстрактных классов. Эта запись часто применяется, когда нужен синглтон какого-то типа, но сам тип этого синглтона никогда не потребуется.  При создании анонимного класса необходимо доопределить все абстрактные члены всех классов и трейтов, которые входят в новый класс. </a:t>
            </a:r>
          </a:p>
          <a:p>
            <a:pPr lvl="0">
              <a:spcBef>
                <a:spcPts val="0"/>
              </a:spcBef>
              <a:buNone/>
            </a:pPr>
            <a:r>
              <a:rPr lang="ru">
                <a:solidFill>
                  <a:srgbClr val="434343"/>
                </a:solidFill>
              </a:rPr>
              <a:t>	Анонимные классы могут быть созданы 2-я разными путями</a:t>
            </a:r>
          </a:p>
          <a:p>
            <a:pPr indent="-228600" lvl="0" marL="1371600" rtl="0">
              <a:spcBef>
                <a:spcPts val="0"/>
              </a:spcBef>
              <a:buClr>
                <a:srgbClr val="434343"/>
              </a:buClr>
              <a:buChar char="●"/>
            </a:pPr>
            <a:r>
              <a:rPr lang="ru">
                <a:solidFill>
                  <a:srgbClr val="434343"/>
                </a:solidFill>
              </a:rPr>
              <a:t>pre-initialized fields - тело анонимного класса идет перед наследуемымы типами. В этом случае членами тела анонимного класса могут быть только var и val</a:t>
            </a:r>
          </a:p>
          <a:p>
            <a:pPr indent="-228600" lvl="0" marL="1371600">
              <a:spcBef>
                <a:spcPts val="0"/>
              </a:spcBef>
              <a:buClr>
                <a:srgbClr val="434343"/>
              </a:buClr>
              <a:buChar char="●"/>
            </a:pPr>
            <a:r>
              <a:rPr lang="ru">
                <a:solidFill>
                  <a:srgbClr val="434343"/>
                </a:solidFill>
              </a:rPr>
              <a:t>post initialized - более привычный способ определения, когда тело класса идет за выражением extends  и with</a:t>
            </a:r>
          </a:p>
          <a:p>
            <a:pPr lvl="0" rtl="0">
              <a:spcBef>
                <a:spcPts val="0"/>
              </a:spcBef>
              <a:buNone/>
            </a:pPr>
            <a:r>
              <a:rPr lang="ru">
                <a:solidFill>
                  <a:srgbClr val="434343"/>
                </a:solidFill>
              </a:rPr>
              <a:t>	</a:t>
            </a:r>
          </a:p>
          <a:p>
            <a:pPr indent="0" lvl="0" marL="0" rtl="0">
              <a:spcBef>
                <a:spcPts val="0"/>
              </a:spcBef>
              <a:buNone/>
            </a:pPr>
            <a:r>
              <a:rPr lang="ru" sz="1800">
                <a:solidFill>
                  <a:srgbClr val="434343"/>
                </a:solidFill>
              </a:rPr>
              <a:t>	</a:t>
            </a: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03" name="Shape 803"/>
        <p:cNvGrpSpPr/>
        <p:nvPr/>
      </p:nvGrpSpPr>
      <p:grpSpPr>
        <a:xfrm>
          <a:off x="0" y="0"/>
          <a:ext cx="0" cy="0"/>
          <a:chOff x="0" y="0"/>
          <a:chExt cx="0" cy="0"/>
        </a:xfrm>
      </p:grpSpPr>
      <p:sp>
        <p:nvSpPr>
          <p:cNvPr id="804" name="Shape 8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05" name="Shape 805"/>
          <p:cNvSpPr txBox="1"/>
          <p:nvPr/>
        </p:nvSpPr>
        <p:spPr>
          <a:xfrm>
            <a:off x="311700" y="1108600"/>
            <a:ext cx="8520600" cy="436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Анонимные классы	</a:t>
            </a:r>
          </a:p>
        </p:txBody>
      </p:sp>
      <p:sp>
        <p:nvSpPr>
          <p:cNvPr id="806" name="Shape 806"/>
          <p:cNvSpPr txBox="1"/>
          <p:nvPr/>
        </p:nvSpPr>
        <p:spPr>
          <a:xfrm>
            <a:off x="311700" y="1609900"/>
            <a:ext cx="5425800" cy="2600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TestTrait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 </a:t>
            </a:r>
            <a:r>
              <a:rPr lang="ru" sz="1000">
                <a:solidFill>
                  <a:srgbClr val="20999D"/>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otherStr  = str</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SuperClass(j: Int)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i</a:t>
            </a:r>
            <a:r>
              <a:rPr lang="ru" sz="1000">
                <a:solidFill>
                  <a:schemeClr val="dk1"/>
                </a:solidFill>
                <a:highlight>
                  <a:srgbClr val="FFFFFF"/>
                </a:highlight>
                <a:latin typeface="Verdana"/>
                <a:ea typeface="Verdana"/>
                <a:cs typeface="Verdana"/>
                <a:sym typeface="Verdana"/>
              </a:rPr>
              <a:t>: Int = </a:t>
            </a:r>
            <a:r>
              <a:rPr lang="ru" sz="1000">
                <a:solidFill>
                  <a:srgbClr val="0000FF"/>
                </a:solidFill>
                <a:highlight>
                  <a:srgbClr val="FFFFFF"/>
                </a:highlight>
                <a:latin typeface="Verdana"/>
                <a:ea typeface="Verdana"/>
                <a:cs typeface="Verdana"/>
                <a:sym typeface="Verdana"/>
              </a:rPr>
              <a:t>0</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postInit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SuperClass(</a:t>
            </a:r>
            <a:r>
              <a:rPr lang="ru" sz="1000">
                <a:solidFill>
                  <a:srgbClr val="0000FF"/>
                </a:solidFill>
                <a:highlight>
                  <a:srgbClr val="E4E4FF"/>
                </a:highlight>
                <a:latin typeface="Verdana"/>
                <a:ea typeface="Verdana"/>
                <a:cs typeface="Verdana"/>
                <a:sym typeface="Verdana"/>
              </a:rPr>
              <a:t>10</a:t>
            </a: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with </a:t>
            </a:r>
            <a:r>
              <a:rPr lang="ru" sz="1000">
                <a:solidFill>
                  <a:schemeClr val="dk1"/>
                </a:solidFill>
                <a:highlight>
                  <a:srgbClr val="E4E4FF"/>
                </a:highlight>
                <a:latin typeface="Verdana"/>
                <a:ea typeface="Verdana"/>
                <a:cs typeface="Verdana"/>
                <a:sym typeface="Verdana"/>
              </a:rPr>
              <a:t>TestTrait {</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override def </a:t>
            </a:r>
            <a:r>
              <a:rPr lang="ru" sz="1000">
                <a:solidFill>
                  <a:schemeClr val="dk1"/>
                </a:solidFill>
                <a:highlight>
                  <a:srgbClr val="E4E4FF"/>
                </a:highlight>
                <a:latin typeface="Verdana"/>
                <a:ea typeface="Verdana"/>
                <a:cs typeface="Verdana"/>
                <a:sym typeface="Verdana"/>
              </a:rPr>
              <a:t>str: String = ???</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E4E4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str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TestTrait</a:t>
            </a: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0" name="Shape 810"/>
        <p:cNvGrpSpPr/>
        <p:nvPr/>
      </p:nvGrpSpPr>
      <p:grpSpPr>
        <a:xfrm>
          <a:off x="0" y="0"/>
          <a:ext cx="0" cy="0"/>
          <a:chOff x="0" y="0"/>
          <a:chExt cx="0" cy="0"/>
        </a:xfrm>
      </p:grpSpPr>
      <p:sp>
        <p:nvSpPr>
          <p:cNvPr id="811" name="Shape 81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12" name="Shape 812"/>
          <p:cNvSpPr txBox="1"/>
          <p:nvPr/>
        </p:nvSpPr>
        <p:spPr>
          <a:xfrm>
            <a:off x="311700" y="1108600"/>
            <a:ext cx="8520600" cy="3791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Self type annotation</a:t>
            </a:r>
          </a:p>
          <a:p>
            <a:pPr indent="0" lvl="0" marL="0" rtl="0">
              <a:spcBef>
                <a:spcPts val="0"/>
              </a:spcBef>
              <a:buNone/>
            </a:pPr>
            <a:r>
              <a:rPr lang="ru" sz="1800">
                <a:solidFill>
                  <a:srgbClr val="434343"/>
                </a:solidFill>
              </a:rPr>
              <a:t>	</a:t>
            </a:r>
            <a:r>
              <a:rPr lang="ru">
                <a:solidFill>
                  <a:srgbClr val="434343"/>
                </a:solidFill>
              </a:rPr>
              <a:t>Это механизм дополнительной спецификации типа трейта или класса. Аннотация говорит о том, что все инстансы, в которые входит данный трейт(или класс), так же должны быть наследниками всех типов, перечисленных в аннотации. Благодаря аннотации, внутри аннотированного</a:t>
            </a:r>
          </a:p>
          <a:p>
            <a:pPr indent="0" lvl="0" marL="0" rtl="0">
              <a:spcBef>
                <a:spcPts val="0"/>
              </a:spcBef>
              <a:buNone/>
            </a:pPr>
            <a:r>
              <a:rPr lang="ru">
                <a:solidFill>
                  <a:srgbClr val="434343"/>
                </a:solidFill>
              </a:rPr>
              <a:t>трейта(или класса) становятся доступны все публичные и protected челны тех типов, которые входят в аннотацию.</a:t>
            </a:r>
          </a:p>
          <a:p>
            <a:pPr indent="457200" lvl="0" marL="0" rtl="0">
              <a:spcBef>
                <a:spcPts val="0"/>
              </a:spcBef>
              <a:buNone/>
            </a:pPr>
            <a:r>
              <a:rPr lang="ru">
                <a:solidFill>
                  <a:srgbClr val="434343"/>
                </a:solidFill>
              </a:rPr>
              <a:t>Что бы про аннотировать, например, класс, внутри тела класса первым выражением должно стоять выражения вида </a:t>
            </a:r>
          </a:p>
          <a:p>
            <a:pPr indent="457200" lvl="0" marL="0" rtl="0">
              <a:spcBef>
                <a:spcPts val="0"/>
              </a:spcBef>
              <a:buNone/>
            </a:pPr>
            <a:r>
              <a:rPr b="1" lang="ru">
                <a:solidFill>
                  <a:srgbClr val="434343"/>
                </a:solidFill>
              </a:rPr>
              <a:t>self : TypeOne [ with Type2 …] =&gt;</a:t>
            </a:r>
            <a:r>
              <a:rPr lang="ru">
                <a:solidFill>
                  <a:srgbClr val="434343"/>
                </a:solidFill>
              </a:rPr>
              <a:t> , где </a:t>
            </a:r>
          </a:p>
          <a:p>
            <a:pPr indent="-228600" lvl="0" marL="914400" rtl="0">
              <a:spcBef>
                <a:spcPts val="0"/>
              </a:spcBef>
              <a:buClr>
                <a:srgbClr val="434343"/>
              </a:buClr>
              <a:buChar char="●"/>
            </a:pPr>
            <a:r>
              <a:rPr b="1" lang="ru">
                <a:solidFill>
                  <a:srgbClr val="434343"/>
                </a:solidFill>
              </a:rPr>
              <a:t>self </a:t>
            </a:r>
            <a:r>
              <a:rPr lang="ru">
                <a:solidFill>
                  <a:srgbClr val="434343"/>
                </a:solidFill>
              </a:rPr>
              <a:t>идентификатор, обозначающий текущий класс </a:t>
            </a:r>
          </a:p>
          <a:p>
            <a:pPr indent="-228600" lvl="0" marL="914400" rtl="0">
              <a:spcBef>
                <a:spcPts val="0"/>
              </a:spcBef>
              <a:buClr>
                <a:srgbClr val="434343"/>
              </a:buClr>
              <a:buChar char="●"/>
            </a:pPr>
            <a:r>
              <a:rPr b="1" lang="ru">
                <a:solidFill>
                  <a:srgbClr val="434343"/>
                </a:solidFill>
              </a:rPr>
              <a:t>TypeOne</a:t>
            </a:r>
            <a:r>
              <a:rPr lang="ru">
                <a:solidFill>
                  <a:srgbClr val="434343"/>
                </a:solidFill>
              </a:rPr>
              <a:t> - тип, которому должны соответствовать инстансы текущего класса</a:t>
            </a:r>
          </a:p>
          <a:p>
            <a:pPr indent="-228600" lvl="0" marL="914400" rtl="0">
              <a:spcBef>
                <a:spcPts val="0"/>
              </a:spcBef>
              <a:buClr>
                <a:srgbClr val="434343"/>
              </a:buClr>
              <a:buChar char="●"/>
            </a:pPr>
            <a:r>
              <a:rPr b="1" lang="ru">
                <a:solidFill>
                  <a:srgbClr val="434343"/>
                </a:solidFill>
              </a:rPr>
              <a:t>with Type2 - </a:t>
            </a:r>
            <a:r>
              <a:rPr lang="ru">
                <a:solidFill>
                  <a:srgbClr val="434343"/>
                </a:solidFill>
              </a:rPr>
              <a:t>опциональные, дополнительные, типы</a:t>
            </a:r>
            <a:r>
              <a:rPr lang="ru" sz="1800">
                <a:solidFill>
                  <a:srgbClr val="434343"/>
                </a:solidFill>
              </a:rPr>
              <a:t> </a:t>
            </a:r>
          </a:p>
          <a:p>
            <a:pPr lvl="0" rtl="0">
              <a:spcBef>
                <a:spcPts val="0"/>
              </a:spcBef>
              <a:buNone/>
            </a:pPr>
            <a:r>
              <a:t/>
            </a:r>
            <a:endParaRPr sz="1800">
              <a:solidFill>
                <a:srgbClr val="434343"/>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6" name="Shape 816"/>
        <p:cNvGrpSpPr/>
        <p:nvPr/>
      </p:nvGrpSpPr>
      <p:grpSpPr>
        <a:xfrm>
          <a:off x="0" y="0"/>
          <a:ext cx="0" cy="0"/>
          <a:chOff x="0" y="0"/>
          <a:chExt cx="0" cy="0"/>
        </a:xfrm>
      </p:grpSpPr>
      <p:sp>
        <p:nvSpPr>
          <p:cNvPr id="817" name="Shape 81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18" name="Shape 818"/>
          <p:cNvSpPr txBox="1"/>
          <p:nvPr/>
        </p:nvSpPr>
        <p:spPr>
          <a:xfrm>
            <a:off x="311700" y="1108600"/>
            <a:ext cx="8520600" cy="4830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Self type annotation</a:t>
            </a:r>
          </a:p>
          <a:p>
            <a:pPr indent="0" lvl="0" marL="0" rtl="0">
              <a:spcBef>
                <a:spcPts val="0"/>
              </a:spcBef>
              <a:buNone/>
            </a:pPr>
            <a:r>
              <a:rPr lang="ru" sz="1800">
                <a:solidFill>
                  <a:srgbClr val="434343"/>
                </a:solidFill>
              </a:rPr>
              <a:t>	</a:t>
            </a:r>
          </a:p>
        </p:txBody>
      </p:sp>
      <p:sp>
        <p:nvSpPr>
          <p:cNvPr id="819" name="Shape 819"/>
          <p:cNvSpPr txBox="1"/>
          <p:nvPr/>
        </p:nvSpPr>
        <p:spPr>
          <a:xfrm>
            <a:off x="311700" y="1609900"/>
            <a:ext cx="5425800" cy="23679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RealService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def </a:t>
            </a:r>
            <a:r>
              <a:rPr lang="ru" sz="1000">
                <a:solidFill>
                  <a:schemeClr val="dk1"/>
                </a:solidFill>
                <a:highlight>
                  <a:srgbClr val="FFFFFF"/>
                </a:highlight>
                <a:latin typeface="Verdana"/>
                <a:ea typeface="Verdana"/>
                <a:cs typeface="Verdana"/>
                <a:sym typeface="Verdana"/>
              </a:rPr>
              <a:t>doSomething = </a:t>
            </a:r>
            <a:r>
              <a:rPr b="1" lang="ru" sz="1000">
                <a:solidFill>
                  <a:srgbClr val="008000"/>
                </a:solidFill>
                <a:highlight>
                  <a:srgbClr val="FFFFFF"/>
                </a:highlight>
                <a:latin typeface="Verdana"/>
                <a:ea typeface="Verdana"/>
                <a:cs typeface="Verdana"/>
                <a:sym typeface="Verdana"/>
              </a:rPr>
              <a:t>"done"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Service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 RealService =&gt;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service() = doSomething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InjectedService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RealService</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serviceImpl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RealService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Service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serviceImpl.service()</a:t>
            </a: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23" name="Shape 823"/>
        <p:cNvGrpSpPr/>
        <p:nvPr/>
      </p:nvGrpSpPr>
      <p:grpSpPr>
        <a:xfrm>
          <a:off x="0" y="0"/>
          <a:ext cx="0" cy="0"/>
          <a:chOff x="0" y="0"/>
          <a:chExt cx="0" cy="0"/>
        </a:xfrm>
      </p:grpSpPr>
      <p:sp>
        <p:nvSpPr>
          <p:cNvPr id="824" name="Shape 82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25" name="Shape 825"/>
          <p:cNvSpPr txBox="1"/>
          <p:nvPr/>
        </p:nvSpPr>
        <p:spPr>
          <a:xfrm>
            <a:off x="311700" y="1108600"/>
            <a:ext cx="8520600" cy="1958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Задания.</a:t>
            </a:r>
          </a:p>
          <a:p>
            <a:pPr indent="0" lvl="0" marL="0" rtl="0">
              <a:spcBef>
                <a:spcPts val="0"/>
              </a:spcBef>
              <a:buNone/>
            </a:pPr>
            <a:r>
              <a:rPr lang="ru" sz="1800">
                <a:solidFill>
                  <a:srgbClr val="434343"/>
                </a:solidFill>
              </a:rPr>
              <a:t>	Помогите рыбаку </a:t>
            </a:r>
          </a:p>
          <a:p>
            <a:pPr indent="457200" lvl="0" marL="457200" rtl="0">
              <a:spcBef>
                <a:spcPts val="0"/>
              </a:spcBef>
              <a:buNone/>
            </a:pPr>
            <a:r>
              <a:rPr b="1" lang="ru" sz="1800">
                <a:solidFill>
                  <a:srgbClr val="434343"/>
                </a:solidFill>
              </a:rPr>
              <a:t>lectures.oop.Fisherman.scala</a:t>
            </a:r>
          </a:p>
          <a:p>
            <a:pPr indent="0" lvl="0" marL="0" rtl="0">
              <a:spcBef>
                <a:spcPts val="0"/>
              </a:spcBef>
              <a:buNone/>
            </a:pPr>
            <a:r>
              <a:rPr b="1" lang="ru" sz="1800">
                <a:solidFill>
                  <a:srgbClr val="434343"/>
                </a:solidFill>
              </a:rPr>
              <a:t>	</a:t>
            </a:r>
            <a:r>
              <a:rPr lang="ru" sz="1800">
                <a:solidFill>
                  <a:srgbClr val="434343"/>
                </a:solidFill>
              </a:rPr>
              <a:t>Пример простого DI в скала. Решите задачу и допишите тесты</a:t>
            </a:r>
          </a:p>
          <a:p>
            <a:pPr indent="0" lvl="0" marL="0" rtl="0">
              <a:spcBef>
                <a:spcPts val="0"/>
              </a:spcBef>
              <a:buNone/>
            </a:pPr>
            <a:r>
              <a:rPr lang="ru" sz="1800">
                <a:solidFill>
                  <a:srgbClr val="434343"/>
                </a:solidFill>
              </a:rPr>
              <a:t>		</a:t>
            </a:r>
            <a:r>
              <a:rPr b="1" lang="ru" sz="1800">
                <a:solidFill>
                  <a:srgbClr val="434343"/>
                </a:solidFill>
              </a:rPr>
              <a:t>lectures.oop.Application.scala</a:t>
            </a:r>
          </a:p>
          <a:p>
            <a:pPr lvl="0" rtl="0">
              <a:spcBef>
                <a:spcPts val="0"/>
              </a:spcBef>
              <a:buClr>
                <a:schemeClr val="dk1"/>
              </a:buClr>
              <a:buSzPct val="61111"/>
              <a:buFont typeface="Arial"/>
              <a:buNone/>
            </a:pPr>
            <a:r>
              <a:rPr lang="ru" sz="1800">
                <a:solidFill>
                  <a:srgbClr val="434343"/>
                </a:solidFill>
              </a:rPr>
              <a:t>		</a:t>
            </a:r>
            <a:r>
              <a:rPr b="1" lang="ru" sz="1800">
                <a:solidFill>
                  <a:srgbClr val="434343"/>
                </a:solidFill>
              </a:rPr>
              <a:t>lectures.oop.ApplicationTest.scala</a:t>
            </a:r>
          </a:p>
          <a:p>
            <a:pPr indent="457200" lvl="0" marL="457200" rtl="0">
              <a:spcBef>
                <a:spcPts val="0"/>
              </a:spcBef>
              <a:buNone/>
            </a:pPr>
            <a:r>
              <a:rPr lang="ru" sz="1800">
                <a:solidFill>
                  <a:srgbClr val="434343"/>
                </a:solidFill>
              </a:rPr>
              <a:t> </a:t>
            </a:r>
          </a:p>
          <a:p>
            <a:pPr indent="0" lvl="0" marL="0" rtl="0">
              <a:spcBef>
                <a:spcPts val="0"/>
              </a:spcBef>
              <a:buNone/>
            </a:pPr>
            <a:r>
              <a:rPr lang="ru" sz="1800">
                <a:solidFill>
                  <a:srgbClr val="434343"/>
                </a:solid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34" name="Shape 134"/>
        <p:cNvGrpSpPr/>
        <p:nvPr/>
      </p:nvGrpSpPr>
      <p:grpSpPr>
        <a:xfrm>
          <a:off x="0" y="0"/>
          <a:ext cx="0" cy="0"/>
          <a:chOff x="0" y="0"/>
          <a:chExt cx="0" cy="0"/>
        </a:xfrm>
      </p:grpSpPr>
      <p:sp>
        <p:nvSpPr>
          <p:cNvPr id="135" name="Shape 13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pic>
        <p:nvPicPr>
          <p:cNvPr id="136" name="Shape 136"/>
          <p:cNvPicPr preferRelativeResize="0"/>
          <p:nvPr/>
        </p:nvPicPr>
        <p:blipFill rotWithShape="1">
          <a:blip r:embed="rId3">
            <a:alphaModFix/>
          </a:blip>
          <a:srcRect b="0" l="0" r="0" t="0"/>
          <a:stretch/>
        </p:blipFill>
        <p:spPr>
          <a:xfrm>
            <a:off x="1381075" y="849700"/>
            <a:ext cx="5629725" cy="4098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40" name="Shape 140"/>
        <p:cNvGrpSpPr/>
        <p:nvPr/>
      </p:nvGrpSpPr>
      <p:grpSpPr>
        <a:xfrm>
          <a:off x="0" y="0"/>
          <a:ext cx="0" cy="0"/>
          <a:chOff x="0" y="0"/>
          <a:chExt cx="0" cy="0"/>
        </a:xfrm>
      </p:grpSpPr>
      <p:sp>
        <p:nvSpPr>
          <p:cNvPr id="141" name="Shape 14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42" name="Shape 142"/>
          <p:cNvSpPr txBox="1"/>
          <p:nvPr/>
        </p:nvSpPr>
        <p:spPr>
          <a:xfrm>
            <a:off x="311700" y="1219475"/>
            <a:ext cx="5793600" cy="32847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set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scala.collection.mutable.HashSet[Any]</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set += </a:t>
            </a:r>
            <a:r>
              <a:rPr b="1" lang="ru" sz="1000">
                <a:solidFill>
                  <a:srgbClr val="008000"/>
                </a:solidFill>
                <a:latin typeface="Verdana"/>
                <a:ea typeface="Verdana"/>
                <a:cs typeface="Verdana"/>
                <a:sym typeface="Verdana"/>
              </a:rPr>
              <a:t>"This is a string" </a:t>
            </a:r>
            <a:r>
              <a:rPr i="1" lang="ru" sz="1000">
                <a:solidFill>
                  <a:srgbClr val="808080"/>
                </a:solidFill>
                <a:latin typeface="Verdana"/>
                <a:ea typeface="Verdana"/>
                <a:cs typeface="Verdana"/>
                <a:sym typeface="Verdana"/>
              </a:rPr>
              <a:t>// add a string</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set += </a:t>
            </a:r>
            <a:r>
              <a:rPr lang="ru" sz="1000">
                <a:solidFill>
                  <a:srgbClr val="0000FF"/>
                </a:solidFill>
                <a:latin typeface="Verdana"/>
                <a:ea typeface="Verdana"/>
                <a:cs typeface="Verdana"/>
                <a:sym typeface="Verdana"/>
              </a:rPr>
              <a:t>732 </a:t>
            </a:r>
            <a:r>
              <a:rPr i="1" lang="ru" sz="1000">
                <a:solidFill>
                  <a:srgbClr val="808080"/>
                </a:solidFill>
                <a:latin typeface="Verdana"/>
                <a:ea typeface="Verdana"/>
                <a:cs typeface="Verdana"/>
                <a:sym typeface="Verdana"/>
              </a:rPr>
              <a:t>// add a number</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set += </a:t>
            </a:r>
            <a:r>
              <a:rPr b="1" lang="ru" sz="1000">
                <a:solidFill>
                  <a:srgbClr val="008000"/>
                </a:solidFill>
                <a:latin typeface="Verdana"/>
                <a:ea typeface="Verdana"/>
                <a:cs typeface="Verdana"/>
                <a:sym typeface="Verdana"/>
              </a:rPr>
              <a:t>'c' </a:t>
            </a:r>
            <a:r>
              <a:rPr i="1" lang="ru" sz="1000">
                <a:solidFill>
                  <a:srgbClr val="808080"/>
                </a:solidFill>
                <a:latin typeface="Verdana"/>
                <a:ea typeface="Verdana"/>
                <a:cs typeface="Verdana"/>
                <a:sym typeface="Verdana"/>
              </a:rPr>
              <a:t>// add a character</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set += </a:t>
            </a:r>
            <a:r>
              <a:rPr b="1" lang="ru" sz="1000">
                <a:solidFill>
                  <a:srgbClr val="000080"/>
                </a:solidFill>
                <a:latin typeface="Verdana"/>
                <a:ea typeface="Verdana"/>
                <a:cs typeface="Verdana"/>
                <a:sym typeface="Verdana"/>
              </a:rPr>
              <a:t>true </a:t>
            </a:r>
            <a:r>
              <a:rPr i="1" lang="ru" sz="1000">
                <a:solidFill>
                  <a:srgbClr val="808080"/>
                </a:solidFill>
                <a:latin typeface="Verdana"/>
                <a:ea typeface="Verdana"/>
                <a:cs typeface="Verdana"/>
                <a:sym typeface="Verdana"/>
              </a:rPr>
              <a:t>// add a boolean value</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set += printContent _</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add the main function</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iter: </a:t>
            </a:r>
            <a:r>
              <a:rPr lang="ru" sz="1000">
                <a:solidFill>
                  <a:srgbClr val="20999D"/>
                </a:solidFill>
                <a:latin typeface="Verdana"/>
                <a:ea typeface="Verdana"/>
                <a:cs typeface="Verdana"/>
                <a:sym typeface="Verdana"/>
              </a:rPr>
              <a:t>Iterator</a:t>
            </a:r>
            <a:r>
              <a:rPr lang="ru" sz="1000">
                <a:solidFill>
                  <a:schemeClr val="dk1"/>
                </a:solidFill>
                <a:latin typeface="Verdana"/>
                <a:ea typeface="Verdana"/>
                <a:cs typeface="Verdana"/>
                <a:sym typeface="Verdana"/>
              </a:rPr>
              <a:t>[Any] = set.toIterator</a:t>
            </a:r>
          </a:p>
          <a:p>
            <a:pPr indent="-69850" lvl="0" marL="0" marR="0" rtl="0" algn="l">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printContent() {</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(i &lt;- iter) {</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(i)</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printContent()</a:t>
            </a:r>
          </a:p>
          <a:p>
            <a:pPr indent="-69850" lvl="0" marL="0" marR="0" rtl="0" algn="l">
              <a:lnSpc>
                <a:spcPct val="115000"/>
              </a:lnSpc>
              <a:spcBef>
                <a:spcPts val="0"/>
              </a:spcBef>
              <a:spcAft>
                <a:spcPts val="100"/>
              </a:spcAft>
              <a:buClr>
                <a:schemeClr val="dk1"/>
              </a:buClr>
              <a:buFont typeface="Arial"/>
              <a:buNone/>
            </a:pPr>
            <a:r>
              <a:t/>
            </a:r>
            <a:endParaRPr b="1" sz="1000">
              <a:solidFill>
                <a:srgbClr val="000080"/>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46" name="Shape 146"/>
        <p:cNvGrpSpPr/>
        <p:nvPr/>
      </p:nvGrpSpPr>
      <p:grpSpPr>
        <a:xfrm>
          <a:off x="0" y="0"/>
          <a:ext cx="0" cy="0"/>
          <a:chOff x="0" y="0"/>
          <a:chExt cx="0" cy="0"/>
        </a:xfrm>
      </p:grpSpPr>
      <p:sp>
        <p:nvSpPr>
          <p:cNvPr id="147" name="Shape 14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48" name="Shape 148"/>
          <p:cNvSpPr txBox="1"/>
          <p:nvPr/>
        </p:nvSpPr>
        <p:spPr>
          <a:xfrm>
            <a:off x="311700" y="1118425"/>
            <a:ext cx="8520600" cy="38091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Вывод типов</a:t>
            </a:r>
          </a:p>
          <a:p>
            <a:pPr indent="0" lvl="0" marL="457200" marR="0" rtl="0" algn="l">
              <a:lnSpc>
                <a:spcPct val="115000"/>
              </a:lnSpc>
              <a:spcBef>
                <a:spcPts val="0"/>
              </a:spcBef>
              <a:spcAft>
                <a:spcPts val="100"/>
              </a:spcAft>
              <a:buNone/>
            </a:pPr>
            <a:r>
              <a:rPr lang="ru">
                <a:solidFill>
                  <a:srgbClr val="434343"/>
                </a:solidFill>
              </a:rPr>
              <a:t>Скала имеет продвинутую систему вывода типов. Это значит, что если выражение строится на основе структур с известными типа, то компилятор сам сможет определить тип возвращаемого результата.</a:t>
            </a:r>
          </a:p>
          <a:p>
            <a:pPr indent="0" lvl="0" marL="457200" marR="0" rtl="0" algn="l">
              <a:lnSpc>
                <a:spcPct val="115000"/>
              </a:lnSpc>
              <a:spcBef>
                <a:spcPts val="0"/>
              </a:spcBef>
              <a:spcAft>
                <a:spcPts val="100"/>
              </a:spcAft>
              <a:buNone/>
            </a:pPr>
            <a:r>
              <a:rPr lang="ru">
                <a:solidFill>
                  <a:srgbClr val="434343"/>
                </a:solidFill>
              </a:rPr>
              <a:t>Для членов коллекций, арифметических и др. операций компилятор определит типа, как ближайший общий родитель (см. схему выше)</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rPr lang="ru">
                <a:solidFill>
                  <a:srgbClr val="434343"/>
                </a:solidFill>
              </a:rPr>
              <a:t>Разработчик должен воспринимать систему типов, как возможность, воспользовавшись компилятором, доказать правильность, написанного кода.</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434343"/>
              </a:solidFill>
            </a:endParaRPr>
          </a:p>
          <a:p>
            <a:pPr indent="0" lvl="0" marL="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666666"/>
              </a:solidFill>
            </a:endParaRPr>
          </a:p>
          <a:p>
            <a:pPr indent="0" lvl="0" marL="457200" marR="0" rtl="0" algn="l">
              <a:lnSpc>
                <a:spcPct val="115000"/>
              </a:lnSpc>
              <a:spcBef>
                <a:spcPts val="0"/>
              </a:spcBef>
              <a:spcAft>
                <a:spcPts val="100"/>
              </a:spcAft>
              <a:buNone/>
            </a:pPr>
            <a:r>
              <a:t/>
            </a:r>
            <a:endParaRPr>
              <a:solidFill>
                <a:srgbClr val="666666"/>
              </a:solidFill>
            </a:endParaRPr>
          </a:p>
          <a:p>
            <a:pPr indent="0" lvl="0" marL="457200" marR="0" rtl="0" algn="l">
              <a:lnSpc>
                <a:spcPct val="115000"/>
              </a:lnSpc>
              <a:spcBef>
                <a:spcPts val="0"/>
              </a:spcBef>
              <a:spcAft>
                <a:spcPts val="100"/>
              </a:spcAft>
              <a:buNone/>
            </a:pPr>
            <a:r>
              <a:t/>
            </a:r>
            <a:endParaRPr>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52" name="Shape 152"/>
        <p:cNvGrpSpPr/>
        <p:nvPr/>
      </p:nvGrpSpPr>
      <p:grpSpPr>
        <a:xfrm>
          <a:off x="0" y="0"/>
          <a:ext cx="0" cy="0"/>
          <a:chOff x="0" y="0"/>
          <a:chExt cx="0" cy="0"/>
        </a:xfrm>
      </p:grpSpPr>
      <p:sp>
        <p:nvSpPr>
          <p:cNvPr id="153" name="Shape 15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54" name="Shape 154"/>
          <p:cNvSpPr txBox="1"/>
          <p:nvPr/>
        </p:nvSpPr>
        <p:spPr>
          <a:xfrm>
            <a:off x="311700" y="1516175"/>
            <a:ext cx="4599900" cy="25029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def</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printSomething() = </a:t>
            </a:r>
            <a:r>
              <a:rPr b="1" lang="ru" sz="1000">
                <a:solidFill>
                  <a:srgbClr val="008000"/>
                </a:solidFill>
                <a:highlight>
                  <a:srgbClr val="E4E4FF"/>
                </a:highlight>
                <a:latin typeface="Verdana"/>
                <a:ea typeface="Verdana"/>
                <a:cs typeface="Verdana"/>
                <a:sym typeface="Verdana"/>
              </a:rPr>
              <a:t>" - это 2 плюс 3"</a:t>
            </a:r>
          </a:p>
          <a:p>
            <a:pPr indent="-69850" lvl="0" marL="0" marR="0" rtl="0" algn="l">
              <a:lnSpc>
                <a:spcPct val="115000"/>
              </a:lnSpc>
              <a:spcBef>
                <a:spcPts val="0"/>
              </a:spcBef>
              <a:spcAft>
                <a:spcPts val="100"/>
              </a:spcAft>
              <a:buClr>
                <a:schemeClr val="dk1"/>
              </a:buClr>
              <a:buFont typeface="Arial"/>
              <a:buNone/>
            </a:pPr>
            <a:r>
              <a:t/>
            </a:r>
            <a:endParaRPr b="1" sz="1000">
              <a:solidFill>
                <a:srgbClr val="008000"/>
              </a:solidFill>
              <a:highlight>
                <a:srgbClr val="E4E4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calculateSomething()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p>
          <a:p>
            <a:pPr indent="-69850" lvl="0" marL="0" marR="0" rtl="0" algn="l">
              <a:lnSpc>
                <a:spcPct val="115000"/>
              </a:lnSpc>
              <a:spcBef>
                <a:spcPts val="0"/>
              </a:spcBef>
              <a:spcAft>
                <a:spcPts val="100"/>
              </a:spcAft>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compiler convert operands into their nearest common ancestor</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for each operation individually</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type conversion is left associative</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result = calculateSomething + </a:t>
            </a:r>
            <a:r>
              <a:rPr lang="ru" sz="1000">
                <a:solidFill>
                  <a:srgbClr val="0000FF"/>
                </a:solidFill>
                <a:highlight>
                  <a:srgbClr val="FFFFFF"/>
                </a:highlight>
                <a:latin typeface="Verdana"/>
                <a:ea typeface="Verdana"/>
                <a:cs typeface="Verdana"/>
                <a:sym typeface="Verdana"/>
              </a:rPr>
              <a:t>3 </a:t>
            </a:r>
            <a:r>
              <a:rPr lang="ru" sz="1000">
                <a:solidFill>
                  <a:schemeClr val="dk1"/>
                </a:solidFill>
                <a:highlight>
                  <a:srgbClr val="FFFFFF"/>
                </a:highlight>
                <a:latin typeface="Verdana"/>
                <a:ea typeface="Verdana"/>
                <a:cs typeface="Verdana"/>
                <a:sym typeface="Verdana"/>
              </a:rPr>
              <a:t>+ printSomething</a:t>
            </a:r>
          </a:p>
          <a:p>
            <a:pPr indent="-69850" lvl="0" marL="0" marR="0" rtl="0" algn="l">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Compiler use view to convert Int and Long into float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numericList: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p>
        </p:txBody>
      </p:sp>
      <p:sp>
        <p:nvSpPr>
          <p:cNvPr id="155" name="Shape 155"/>
          <p:cNvSpPr txBox="1"/>
          <p:nvPr/>
        </p:nvSpPr>
        <p:spPr>
          <a:xfrm>
            <a:off x="311700" y="943475"/>
            <a:ext cx="1888200" cy="572700"/>
          </a:xfrm>
          <a:prstGeom prst="rect">
            <a:avLst/>
          </a:prstGeom>
          <a:noFill/>
          <a:ln>
            <a:noFill/>
          </a:ln>
        </p:spPr>
        <p:txBody>
          <a:bodyPr anchorCtr="0" anchor="ctr" bIns="91425" lIns="91425" rIns="91425" tIns="91425">
            <a:noAutofit/>
          </a:bodyPr>
          <a:lstStyle/>
          <a:p>
            <a:pPr lvl="0" rtl="0">
              <a:spcBef>
                <a:spcPts val="0"/>
              </a:spcBef>
              <a:buNone/>
            </a:pPr>
            <a:r>
              <a:rPr lang="ru" sz="1800">
                <a:solidFill>
                  <a:srgbClr val="434343"/>
                </a:solidFill>
              </a:rPr>
              <a:t>Вывод типов</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59" name="Shape 159"/>
        <p:cNvGrpSpPr/>
        <p:nvPr/>
      </p:nvGrpSpPr>
      <p:grpSpPr>
        <a:xfrm>
          <a:off x="0" y="0"/>
          <a:ext cx="0" cy="0"/>
          <a:chOff x="0" y="0"/>
          <a:chExt cx="0" cy="0"/>
        </a:xfrm>
      </p:grpSpPr>
      <p:sp>
        <p:nvSpPr>
          <p:cNvPr id="160" name="Shape 16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61" name="Shape 161"/>
          <p:cNvSpPr txBox="1"/>
          <p:nvPr/>
        </p:nvSpPr>
        <p:spPr>
          <a:xfrm>
            <a:off x="311700" y="1775675"/>
            <a:ext cx="4599900" cy="16326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fullNotion: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r>
              <a:rPr lang="ru" sz="1000">
                <a:solidFill>
                  <a:schemeClr val="dk1"/>
                </a:solidFill>
                <a:highlight>
                  <a:srgbClr val="E4E4FF"/>
                </a:highlight>
                <a:latin typeface="Verdana"/>
                <a:ea typeface="Verdana"/>
                <a:cs typeface="Verdana"/>
                <a:sym typeface="Verdana"/>
              </a:rPr>
              <a:t>List[Float](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0f</a:t>
            </a:r>
            <a:r>
              <a:rPr lang="ru" sz="1000">
                <a:solidFill>
                  <a:schemeClr val="dk1"/>
                </a:solidFill>
                <a:highlight>
                  <a:srgbClr val="E4E4FF"/>
                </a:highlight>
                <a:latin typeface="Verdana"/>
                <a:ea typeface="Verdana"/>
                <a:cs typeface="Verdana"/>
                <a:sym typeface="Verdana"/>
              </a:rPr>
              <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shortNotion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p>
          <a:p>
            <a:pPr indent="0" lvl="0" marL="0" marR="0" rtl="0" algn="l">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fullNotionFunction():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p>
          <a:p>
            <a:pPr indent="0" lvl="0" marL="0" marR="0" rtl="0" algn="l">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shortNotion</a:t>
            </a:r>
          </a:p>
          <a:p>
            <a:pPr indent="0" lvl="0" marL="0" marR="0" rtl="0" algn="l">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shortNotionFunction() = shortNotion</a:t>
            </a:r>
          </a:p>
        </p:txBody>
      </p:sp>
      <p:sp>
        <p:nvSpPr>
          <p:cNvPr id="162" name="Shape 162"/>
          <p:cNvSpPr txBox="1"/>
          <p:nvPr/>
        </p:nvSpPr>
        <p:spPr>
          <a:xfrm>
            <a:off x="311700" y="943475"/>
            <a:ext cx="8520600" cy="832200"/>
          </a:xfrm>
          <a:prstGeom prst="rect">
            <a:avLst/>
          </a:prstGeom>
          <a:noFill/>
          <a:ln>
            <a:noFill/>
          </a:ln>
        </p:spPr>
        <p:txBody>
          <a:bodyPr anchorCtr="0" anchor="ctr" bIns="91425" lIns="91425" rIns="91425" tIns="91425">
            <a:noAutofit/>
          </a:bodyPr>
          <a:lstStyle/>
          <a:p>
            <a:pPr lvl="0" rtl="0">
              <a:spcBef>
                <a:spcPts val="0"/>
              </a:spcBef>
              <a:buNone/>
            </a:pPr>
            <a:r>
              <a:rPr lang="ru" sz="1800">
                <a:solidFill>
                  <a:srgbClr val="434343"/>
                </a:solidFill>
              </a:rPr>
              <a:t>Вывод типов</a:t>
            </a:r>
          </a:p>
          <a:p>
            <a:pPr indent="0" lvl="0" marL="457200" rtl="0">
              <a:lnSpc>
                <a:spcPct val="115000"/>
              </a:lnSpc>
              <a:spcBef>
                <a:spcPts val="0"/>
              </a:spcBef>
              <a:spcAft>
                <a:spcPts val="100"/>
              </a:spcAft>
              <a:buNone/>
            </a:pPr>
            <a:r>
              <a:rPr lang="ru">
                <a:solidFill>
                  <a:srgbClr val="434343"/>
                </a:solidFill>
              </a:rPr>
              <a:t>Синтаксический сахар, связанный с выводом типов</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66" name="Shape 166"/>
        <p:cNvGrpSpPr/>
        <p:nvPr/>
      </p:nvGrpSpPr>
      <p:grpSpPr>
        <a:xfrm>
          <a:off x="0" y="0"/>
          <a:ext cx="0" cy="0"/>
          <a:chOff x="0" y="0"/>
          <a:chExt cx="0" cy="0"/>
        </a:xfrm>
      </p:grpSpPr>
      <p:sp>
        <p:nvSpPr>
          <p:cNvPr id="167" name="Shape 16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68" name="Shape 168"/>
          <p:cNvSpPr txBox="1"/>
          <p:nvPr/>
        </p:nvSpPr>
        <p:spPr>
          <a:xfrm>
            <a:off x="311700" y="1118425"/>
            <a:ext cx="8520600" cy="14976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Вывод типов</a:t>
            </a:r>
          </a:p>
          <a:p>
            <a:pPr indent="0" lvl="0" marL="457200" marR="0" rtl="0" algn="l">
              <a:lnSpc>
                <a:spcPct val="115000"/>
              </a:lnSpc>
              <a:spcBef>
                <a:spcPts val="0"/>
              </a:spcBef>
              <a:spcAft>
                <a:spcPts val="100"/>
              </a:spcAft>
              <a:buNone/>
            </a:pPr>
            <a:r>
              <a:rPr lang="ru">
                <a:solidFill>
                  <a:srgbClr val="434343"/>
                </a:solidFill>
              </a:rPr>
              <a:t>Когда вывод типов не работает</a:t>
            </a:r>
          </a:p>
          <a:p>
            <a:pPr indent="-228600" lvl="0" marL="914400" marR="0" rtl="0" algn="l">
              <a:lnSpc>
                <a:spcPct val="115000"/>
              </a:lnSpc>
              <a:spcBef>
                <a:spcPts val="0"/>
              </a:spcBef>
              <a:spcAft>
                <a:spcPts val="100"/>
              </a:spcAft>
              <a:buClr>
                <a:srgbClr val="434343"/>
              </a:buClr>
              <a:buChar char="●"/>
            </a:pPr>
            <a:r>
              <a:rPr lang="ru">
                <a:solidFill>
                  <a:srgbClr val="434343"/>
                </a:solidFill>
              </a:rPr>
              <a:t>когда неизвестен как минимум один из типов участвующий в операции. Т.е. вот так, например, </a:t>
            </a:r>
          </a:p>
          <a:p>
            <a:pPr lvl="0" marR="0" rtl="0" algn="l">
              <a:lnSpc>
                <a:spcPct val="115000"/>
              </a:lnSpc>
              <a:spcBef>
                <a:spcPts val="0"/>
              </a:spcBef>
              <a:spcAft>
                <a:spcPts val="100"/>
              </a:spcAft>
              <a:buNone/>
            </a:pPr>
            <a:r>
              <a:rPr lang="ru">
                <a:solidFill>
                  <a:srgbClr val="434343"/>
                </a:solidFill>
              </a:rPr>
              <a:t> </a:t>
            </a: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indent="-228600" lvl="0" marL="914400" marR="0" rtl="0" algn="l">
              <a:lnSpc>
                <a:spcPct val="115000"/>
              </a:lnSpc>
              <a:spcBef>
                <a:spcPts val="0"/>
              </a:spcBef>
              <a:spcAft>
                <a:spcPts val="100"/>
              </a:spcAft>
              <a:buClr>
                <a:srgbClr val="434343"/>
              </a:buClr>
              <a:buChar char="●"/>
            </a:pPr>
            <a:r>
              <a:rPr lang="ru">
                <a:solidFill>
                  <a:srgbClr val="434343"/>
                </a:solidFill>
              </a:rPr>
              <a:t>когда у рекурсивных функции, не указан явно возвращаемый тип</a:t>
            </a:r>
          </a:p>
          <a:p>
            <a:pPr indent="-228600" lvl="0" marL="914400" marR="0" rtl="0" algn="l">
              <a:lnSpc>
                <a:spcPct val="115000"/>
              </a:lnSpc>
              <a:spcBef>
                <a:spcPts val="0"/>
              </a:spcBef>
              <a:spcAft>
                <a:spcPts val="100"/>
              </a:spcAft>
              <a:buClr>
                <a:srgbClr val="434343"/>
              </a:buClr>
              <a:buChar char="●"/>
            </a:pPr>
            <a:r>
              <a:rPr lang="ru">
                <a:solidFill>
                  <a:srgbClr val="434343"/>
                </a:solidFill>
              </a:rPr>
              <a:t>для входных атрибутов функций</a:t>
            </a:r>
          </a:p>
        </p:txBody>
      </p:sp>
      <p:sp>
        <p:nvSpPr>
          <p:cNvPr id="169" name="Shape 169"/>
          <p:cNvSpPr txBox="1"/>
          <p:nvPr/>
        </p:nvSpPr>
        <p:spPr>
          <a:xfrm>
            <a:off x="1025900" y="2300775"/>
            <a:ext cx="5723100" cy="8661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Нельзя, тип X неопределен ( хотя есть языки в которых это сработает)</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x =&gt; x }</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 так можно. Так мы определили функцию, identity для Int</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x:Int =&gt; x}</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73" name="Shape 173"/>
        <p:cNvGrpSpPr/>
        <p:nvPr/>
      </p:nvGrpSpPr>
      <p:grpSpPr>
        <a:xfrm>
          <a:off x="0" y="0"/>
          <a:ext cx="0" cy="0"/>
          <a:chOff x="0" y="0"/>
          <a:chExt cx="0" cy="0"/>
        </a:xfrm>
      </p:grpSpPr>
      <p:sp>
        <p:nvSpPr>
          <p:cNvPr id="174" name="Shape 17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r>
              <a:rPr lang="ru" sz="3000">
                <a:solidFill>
                  <a:schemeClr val="dk2"/>
                </a:solidFill>
              </a:rPr>
              <a:t> </a:t>
            </a:r>
            <a:r>
              <a:rPr lang="ru">
                <a:solidFill>
                  <a:schemeClr val="dk2"/>
                </a:solidFill>
              </a:rPr>
              <a:t>Задания</a:t>
            </a:r>
          </a:p>
        </p:txBody>
      </p:sp>
      <p:sp>
        <p:nvSpPr>
          <p:cNvPr id="175" name="Shape 175"/>
          <p:cNvSpPr txBox="1"/>
          <p:nvPr/>
        </p:nvSpPr>
        <p:spPr>
          <a:xfrm>
            <a:off x="311700" y="1118425"/>
            <a:ext cx="8520600" cy="2024400"/>
          </a:xfrm>
          <a:prstGeom prst="rect">
            <a:avLst/>
          </a:prstGeom>
          <a:noFill/>
          <a:ln>
            <a:noFill/>
          </a:ln>
        </p:spPr>
        <p:txBody>
          <a:bodyPr anchorCtr="0" anchor="t" bIns="91425" lIns="91425" rIns="91425" tIns="91425">
            <a:noAutofit/>
          </a:bodyPr>
          <a:lstStyle/>
          <a:p>
            <a:pPr lvl="0" marR="0" rtl="0" algn="l">
              <a:lnSpc>
                <a:spcPct val="115000"/>
              </a:lnSpc>
              <a:spcBef>
                <a:spcPts val="0"/>
              </a:spcBef>
              <a:spcAft>
                <a:spcPts val="100"/>
              </a:spcAft>
              <a:buNone/>
            </a:pPr>
            <a:r>
              <a:rPr lang="ru">
                <a:solidFill>
                  <a:srgbClr val="434343"/>
                </a:solidFill>
              </a:rPr>
              <a:t>Объяснить вывод типов</a:t>
            </a:r>
          </a:p>
          <a:p>
            <a:pPr indent="457200" lvl="0" marR="0" rtl="0" algn="l">
              <a:lnSpc>
                <a:spcPct val="115000"/>
              </a:lnSpc>
              <a:spcBef>
                <a:spcPts val="0"/>
              </a:spcBef>
              <a:spcAft>
                <a:spcPts val="100"/>
              </a:spcAft>
              <a:buNone/>
            </a:pPr>
            <a:r>
              <a:rPr b="1" lang="ru" sz="1100">
                <a:solidFill>
                  <a:srgbClr val="434343"/>
                </a:solidFill>
                <a:latin typeface="Verdana"/>
                <a:ea typeface="Verdana"/>
                <a:cs typeface="Verdana"/>
                <a:sym typeface="Verdana"/>
              </a:rPr>
              <a:t>lectures.types.TypeInference</a:t>
            </a:r>
          </a:p>
          <a:p>
            <a:pPr indent="0" lvl="0" marL="0" marR="0" rtl="0" algn="l">
              <a:lnSpc>
                <a:spcPct val="115000"/>
              </a:lnSpc>
              <a:spcBef>
                <a:spcPts val="0"/>
              </a:spcBef>
              <a:spcAft>
                <a:spcPts val="100"/>
              </a:spcAft>
              <a:buNone/>
            </a:pPr>
            <a:r>
              <a:t/>
            </a:r>
            <a:endParaRPr>
              <a:solidFill>
                <a:srgbClr val="434343"/>
              </a:solidFill>
            </a:endParaRPr>
          </a:p>
          <a:p>
            <a:pPr indent="-69850" lvl="0" marL="0" marR="0" rtl="0" algn="l">
              <a:lnSpc>
                <a:spcPct val="115000"/>
              </a:lnSpc>
              <a:spcBef>
                <a:spcPts val="0"/>
              </a:spcBef>
              <a:spcAft>
                <a:spcPts val="100"/>
              </a:spcAft>
              <a:buClr>
                <a:schemeClr val="dk1"/>
              </a:buClr>
              <a:buFont typeface="Arial"/>
              <a:buNone/>
            </a:pPr>
            <a:r>
              <a:rPr lang="ru">
                <a:solidFill>
                  <a:srgbClr val="434343"/>
                </a:solidFill>
              </a:rPr>
              <a:t>Исправить компиляцию</a:t>
            </a:r>
          </a:p>
          <a:p>
            <a:pPr lvl="0" marR="0" rtl="0" algn="l">
              <a:lnSpc>
                <a:spcPct val="115000"/>
              </a:lnSpc>
              <a:spcBef>
                <a:spcPts val="0"/>
              </a:spcBef>
              <a:spcAft>
                <a:spcPts val="100"/>
              </a:spcAft>
              <a:buNone/>
            </a:pPr>
            <a:r>
              <a:rPr lang="ru">
                <a:solidFill>
                  <a:srgbClr val="434343"/>
                </a:solidFill>
              </a:rPr>
              <a:t> 	</a:t>
            </a:r>
            <a:r>
              <a:rPr b="1" lang="ru" sz="1100">
                <a:solidFill>
                  <a:srgbClr val="434343"/>
                </a:solidFill>
                <a:latin typeface="Verdana"/>
                <a:ea typeface="Verdana"/>
                <a:cs typeface="Verdana"/>
                <a:sym typeface="Verdana"/>
              </a:rPr>
              <a:t>lectures.types.</a:t>
            </a:r>
            <a:r>
              <a:rPr b="1" lang="ru" sz="1100">
                <a:solidFill>
                  <a:srgbClr val="434343"/>
                </a:solidFill>
                <a:latin typeface="Verdana"/>
                <a:ea typeface="Verdana"/>
                <a:cs typeface="Verdana"/>
                <a:sym typeface="Verdana"/>
              </a:rPr>
              <a:t>FixCompile</a:t>
            </a:r>
          </a:p>
          <a:p>
            <a:pPr lvl="0" marR="0" rtl="0" algn="l">
              <a:lnSpc>
                <a:spcPct val="115000"/>
              </a:lnSpc>
              <a:spcBef>
                <a:spcPts val="0"/>
              </a:spcBef>
              <a:spcAft>
                <a:spcPts val="100"/>
              </a:spcAft>
              <a:buNone/>
            </a:pPr>
            <a:r>
              <a:t/>
            </a:r>
            <a:endParaRPr b="1" sz="1100">
              <a:solidFill>
                <a:srgbClr val="666666"/>
              </a:solidFill>
              <a:latin typeface="Verdana"/>
              <a:ea typeface="Verdana"/>
              <a:cs typeface="Verdana"/>
              <a:sym typeface="Verdana"/>
            </a:endParaRPr>
          </a:p>
        </p:txBody>
      </p:sp>
      <p:sp>
        <p:nvSpPr>
          <p:cNvPr id="176" name="Shape 176"/>
          <p:cNvSpPr txBox="1"/>
          <p:nvPr/>
        </p:nvSpPr>
        <p:spPr>
          <a:xfrm>
            <a:off x="311700" y="2537375"/>
            <a:ext cx="8520600" cy="965100"/>
          </a:xfrm>
          <a:prstGeom prst="rect">
            <a:avLst/>
          </a:prstGeom>
          <a:noFill/>
          <a:ln>
            <a:noFill/>
          </a:ln>
        </p:spPr>
        <p:txBody>
          <a:bodyPr anchorCtr="0" anchor="t" bIns="91425" lIns="91425" rIns="91425" tIns="91425">
            <a:noAutofit/>
          </a:bodyPr>
          <a:lstStyle/>
          <a:p>
            <a:pPr lvl="0" marR="0" rtl="0" algn="l">
              <a:lnSpc>
                <a:spcPct val="115000"/>
              </a:lnSpc>
              <a:spcBef>
                <a:spcPts val="0"/>
              </a:spcBef>
              <a:spcAft>
                <a:spcPts val="100"/>
              </a:spcAft>
              <a:buNone/>
            </a:pPr>
            <a:r>
              <a:rPr lang="ru">
                <a:solidFill>
                  <a:srgbClr val="434343"/>
                </a:solidFill>
              </a:rPr>
              <a:t>В скале есть выражение  - ???. Объясните, что делает метод и почему выражение ниже компилируется.</a:t>
            </a:r>
          </a:p>
          <a:p>
            <a:pPr lvl="0" marR="0" rtl="0" algn="l">
              <a:lnSpc>
                <a:spcPct val="115000"/>
              </a:lnSpc>
              <a:spcBef>
                <a:spcPts val="0"/>
              </a:spcBef>
              <a:spcAft>
                <a:spcPts val="100"/>
              </a:spcAft>
              <a:buNone/>
            </a:pPr>
            <a:r>
              <a:t/>
            </a:r>
            <a:endParaRPr i="1" sz="1000">
              <a:solidFill>
                <a:schemeClr val="dk1"/>
              </a:solidFill>
              <a:highlight>
                <a:srgbClr val="FFFFFF"/>
              </a:highlight>
              <a:latin typeface="Verdana"/>
              <a:ea typeface="Verdana"/>
              <a:cs typeface="Verdana"/>
              <a:sym typeface="Verdana"/>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b="1" sz="1100">
              <a:solidFill>
                <a:srgbClr val="666666"/>
              </a:solidFill>
              <a:latin typeface="Verdana"/>
              <a:ea typeface="Verdana"/>
              <a:cs typeface="Verdana"/>
              <a:sym typeface="Verdana"/>
            </a:endParaRPr>
          </a:p>
        </p:txBody>
      </p:sp>
      <p:sp>
        <p:nvSpPr>
          <p:cNvPr id="177" name="Shape 177"/>
          <p:cNvSpPr txBox="1"/>
          <p:nvPr/>
        </p:nvSpPr>
        <p:spPr>
          <a:xfrm>
            <a:off x="311700" y="3101500"/>
            <a:ext cx="5723100" cy="259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someFunction(prm1: Int, prm2:</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Option[Int] = </a:t>
            </a:r>
            <a:r>
              <a:rPr i="1" lang="ru" sz="1000">
                <a:solidFill>
                  <a:schemeClr val="dk1"/>
                </a:solidFill>
                <a:latin typeface="Verdana"/>
                <a:ea typeface="Verdana"/>
                <a:cs typeface="Verdana"/>
                <a:sym typeface="Verdana"/>
              </a:rPr>
              <a: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81" name="Shape 181"/>
        <p:cNvGrpSpPr/>
        <p:nvPr/>
      </p:nvGrpSpPr>
      <p:grpSpPr>
        <a:xfrm>
          <a:off x="0" y="0"/>
          <a:ext cx="0" cy="0"/>
          <a:chOff x="0" y="0"/>
          <a:chExt cx="0" cy="0"/>
        </a:xfrm>
      </p:grpSpPr>
      <p:sp>
        <p:nvSpPr>
          <p:cNvPr id="182" name="Shape 1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183" name="Shape 183"/>
          <p:cNvSpPr txBox="1"/>
          <p:nvPr/>
        </p:nvSpPr>
        <p:spPr>
          <a:xfrm>
            <a:off x="311700" y="3867625"/>
            <a:ext cx="4993500" cy="10332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package </a:t>
            </a:r>
            <a:r>
              <a:rPr lang="ru" sz="1000">
                <a:solidFill>
                  <a:schemeClr val="dk1"/>
                </a:solidFill>
                <a:latin typeface="Verdana"/>
                <a:ea typeface="Verdana"/>
                <a:cs typeface="Verdana"/>
                <a:sym typeface="Verdana"/>
              </a:rPr>
              <a:t>lectures</a:t>
            </a: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LectureContent {</a:t>
            </a: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getContent() = {</a:t>
            </a: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is AAAAWESOME"</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8000"/>
                </a:solidFill>
                <a:latin typeface="Verdana"/>
                <a:ea typeface="Verdana"/>
                <a:cs typeface="Verdana"/>
                <a:sym typeface="Verdana"/>
              </a:rPr>
              <a:t> </a:t>
            </a:r>
            <a:r>
              <a:rPr lang="ru" sz="1000">
                <a:solidFill>
                  <a:schemeClr val="dk1"/>
                </a:solidFill>
                <a:latin typeface="Verdana"/>
                <a:ea typeface="Verdana"/>
                <a:cs typeface="Verdana"/>
                <a:sym typeface="Verdana"/>
              </a:rPr>
              <a:t>}}</a:t>
            </a:r>
          </a:p>
        </p:txBody>
      </p:sp>
      <p:sp>
        <p:nvSpPr>
          <p:cNvPr id="184" name="Shape 184"/>
          <p:cNvSpPr txBox="1"/>
          <p:nvPr/>
        </p:nvSpPr>
        <p:spPr>
          <a:xfrm>
            <a:off x="311700" y="1118425"/>
            <a:ext cx="5940900" cy="2749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Пакет</a:t>
            </a:r>
          </a:p>
          <a:p>
            <a:pPr indent="-228600" lvl="0" marL="457200" rtl="0">
              <a:lnSpc>
                <a:spcPct val="115000"/>
              </a:lnSpc>
              <a:spcBef>
                <a:spcPts val="0"/>
              </a:spcBef>
              <a:spcAft>
                <a:spcPts val="100"/>
              </a:spcAft>
              <a:buClr>
                <a:srgbClr val="434343"/>
              </a:buClr>
              <a:buChar char="●"/>
            </a:pPr>
            <a:r>
              <a:rPr lang="ru">
                <a:solidFill>
                  <a:srgbClr val="434343"/>
                </a:solidFill>
              </a:rPr>
              <a:t>Задается инструкцией </a:t>
            </a:r>
            <a:r>
              <a:rPr b="1" lang="ru">
                <a:solidFill>
                  <a:srgbClr val="434343"/>
                </a:solidFill>
              </a:rPr>
              <a:t>package</a:t>
            </a:r>
          </a:p>
          <a:p>
            <a:pPr indent="-228600" lvl="0" marL="457200" rtl="0">
              <a:lnSpc>
                <a:spcPct val="115000"/>
              </a:lnSpc>
              <a:spcBef>
                <a:spcPts val="0"/>
              </a:spcBef>
              <a:spcAft>
                <a:spcPts val="100"/>
              </a:spcAft>
              <a:buClr>
                <a:srgbClr val="434343"/>
              </a:buClr>
              <a:buChar char="●"/>
            </a:pPr>
            <a:r>
              <a:rPr lang="ru">
                <a:solidFill>
                  <a:srgbClr val="434343"/>
                </a:solidFill>
              </a:rPr>
              <a:t>Если присутствует, инструкция должна быть первой в файле</a:t>
            </a:r>
          </a:p>
          <a:p>
            <a:pPr indent="-228600" lvl="0" marL="457200" rtl="0">
              <a:lnSpc>
                <a:spcPct val="115000"/>
              </a:lnSpc>
              <a:spcBef>
                <a:spcPts val="0"/>
              </a:spcBef>
              <a:spcAft>
                <a:spcPts val="100"/>
              </a:spcAft>
              <a:buClr>
                <a:srgbClr val="434343"/>
              </a:buClr>
              <a:buChar char="●"/>
            </a:pPr>
            <a:r>
              <a:rPr lang="ru">
                <a:solidFill>
                  <a:srgbClr val="434343"/>
                </a:solidFill>
              </a:rPr>
              <a:t>Может быть указана только один раз</a:t>
            </a:r>
          </a:p>
          <a:p>
            <a:pPr indent="-228600" lvl="0" marL="457200" rtl="0">
              <a:lnSpc>
                <a:spcPct val="115000"/>
              </a:lnSpc>
              <a:spcBef>
                <a:spcPts val="0"/>
              </a:spcBef>
              <a:spcAft>
                <a:spcPts val="100"/>
              </a:spcAft>
              <a:buClr>
                <a:srgbClr val="434343"/>
              </a:buClr>
              <a:buChar char="●"/>
            </a:pPr>
            <a:r>
              <a:rPr lang="ru">
                <a:solidFill>
                  <a:srgbClr val="434343"/>
                </a:solidFill>
              </a:rPr>
              <a:t>Прeдназначен для </a:t>
            </a:r>
          </a:p>
          <a:p>
            <a:pPr indent="-228600" lvl="1" marL="914400" rtl="0">
              <a:lnSpc>
                <a:spcPct val="115000"/>
              </a:lnSpc>
              <a:spcBef>
                <a:spcPts val="0"/>
              </a:spcBef>
              <a:spcAft>
                <a:spcPts val="100"/>
              </a:spcAft>
              <a:buClr>
                <a:srgbClr val="434343"/>
              </a:buClr>
              <a:buChar char="○"/>
            </a:pPr>
            <a:r>
              <a:rPr lang="ru">
                <a:solidFill>
                  <a:srgbClr val="434343"/>
                </a:solidFill>
              </a:rPr>
              <a:t>разделения приложения на компоненты</a:t>
            </a:r>
          </a:p>
          <a:p>
            <a:pPr indent="-317500" lvl="1" marL="914400" marR="0" rtl="0" algn="l">
              <a:lnSpc>
                <a:spcPct val="115000"/>
              </a:lnSpc>
              <a:spcBef>
                <a:spcPts val="0"/>
              </a:spcBef>
              <a:spcAft>
                <a:spcPts val="100"/>
              </a:spcAft>
              <a:buClr>
                <a:srgbClr val="434343"/>
              </a:buClr>
              <a:buFont typeface="Arial"/>
              <a:buChar char="○"/>
            </a:pPr>
            <a:r>
              <a:rPr lang="ru">
                <a:solidFill>
                  <a:srgbClr val="434343"/>
                </a:solidFill>
              </a:rPr>
              <a:t>контроля за доступом к компонентам</a:t>
            </a:r>
          </a:p>
          <a:p>
            <a:pPr indent="-228600" lvl="1" marL="914400" marR="0" rtl="0" algn="l">
              <a:lnSpc>
                <a:spcPct val="115000"/>
              </a:lnSpc>
              <a:spcBef>
                <a:spcPts val="0"/>
              </a:spcBef>
              <a:spcAft>
                <a:spcPts val="100"/>
              </a:spcAft>
              <a:buClr>
                <a:srgbClr val="434343"/>
              </a:buClr>
              <a:buChar char="○"/>
            </a:pPr>
            <a:r>
              <a:rPr lang="ru">
                <a:solidFill>
                  <a:srgbClr val="434343"/>
                </a:solidFill>
              </a:rPr>
              <a:t>уникальной идентификации приложения среди других приложений</a:t>
            </a:r>
          </a:p>
          <a:p>
            <a:pPr indent="-228600" lvl="0" marL="457200" rtl="0">
              <a:lnSpc>
                <a:spcPct val="115000"/>
              </a:lnSpc>
              <a:spcBef>
                <a:spcPts val="0"/>
              </a:spcBef>
              <a:spcAft>
                <a:spcPts val="100"/>
              </a:spcAft>
              <a:buClr>
                <a:srgbClr val="434343"/>
              </a:buClr>
              <a:buChar char="●"/>
            </a:pPr>
            <a:r>
              <a:rPr b="1" lang="ru">
                <a:solidFill>
                  <a:srgbClr val="434343"/>
                </a:solidFill>
              </a:rPr>
              <a:t>package object </a:t>
            </a:r>
            <a:r>
              <a:rPr lang="ru">
                <a:solidFill>
                  <a:srgbClr val="434343"/>
                </a:solidFill>
              </a:rPr>
              <a:t>- альтернативный способ создания пакетов</a:t>
            </a:r>
          </a:p>
          <a:p>
            <a:pPr indent="0" lvl="0" marL="457200" marR="0" rtl="0" algn="l">
              <a:lnSpc>
                <a:spcPct val="115000"/>
              </a:lnSpc>
              <a:spcBef>
                <a:spcPts val="0"/>
              </a:spcBef>
              <a:spcAft>
                <a:spcPts val="100"/>
              </a:spcAft>
              <a:buNone/>
            </a:pPr>
            <a:r>
              <a:t/>
            </a:r>
            <a:endParaRPr>
              <a:solidFill>
                <a:srgbClr val="6666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 name="Shape 60"/>
        <p:cNvGrpSpPr/>
        <p:nvPr/>
      </p:nvGrpSpPr>
      <p:grpSpPr>
        <a:xfrm>
          <a:off x="0" y="0"/>
          <a:ext cx="0" cy="0"/>
          <a:chOff x="0" y="0"/>
          <a:chExt cx="0" cy="0"/>
        </a:xfrm>
      </p:grpSpPr>
      <p:sp>
        <p:nvSpPr>
          <p:cNvPr id="61" name="Shape 61"/>
          <p:cNvSpPr txBox="1"/>
          <p:nvPr>
            <p:ph type="title"/>
          </p:nvPr>
        </p:nvSpPr>
        <p:spPr>
          <a:xfrm>
            <a:off x="311700" y="276525"/>
            <a:ext cx="8520600" cy="572700"/>
          </a:xfrm>
          <a:prstGeom prst="rect">
            <a:avLst/>
          </a:prstGeom>
          <a:solidFill>
            <a:srgbClr val="FFDD2D"/>
          </a:solidFill>
        </p:spPr>
        <p:txBody>
          <a:bodyPr anchorCtr="0" anchor="t" bIns="91425" lIns="91425" rIns="91425" tIns="91425">
            <a:noAutofit/>
          </a:bodyPr>
          <a:lstStyle/>
          <a:p>
            <a:pPr lvl="0">
              <a:spcBef>
                <a:spcPts val="0"/>
              </a:spcBef>
              <a:buNone/>
            </a:pPr>
            <a:r>
              <a:rPr lang="ru">
                <a:solidFill>
                  <a:schemeClr val="dk2"/>
                </a:solidFill>
              </a:rPr>
              <a:t>О курсе</a:t>
            </a:r>
          </a:p>
        </p:txBody>
      </p:sp>
      <p:sp>
        <p:nvSpPr>
          <p:cNvPr id="62" name="Shape 62"/>
          <p:cNvSpPr txBox="1"/>
          <p:nvPr>
            <p:ph idx="1" type="body"/>
          </p:nvPr>
        </p:nvSpPr>
        <p:spPr>
          <a:xfrm>
            <a:off x="279375" y="1114425"/>
            <a:ext cx="3604500" cy="37905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ru">
                <a:solidFill>
                  <a:srgbClr val="434343"/>
                </a:solidFill>
              </a:rPr>
              <a:t>Цель</a:t>
            </a:r>
          </a:p>
          <a:p>
            <a:pPr indent="-228600" lvl="0" marL="457200" rtl="0">
              <a:spcBef>
                <a:spcPts val="0"/>
              </a:spcBef>
              <a:buClr>
                <a:srgbClr val="434343"/>
              </a:buClr>
              <a:buChar char="●"/>
            </a:pPr>
            <a:r>
              <a:rPr lang="ru">
                <a:solidFill>
                  <a:srgbClr val="434343"/>
                </a:solidFill>
              </a:rPr>
              <a:t>Научить основам языка</a:t>
            </a:r>
          </a:p>
          <a:p>
            <a:pPr indent="-228600" lvl="0" marL="457200" rtl="0">
              <a:spcBef>
                <a:spcPts val="0"/>
              </a:spcBef>
              <a:buClr>
                <a:srgbClr val="434343"/>
              </a:buClr>
              <a:buChar char="●"/>
            </a:pPr>
            <a:r>
              <a:rPr lang="ru">
                <a:solidFill>
                  <a:srgbClr val="434343"/>
                </a:solidFill>
              </a:rPr>
              <a:t>Теоретическим основам функционального программирования</a:t>
            </a:r>
          </a:p>
          <a:p>
            <a:pPr indent="-228600" lvl="0" marL="457200" rtl="0">
              <a:spcBef>
                <a:spcPts val="0"/>
              </a:spcBef>
              <a:buClr>
                <a:srgbClr val="434343"/>
              </a:buClr>
              <a:buChar char="●"/>
            </a:pPr>
            <a:r>
              <a:rPr lang="ru">
                <a:solidFill>
                  <a:srgbClr val="434343"/>
                </a:solidFill>
              </a:rPr>
              <a:t>Познакомить со стеком технологий</a:t>
            </a:r>
          </a:p>
          <a:p>
            <a:pPr indent="-228600" lvl="0" marL="457200" rtl="0">
              <a:spcBef>
                <a:spcPts val="0"/>
              </a:spcBef>
              <a:buClr>
                <a:srgbClr val="434343"/>
              </a:buClr>
              <a:buChar char="●"/>
            </a:pPr>
            <a:r>
              <a:rPr lang="ru">
                <a:solidFill>
                  <a:srgbClr val="434343"/>
                </a:solidFill>
              </a:rPr>
              <a:t>Развить практические навыки программирования</a:t>
            </a:r>
          </a:p>
          <a:p>
            <a:pPr indent="-228600" lvl="0" marL="457200" rtl="0">
              <a:spcBef>
                <a:spcPts val="0"/>
              </a:spcBef>
              <a:buClr>
                <a:srgbClr val="434343"/>
              </a:buClr>
              <a:buChar char="●"/>
            </a:pPr>
            <a:r>
              <a:rPr lang="ru">
                <a:solidFill>
                  <a:srgbClr val="434343"/>
                </a:solidFill>
              </a:rPr>
              <a:t>Научить работе в команде.</a:t>
            </a:r>
          </a:p>
          <a:p>
            <a:pPr lvl="0">
              <a:spcBef>
                <a:spcPts val="0"/>
              </a:spcBef>
              <a:buNone/>
            </a:pPr>
            <a:r>
              <a:t/>
            </a:r>
            <a:endParaRPr/>
          </a:p>
          <a:p>
            <a:pPr lvl="0">
              <a:spcBef>
                <a:spcPts val="0"/>
              </a:spcBef>
              <a:buNone/>
            </a:pPr>
            <a:r>
              <a:t/>
            </a:r>
            <a:endParaRPr/>
          </a:p>
        </p:txBody>
      </p:sp>
      <p:pic>
        <p:nvPicPr>
          <p:cNvPr descr="gerb.png" id="63" name="Shape 63"/>
          <p:cNvPicPr preferRelativeResize="0"/>
          <p:nvPr/>
        </p:nvPicPr>
        <p:blipFill>
          <a:blip r:embed="rId3">
            <a:alphaModFix/>
          </a:blip>
          <a:stretch>
            <a:fillRect/>
          </a:stretch>
        </p:blipFill>
        <p:spPr>
          <a:xfrm>
            <a:off x="4268240" y="2145176"/>
            <a:ext cx="1652499" cy="1471249"/>
          </a:xfrm>
          <a:prstGeom prst="rect">
            <a:avLst/>
          </a:prstGeom>
          <a:noFill/>
          <a:ln>
            <a:noFill/>
          </a:ln>
        </p:spPr>
      </p:pic>
      <p:pic>
        <p:nvPicPr>
          <p:cNvPr descr="Scala.png" id="64" name="Shape 64"/>
          <p:cNvPicPr preferRelativeResize="0"/>
          <p:nvPr/>
        </p:nvPicPr>
        <p:blipFill>
          <a:blip r:embed="rId4">
            <a:alphaModFix/>
          </a:blip>
          <a:stretch>
            <a:fillRect/>
          </a:stretch>
        </p:blipFill>
        <p:spPr>
          <a:xfrm>
            <a:off x="6931959" y="1741537"/>
            <a:ext cx="1514475" cy="2162175"/>
          </a:xfrm>
          <a:prstGeom prst="rect">
            <a:avLst/>
          </a:prstGeom>
          <a:noFill/>
          <a:ln>
            <a:noFill/>
          </a:ln>
        </p:spPr>
      </p:pic>
      <p:sp>
        <p:nvSpPr>
          <p:cNvPr id="65" name="Shape 65"/>
          <p:cNvSpPr txBox="1"/>
          <p:nvPr/>
        </p:nvSpPr>
        <p:spPr>
          <a:xfrm>
            <a:off x="6095200" y="2378350"/>
            <a:ext cx="3722100" cy="434400"/>
          </a:xfrm>
          <a:prstGeom prst="rect">
            <a:avLst/>
          </a:prstGeom>
          <a:noFill/>
          <a:ln>
            <a:noFill/>
          </a:ln>
        </p:spPr>
        <p:txBody>
          <a:bodyPr anchorCtr="0" anchor="t" bIns="91425" lIns="91425" rIns="91425" tIns="91425">
            <a:noAutofit/>
          </a:bodyPr>
          <a:lstStyle/>
          <a:p>
            <a:pPr lvl="0">
              <a:spcBef>
                <a:spcPts val="0"/>
              </a:spcBef>
              <a:buNone/>
            </a:pPr>
            <a:r>
              <a:rPr lang="ru" sz="6000"/>
              <a:t>+</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88" name="Shape 188"/>
        <p:cNvGrpSpPr/>
        <p:nvPr/>
      </p:nvGrpSpPr>
      <p:grpSpPr>
        <a:xfrm>
          <a:off x="0" y="0"/>
          <a:ext cx="0" cy="0"/>
          <a:chOff x="0" y="0"/>
          <a:chExt cx="0" cy="0"/>
        </a:xfrm>
      </p:grpSpPr>
      <p:sp>
        <p:nvSpPr>
          <p:cNvPr id="189" name="Shape 189"/>
          <p:cNvSpPr txBox="1"/>
          <p:nvPr/>
        </p:nvSpPr>
        <p:spPr>
          <a:xfrm>
            <a:off x="311700" y="1118425"/>
            <a:ext cx="8492700" cy="22935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Импорт</a:t>
            </a:r>
          </a:p>
          <a:p>
            <a:pPr indent="-228600" lvl="0" marL="457200" rtl="0">
              <a:lnSpc>
                <a:spcPct val="115000"/>
              </a:lnSpc>
              <a:spcBef>
                <a:spcPts val="0"/>
              </a:spcBef>
              <a:spcAft>
                <a:spcPts val="100"/>
              </a:spcAft>
              <a:buClr>
                <a:srgbClr val="434343"/>
              </a:buClr>
              <a:buChar char="●"/>
            </a:pPr>
            <a:r>
              <a:rPr lang="ru">
                <a:solidFill>
                  <a:srgbClr val="434343"/>
                </a:solidFill>
              </a:rPr>
              <a:t>Задается инструкцией </a:t>
            </a:r>
            <a:r>
              <a:rPr b="1" lang="ru">
                <a:solidFill>
                  <a:srgbClr val="434343"/>
                </a:solidFill>
              </a:rPr>
              <a:t>import</a:t>
            </a:r>
          </a:p>
          <a:p>
            <a:pPr indent="-228600" lvl="0" marL="457200" rtl="0">
              <a:lnSpc>
                <a:spcPct val="115000"/>
              </a:lnSpc>
              <a:spcBef>
                <a:spcPts val="0"/>
              </a:spcBef>
              <a:spcAft>
                <a:spcPts val="100"/>
              </a:spcAft>
              <a:buClr>
                <a:srgbClr val="434343"/>
              </a:buClr>
              <a:buChar char="●"/>
            </a:pPr>
            <a:r>
              <a:rPr lang="ru">
                <a:solidFill>
                  <a:srgbClr val="434343"/>
                </a:solidFill>
              </a:rPr>
              <a:t>Делает возможным использование других компонентов  в текущем скоупе</a:t>
            </a:r>
          </a:p>
          <a:p>
            <a:pPr indent="-228600" lvl="0" marL="457200" rtl="0">
              <a:lnSpc>
                <a:spcPct val="115000"/>
              </a:lnSpc>
              <a:spcBef>
                <a:spcPts val="0"/>
              </a:spcBef>
              <a:spcAft>
                <a:spcPts val="100"/>
              </a:spcAft>
              <a:buClr>
                <a:srgbClr val="434343"/>
              </a:buClr>
              <a:buChar char="●"/>
            </a:pPr>
            <a:r>
              <a:rPr lang="ru">
                <a:solidFill>
                  <a:srgbClr val="434343"/>
                </a:solidFill>
              </a:rPr>
              <a:t>Может быть указана в произвольном месте </a:t>
            </a:r>
          </a:p>
          <a:p>
            <a:pPr indent="-228600" lvl="0" marL="457200" rtl="0">
              <a:lnSpc>
                <a:spcPct val="115000"/>
              </a:lnSpc>
              <a:spcBef>
                <a:spcPts val="0"/>
              </a:spcBef>
              <a:spcAft>
                <a:spcPts val="100"/>
              </a:spcAft>
              <a:buClr>
                <a:srgbClr val="434343"/>
              </a:buClr>
              <a:buChar char="●"/>
            </a:pPr>
            <a:r>
              <a:rPr lang="ru">
                <a:solidFill>
                  <a:srgbClr val="434343"/>
                </a:solidFill>
              </a:rPr>
              <a:t>Инструкция для импорта</a:t>
            </a:r>
          </a:p>
          <a:p>
            <a:pPr indent="-228600" lvl="1" marL="914400" rtl="0">
              <a:lnSpc>
                <a:spcPct val="115000"/>
              </a:lnSpc>
              <a:spcBef>
                <a:spcPts val="0"/>
              </a:spcBef>
              <a:spcAft>
                <a:spcPts val="100"/>
              </a:spcAft>
              <a:buClr>
                <a:srgbClr val="434343"/>
              </a:buClr>
              <a:buChar char="○"/>
            </a:pPr>
            <a:r>
              <a:rPr lang="ru">
                <a:solidFill>
                  <a:srgbClr val="434343"/>
                </a:solidFill>
              </a:rPr>
              <a:t>конкретного класса, объекта или типа и другого пакета</a:t>
            </a:r>
          </a:p>
          <a:p>
            <a:pPr indent="0" lvl="0" marL="457200" rtl="0">
              <a:lnSpc>
                <a:spcPct val="115000"/>
              </a:lnSpc>
              <a:spcBef>
                <a:spcPts val="0"/>
              </a:spcBef>
              <a:spcAft>
                <a:spcPts val="100"/>
              </a:spcAft>
              <a:buNone/>
            </a:pPr>
            <a:r>
              <a:rPr lang="ru">
                <a:solidFill>
                  <a:srgbClr val="434343"/>
                </a:solidFill>
              </a:rPr>
              <a:t>         </a:t>
            </a:r>
          </a:p>
          <a:p>
            <a:pPr indent="-228600" lvl="1" marL="914400" rtl="0">
              <a:lnSpc>
                <a:spcPct val="115000"/>
              </a:lnSpc>
              <a:spcBef>
                <a:spcPts val="0"/>
              </a:spcBef>
              <a:spcAft>
                <a:spcPts val="100"/>
              </a:spcAft>
              <a:buClr>
                <a:srgbClr val="434343"/>
              </a:buClr>
              <a:buChar char="○"/>
            </a:pPr>
            <a:r>
              <a:rPr lang="ru">
                <a:solidFill>
                  <a:srgbClr val="434343"/>
                </a:solidFill>
              </a:rPr>
              <a:t>списка компонентов</a:t>
            </a:r>
          </a:p>
          <a:p>
            <a:pPr indent="0" lvl="0" marL="45720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или всего содержимого пакета</a:t>
            </a:r>
          </a:p>
          <a:p>
            <a:pPr lvl="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внутренних компонент из объектов и пакетов</a:t>
            </a:r>
          </a:p>
          <a:p>
            <a:pPr indent="0" lvl="0" marL="45720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синонима пакета</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666666"/>
              </a:solidFill>
            </a:endParaRPr>
          </a:p>
        </p:txBody>
      </p:sp>
      <p:sp>
        <p:nvSpPr>
          <p:cNvPr id="190" name="Shape 19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191" name="Shape 191"/>
          <p:cNvSpPr txBox="1"/>
          <p:nvPr/>
        </p:nvSpPr>
        <p:spPr>
          <a:xfrm>
            <a:off x="1295875" y="2758900"/>
            <a:ext cx="38646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a:t>
            </a:r>
          </a:p>
          <a:p>
            <a:pPr indent="0" lvl="0" marL="0" marR="0" rtl="0" algn="l">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
        <p:nvSpPr>
          <p:cNvPr id="192" name="Shape 192"/>
          <p:cNvSpPr txBox="1"/>
          <p:nvPr/>
        </p:nvSpPr>
        <p:spPr>
          <a:xfrm>
            <a:off x="1284475" y="3265125"/>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LectureContent2}</a:t>
            </a:r>
          </a:p>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p:txBody>
      </p:sp>
      <p:sp>
        <p:nvSpPr>
          <p:cNvPr id="193" name="Shape 193"/>
          <p:cNvSpPr txBox="1"/>
          <p:nvPr/>
        </p:nvSpPr>
        <p:spPr>
          <a:xfrm>
            <a:off x="1284475" y="3785683"/>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lectures._</a:t>
            </a:r>
          </a:p>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p:txBody>
      </p:sp>
      <p:sp>
        <p:nvSpPr>
          <p:cNvPr id="194" name="Shape 194"/>
          <p:cNvSpPr txBox="1"/>
          <p:nvPr/>
        </p:nvSpPr>
        <p:spPr>
          <a:xfrm>
            <a:off x="1284475" y="4306217"/>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LectureContent._</a:t>
            </a:r>
          </a:p>
        </p:txBody>
      </p:sp>
      <p:sp>
        <p:nvSpPr>
          <p:cNvPr id="195" name="Shape 195"/>
          <p:cNvSpPr txBox="1"/>
          <p:nvPr/>
        </p:nvSpPr>
        <p:spPr>
          <a:xfrm>
            <a:off x="1284475" y="4803775"/>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lectures.{LectureContent2 =&gt; LCC2}</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99" name="Shape 199"/>
        <p:cNvGrpSpPr/>
        <p:nvPr/>
      </p:nvGrpSpPr>
      <p:grpSpPr>
        <a:xfrm>
          <a:off x="0" y="0"/>
          <a:ext cx="0" cy="0"/>
          <a:chOff x="0" y="0"/>
          <a:chExt cx="0" cy="0"/>
        </a:xfrm>
      </p:grpSpPr>
      <p:sp>
        <p:nvSpPr>
          <p:cNvPr id="200" name="Shape 2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Определения</a:t>
            </a:r>
          </a:p>
        </p:txBody>
      </p:sp>
      <p:sp>
        <p:nvSpPr>
          <p:cNvPr id="201" name="Shape 201"/>
          <p:cNvSpPr txBox="1"/>
          <p:nvPr/>
        </p:nvSpPr>
        <p:spPr>
          <a:xfrm>
            <a:off x="311700" y="1624475"/>
            <a:ext cx="4701600" cy="281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variableName: SomeType = value</a:t>
            </a:r>
          </a:p>
        </p:txBody>
      </p:sp>
      <p:sp>
        <p:nvSpPr>
          <p:cNvPr id="202" name="Shape 202"/>
          <p:cNvSpPr txBox="1"/>
          <p:nvPr/>
        </p:nvSpPr>
        <p:spPr>
          <a:xfrm>
            <a:off x="311700" y="2606450"/>
            <a:ext cx="4701600" cy="281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variableName: SomeType = value</a:t>
            </a:r>
          </a:p>
        </p:txBody>
      </p:sp>
      <p:sp>
        <p:nvSpPr>
          <p:cNvPr id="203" name="Shape 203"/>
          <p:cNvSpPr txBox="1"/>
          <p:nvPr/>
        </p:nvSpPr>
        <p:spPr>
          <a:xfrm>
            <a:off x="311700" y="1194625"/>
            <a:ext cx="37221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Переменные</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sz="1100">
              <a:solidFill>
                <a:schemeClr val="dk1"/>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04" name="Shape 204"/>
          <p:cNvSpPr txBox="1"/>
          <p:nvPr/>
        </p:nvSpPr>
        <p:spPr>
          <a:xfrm>
            <a:off x="311700" y="2187934"/>
            <a:ext cx="3722100" cy="4344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Константы</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05" name="Shape 205"/>
          <p:cNvSpPr txBox="1"/>
          <p:nvPr/>
        </p:nvSpPr>
        <p:spPr>
          <a:xfrm>
            <a:off x="311700" y="3188484"/>
            <a:ext cx="3722100" cy="4344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Ленивая инициализация</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06" name="Shape 206"/>
          <p:cNvSpPr txBox="1"/>
          <p:nvPr/>
        </p:nvSpPr>
        <p:spPr>
          <a:xfrm>
            <a:off x="311700" y="3601650"/>
            <a:ext cx="4701600" cy="2814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lazy val </a:t>
            </a:r>
            <a:r>
              <a:rPr lang="ru" sz="1000">
                <a:solidFill>
                  <a:schemeClr val="dk1"/>
                </a:solidFill>
                <a:latin typeface="Verdana"/>
                <a:ea typeface="Verdana"/>
                <a:cs typeface="Verdana"/>
                <a:sym typeface="Verdana"/>
              </a:rPr>
              <a:t>variableName: SomeType = value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10" name="Shape 210"/>
        <p:cNvGrpSpPr/>
        <p:nvPr/>
      </p:nvGrpSpPr>
      <p:grpSpPr>
        <a:xfrm>
          <a:off x="0" y="0"/>
          <a:ext cx="0" cy="0"/>
          <a:chOff x="0" y="0"/>
          <a:chExt cx="0" cy="0"/>
        </a:xfrm>
      </p:grpSpPr>
      <p:sp>
        <p:nvSpPr>
          <p:cNvPr id="211" name="Shape 21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12" name="Shape 212"/>
          <p:cNvSpPr txBox="1"/>
          <p:nvPr/>
        </p:nvSpPr>
        <p:spPr>
          <a:xfrm>
            <a:off x="311700" y="1600000"/>
            <a:ext cx="5974800" cy="2502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t/>
            </a:r>
            <a:endParaRPr b="1" sz="10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ReturnType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FUNCTION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WITH DEFAULT VALUE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 defaultValue): ReturnType = { ...</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OMMIT RETURN TYPE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 { ...</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OMMIT RETURN TYPE AND BODY BRACES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Int, otherPrm: Int) =  inputPrm</a:t>
            </a: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otherPrm</a:t>
            </a:r>
          </a:p>
          <a:p>
            <a:pPr lvl="0" rtl="0">
              <a:lnSpc>
                <a:spcPct val="115000"/>
              </a:lnSpc>
              <a:spcBef>
                <a:spcPts val="0"/>
              </a:spcBef>
              <a:spcAft>
                <a:spcPts val="100"/>
              </a:spcAft>
              <a:buNone/>
            </a:pPr>
            <a:r>
              <a:t/>
            </a:r>
            <a:endParaRPr sz="900">
              <a:solidFill>
                <a:srgbClr val="0000FF"/>
              </a:solidFill>
              <a:latin typeface="Courier New"/>
              <a:ea typeface="Courier New"/>
              <a:cs typeface="Courier New"/>
              <a:sym typeface="Courier New"/>
            </a:endParaRP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13" name="Shape 213"/>
          <p:cNvSpPr txBox="1"/>
          <p:nvPr/>
        </p:nvSpPr>
        <p:spPr>
          <a:xfrm>
            <a:off x="311700" y="1194625"/>
            <a:ext cx="37221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Функции</a:t>
            </a: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14" name="Shape 214"/>
          <p:cNvSpPr txBox="1"/>
          <p:nvPr/>
        </p:nvSpPr>
        <p:spPr>
          <a:xfrm>
            <a:off x="311700" y="4365650"/>
            <a:ext cx="85206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Значением функции, является значение последнего в ней выражения </a:t>
            </a: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18" name="Shape 218"/>
        <p:cNvGrpSpPr/>
        <p:nvPr/>
      </p:nvGrpSpPr>
      <p:grpSpPr>
        <a:xfrm>
          <a:off x="0" y="0"/>
          <a:ext cx="0" cy="0"/>
          <a:chOff x="0" y="0"/>
          <a:chExt cx="0" cy="0"/>
        </a:xfrm>
      </p:grpSpPr>
      <p:sp>
        <p:nvSpPr>
          <p:cNvPr id="219" name="Shape 21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20" name="Shape 220"/>
          <p:cNvSpPr txBox="1"/>
          <p:nvPr/>
        </p:nvSpPr>
        <p:spPr>
          <a:xfrm>
            <a:off x="311700" y="1119050"/>
            <a:ext cx="37221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Процедуры</a:t>
            </a:r>
          </a:p>
        </p:txBody>
      </p:sp>
      <p:sp>
        <p:nvSpPr>
          <p:cNvPr id="221" name="Shape 221"/>
          <p:cNvSpPr txBox="1"/>
          <p:nvPr/>
        </p:nvSpPr>
        <p:spPr>
          <a:xfrm>
            <a:off x="311700" y="1577325"/>
            <a:ext cx="5725800" cy="921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PROCEDURE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 Unit = ???</a:t>
            </a:r>
          </a:p>
        </p:txBody>
      </p:sp>
      <p:sp>
        <p:nvSpPr>
          <p:cNvPr id="222" name="Shape 222"/>
          <p:cNvSpPr txBox="1"/>
          <p:nvPr/>
        </p:nvSpPr>
        <p:spPr>
          <a:xfrm>
            <a:off x="311700" y="2772025"/>
            <a:ext cx="37221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Переменная длинна аргументов</a:t>
            </a:r>
          </a:p>
        </p:txBody>
      </p:sp>
      <p:sp>
        <p:nvSpPr>
          <p:cNvPr id="223" name="Shape 223"/>
          <p:cNvSpPr txBox="1"/>
          <p:nvPr/>
        </p:nvSpPr>
        <p:spPr>
          <a:xfrm>
            <a:off x="311700" y="3206425"/>
            <a:ext cx="5273100" cy="1812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name(somePrm: Int, variablePrm: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FUNCTION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i="1" lang="ru" sz="1000">
                <a:solidFill>
                  <a:srgbClr val="660E7A"/>
                </a:solidFill>
                <a:latin typeface="Verdana"/>
                <a:ea typeface="Verdana"/>
                <a:cs typeface="Verdana"/>
                <a:sym typeface="Verdana"/>
              </a:rPr>
              <a:t>Seq</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"2"</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"3"</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"4"</a:t>
            </a:r>
            <a:r>
              <a:rPr lang="ru" sz="1000">
                <a:solidFill>
                  <a:schemeClr val="dk1"/>
                </a:solidFill>
                <a:latin typeface="Verdana"/>
                <a:ea typeface="Verdana"/>
                <a:cs typeface="Verdana"/>
                <a:sym typeface="Verdana"/>
              </a:rPr>
              <a:t>): _*)</a:t>
            </a:r>
          </a:p>
          <a:p>
            <a:pPr lvl="0" rtl="0">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27" name="Shape 227"/>
        <p:cNvGrpSpPr/>
        <p:nvPr/>
      </p:nvGrpSpPr>
      <p:grpSpPr>
        <a:xfrm>
          <a:off x="0" y="0"/>
          <a:ext cx="0" cy="0"/>
          <a:chOff x="0" y="0"/>
          <a:chExt cx="0" cy="0"/>
        </a:xfrm>
      </p:grpSpPr>
      <p:sp>
        <p:nvSpPr>
          <p:cNvPr id="228" name="Shape 22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29" name="Shape 229"/>
          <p:cNvSpPr txBox="1"/>
          <p:nvPr/>
        </p:nvSpPr>
        <p:spPr>
          <a:xfrm>
            <a:off x="311700" y="1523650"/>
            <a:ext cx="4809300" cy="1248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myFun:(String) =&gt; Unit = (msg: String) =&gt; print(msg)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или проще</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myFun = (msg: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(msg)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тоже, но без синтаксического сахара</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noSugarPlease: Function1[</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Unit] = (msg: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(msg)</a:t>
            </a: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
        <p:nvSpPr>
          <p:cNvPr id="230" name="Shape 230"/>
          <p:cNvSpPr txBox="1"/>
          <p:nvPr/>
        </p:nvSpPr>
        <p:spPr>
          <a:xfrm>
            <a:off x="311700" y="1098475"/>
            <a:ext cx="3259200" cy="380100"/>
          </a:xfrm>
          <a:prstGeom prst="rect">
            <a:avLst/>
          </a:prstGeom>
          <a:noFill/>
          <a:ln>
            <a:noFill/>
          </a:ln>
        </p:spPr>
        <p:txBody>
          <a:bodyPr anchorCtr="0" anchor="t" bIns="91425" lIns="91425" rIns="91425" tIns="91425">
            <a:noAutofit/>
          </a:bodyPr>
          <a:lstStyle/>
          <a:p>
            <a:pPr lvl="0">
              <a:spcBef>
                <a:spcPts val="0"/>
              </a:spcBef>
              <a:buNone/>
            </a:pPr>
            <a:r>
              <a:rPr lang="ru">
                <a:solidFill>
                  <a:srgbClr val="434343"/>
                </a:solidFill>
              </a:rPr>
              <a:t>Функции могут быть значениями</a:t>
            </a:r>
          </a:p>
        </p:txBody>
      </p:sp>
      <p:sp>
        <p:nvSpPr>
          <p:cNvPr id="231" name="Shape 231"/>
          <p:cNvSpPr txBox="1"/>
          <p:nvPr/>
        </p:nvSpPr>
        <p:spPr>
          <a:xfrm>
            <a:off x="311700" y="2929458"/>
            <a:ext cx="8447400" cy="572700"/>
          </a:xfrm>
          <a:prstGeom prst="rect">
            <a:avLst/>
          </a:prstGeom>
          <a:noFill/>
          <a:ln>
            <a:noFill/>
          </a:ln>
        </p:spPr>
        <p:txBody>
          <a:bodyPr anchorCtr="0" anchor="t" bIns="91425" lIns="91425" rIns="91425" tIns="91425">
            <a:noAutofit/>
          </a:bodyPr>
          <a:lstStyle/>
          <a:p>
            <a:pPr lvl="0">
              <a:spcBef>
                <a:spcPts val="0"/>
              </a:spcBef>
              <a:buNone/>
            </a:pPr>
            <a:r>
              <a:rPr lang="ru">
                <a:solidFill>
                  <a:srgbClr val="434343"/>
                </a:solidFill>
              </a:rPr>
              <a:t>Функции можно передавать и возвращать из других функций, это, так называемые, функции высшего порядка</a:t>
            </a:r>
          </a:p>
          <a:p>
            <a:pPr lvl="0" rtl="0">
              <a:spcBef>
                <a:spcPts val="0"/>
              </a:spcBef>
              <a:buNone/>
            </a:pPr>
            <a:r>
              <a:t/>
            </a:r>
            <a:endParaRPr>
              <a:solidFill>
                <a:srgbClr val="666666"/>
              </a:solidFill>
            </a:endParaRPr>
          </a:p>
        </p:txBody>
      </p:sp>
      <p:sp>
        <p:nvSpPr>
          <p:cNvPr id="232" name="Shape 232"/>
          <p:cNvSpPr txBox="1"/>
          <p:nvPr/>
        </p:nvSpPr>
        <p:spPr>
          <a:xfrm>
            <a:off x="311700" y="3603800"/>
            <a:ext cx="4764000" cy="572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printer(thunk: () =&gt;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=&gt; Unit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(thunk())</a:t>
            </a:r>
          </a:p>
        </p:txBody>
      </p:sp>
      <p:sp>
        <p:nvSpPr>
          <p:cNvPr id="233" name="Shape 233"/>
          <p:cNvSpPr txBox="1"/>
          <p:nvPr/>
        </p:nvSpPr>
        <p:spPr>
          <a:xfrm>
            <a:off x="311700" y="4431675"/>
            <a:ext cx="6876000" cy="4530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Все параметры переданные в функции являются константами</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37" name="Shape 237"/>
        <p:cNvGrpSpPr/>
        <p:nvPr/>
      </p:nvGrpSpPr>
      <p:grpSpPr>
        <a:xfrm>
          <a:off x="0" y="0"/>
          <a:ext cx="0" cy="0"/>
          <a:chOff x="0" y="0"/>
          <a:chExt cx="0" cy="0"/>
        </a:xfrm>
      </p:grpSpPr>
      <p:sp>
        <p:nvSpPr>
          <p:cNvPr id="238" name="Shape 23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39" name="Shape 239"/>
          <p:cNvSpPr txBox="1"/>
          <p:nvPr/>
        </p:nvSpPr>
        <p:spPr>
          <a:xfrm>
            <a:off x="311700" y="1836050"/>
            <a:ext cx="4775100" cy="2436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notCurriedFilter(data1: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(String)=&gt; Boolean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(data2: String) =&gt; data1 == data2</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каррированый аналог предыдущей функции</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)(data2: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Boolean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data1 == data2</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partiallyApplied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 _</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fullyAppliedAgain = partiallyApplied(</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a:t>
            </a:r>
          </a:p>
        </p:txBody>
      </p:sp>
      <p:sp>
        <p:nvSpPr>
          <p:cNvPr id="240" name="Shape 240"/>
          <p:cNvSpPr txBox="1"/>
          <p:nvPr/>
        </p:nvSpPr>
        <p:spPr>
          <a:xfrm>
            <a:off x="311700" y="1115325"/>
            <a:ext cx="8481600" cy="3801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Каррирование.</a:t>
            </a:r>
            <a:r>
              <a:rPr lang="ru">
                <a:solidFill>
                  <a:srgbClr val="434343"/>
                </a:solidFill>
              </a:rPr>
              <a:t> </a:t>
            </a:r>
          </a:p>
          <a:p>
            <a:pPr indent="457200" lvl="0">
              <a:spcBef>
                <a:spcPts val="0"/>
              </a:spcBef>
              <a:buNone/>
            </a:pPr>
            <a:r>
              <a:rPr lang="ru">
                <a:solidFill>
                  <a:srgbClr val="434343"/>
                </a:solidFill>
              </a:rPr>
              <a:t>Еще один способ выразить в скале понятие функций высшего порядка </a:t>
            </a:r>
            <a:r>
              <a:rPr lang="ru">
                <a:solidFill>
                  <a:srgbClr val="666666"/>
                </a:solidFill>
              </a:rPr>
              <a:t> </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44" name="Shape 244"/>
        <p:cNvGrpSpPr/>
        <p:nvPr/>
      </p:nvGrpSpPr>
      <p:grpSpPr>
        <a:xfrm>
          <a:off x="0" y="0"/>
          <a:ext cx="0" cy="0"/>
          <a:chOff x="0" y="0"/>
          <a:chExt cx="0" cy="0"/>
        </a:xfrm>
      </p:grpSpPr>
      <p:sp>
        <p:nvSpPr>
          <p:cNvPr id="245" name="Shape 24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46" name="Shape 246"/>
          <p:cNvSpPr txBox="1"/>
          <p:nvPr/>
        </p:nvSpPr>
        <p:spPr>
          <a:xfrm>
            <a:off x="311700" y="1073500"/>
            <a:ext cx="8520600" cy="2406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Композиция функций одной переменной</a:t>
            </a:r>
          </a:p>
          <a:p>
            <a:pPr lvl="0">
              <a:spcBef>
                <a:spcPts val="0"/>
              </a:spcBef>
              <a:buNone/>
            </a:pPr>
            <a:r>
              <a:rPr lang="ru" sz="1800">
                <a:solidFill>
                  <a:srgbClr val="434343"/>
                </a:solidFill>
              </a:rPr>
              <a:t>	</a:t>
            </a:r>
            <a:r>
              <a:rPr lang="ru">
                <a:solidFill>
                  <a:srgbClr val="434343"/>
                </a:solidFill>
              </a:rPr>
              <a:t>Для функции одной переменной определены комбинаторы функций </a:t>
            </a:r>
            <a:r>
              <a:rPr b="1" lang="ru">
                <a:solidFill>
                  <a:srgbClr val="434343"/>
                </a:solidFill>
              </a:rPr>
              <a:t>compose</a:t>
            </a:r>
            <a:r>
              <a:rPr lang="ru">
                <a:solidFill>
                  <a:srgbClr val="434343"/>
                </a:solidFill>
              </a:rPr>
              <a:t> и </a:t>
            </a:r>
            <a:r>
              <a:rPr b="1" lang="ru">
                <a:solidFill>
                  <a:srgbClr val="434343"/>
                </a:solidFill>
              </a:rPr>
              <a:t>andThen. </a:t>
            </a:r>
            <a:r>
              <a:rPr lang="ru">
                <a:solidFill>
                  <a:srgbClr val="434343"/>
                </a:solidFill>
              </a:rPr>
              <a:t>Комбинаторы  - это функции, позволяющие объединить 2 и более функций в одну. При этом комбинаторы задают последовательность, в которой будут выполняться тела, комбинируемых функций</a:t>
            </a:r>
          </a:p>
          <a:p>
            <a:pPr indent="-228600" lvl="0" marL="914400" rtl="0">
              <a:spcBef>
                <a:spcPts val="0"/>
              </a:spcBef>
              <a:buClr>
                <a:srgbClr val="434343"/>
              </a:buClr>
              <a:buChar char="●"/>
            </a:pPr>
            <a:r>
              <a:rPr b="1" lang="ru">
                <a:solidFill>
                  <a:srgbClr val="434343"/>
                </a:solidFill>
              </a:rPr>
              <a:t>def compose[A](g : scala.Function1[A, T1]) : scala.Function1[A, R]  - </a:t>
            </a:r>
            <a:r>
              <a:rPr lang="ru">
                <a:solidFill>
                  <a:srgbClr val="434343"/>
                </a:solidFill>
              </a:rPr>
              <a:t>принимает функцию, которая будет выполнена перед текущей. Результат переданной функции будет передан на вход текущей</a:t>
            </a:r>
          </a:p>
          <a:p>
            <a:pPr indent="-228600" lvl="0" marL="914400" rtl="0">
              <a:spcBef>
                <a:spcPts val="0"/>
              </a:spcBef>
              <a:buClr>
                <a:srgbClr val="434343"/>
              </a:buClr>
              <a:buChar char="●"/>
            </a:pPr>
            <a:r>
              <a:rPr b="1" lang="ru">
                <a:solidFill>
                  <a:srgbClr val="434343"/>
                </a:solidFill>
              </a:rPr>
              <a:t>def andThen[A](g : scala.Function1[R, A]) : scala.Function1[T1, A] - </a:t>
            </a:r>
            <a:r>
              <a:rPr lang="ru">
                <a:solidFill>
                  <a:srgbClr val="434343"/>
                </a:solidFill>
              </a:rPr>
              <a:t>аналогична compose, но переданная функия будет выполнена после текущей</a:t>
            </a:r>
          </a:p>
        </p:txBody>
      </p:sp>
      <p:sp>
        <p:nvSpPr>
          <p:cNvPr id="247" name="Shape 247"/>
          <p:cNvSpPr txBox="1"/>
          <p:nvPr/>
        </p:nvSpPr>
        <p:spPr>
          <a:xfrm>
            <a:off x="311700" y="3564675"/>
            <a:ext cx="4820400" cy="143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 = (int: Int) =&gt; int * int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show(int: Int)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s"Square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int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powAndShow  = pow compose show</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powAndShow  = pow andThen show</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powAndShow(</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51" name="Shape 251"/>
        <p:cNvGrpSpPr/>
        <p:nvPr/>
      </p:nvGrpSpPr>
      <p:grpSpPr>
        <a:xfrm>
          <a:off x="0" y="0"/>
          <a:ext cx="0" cy="0"/>
          <a:chOff x="0" y="0"/>
          <a:chExt cx="0" cy="0"/>
        </a:xfrm>
      </p:grpSpPr>
      <p:sp>
        <p:nvSpPr>
          <p:cNvPr id="252" name="Shape 25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53" name="Shape 253"/>
          <p:cNvSpPr txBox="1"/>
          <p:nvPr/>
        </p:nvSpPr>
        <p:spPr>
          <a:xfrm>
            <a:off x="311700" y="1073500"/>
            <a:ext cx="8520600" cy="3456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Композиция функций нескольких переменных</a:t>
            </a:r>
          </a:p>
          <a:p>
            <a:pPr lvl="0">
              <a:spcBef>
                <a:spcPts val="0"/>
              </a:spcBef>
              <a:buNone/>
            </a:pPr>
            <a:r>
              <a:rPr lang="ru" sz="1800">
                <a:solidFill>
                  <a:srgbClr val="434343"/>
                </a:solidFill>
              </a:rPr>
              <a:t>	</a:t>
            </a:r>
            <a:r>
              <a:rPr lang="ru">
                <a:solidFill>
                  <a:srgbClr val="434343"/>
                </a:solidFill>
              </a:rPr>
              <a:t>Функции нескольких переменных не имею комбинаторов, аналогичных функциям одной переменно. Для того, что бы иметь возможность комбинировать функции нескольких переменных, необходимо свести их к функции одной переменной. Это можно сделать 2-я способами. Рассмотрим их на примере функции от 2-х переменных</a:t>
            </a:r>
          </a:p>
          <a:p>
            <a:pPr indent="-228600" lvl="0" marL="914400" rtl="0">
              <a:spcBef>
                <a:spcPts val="0"/>
              </a:spcBef>
              <a:buClr>
                <a:srgbClr val="434343"/>
              </a:buClr>
              <a:buChar char="●"/>
            </a:pPr>
            <a:r>
              <a:rPr b="1" lang="ru">
                <a:solidFill>
                  <a:srgbClr val="434343"/>
                </a:solidFill>
              </a:rPr>
              <a:t>def curried : scala.Function1[T1, scala.Function1[T2, R]]</a:t>
            </a:r>
            <a:r>
              <a:rPr lang="ru">
                <a:solidFill>
                  <a:srgbClr val="434343"/>
                </a:solidFill>
              </a:rPr>
              <a:t>  - каррирует функцию. Т.е. возвращает функцию, которая на вход принимет первый параметр, а на выход возвращает функцию, принимающую второй параметр исходной функции</a:t>
            </a:r>
          </a:p>
          <a:p>
            <a:pPr indent="-228600" lvl="0" marL="914400">
              <a:spcBef>
                <a:spcPts val="0"/>
              </a:spcBef>
              <a:buClr>
                <a:srgbClr val="434343"/>
              </a:buClr>
              <a:buChar char="●"/>
            </a:pPr>
            <a:r>
              <a:rPr b="1" lang="ru">
                <a:solidFill>
                  <a:srgbClr val="434343"/>
                </a:solidFill>
              </a:rPr>
              <a:t>def tupled : scala.Function1[scala.Tuple2[T1, T2], R] - </a:t>
            </a:r>
            <a:r>
              <a:rPr lang="ru">
                <a:solidFill>
                  <a:srgbClr val="434343"/>
                </a:solidFill>
              </a:rPr>
              <a:t>объединяет все параметры функции в один параметр в виде scala Tuple. Мы рассмотрим этот метод чуть позже, когда будем изучать tuples</a:t>
            </a:r>
          </a:p>
          <a:p>
            <a:pPr lvl="0" rtl="0">
              <a:spcBef>
                <a:spcPts val="0"/>
              </a:spcBef>
              <a:buNone/>
            </a:pPr>
            <a:r>
              <a:rPr lang="ru">
                <a:solidFill>
                  <a:srgbClr val="434343"/>
                </a:solidFill>
              </a:rPr>
              <a:t>Композировать функции удобно, когда есть набор стандартных функций, которые нужно выполнить в определенном порядке. Композиция функций позволяет писать очень выразительный код и часто применяется для написания DSL</a:t>
            </a:r>
          </a:p>
          <a:p>
            <a:pPr lvl="0" rtl="0">
              <a:spcBef>
                <a:spcPts val="0"/>
              </a:spcBef>
              <a:buNone/>
            </a:pPr>
            <a:r>
              <a:rPr lang="ru">
                <a:solidFill>
                  <a:srgbClr val="434343"/>
                </a:solidFill>
              </a:rPr>
              <a: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57" name="Shape 257"/>
        <p:cNvGrpSpPr/>
        <p:nvPr/>
      </p:nvGrpSpPr>
      <p:grpSpPr>
        <a:xfrm>
          <a:off x="0" y="0"/>
          <a:ext cx="0" cy="0"/>
          <a:chOff x="0" y="0"/>
          <a:chExt cx="0" cy="0"/>
        </a:xfrm>
      </p:grpSpPr>
      <p:sp>
        <p:nvSpPr>
          <p:cNvPr id="258" name="Shape 25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59" name="Shape 259"/>
          <p:cNvSpPr txBox="1"/>
          <p:nvPr/>
        </p:nvSpPr>
        <p:spPr>
          <a:xfrm>
            <a:off x="311700" y="1073500"/>
            <a:ext cx="8520600" cy="9870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Композиция функций нескольких переменных</a:t>
            </a:r>
          </a:p>
          <a:p>
            <a:pPr lvl="0">
              <a:spcBef>
                <a:spcPts val="0"/>
              </a:spcBef>
              <a:buNone/>
            </a:pPr>
            <a:r>
              <a:rPr lang="ru" sz="1800">
                <a:solidFill>
                  <a:srgbClr val="434343"/>
                </a:solidFill>
              </a:rPr>
              <a:t>	</a:t>
            </a:r>
            <a:r>
              <a:rPr lang="ru">
                <a:solidFill>
                  <a:srgbClr val="434343"/>
                </a:solidFill>
              </a:rPr>
              <a:t>Представим, что перед выполнением функции multiply нам надо распечатать входные параметры. Для этого воспользуемся композицией функций</a:t>
            </a:r>
          </a:p>
          <a:p>
            <a:pPr lvl="0" rtl="0">
              <a:spcBef>
                <a:spcPts val="0"/>
              </a:spcBef>
              <a:buNone/>
            </a:pPr>
            <a:r>
              <a:t/>
            </a:r>
            <a:endParaRPr sz="1800">
              <a:solidFill>
                <a:srgbClr val="434343"/>
              </a:solidFill>
            </a:endParaRPr>
          </a:p>
          <a:p>
            <a:pPr lvl="0" rtl="0">
              <a:spcBef>
                <a:spcPts val="0"/>
              </a:spcBef>
              <a:buNone/>
            </a:pPr>
            <a:r>
              <a:rPr lang="ru" sz="1800">
                <a:solidFill>
                  <a:srgbClr val="434343"/>
                </a:solidFill>
              </a:rPr>
              <a:t>	</a:t>
            </a:r>
            <a:r>
              <a:rPr lang="ru">
                <a:solidFill>
                  <a:srgbClr val="434343"/>
                </a:solidFill>
              </a:rPr>
              <a:t>	</a:t>
            </a:r>
          </a:p>
        </p:txBody>
      </p:sp>
      <p:sp>
        <p:nvSpPr>
          <p:cNvPr id="260" name="Shape 260"/>
          <p:cNvSpPr txBox="1"/>
          <p:nvPr/>
        </p:nvSpPr>
        <p:spPr>
          <a:xfrm>
            <a:off x="311700" y="2060475"/>
            <a:ext cx="4679100" cy="2931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multiply  = </a:t>
            </a:r>
            <a:r>
              <a:rPr lang="ru" sz="1000">
                <a:solidFill>
                  <a:schemeClr val="dk1"/>
                </a:solidFill>
                <a:highlight>
                  <a:srgbClr val="E4E4FF"/>
                </a:highlight>
                <a:latin typeface="Verdana"/>
                <a:ea typeface="Verdana"/>
                <a:cs typeface="Verdana"/>
                <a:sym typeface="Verdana"/>
              </a:rPr>
              <a:t>(i:Int, j: Int) =&gt; i * j</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setOperand  =  multiply.curried</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printOperand[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s"operand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a}</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printResult[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s"And a result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executeWith[</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mulitplyWithPrinter(i: Int, j: Int)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((printOperand[Int] _ andThen setOperand)(i) compose printOperand[Int] andThen printResult)(j)</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((printOperand[Int] _ andThen setOperand)(i)</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породит функцию (j : Int) =&gt; {</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println(s"operand is 10" )</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(j) =&gt; 10 * j</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mulitplyWithPrinter(</a:t>
            </a:r>
            <a:r>
              <a:rPr lang="ru" sz="1000">
                <a:solidFill>
                  <a:srgbClr val="0000FF"/>
                </a:solidFill>
                <a:highlight>
                  <a:srgbClr val="FFFFFF"/>
                </a:highlight>
                <a:latin typeface="Verdana"/>
                <a:ea typeface="Verdana"/>
                <a:cs typeface="Verdana"/>
                <a:sym typeface="Verdana"/>
              </a:rPr>
              <a:t>11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64" name="Shape 264"/>
        <p:cNvGrpSpPr/>
        <p:nvPr/>
      </p:nvGrpSpPr>
      <p:grpSpPr>
        <a:xfrm>
          <a:off x="0" y="0"/>
          <a:ext cx="0" cy="0"/>
          <a:chOff x="0" y="0"/>
          <a:chExt cx="0" cy="0"/>
        </a:xfrm>
      </p:grpSpPr>
      <p:sp>
        <p:nvSpPr>
          <p:cNvPr id="265" name="Shape 2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66" name="Shape 266"/>
          <p:cNvSpPr txBox="1"/>
          <p:nvPr/>
        </p:nvSpPr>
        <p:spPr>
          <a:xfrm>
            <a:off x="283400" y="1194625"/>
            <a:ext cx="5940900" cy="4407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Call-by-name параметры или лень в помощь</a:t>
            </a:r>
          </a:p>
        </p:txBody>
      </p:sp>
      <p:sp>
        <p:nvSpPr>
          <p:cNvPr id="267" name="Shape 267"/>
          <p:cNvSpPr txBox="1"/>
          <p:nvPr/>
        </p:nvSpPr>
        <p:spPr>
          <a:xfrm>
            <a:off x="311700" y="1794350"/>
            <a:ext cx="4769700" cy="306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68" name="Shape 268"/>
          <p:cNvSpPr txBox="1"/>
          <p:nvPr/>
        </p:nvSpPr>
        <p:spPr>
          <a:xfrm>
            <a:off x="311700" y="2260275"/>
            <a:ext cx="8464500" cy="19008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Параметры, переданные по имени имеют несколько особенностей</a:t>
            </a:r>
          </a:p>
          <a:p>
            <a:pPr indent="-228600" lvl="0" marL="914400" rtl="0">
              <a:lnSpc>
                <a:spcPct val="115000"/>
              </a:lnSpc>
              <a:spcBef>
                <a:spcPts val="0"/>
              </a:spcBef>
              <a:spcAft>
                <a:spcPts val="100"/>
              </a:spcAft>
              <a:buClr>
                <a:srgbClr val="434343"/>
              </a:buClr>
              <a:buChar char="●"/>
            </a:pPr>
            <a:r>
              <a:rPr lang="ru">
                <a:solidFill>
                  <a:srgbClr val="434343"/>
                </a:solidFill>
              </a:rPr>
              <a:t>вычисляются в теле функции только тогда, когда используются</a:t>
            </a:r>
          </a:p>
          <a:p>
            <a:pPr indent="-228600" lvl="0" marL="914400" rtl="0">
              <a:lnSpc>
                <a:spcPct val="115000"/>
              </a:lnSpc>
              <a:spcBef>
                <a:spcPts val="0"/>
              </a:spcBef>
              <a:spcAft>
                <a:spcPts val="100"/>
              </a:spcAft>
              <a:buClr>
                <a:srgbClr val="434343"/>
              </a:buClr>
              <a:buChar char="●"/>
            </a:pPr>
            <a:r>
              <a:rPr lang="ru">
                <a:solidFill>
                  <a:srgbClr val="434343"/>
                </a:solidFill>
              </a:rPr>
              <a:t>вычисляются при каждом вызове функций, в которую переданы</a:t>
            </a:r>
          </a:p>
          <a:p>
            <a:pPr indent="-228600" lvl="0" marL="914400" rtl="0">
              <a:lnSpc>
                <a:spcPct val="115000"/>
              </a:lnSpc>
              <a:spcBef>
                <a:spcPts val="0"/>
              </a:spcBef>
              <a:spcAft>
                <a:spcPts val="100"/>
              </a:spcAft>
              <a:buClr>
                <a:srgbClr val="434343"/>
              </a:buClr>
              <a:buChar char="●"/>
            </a:pPr>
            <a:r>
              <a:rPr lang="ru">
                <a:solidFill>
                  <a:srgbClr val="434343"/>
                </a:solidFill>
              </a:rPr>
              <a:t>не могу быть var или val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9" name="Shape 69"/>
        <p:cNvGrpSpPr/>
        <p:nvPr/>
      </p:nvGrpSpPr>
      <p:grpSpPr>
        <a:xfrm>
          <a:off x="0" y="0"/>
          <a:ext cx="0" cy="0"/>
          <a:chOff x="0" y="0"/>
          <a:chExt cx="0" cy="0"/>
        </a:xfrm>
      </p:grpSpPr>
      <p:sp>
        <p:nvSpPr>
          <p:cNvPr id="70" name="Shape 70"/>
          <p:cNvSpPr txBox="1"/>
          <p:nvPr>
            <p:ph type="title"/>
          </p:nvPr>
        </p:nvSpPr>
        <p:spPr>
          <a:xfrm>
            <a:off x="311700" y="2797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 курсе</a:t>
            </a:r>
          </a:p>
        </p:txBody>
      </p:sp>
      <p:sp>
        <p:nvSpPr>
          <p:cNvPr id="71" name="Shape 71"/>
          <p:cNvSpPr txBox="1"/>
          <p:nvPr>
            <p:ph idx="1" type="body"/>
          </p:nvPr>
        </p:nvSpPr>
        <p:spPr>
          <a:xfrm>
            <a:off x="311700" y="1382900"/>
            <a:ext cx="8520600" cy="31860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Clr>
                <a:srgbClr val="434343"/>
              </a:buClr>
            </a:pPr>
            <a:r>
              <a:rPr lang="ru">
                <a:solidFill>
                  <a:srgbClr val="434343"/>
                </a:solidFill>
              </a:rPr>
              <a:t>План</a:t>
            </a:r>
          </a:p>
          <a:p>
            <a:pPr indent="-228600" lvl="0" marL="457200" marR="0" rtl="0" algn="l">
              <a:lnSpc>
                <a:spcPct val="115000"/>
              </a:lnSpc>
              <a:spcBef>
                <a:spcPts val="0"/>
              </a:spcBef>
              <a:spcAft>
                <a:spcPts val="1600"/>
              </a:spcAft>
              <a:buClr>
                <a:srgbClr val="434343"/>
              </a:buClr>
            </a:pPr>
            <a:r>
              <a:rPr lang="ru">
                <a:solidFill>
                  <a:srgbClr val="434343"/>
                </a:solidFill>
              </a:rPr>
              <a:t>Курс лекций. Разбит на 3 основные части  </a:t>
            </a:r>
          </a:p>
          <a:p>
            <a:pPr indent="-228600" lvl="1" marL="914400" marR="0" rtl="0" algn="l">
              <a:lnSpc>
                <a:spcPct val="115000"/>
              </a:lnSpc>
              <a:spcBef>
                <a:spcPts val="0"/>
              </a:spcBef>
              <a:spcAft>
                <a:spcPts val="1600"/>
              </a:spcAft>
              <a:buClr>
                <a:srgbClr val="434343"/>
              </a:buClr>
            </a:pPr>
            <a:r>
              <a:rPr lang="ru">
                <a:solidFill>
                  <a:srgbClr val="434343"/>
                </a:solidFill>
              </a:rPr>
              <a:t>введение в Scala</a:t>
            </a:r>
          </a:p>
          <a:p>
            <a:pPr indent="-228600" lvl="1" marL="914400" marR="0" rtl="0" algn="l">
              <a:lnSpc>
                <a:spcPct val="115000"/>
              </a:lnSpc>
              <a:spcBef>
                <a:spcPts val="0"/>
              </a:spcBef>
              <a:spcAft>
                <a:spcPts val="1600"/>
              </a:spcAft>
              <a:buClr>
                <a:srgbClr val="434343"/>
              </a:buClr>
            </a:pPr>
            <a:r>
              <a:rPr lang="ru">
                <a:solidFill>
                  <a:srgbClr val="434343"/>
                </a:solidFill>
              </a:rPr>
              <a:t>углубленное изучение ключевых тем</a:t>
            </a:r>
          </a:p>
          <a:p>
            <a:pPr indent="-228600" lvl="1" marL="914400" marR="0" rtl="0" algn="l">
              <a:lnSpc>
                <a:spcPct val="115000"/>
              </a:lnSpc>
              <a:spcBef>
                <a:spcPts val="0"/>
              </a:spcBef>
              <a:spcAft>
                <a:spcPts val="1600"/>
              </a:spcAft>
              <a:buClr>
                <a:srgbClr val="434343"/>
              </a:buClr>
            </a:pPr>
            <a:r>
              <a:rPr lang="ru">
                <a:solidFill>
                  <a:srgbClr val="434343"/>
                </a:solidFill>
              </a:rPr>
              <a:t>стек технологий</a:t>
            </a:r>
          </a:p>
          <a:p>
            <a:pPr indent="-228600" lvl="0" marL="457200" marR="0" rtl="0" algn="l">
              <a:lnSpc>
                <a:spcPct val="115000"/>
              </a:lnSpc>
              <a:spcBef>
                <a:spcPts val="0"/>
              </a:spcBef>
              <a:spcAft>
                <a:spcPts val="1600"/>
              </a:spcAft>
              <a:buClr>
                <a:srgbClr val="434343"/>
              </a:buClr>
            </a:pPr>
            <a:r>
              <a:rPr lang="ru">
                <a:solidFill>
                  <a:srgbClr val="434343"/>
                </a:solidFill>
              </a:rPr>
              <a:t>Практические занятия и самостоятельные работы</a:t>
            </a:r>
          </a:p>
          <a:p>
            <a:pPr indent="-228600" lvl="0" marL="457200" marR="0" rtl="0" algn="l">
              <a:lnSpc>
                <a:spcPct val="115000"/>
              </a:lnSpc>
              <a:spcBef>
                <a:spcPts val="0"/>
              </a:spcBef>
              <a:spcAft>
                <a:spcPts val="1600"/>
              </a:spcAft>
              <a:buClr>
                <a:srgbClr val="434343"/>
              </a:buClr>
            </a:pPr>
            <a:r>
              <a:rPr lang="ru">
                <a:solidFill>
                  <a:srgbClr val="434343"/>
                </a:solidFill>
              </a:rPr>
              <a:t>Большое творческое задание</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72" name="Shape 272"/>
        <p:cNvGrpSpPr/>
        <p:nvPr/>
      </p:nvGrpSpPr>
      <p:grpSpPr>
        <a:xfrm>
          <a:off x="0" y="0"/>
          <a:ext cx="0" cy="0"/>
          <a:chOff x="0" y="0"/>
          <a:chExt cx="0" cy="0"/>
        </a:xfrm>
      </p:grpSpPr>
      <p:sp>
        <p:nvSpPr>
          <p:cNvPr id="273" name="Shape 27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74" name="Shape 274"/>
          <p:cNvSpPr txBox="1"/>
          <p:nvPr/>
        </p:nvSpPr>
        <p:spPr>
          <a:xfrm>
            <a:off x="311700" y="1677375"/>
            <a:ext cx="4679100" cy="282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Application {</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ServiceA(c: =&gt; ServiceC){</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getC = c</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ServiceC(</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a: ServiceA)</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 ServiceA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ServiceA(</a:t>
            </a:r>
            <a:r>
              <a:rPr i="1" lang="ru" sz="1000">
                <a:solidFill>
                  <a:srgbClr val="660E7A"/>
                </a:solidFill>
                <a:latin typeface="Verdana"/>
                <a:ea typeface="Verdana"/>
                <a:cs typeface="Verdana"/>
                <a:sym typeface="Verdana"/>
              </a:rPr>
              <a:t>c</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lazy val </a:t>
            </a:r>
            <a:r>
              <a:rPr i="1" lang="ru" sz="1000">
                <a:solidFill>
                  <a:srgbClr val="660E7A"/>
                </a:solidFill>
                <a:latin typeface="Verdana"/>
                <a:ea typeface="Verdana"/>
                <a:cs typeface="Verdana"/>
                <a:sym typeface="Verdana"/>
              </a:rPr>
              <a:t>c</a:t>
            </a:r>
            <a:r>
              <a:rPr lang="ru" sz="1000">
                <a:solidFill>
                  <a:schemeClr val="dk1"/>
                </a:solidFill>
                <a:latin typeface="Verdana"/>
                <a:ea typeface="Verdana"/>
                <a:cs typeface="Verdana"/>
                <a:sym typeface="Verdana"/>
              </a:rPr>
              <a:t>: ServiceC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ServiceC(a)</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app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Application()</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a  = app.a</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a.getC</a:t>
            </a:r>
          </a:p>
        </p:txBody>
      </p:sp>
      <p:sp>
        <p:nvSpPr>
          <p:cNvPr id="275" name="Shape 275"/>
          <p:cNvSpPr txBox="1"/>
          <p:nvPr/>
        </p:nvSpPr>
        <p:spPr>
          <a:xfrm>
            <a:off x="311700" y="1171275"/>
            <a:ext cx="49959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Разрешение циклических зависимостей</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79" name="Shape 279"/>
        <p:cNvGrpSpPr/>
        <p:nvPr/>
      </p:nvGrpSpPr>
      <p:grpSpPr>
        <a:xfrm>
          <a:off x="0" y="0"/>
          <a:ext cx="0" cy="0"/>
          <a:chOff x="0" y="0"/>
          <a:chExt cx="0" cy="0"/>
        </a:xfrm>
      </p:grpSpPr>
      <p:sp>
        <p:nvSpPr>
          <p:cNvPr id="280" name="Shape 28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81" name="Shape 281"/>
          <p:cNvSpPr txBox="1"/>
          <p:nvPr/>
        </p:nvSpPr>
        <p:spPr>
          <a:xfrm>
            <a:off x="311700" y="1073487"/>
            <a:ext cx="32592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Повторное вычисление</a:t>
            </a:r>
          </a:p>
        </p:txBody>
      </p:sp>
      <p:sp>
        <p:nvSpPr>
          <p:cNvPr id="282" name="Shape 282"/>
          <p:cNvSpPr txBox="1"/>
          <p:nvPr/>
        </p:nvSpPr>
        <p:spPr>
          <a:xfrm>
            <a:off x="311700" y="1677400"/>
            <a:ext cx="4820400" cy="2045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000">
              <a:solidFill>
                <a:srgbClr val="000080"/>
              </a:solidFill>
              <a:highlight>
                <a:srgbClr val="E4E4FF"/>
              </a:highlight>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callByValue(x: Int)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println(</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callByValue(something())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callByName(something())</a:t>
            </a: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86" name="Shape 286"/>
        <p:cNvGrpSpPr/>
        <p:nvPr/>
      </p:nvGrpSpPr>
      <p:grpSpPr>
        <a:xfrm>
          <a:off x="0" y="0"/>
          <a:ext cx="0" cy="0"/>
          <a:chOff x="0" y="0"/>
          <a:chExt cx="0" cy="0"/>
        </a:xfrm>
      </p:grpSpPr>
      <p:sp>
        <p:nvSpPr>
          <p:cNvPr id="287" name="Shape 28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 Задания</a:t>
            </a:r>
          </a:p>
        </p:txBody>
      </p:sp>
      <p:sp>
        <p:nvSpPr>
          <p:cNvPr id="288" name="Shape 288"/>
          <p:cNvSpPr txBox="1"/>
          <p:nvPr/>
        </p:nvSpPr>
        <p:spPr>
          <a:xfrm>
            <a:off x="311700" y="1079299"/>
            <a:ext cx="7881600" cy="3433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Подсчитать числа Фибоначчи</a:t>
            </a:r>
          </a:p>
          <a:p>
            <a:pPr lvl="0">
              <a:spcBef>
                <a:spcPts val="0"/>
              </a:spcBef>
              <a:buNone/>
            </a:pPr>
            <a:r>
              <a:t/>
            </a:r>
            <a:endParaRPr>
              <a:solidFill>
                <a:srgbClr val="434343"/>
              </a:solidFill>
            </a:endParaRPr>
          </a:p>
          <a:p>
            <a:pPr lvl="0">
              <a:spcBef>
                <a:spcPts val="0"/>
              </a:spcBef>
              <a:buNone/>
            </a:pPr>
            <a:r>
              <a:rPr lang="ru">
                <a:solidFill>
                  <a:srgbClr val="434343"/>
                </a:solidFill>
              </a:rPr>
              <a:t>Дана заготовка наивной реализации подсчета чисел Фибоначи. Необходимо исправить код и вывести 9-ое число Фибоначи </a:t>
            </a:r>
          </a:p>
          <a:p>
            <a:pPr lvl="0">
              <a:spcBef>
                <a:spcPts val="0"/>
              </a:spcBef>
              <a:buNone/>
            </a:pPr>
            <a:r>
              <a:rPr lang="ru">
                <a:solidFill>
                  <a:srgbClr val="434343"/>
                </a:solidFill>
              </a:rPr>
              <a:t>	</a:t>
            </a:r>
            <a:r>
              <a:rPr b="1" lang="ru">
                <a:solidFill>
                  <a:srgbClr val="434343"/>
                </a:solidFill>
              </a:rPr>
              <a:t>lectures.functions.Fibonacci</a:t>
            </a:r>
          </a:p>
          <a:p>
            <a:pPr lvl="0">
              <a:spcBef>
                <a:spcPts val="0"/>
              </a:spcBef>
              <a:buNone/>
            </a:pPr>
            <a:r>
              <a:t/>
            </a:r>
            <a:endParaRPr b="1">
              <a:solidFill>
                <a:srgbClr val="434343"/>
              </a:solidFill>
            </a:endParaRPr>
          </a:p>
          <a:p>
            <a:pPr lvl="0">
              <a:spcBef>
                <a:spcPts val="0"/>
              </a:spcBef>
              <a:buNone/>
            </a:pPr>
            <a:r>
              <a:rPr lang="ru">
                <a:solidFill>
                  <a:srgbClr val="434343"/>
                </a:solidFill>
              </a:rPr>
              <a:t>Реализовать более эффективный способ вычисления чисел Фибоначчи</a:t>
            </a:r>
          </a:p>
          <a:p>
            <a:pPr lvl="0" rtl="0">
              <a:spcBef>
                <a:spcPts val="0"/>
              </a:spcBef>
              <a:buNone/>
            </a:pPr>
            <a:r>
              <a:rPr b="1" lang="ru">
                <a:solidFill>
                  <a:srgbClr val="434343"/>
                </a:solidFill>
              </a:rPr>
              <a:t>	lectures.functions.Fibonacci2</a:t>
            </a:r>
          </a:p>
          <a:p>
            <a:pPr lvl="0">
              <a:spcBef>
                <a:spcPts val="0"/>
              </a:spcBef>
              <a:buNone/>
            </a:pPr>
            <a:r>
              <a:t/>
            </a:r>
            <a:endParaRPr>
              <a:solidFill>
                <a:srgbClr val="666666"/>
              </a:solidFill>
            </a:endParaRPr>
          </a:p>
          <a:p>
            <a:pPr indent="0" lvl="0" marL="0">
              <a:spcBef>
                <a:spcPts val="0"/>
              </a:spcBef>
              <a:buNone/>
            </a:pPr>
            <a:r>
              <a:rPr lang="ru">
                <a:solidFill>
                  <a:srgbClr val="434343"/>
                </a:solidFill>
              </a:rPr>
              <a:t>Освоить каррирование и функции высшего порядка</a:t>
            </a:r>
          </a:p>
          <a:p>
            <a:pPr indent="457200" lvl="0" rtl="0">
              <a:spcBef>
                <a:spcPts val="0"/>
              </a:spcBef>
              <a:buNone/>
            </a:pPr>
            <a:r>
              <a:rPr b="1" lang="ru">
                <a:solidFill>
                  <a:srgbClr val="434343"/>
                </a:solidFill>
              </a:rPr>
              <a:t>lectures.functions.Computation, lectures.functions.CurriedComputation,</a:t>
            </a:r>
          </a:p>
          <a:p>
            <a:pPr indent="457200" lvl="0" rtl="0">
              <a:spcBef>
                <a:spcPts val="0"/>
              </a:spcBef>
              <a:buNone/>
            </a:pPr>
            <a:r>
              <a:rPr b="1" lang="ru">
                <a:solidFill>
                  <a:srgbClr val="434343"/>
                </a:solidFill>
              </a:rPr>
              <a:t>lectures.functions.FunctionalComputation</a:t>
            </a:r>
          </a:p>
          <a:p>
            <a:pPr indent="457200" lvl="0" rtl="0">
              <a:spcBef>
                <a:spcPts val="0"/>
              </a:spcBef>
              <a:buNone/>
            </a:pPr>
            <a:r>
              <a:t/>
            </a:r>
            <a:endParaRPr b="1">
              <a:solidFill>
                <a:srgbClr val="434343"/>
              </a:solidFill>
            </a:endParaRPr>
          </a:p>
          <a:p>
            <a:pPr indent="0" lvl="0" marL="0" rtl="0">
              <a:spcBef>
                <a:spcPts val="0"/>
              </a:spcBef>
              <a:buNone/>
            </a:pPr>
            <a:r>
              <a:rPr lang="ru">
                <a:solidFill>
                  <a:srgbClr val="434343"/>
                </a:solidFill>
              </a:rPr>
              <a:t>Воспользоваться композицией функций для написания простого DB API</a:t>
            </a:r>
          </a:p>
          <a:p>
            <a:pPr indent="0" lvl="0" marL="0" rtl="0">
              <a:spcBef>
                <a:spcPts val="0"/>
              </a:spcBef>
              <a:buNone/>
            </a:pPr>
            <a:r>
              <a:rPr b="1" lang="ru">
                <a:solidFill>
                  <a:srgbClr val="434343"/>
                </a:solidFill>
              </a:rPr>
              <a:t>	lectures.functions.SQLAPI</a:t>
            </a:r>
          </a:p>
          <a:p>
            <a:pPr indent="387350" lvl="0" rtl="0">
              <a:spcBef>
                <a:spcPts val="0"/>
              </a:spcBef>
              <a:buClr>
                <a:schemeClr val="dk1"/>
              </a:buClr>
              <a:buFont typeface="Arial"/>
              <a:buNone/>
            </a:pPr>
            <a:r>
              <a:t/>
            </a:r>
            <a:endParaRPr b="1">
              <a:solidFill>
                <a:srgbClr val="43434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92" name="Shape 292"/>
        <p:cNvGrpSpPr/>
        <p:nvPr/>
      </p:nvGrpSpPr>
      <p:grpSpPr>
        <a:xfrm>
          <a:off x="0" y="0"/>
          <a:ext cx="0" cy="0"/>
          <a:chOff x="0" y="0"/>
          <a:chExt cx="0" cy="0"/>
        </a:xfrm>
      </p:grpSpPr>
      <p:sp>
        <p:nvSpPr>
          <p:cNvPr id="293" name="Shape 29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294" name="Shape 294"/>
          <p:cNvSpPr txBox="1"/>
          <p:nvPr/>
        </p:nvSpPr>
        <p:spPr>
          <a:xfrm>
            <a:off x="311700" y="1139975"/>
            <a:ext cx="8520600" cy="1208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Условный оператор</a:t>
            </a:r>
          </a:p>
          <a:p>
            <a:pPr lvl="0">
              <a:spcBef>
                <a:spcPts val="0"/>
              </a:spcBef>
              <a:buNone/>
            </a:pPr>
            <a:r>
              <a:rPr lang="ru">
                <a:solidFill>
                  <a:srgbClr val="666666"/>
                </a:solidFill>
              </a:rPr>
              <a:t>	</a:t>
            </a:r>
            <a:r>
              <a:rPr lang="ru">
                <a:solidFill>
                  <a:srgbClr val="434343"/>
                </a:solidFill>
              </a:rPr>
              <a:t>В скале есть только один условный оператор -  </a:t>
            </a:r>
            <a:r>
              <a:rPr b="1" lang="ru">
                <a:solidFill>
                  <a:srgbClr val="434343"/>
                </a:solidFill>
              </a:rPr>
              <a:t>IF.  </a:t>
            </a:r>
            <a:r>
              <a:rPr lang="ru">
                <a:solidFill>
                  <a:srgbClr val="434343"/>
                </a:solidFill>
              </a:rPr>
              <a:t>Тернарный оператор, как в JAVA отсутствует</a:t>
            </a:r>
          </a:p>
          <a:p>
            <a:pPr lvl="0" rtl="0">
              <a:spcBef>
                <a:spcPts val="0"/>
              </a:spcBef>
              <a:buNone/>
            </a:pPr>
            <a:r>
              <a:rPr lang="ru">
                <a:solidFill>
                  <a:srgbClr val="434343"/>
                </a:solidFill>
              </a:rPr>
              <a:t>	Еще один важный способ организовать ветвление  -  это сопоставление с образцом (pattern matching). Мы рассмотрим подробно, отдельно в одной из следующих лекций. </a:t>
            </a:r>
          </a:p>
        </p:txBody>
      </p:sp>
      <p:sp>
        <p:nvSpPr>
          <p:cNvPr id="295" name="Shape 295"/>
          <p:cNvSpPr txBox="1"/>
          <p:nvPr/>
        </p:nvSpPr>
        <p:spPr>
          <a:xfrm>
            <a:off x="311700" y="2580150"/>
            <a:ext cx="4735500" cy="155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"bad"</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"everything is not so good"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"much better"</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"that's it. Perfect"</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99" name="Shape 299"/>
        <p:cNvGrpSpPr/>
        <p:nvPr/>
      </p:nvGrpSpPr>
      <p:grpSpPr>
        <a:xfrm>
          <a:off x="0" y="0"/>
          <a:ext cx="0" cy="0"/>
          <a:chOff x="0" y="0"/>
          <a:chExt cx="0" cy="0"/>
        </a:xfrm>
      </p:grpSpPr>
      <p:sp>
        <p:nvSpPr>
          <p:cNvPr id="300" name="Shape 3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01" name="Shape 301"/>
          <p:cNvSpPr txBox="1"/>
          <p:nvPr/>
        </p:nvSpPr>
        <p:spPr>
          <a:xfrm>
            <a:off x="311700" y="1139975"/>
            <a:ext cx="8520600" cy="32688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Циклы.</a:t>
            </a:r>
          </a:p>
          <a:p>
            <a:pPr lvl="0">
              <a:spcBef>
                <a:spcPts val="0"/>
              </a:spcBef>
              <a:buNone/>
            </a:pPr>
            <a:r>
              <a:rPr lang="ru" sz="1800">
                <a:solidFill>
                  <a:srgbClr val="434343"/>
                </a:solidFill>
              </a:rPr>
              <a:t>	</a:t>
            </a:r>
            <a:r>
              <a:rPr lang="ru">
                <a:solidFill>
                  <a:srgbClr val="434343"/>
                </a:solidFill>
              </a:rPr>
              <a:t>В scala 3 основных вида цикла</a:t>
            </a:r>
          </a:p>
          <a:p>
            <a:pPr indent="-228600" lvl="0" marL="1371600" rtl="0">
              <a:spcBef>
                <a:spcPts val="0"/>
              </a:spcBef>
              <a:buClr>
                <a:srgbClr val="434343"/>
              </a:buClr>
              <a:buChar char="●"/>
            </a:pPr>
            <a:r>
              <a:rPr b="1" lang="ru">
                <a:solidFill>
                  <a:srgbClr val="434343"/>
                </a:solidFill>
              </a:rPr>
              <a:t>while</a:t>
            </a:r>
            <a:r>
              <a:rPr lang="ru">
                <a:solidFill>
                  <a:srgbClr val="434343"/>
                </a:solidFill>
              </a:rPr>
              <a:t> - повторяет свое тело пока выполняется условие </a:t>
            </a:r>
          </a:p>
          <a:p>
            <a:pPr indent="-228600" lvl="0" marL="1371600" rtl="0">
              <a:spcBef>
                <a:spcPts val="0"/>
              </a:spcBef>
              <a:buClr>
                <a:srgbClr val="434343"/>
              </a:buClr>
              <a:buChar char="●"/>
            </a:pPr>
            <a:r>
              <a:rPr b="1" lang="ru">
                <a:solidFill>
                  <a:srgbClr val="434343"/>
                </a:solidFill>
              </a:rPr>
              <a:t>for </a:t>
            </a:r>
            <a:r>
              <a:rPr lang="ru">
                <a:solidFill>
                  <a:srgbClr val="434343"/>
                </a:solidFill>
              </a:rPr>
              <a:t>- итерируется по переданной в оператор коллекции или интервалу (Range)</a:t>
            </a:r>
          </a:p>
          <a:p>
            <a:pPr indent="-228600" lvl="1" marL="2286000" rtl="0">
              <a:spcBef>
                <a:spcPts val="0"/>
              </a:spcBef>
              <a:buClr>
                <a:srgbClr val="434343"/>
              </a:buClr>
              <a:buChar char="○"/>
            </a:pPr>
            <a:r>
              <a:rPr lang="ru">
                <a:solidFill>
                  <a:srgbClr val="434343"/>
                </a:solidFill>
              </a:rPr>
              <a:t>в одном операторе можно итерироваться сразу по нескольким коллекциям</a:t>
            </a:r>
          </a:p>
          <a:p>
            <a:pPr indent="-228600" lvl="1" marL="2286000" rtl="0">
              <a:spcBef>
                <a:spcPts val="0"/>
              </a:spcBef>
              <a:buClr>
                <a:srgbClr val="434343"/>
              </a:buClr>
              <a:buChar char="○"/>
            </a:pPr>
            <a:r>
              <a:rPr lang="ru">
                <a:solidFill>
                  <a:srgbClr val="434343"/>
                </a:solidFill>
              </a:rPr>
              <a:t>оператор позволяет фильтровать члены коллекции, по которым итерируется, с помощью встроенного оператора if</a:t>
            </a:r>
          </a:p>
          <a:p>
            <a:pPr indent="-228600" lvl="1" marL="2286000" rtl="0">
              <a:spcBef>
                <a:spcPts val="0"/>
              </a:spcBef>
              <a:buClr>
                <a:srgbClr val="434343"/>
              </a:buClr>
              <a:buChar char="○"/>
            </a:pPr>
            <a:r>
              <a:rPr lang="ru">
                <a:solidFill>
                  <a:srgbClr val="434343"/>
                </a:solidFill>
              </a:rPr>
              <a:t>оператор позволяет определять переменные между вложенными циклами	</a:t>
            </a:r>
          </a:p>
          <a:p>
            <a:pPr lvl="0" rtl="0">
              <a:spcBef>
                <a:spcPts val="0"/>
              </a:spcBef>
              <a:buNone/>
            </a:pPr>
            <a:r>
              <a:t/>
            </a:r>
            <a:endParaRPr>
              <a:solidFill>
                <a:srgbClr val="434343"/>
              </a:solidFill>
            </a:endParaRPr>
          </a:p>
          <a:p>
            <a:pPr indent="-228600" lvl="0" marL="1371600" rtl="0">
              <a:spcBef>
                <a:spcPts val="0"/>
              </a:spcBef>
              <a:buClr>
                <a:srgbClr val="434343"/>
              </a:buClr>
              <a:buChar char="●"/>
            </a:pPr>
            <a:r>
              <a:rPr b="1" lang="ru">
                <a:solidFill>
                  <a:srgbClr val="434343"/>
                </a:solidFill>
              </a:rPr>
              <a:t>for  {} yield {}</a:t>
            </a:r>
            <a:r>
              <a:rPr lang="ru">
                <a:solidFill>
                  <a:srgbClr val="434343"/>
                </a:solidFill>
              </a:rPr>
              <a:t>. Если перед телом цикла стоит слово </a:t>
            </a:r>
            <a:r>
              <a:rPr b="1" lang="ru">
                <a:solidFill>
                  <a:srgbClr val="434343"/>
                </a:solidFill>
              </a:rPr>
              <a:t>yield</a:t>
            </a:r>
            <a:r>
              <a:rPr lang="ru">
                <a:solidFill>
                  <a:srgbClr val="434343"/>
                </a:solidFill>
              </a:rPr>
              <a:t>,  то цикл становится оператором, возвращающим коллекцию. Тип элементов в итоговой коллекции зависит от типа возвращаемого телом цикла</a:t>
            </a:r>
          </a:p>
        </p:txBody>
      </p:sp>
      <p:sp>
        <p:nvSpPr>
          <p:cNvPr id="302" name="Shape 302"/>
          <p:cNvSpPr txBox="1"/>
          <p:nvPr/>
        </p:nvSpPr>
        <p:spPr>
          <a:xfrm>
            <a:off x="311700" y="4362825"/>
            <a:ext cx="4735500" cy="667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while</a:t>
            </a:r>
            <a:r>
              <a:rPr lang="ru" sz="1000">
                <a:solidFill>
                  <a:schemeClr val="dk1"/>
                </a:solidFill>
                <a:latin typeface="Verdana"/>
                <a:ea typeface="Verdana"/>
                <a:cs typeface="Verdana"/>
                <a:sym typeface="Verdana"/>
              </a:rPr>
              <a:t>(condition){</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statement(s);</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06" name="Shape 306"/>
        <p:cNvGrpSpPr/>
        <p:nvPr/>
      </p:nvGrpSpPr>
      <p:grpSpPr>
        <a:xfrm>
          <a:off x="0" y="0"/>
          <a:ext cx="0" cy="0"/>
          <a:chOff x="0" y="0"/>
          <a:chExt cx="0" cy="0"/>
        </a:xfrm>
      </p:grpSpPr>
      <p:sp>
        <p:nvSpPr>
          <p:cNvPr id="307" name="Shape 30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08" name="Shape 308"/>
          <p:cNvSpPr txBox="1"/>
          <p:nvPr/>
        </p:nvSpPr>
        <p:spPr>
          <a:xfrm>
            <a:off x="311700" y="1471475"/>
            <a:ext cx="5344200" cy="186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ВЫВЕДЕТ ВСЕ ЧИСЛА ВКЛЮЧАЯ 100</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print(i)</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ВЫВЕДЕТ ВСЕ ЧИСЛА ИСКЛЮЧАЯ 100</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until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print(i)</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12" name="Shape 312"/>
        <p:cNvGrpSpPr/>
        <p:nvPr/>
      </p:nvGrpSpPr>
      <p:grpSpPr>
        <a:xfrm>
          <a:off x="0" y="0"/>
          <a:ext cx="0" cy="0"/>
          <a:chOff x="0" y="0"/>
          <a:chExt cx="0" cy="0"/>
        </a:xfrm>
      </p:grpSpPr>
      <p:sp>
        <p:nvSpPr>
          <p:cNvPr id="313" name="Shape 31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14" name="Shape 314"/>
          <p:cNvSpPr txBox="1"/>
          <p:nvPr/>
        </p:nvSpPr>
        <p:spPr>
          <a:xfrm>
            <a:off x="311700" y="1471475"/>
            <a:ext cx="5344200" cy="273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aStringUC = aString.toUpperCase()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(aString)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18" name="Shape 318"/>
        <p:cNvGrpSpPr/>
        <p:nvPr/>
      </p:nvGrpSpPr>
      <p:grpSpPr>
        <a:xfrm>
          <a:off x="0" y="0"/>
          <a:ext cx="0" cy="0"/>
          <a:chOff x="0" y="0"/>
          <a:chExt cx="0" cy="0"/>
        </a:xfrm>
      </p:grpSpPr>
      <p:sp>
        <p:nvSpPr>
          <p:cNvPr id="319" name="Shape 31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20" name="Shape 320"/>
          <p:cNvSpPr txBox="1"/>
          <p:nvPr/>
        </p:nvSpPr>
        <p:spPr>
          <a:xfrm>
            <a:off x="311700" y="1471475"/>
            <a:ext cx="5476800" cy="2953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foodArray: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aStringUC = aString.toUpperCase()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p>
          <a:p>
            <a:pPr lvl="0" rtl="0">
              <a:lnSpc>
                <a:spcPct val="115000"/>
              </a:lnSpc>
              <a:spcBef>
                <a:spcPts val="0"/>
              </a:spcBef>
              <a:spcAft>
                <a:spcPts val="100"/>
              </a:spcAft>
              <a:buNone/>
            </a:pP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yield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24" name="Shape 324"/>
        <p:cNvGrpSpPr/>
        <p:nvPr/>
      </p:nvGrpSpPr>
      <p:grpSpPr>
        <a:xfrm>
          <a:off x="0" y="0"/>
          <a:ext cx="0" cy="0"/>
          <a:chOff x="0" y="0"/>
          <a:chExt cx="0" cy="0"/>
        </a:xfrm>
      </p:grpSpPr>
      <p:sp>
        <p:nvSpPr>
          <p:cNvPr id="325" name="Shape 32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 Задания</a:t>
            </a:r>
          </a:p>
        </p:txBody>
      </p:sp>
      <p:sp>
        <p:nvSpPr>
          <p:cNvPr id="326" name="Shape 326"/>
          <p:cNvSpPr txBox="1"/>
          <p:nvPr/>
        </p:nvSpPr>
        <p:spPr>
          <a:xfrm>
            <a:off x="311700" y="1053950"/>
            <a:ext cx="7881600" cy="17640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434343"/>
                </a:solidFill>
              </a:rPr>
              <a:t>По тренируйтесь в написании циклов и условных операторов</a:t>
            </a:r>
          </a:p>
          <a:p>
            <a:pPr indent="457200" lvl="0" marL="0" marR="0" rtl="0" algn="l">
              <a:lnSpc>
                <a:spcPct val="100000"/>
              </a:lnSpc>
              <a:spcBef>
                <a:spcPts val="0"/>
              </a:spcBef>
              <a:spcAft>
                <a:spcPts val="0"/>
              </a:spcAft>
              <a:buNone/>
            </a:pPr>
            <a:r>
              <a:rPr b="1" lang="ru">
                <a:solidFill>
                  <a:srgbClr val="434343"/>
                </a:solidFill>
              </a:rPr>
              <a:t>lectures.operators.Competition</a:t>
            </a:r>
          </a:p>
          <a:p>
            <a:pPr indent="0" lvl="0" marL="0" marR="0" rtl="0" algn="l">
              <a:lnSpc>
                <a:spcPct val="100000"/>
              </a:lnSpc>
              <a:spcBef>
                <a:spcPts val="0"/>
              </a:spcBef>
              <a:spcAft>
                <a:spcPts val="0"/>
              </a:spcAft>
              <a:buNone/>
            </a:pPr>
            <a:r>
              <a:t/>
            </a:r>
            <a:endParaRPr b="1">
              <a:solidFill>
                <a:srgbClr val="434343"/>
              </a:solidFill>
            </a:endParaRPr>
          </a:p>
          <a:p>
            <a:pPr lvl="0" rtl="0">
              <a:spcBef>
                <a:spcPts val="0"/>
              </a:spcBef>
              <a:buNone/>
            </a:pPr>
            <a:r>
              <a:rPr lang="ru">
                <a:solidFill>
                  <a:srgbClr val="434343"/>
                </a:solidFill>
              </a:rPr>
              <a:t>Допишите программу из </a:t>
            </a:r>
            <a:r>
              <a:rPr b="1" lang="ru">
                <a:solidFill>
                  <a:srgbClr val="434343"/>
                </a:solidFill>
              </a:rPr>
              <a:t>lectures.operators.EvaluateOptimization</a:t>
            </a:r>
            <a:r>
              <a:rPr lang="ru">
                <a:solidFill>
                  <a:srgbClr val="434343"/>
                </a:solidFill>
              </a:rPr>
              <a:t>, что бы оценить качество оптимизации из предыдущей задачи</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30" name="Shape 330"/>
        <p:cNvGrpSpPr/>
        <p:nvPr/>
      </p:nvGrpSpPr>
      <p:grpSpPr>
        <a:xfrm>
          <a:off x="0" y="0"/>
          <a:ext cx="0" cy="0"/>
          <a:chOff x="0" y="0"/>
          <a:chExt cx="0" cy="0"/>
        </a:xfrm>
      </p:grpSpPr>
      <p:sp>
        <p:nvSpPr>
          <p:cNvPr id="331" name="Shape 33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a:t>
            </a:r>
          </a:p>
        </p:txBody>
      </p:sp>
      <p:sp>
        <p:nvSpPr>
          <p:cNvPr id="332" name="Shape 332"/>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457200" lvl="0" rtl="0">
              <a:spcBef>
                <a:spcPts val="0"/>
              </a:spcBef>
              <a:buNone/>
            </a:pPr>
            <a:r>
              <a:rPr lang="ru">
                <a:solidFill>
                  <a:srgbClr val="434343"/>
                </a:solidFill>
              </a:rPr>
              <a:t>Cопоставление с образцом(pattern matching) - удобный способ ветвления логики приложения. Чаще всего операция сопоставления выглядит примерно вот так:</a:t>
            </a:r>
          </a:p>
          <a:p>
            <a:pPr indent="0" lvl="0" mar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b="1" lang="ru">
                <a:solidFill>
                  <a:srgbClr val="434343"/>
                </a:solidFill>
              </a:rPr>
              <a:t>match, </a:t>
            </a:r>
            <a:r>
              <a:rPr lang="ru">
                <a:solidFill>
                  <a:srgbClr val="434343"/>
                </a:solidFill>
              </a:rPr>
              <a:t>указанный после переменной, указывает на начало операции сопоставления, а ключевые слова </a:t>
            </a:r>
            <a:r>
              <a:rPr b="1" lang="ru">
                <a:solidFill>
                  <a:srgbClr val="434343"/>
                </a:solidFill>
              </a:rPr>
              <a:t>case </a:t>
            </a:r>
            <a:r>
              <a:rPr lang="ru">
                <a:solidFill>
                  <a:srgbClr val="434343"/>
                </a:solidFill>
              </a:rPr>
              <a:t>определяют образцы, с которыми производиться сопоставление</a:t>
            </a:r>
          </a:p>
          <a:p>
            <a:pPr indent="0" lvl="0" marL="0" rtl="0">
              <a:spcBef>
                <a:spcPts val="0"/>
              </a:spcBef>
              <a:buNone/>
            </a:pPr>
            <a:r>
              <a:rPr lang="ru">
                <a:solidFill>
                  <a:srgbClr val="434343"/>
                </a:solidFill>
              </a:rPr>
              <a:t>В этом примере будет выбрана ветка </a:t>
            </a:r>
            <a:r>
              <a:rPr b="1" lang="ru">
                <a:solidFill>
                  <a:srgbClr val="434343"/>
                </a:solidFill>
              </a:rPr>
              <a:t>“ten”</a:t>
            </a:r>
          </a:p>
          <a:p>
            <a:pPr indent="0" lvl="0" marL="0" rtl="0">
              <a:spcBef>
                <a:spcPts val="0"/>
              </a:spcBef>
              <a:buNone/>
            </a:pPr>
            <a:r>
              <a:rPr lang="ru">
                <a:solidFill>
                  <a:srgbClr val="434343"/>
                </a:solidFill>
              </a:rPr>
              <a:t>	Оператор сопоставления  - это полноценное выражение, имеющее возвращаемый тип, определяемы компилятором, как ближайший общий предок для значений всех веток. В данном случае </a:t>
            </a:r>
            <a:r>
              <a:rPr b="1" lang="ru">
                <a:solidFill>
                  <a:srgbClr val="434343"/>
                </a:solidFill>
              </a:rPr>
              <a:t>stringValue </a:t>
            </a:r>
            <a:r>
              <a:rPr lang="ru">
                <a:solidFill>
                  <a:srgbClr val="434343"/>
                </a:solidFill>
              </a:rPr>
              <a:t>- будет равно </a:t>
            </a:r>
            <a:r>
              <a:rPr b="1" lang="ru">
                <a:solidFill>
                  <a:srgbClr val="434343"/>
                </a:solidFill>
              </a:rPr>
              <a:t>“ten”</a:t>
            </a:r>
          </a:p>
          <a:p>
            <a:pPr indent="0" lvl="0" marL="0" rtl="0">
              <a:spcBef>
                <a:spcPts val="0"/>
              </a:spcBef>
              <a:buNone/>
            </a:pPr>
            <a:r>
              <a:t/>
            </a:r>
            <a:endParaRPr>
              <a:solidFill>
                <a:srgbClr val="434343"/>
              </a:solidFill>
            </a:endParaRPr>
          </a:p>
        </p:txBody>
      </p:sp>
      <p:sp>
        <p:nvSpPr>
          <p:cNvPr id="333" name="Shape 333"/>
          <p:cNvSpPr txBox="1"/>
          <p:nvPr/>
        </p:nvSpPr>
        <p:spPr>
          <a:xfrm>
            <a:off x="311700" y="1608275"/>
            <a:ext cx="5476800" cy="1564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p>
          <a:p>
            <a:pPr lvl="0" rtl="0">
              <a:lnSpc>
                <a:spcPct val="115000"/>
              </a:lnSpc>
              <a:spcBef>
                <a:spcPts val="0"/>
              </a:spcBef>
              <a:spcAft>
                <a:spcPts val="100"/>
              </a:spcAft>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By value</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 name="Shape 75"/>
        <p:cNvGrpSpPr/>
        <p:nvPr/>
      </p:nvGrpSpPr>
      <p:grpSpPr>
        <a:xfrm>
          <a:off x="0" y="0"/>
          <a:ext cx="0" cy="0"/>
          <a:chOff x="0" y="0"/>
          <a:chExt cx="0" cy="0"/>
        </a:xfrm>
      </p:grpSpPr>
      <p:sp>
        <p:nvSpPr>
          <p:cNvPr id="76" name="Shape 7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Ресурсы</a:t>
            </a:r>
          </a:p>
        </p:txBody>
      </p:sp>
      <p:sp>
        <p:nvSpPr>
          <p:cNvPr id="77" name="Shape 77"/>
          <p:cNvSpPr txBox="1"/>
          <p:nvPr>
            <p:ph idx="1" type="body"/>
          </p:nvPr>
        </p:nvSpPr>
        <p:spPr>
          <a:xfrm>
            <a:off x="311700" y="1152475"/>
            <a:ext cx="8520600" cy="3959100"/>
          </a:xfrm>
          <a:prstGeom prst="rect">
            <a:avLst/>
          </a:prstGeom>
        </p:spPr>
        <p:txBody>
          <a:bodyPr anchorCtr="0" anchor="t" bIns="91425" lIns="91425" rIns="91425" tIns="91425">
            <a:noAutofit/>
          </a:bodyPr>
          <a:lstStyle/>
          <a:p>
            <a:pPr lvl="0" rtl="0">
              <a:spcBef>
                <a:spcPts val="0"/>
              </a:spcBef>
              <a:buNone/>
            </a:pPr>
            <a:r>
              <a:rPr lang="ru"/>
              <a:t>Скачать</a:t>
            </a:r>
          </a:p>
          <a:p>
            <a:pPr indent="-228600" lvl="0" marL="457200" rtl="0">
              <a:spcBef>
                <a:spcPts val="0"/>
              </a:spcBef>
            </a:pPr>
            <a:r>
              <a:rPr lang="ru" u="sng">
                <a:solidFill>
                  <a:schemeClr val="hlink"/>
                </a:solidFill>
                <a:hlinkClick r:id="rId3"/>
              </a:rPr>
              <a:t>Текущаяя версия scala</a:t>
            </a:r>
          </a:p>
          <a:p>
            <a:pPr indent="-228600" lvl="0" marL="457200" rtl="0">
              <a:spcBef>
                <a:spcPts val="0"/>
              </a:spcBef>
            </a:pPr>
            <a:r>
              <a:rPr lang="ru" u="sng">
                <a:solidFill>
                  <a:schemeClr val="hlink"/>
                </a:solidFill>
                <a:hlinkClick r:id="rId4"/>
              </a:rPr>
              <a:t>IntelliJ IDEA</a:t>
            </a:r>
          </a:p>
          <a:p>
            <a:pPr indent="-228600" lvl="0" marL="457200" rtl="0">
              <a:spcBef>
                <a:spcPts val="0"/>
              </a:spcBef>
            </a:pPr>
            <a:r>
              <a:rPr lang="ru" u="sng">
                <a:solidFill>
                  <a:schemeClr val="hlink"/>
                </a:solidFill>
                <a:hlinkClick r:id="rId5"/>
              </a:rPr>
              <a:t>Java Dev. Kit 1.8</a:t>
            </a:r>
          </a:p>
          <a:p>
            <a:pPr indent="-228600" lvl="0" marL="457200" rtl="0">
              <a:spcBef>
                <a:spcPts val="0"/>
              </a:spcBef>
            </a:pPr>
            <a:r>
              <a:rPr lang="ru" u="sng">
                <a:solidFill>
                  <a:schemeClr val="hlink"/>
                </a:solidFill>
                <a:hlinkClick r:id="rId6"/>
              </a:rPr>
              <a:t>Клиент GIT</a:t>
            </a:r>
            <a:r>
              <a:rPr lang="ru"/>
              <a:t> + популярный GUI </a:t>
            </a:r>
            <a:r>
              <a:rPr lang="ru" u="sng">
                <a:solidFill>
                  <a:schemeClr val="hlink"/>
                </a:solidFill>
                <a:hlinkClick r:id="rId7"/>
              </a:rPr>
              <a:t>Tortoisegit</a:t>
            </a:r>
            <a:r>
              <a:rPr lang="ru"/>
              <a:t> для Win; </a:t>
            </a:r>
            <a:r>
              <a:rPr lang="ru" u="sng">
                <a:solidFill>
                  <a:schemeClr val="hlink"/>
                </a:solidFill>
                <a:hlinkClick r:id="rId8"/>
              </a:rPr>
              <a:t>Sourcetree</a:t>
            </a:r>
            <a:r>
              <a:rPr lang="ru"/>
              <a:t> для MAC</a:t>
            </a:r>
          </a:p>
          <a:p>
            <a:pPr indent="-228600" lvl="0" marL="457200" rtl="0">
              <a:spcBef>
                <a:spcPts val="0"/>
              </a:spcBef>
            </a:pPr>
            <a:r>
              <a:rPr lang="ru" u="sng">
                <a:solidFill>
                  <a:schemeClr val="hlink"/>
                </a:solidFill>
                <a:hlinkClick r:id="rId9"/>
              </a:rPr>
              <a:t>SBT</a:t>
            </a:r>
          </a:p>
          <a:p>
            <a:pPr indent="-228600" lvl="0" marL="457200" rtl="0">
              <a:spcBef>
                <a:spcPts val="0"/>
              </a:spcBef>
            </a:pPr>
            <a:r>
              <a:rPr lang="ru"/>
              <a:t>GITHub школы - </a:t>
            </a:r>
          </a:p>
          <a:p>
            <a:pPr lvl="0" rt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37" name="Shape 337"/>
        <p:cNvGrpSpPr/>
        <p:nvPr/>
      </p:nvGrpSpPr>
      <p:grpSpPr>
        <a:xfrm>
          <a:off x="0" y="0"/>
          <a:ext cx="0" cy="0"/>
          <a:chOff x="0" y="0"/>
          <a:chExt cx="0" cy="0"/>
        </a:xfrm>
      </p:grpSpPr>
      <p:sp>
        <p:nvSpPr>
          <p:cNvPr id="338" name="Shape 33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a:t>
            </a:r>
          </a:p>
        </p:txBody>
      </p:sp>
      <p:sp>
        <p:nvSpPr>
          <p:cNvPr id="339" name="Shape 339"/>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228600" lvl="0" marL="457200" rtl="0">
              <a:spcBef>
                <a:spcPts val="0"/>
              </a:spcBef>
              <a:buClr>
                <a:srgbClr val="434343"/>
              </a:buClr>
              <a:buChar char="●"/>
            </a:pPr>
            <a:r>
              <a:rPr lang="ru">
                <a:solidFill>
                  <a:srgbClr val="434343"/>
                </a:solidFill>
              </a:rPr>
              <a:t>Сопоставление идет до первого подошедшего </a:t>
            </a:r>
            <a:r>
              <a:rPr b="1" lang="ru">
                <a:solidFill>
                  <a:srgbClr val="434343"/>
                </a:solidFill>
              </a:rPr>
              <a:t>case</a:t>
            </a:r>
            <a:r>
              <a:rPr lang="ru">
                <a:solidFill>
                  <a:srgbClr val="434343"/>
                </a:solidFill>
              </a:rPr>
              <a:t>, а не до самого подходящего.</a:t>
            </a:r>
          </a:p>
          <a:p>
            <a:pPr indent="-228600" lvl="0" marL="457200" rtl="0">
              <a:spcBef>
                <a:spcPts val="0"/>
              </a:spcBef>
              <a:buClr>
                <a:srgbClr val="434343"/>
              </a:buClr>
              <a:buChar char="●"/>
            </a:pPr>
            <a:r>
              <a:rPr lang="ru">
                <a:solidFill>
                  <a:srgbClr val="434343"/>
                </a:solidFill>
              </a:rPr>
              <a:t>Pattern matching is exhaustive(исчерпывающий), это значит, что если подходящая ветка обязательно должна быть определена, иначе произойдет исключительная ситуация (Exception).  </a:t>
            </a:r>
          </a:p>
          <a:p>
            <a:pPr indent="-228600" lvl="0" marL="457200" rtl="0">
              <a:spcBef>
                <a:spcPts val="0"/>
              </a:spcBef>
              <a:buClr>
                <a:srgbClr val="434343"/>
              </a:buClr>
              <a:buChar char="●"/>
            </a:pPr>
            <a:r>
              <a:rPr lang="ru">
                <a:solidFill>
                  <a:srgbClr val="434343"/>
                </a:solidFill>
              </a:rPr>
              <a:t>Можно указать default case c помощью конструкции </a:t>
            </a:r>
            <a:r>
              <a:rPr b="1" lang="ru">
                <a:solidFill>
                  <a:srgbClr val="434343"/>
                </a:solidFill>
              </a:rPr>
              <a:t>case _ =&gt;</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40" name="Shape 340"/>
          <p:cNvSpPr txBox="1"/>
          <p:nvPr/>
        </p:nvSpPr>
        <p:spPr>
          <a:xfrm>
            <a:off x="311700" y="2257850"/>
            <a:ext cx="5686200" cy="272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p>
          <a:p>
            <a:pPr lvl="0" rtl="0">
              <a:lnSpc>
                <a:spcPct val="115000"/>
              </a:lnSpc>
              <a:spcBef>
                <a:spcPts val="0"/>
              </a:spcBef>
              <a:spcAft>
                <a:spcPts val="100"/>
              </a:spcAft>
              <a:buNone/>
            </a:pPr>
            <a:r>
              <a:t/>
            </a:r>
            <a:endParaRPr sz="1000">
              <a:solidFill>
                <a:srgbClr val="0000FF"/>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“Something” would be chosen despite that ‘10’ is more precise</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a:t>
            </a:r>
            <a:r>
              <a:rPr b="1" lang="ru" sz="1000">
                <a:solidFill>
                  <a:srgbClr val="008000"/>
                </a:solidFill>
                <a:highlight>
                  <a:srgbClr val="FFFFFF"/>
                </a:highlight>
                <a:latin typeface="Verdana"/>
                <a:ea typeface="Verdana"/>
                <a:cs typeface="Verdana"/>
                <a:sym typeface="Verdana"/>
              </a:rPr>
              <a:t>"Something"</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Compilation error, no matching case</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"eleven"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44" name="Shape 344"/>
        <p:cNvGrpSpPr/>
        <p:nvPr/>
      </p:nvGrpSpPr>
      <p:grpSpPr>
        <a:xfrm>
          <a:off x="0" y="0"/>
          <a:ext cx="0" cy="0"/>
          <a:chOff x="0" y="0"/>
          <a:chExt cx="0" cy="0"/>
        </a:xfrm>
      </p:grpSpPr>
      <p:sp>
        <p:nvSpPr>
          <p:cNvPr id="345" name="Shape 34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a:t>
            </a:r>
          </a:p>
        </p:txBody>
      </p:sp>
      <p:sp>
        <p:nvSpPr>
          <p:cNvPr id="346" name="Shape 346"/>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Возможности Pattern matching в scala</a:t>
            </a:r>
          </a:p>
          <a:p>
            <a:pPr indent="-228600" lvl="0" marL="457200" rtl="0">
              <a:spcBef>
                <a:spcPts val="0"/>
              </a:spcBef>
              <a:buClr>
                <a:srgbClr val="434343"/>
              </a:buClr>
              <a:buChar char="●"/>
            </a:pPr>
            <a:r>
              <a:rPr lang="ru">
                <a:solidFill>
                  <a:srgbClr val="434343"/>
                </a:solidFill>
              </a:rPr>
              <a:t>сопоставление по значению</a:t>
            </a:r>
          </a:p>
          <a:p>
            <a:pPr indent="-228600" lvl="0" marL="457200" rtl="0">
              <a:spcBef>
                <a:spcPts val="0"/>
              </a:spcBef>
              <a:buClr>
                <a:srgbClr val="434343"/>
              </a:buClr>
              <a:buChar char="●"/>
            </a:pPr>
            <a:r>
              <a:rPr lang="ru">
                <a:solidFill>
                  <a:srgbClr val="434343"/>
                </a:solidFill>
              </a:rPr>
              <a:t>сопоставление по типу</a:t>
            </a:r>
          </a:p>
          <a:p>
            <a:pPr indent="-228600" lvl="0" marL="457200" rtl="0">
              <a:spcBef>
                <a:spcPts val="0"/>
              </a:spcBef>
              <a:buClr>
                <a:srgbClr val="434343"/>
              </a:buClr>
              <a:buChar char="●"/>
            </a:pPr>
            <a:r>
              <a:rPr lang="ru">
                <a:solidFill>
                  <a:srgbClr val="434343"/>
                </a:solidFill>
              </a:rPr>
              <a:t>дополнительные IF внутри case</a:t>
            </a:r>
          </a:p>
          <a:p>
            <a:pPr indent="-228600" lvl="0" marL="457200" rtl="0">
              <a:spcBef>
                <a:spcPts val="0"/>
              </a:spcBef>
              <a:buClr>
                <a:srgbClr val="434343"/>
              </a:buClr>
              <a:buChar char="●"/>
            </a:pPr>
            <a:r>
              <a:rPr lang="ru">
                <a:solidFill>
                  <a:srgbClr val="434343"/>
                </a:solidFill>
              </a:rPr>
              <a:t>объединение нескольких case в один с помощью </a:t>
            </a:r>
            <a:r>
              <a:rPr b="1" lang="ru">
                <a:solidFill>
                  <a:srgbClr val="434343"/>
                </a:solidFill>
              </a:rPr>
              <a:t>|</a:t>
            </a:r>
            <a:r>
              <a:rPr lang="ru">
                <a:solidFill>
                  <a:srgbClr val="434343"/>
                </a:solidFill>
              </a:rPr>
              <a:t> </a:t>
            </a:r>
          </a:p>
          <a:p>
            <a:pPr indent="-228600" lvl="0" marL="457200" rtl="0">
              <a:spcBef>
                <a:spcPts val="0"/>
              </a:spcBef>
              <a:buClr>
                <a:srgbClr val="434343"/>
              </a:buClr>
              <a:buChar char="●"/>
            </a:pPr>
            <a:r>
              <a:rPr lang="ru">
                <a:solidFill>
                  <a:srgbClr val="434343"/>
                </a:solidFill>
              </a:rPr>
              <a:t>объявление синонима сопоставленному образцу c помощью </a:t>
            </a:r>
            <a:r>
              <a:rPr b="1" lang="ru">
                <a:solidFill>
                  <a:srgbClr val="434343"/>
                </a:solidFill>
              </a:rPr>
              <a:t>@</a:t>
            </a:r>
          </a:p>
          <a:p>
            <a:pPr indent="-228600" lvl="0" marL="457200" rtl="0">
              <a:spcBef>
                <a:spcPts val="0"/>
              </a:spcBef>
              <a:buClr>
                <a:srgbClr val="434343"/>
              </a:buClr>
              <a:buChar char="●"/>
            </a:pPr>
            <a:r>
              <a:rPr lang="ru">
                <a:solidFill>
                  <a:srgbClr val="434343"/>
                </a:solidFill>
              </a:rPr>
              <a:t>сопоставление с regexp </a:t>
            </a:r>
          </a:p>
          <a:p>
            <a:pPr indent="-228600" lvl="0" marL="457200" rtl="0">
              <a:spcBef>
                <a:spcPts val="0"/>
              </a:spcBef>
              <a:buClr>
                <a:srgbClr val="434343"/>
              </a:buClr>
              <a:buChar char="●"/>
            </a:pPr>
            <a:r>
              <a:rPr lang="ru">
                <a:solidFill>
                  <a:srgbClr val="434343"/>
                </a:solidFill>
              </a:rPr>
              <a:t>задание области определения для PartialFunction</a:t>
            </a:r>
          </a:p>
          <a:p>
            <a:pPr indent="-228600" lvl="0" marL="457200" rtl="0">
              <a:spcBef>
                <a:spcPts val="0"/>
              </a:spcBef>
              <a:buClr>
                <a:srgbClr val="434343"/>
              </a:buClr>
              <a:buChar char="●"/>
            </a:pPr>
            <a:r>
              <a:rPr lang="ru">
                <a:solidFill>
                  <a:srgbClr val="434343"/>
                </a:solidFill>
              </a:rPr>
              <a:t>использование функций экстаркторов(unapply)</a:t>
            </a:r>
          </a:p>
          <a:p>
            <a:pPr lv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47" name="Shape 347"/>
          <p:cNvSpPr txBox="1"/>
          <p:nvPr/>
        </p:nvSpPr>
        <p:spPr>
          <a:xfrm>
            <a:off x="311700" y="3149150"/>
            <a:ext cx="6325500" cy="1836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100">
              <a:solidFill>
                <a:srgbClr val="008000"/>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c: Any = </a:t>
            </a:r>
            <a:r>
              <a:rPr b="1" lang="ru" sz="1000">
                <a:solidFill>
                  <a:srgbClr val="008000"/>
                </a:solidFill>
                <a:highlight>
                  <a:srgbClr val="E4E4FF"/>
                </a:highlight>
                <a:latin typeface="Verdana"/>
                <a:ea typeface="Verdana"/>
                <a:cs typeface="Verdana"/>
                <a:sym typeface="Verdana"/>
              </a:rPr>
              <a:t>"string"</a:t>
            </a:r>
          </a:p>
          <a:p>
            <a:pPr lvl="0" rtl="0">
              <a:lnSpc>
                <a:spcPct val="115000"/>
              </a:lnSpc>
              <a:spcBef>
                <a:spcPts val="0"/>
              </a:spcBef>
              <a:spcAft>
                <a:spcPts val="100"/>
              </a:spcAft>
              <a:buNone/>
            </a:pPr>
            <a:r>
              <a:t/>
            </a:r>
            <a:endParaRPr b="1" sz="1000">
              <a:solidFill>
                <a:srgbClr val="00800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c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b="1" lang="ru" sz="1000">
                <a:solidFill>
                  <a:srgbClr val="008000"/>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"exact match"</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c: </a:t>
            </a:r>
            <a:r>
              <a:rPr lang="ru" sz="1000">
                <a:solidFill>
                  <a:srgbClr val="20999D"/>
                </a:solidFill>
                <a:highlight>
                  <a:srgbClr val="FFFFFF"/>
                </a:highlight>
                <a:latin typeface="Verdana"/>
                <a:ea typeface="Verdana"/>
                <a:cs typeface="Verdana"/>
                <a:sym typeface="Verdana"/>
              </a:rPr>
              <a:t>String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c == </a:t>
            </a:r>
            <a:r>
              <a:rPr b="1" lang="ru" sz="1000">
                <a:solidFill>
                  <a:srgbClr val="008000"/>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 ==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"type match, does the same as the previous case"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a:t>
            </a:r>
            <a:r>
              <a:rPr b="1" lang="ru" sz="1000">
                <a:solidFill>
                  <a:srgbClr val="008000"/>
                </a:solidFill>
                <a:highlight>
                  <a:srgbClr val="FFFFFF"/>
                </a:highlight>
                <a:latin typeface="Verdana"/>
                <a:ea typeface="Verdana"/>
                <a:cs typeface="Verdana"/>
                <a:sym typeface="Verdana"/>
              </a:rPr>
              <a:t>"won't match, because c is a string"</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everything @ _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(everything)</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51" name="Shape 351"/>
        <p:cNvGrpSpPr/>
        <p:nvPr/>
      </p:nvGrpSpPr>
      <p:grpSpPr>
        <a:xfrm>
          <a:off x="0" y="0"/>
          <a:ext cx="0" cy="0"/>
          <a:chOff x="0" y="0"/>
          <a:chExt cx="0" cy="0"/>
        </a:xfrm>
      </p:grpSpPr>
      <p:sp>
        <p:nvSpPr>
          <p:cNvPr id="352" name="Shape 35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a:t>
            </a:r>
          </a:p>
        </p:txBody>
      </p:sp>
      <p:sp>
        <p:nvSpPr>
          <p:cNvPr id="353" name="Shape 353"/>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Pattern matching для кейс классов</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54" name="Shape 354"/>
          <p:cNvSpPr txBox="1"/>
          <p:nvPr/>
        </p:nvSpPr>
        <p:spPr>
          <a:xfrm>
            <a:off x="311700" y="1577425"/>
            <a:ext cx="5686200" cy="2360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Address(city: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country: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street: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building: Int)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kremlin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"Moscow"</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"Kremlin"</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whiteHouse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"Washington DC"</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"Pennsylvania Avenue"</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1600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kremlin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inRussian@</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(inRussian.city)</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inUSA@</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(inUSA.city)</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somewhereElse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"Terra incognita!"</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58" name="Shape 358"/>
        <p:cNvGrpSpPr/>
        <p:nvPr/>
      </p:nvGrpSpPr>
      <p:grpSpPr>
        <a:xfrm>
          <a:off x="0" y="0"/>
          <a:ext cx="0" cy="0"/>
          <a:chOff x="0" y="0"/>
          <a:chExt cx="0" cy="0"/>
        </a:xfrm>
      </p:grpSpPr>
      <p:sp>
        <p:nvSpPr>
          <p:cNvPr id="359" name="Shape 35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a:t>
            </a:r>
          </a:p>
        </p:txBody>
      </p:sp>
      <p:sp>
        <p:nvSpPr>
          <p:cNvPr id="360" name="Shape 360"/>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Pattern matching для коллекций</a:t>
            </a:r>
          </a:p>
          <a:p>
            <a:pPr indent="0" lvl="0" marL="0" rtl="0">
              <a:spcBef>
                <a:spcPts val="0"/>
              </a:spcBef>
              <a:buNone/>
            </a:pPr>
            <a:r>
              <a:rPr lang="ru" sz="1800">
                <a:solidFill>
                  <a:srgbClr val="434343"/>
                </a:solidFill>
              </a:rPr>
              <a:t>	</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Сопоставление с образцом работает для коллекций и кейс классов благодаря методу unapply в объектах компаньонах. Подробнее этот механизм рассмотрен чуть ниже в разделе, посвященном объектам.</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61" name="Shape 361"/>
          <p:cNvSpPr txBox="1"/>
          <p:nvPr/>
        </p:nvSpPr>
        <p:spPr>
          <a:xfrm>
            <a:off x="351150" y="1526700"/>
            <a:ext cx="5686200" cy="2112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print list in reverse order</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6</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8</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100500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printList(list: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[Int]): Unit = list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Nil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tail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printList(tail)</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r>
              <a:rPr i="1" lang="ru" sz="1000">
                <a:solidFill>
                  <a:srgbClr val="808080"/>
                </a:solidFill>
                <a:highlight>
                  <a:srgbClr val="FFFFFF"/>
                </a:highlight>
                <a:latin typeface="Verdana"/>
                <a:ea typeface="Verdana"/>
                <a:cs typeface="Verdana"/>
                <a:sym typeface="Verdana"/>
              </a:rPr>
              <a:t>// TODO fix compilation warning</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printList(list)</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65" name="Shape 365"/>
        <p:cNvGrpSpPr/>
        <p:nvPr/>
      </p:nvGrpSpPr>
      <p:grpSpPr>
        <a:xfrm>
          <a:off x="0" y="0"/>
          <a:ext cx="0" cy="0"/>
          <a:chOff x="0" y="0"/>
          <a:chExt cx="0" cy="0"/>
        </a:xfrm>
      </p:grpSpPr>
      <p:sp>
        <p:nvSpPr>
          <p:cNvPr id="366" name="Shape 36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 Задания</a:t>
            </a:r>
          </a:p>
        </p:txBody>
      </p:sp>
      <p:sp>
        <p:nvSpPr>
          <p:cNvPr id="367" name="Shape 367"/>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Разберите вещи по коробкам, воспользовавшись pattern matching</a:t>
            </a:r>
          </a:p>
          <a:p>
            <a:pPr indent="457200" lvl="0" marL="0" rtl="0">
              <a:spcBef>
                <a:spcPts val="0"/>
              </a:spcBef>
              <a:buNone/>
            </a:pPr>
            <a:r>
              <a:rPr b="1" lang="ru" sz="1800">
                <a:solidFill>
                  <a:srgbClr val="434343"/>
                </a:solidFill>
              </a:rPr>
              <a:t>lectures.matching.SortingStuff</a:t>
            </a:r>
          </a:p>
          <a:p>
            <a:pPr indent="0" lvl="0" marL="0" rtl="0">
              <a:spcBef>
                <a:spcPts val="0"/>
              </a:spcBef>
              <a:buNone/>
            </a:pPr>
            <a:r>
              <a:rPr lang="ru" sz="1800">
                <a:solidFill>
                  <a:srgbClr val="434343"/>
                </a:solidFill>
              </a:rPr>
              <a:t>	</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71" name="Shape 371"/>
        <p:cNvGrpSpPr/>
        <p:nvPr/>
      </p:nvGrpSpPr>
      <p:grpSpPr>
        <a:xfrm>
          <a:off x="0" y="0"/>
          <a:ext cx="0" cy="0"/>
          <a:chOff x="0" y="0"/>
          <a:chExt cx="0" cy="0"/>
        </a:xfrm>
      </p:grpSpPr>
      <p:sp>
        <p:nvSpPr>
          <p:cNvPr id="372" name="Shape 3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r>
              <a:rPr lang="ru">
                <a:solidFill>
                  <a:srgbClr val="666666"/>
                </a:solidFill>
              </a:rPr>
              <a:t>Partial functions</a:t>
            </a:r>
          </a:p>
        </p:txBody>
      </p:sp>
      <p:sp>
        <p:nvSpPr>
          <p:cNvPr id="373" name="Shape 373"/>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Partial functions</a:t>
            </a:r>
          </a:p>
          <a:p>
            <a:pPr indent="0" lvl="0" marL="0" rtl="0">
              <a:spcBef>
                <a:spcPts val="0"/>
              </a:spcBef>
              <a:buNone/>
            </a:pPr>
            <a:r>
              <a:rPr lang="ru" sz="1800">
                <a:solidFill>
                  <a:srgbClr val="434343"/>
                </a:solidFill>
              </a:rPr>
              <a:t>	</a:t>
            </a:r>
            <a:r>
              <a:rPr lang="ru">
                <a:solidFill>
                  <a:srgbClr val="434343"/>
                </a:solidFill>
              </a:rPr>
              <a:t>Понятие partial function пришло из математики.  Оно обозначает функцию, для которой область определения содержит лишь часть числовой прямой. В scala, partial function обозначает функцию, для которой область определения вычисляется.</a:t>
            </a:r>
          </a:p>
          <a:p>
            <a:pPr indent="0" lvl="0" marL="0" rtl="0">
              <a:spcBef>
                <a:spcPts val="0"/>
              </a:spcBef>
              <a:buNone/>
            </a:pPr>
            <a:r>
              <a:rPr lang="ru">
                <a:solidFill>
                  <a:srgbClr val="434343"/>
                </a:solidFill>
              </a:rPr>
              <a:t>	PartialFunction - это функция одного аргумента (Function1)</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74" name="Shape 374"/>
          <p:cNvSpPr txBox="1"/>
          <p:nvPr/>
        </p:nvSpPr>
        <p:spPr>
          <a:xfrm>
            <a:off x="311699" y="2462250"/>
            <a:ext cx="6169500" cy="2523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from package scala</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PartialFunction[</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scala.AnyRef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scala.Function1[</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pf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PartialFunction[Int, String] {</a:t>
            </a: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apply(d: Int) = </a:t>
            </a:r>
            <a:r>
              <a:rPr b="1" lang="ru" sz="1000">
                <a:solidFill>
                  <a:srgbClr val="008000"/>
                </a:solidFill>
                <a:highlight>
                  <a:srgbClr val="E4E4FF"/>
                </a:highlight>
                <a:latin typeface="Verdana"/>
                <a:ea typeface="Verdana"/>
                <a:cs typeface="Verdana"/>
                <a:sym typeface="Verdana"/>
              </a:rPr>
              <a:t>"" </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42 </a:t>
            </a:r>
            <a:r>
              <a:rPr lang="ru" sz="1000">
                <a:solidFill>
                  <a:schemeClr val="dk1"/>
                </a:solidFill>
                <a:highlight>
                  <a:srgbClr val="E4E4FF"/>
                </a:highlight>
                <a:latin typeface="Verdana"/>
                <a:ea typeface="Verdana"/>
                <a:cs typeface="Verdana"/>
                <a:sym typeface="Verdana"/>
              </a:rPr>
              <a:t>/ d</a:t>
            </a:r>
          </a:p>
          <a:p>
            <a:pPr lvl="0" rtl="0">
              <a:lnSpc>
                <a:spcPct val="115000"/>
              </a:lnSpc>
              <a:spcBef>
                <a:spcPts val="0"/>
              </a:spcBef>
              <a:spcAft>
                <a:spcPts val="100"/>
              </a:spcAft>
              <a:buNone/>
            </a:pPr>
            <a:r>
              <a:t/>
            </a:r>
            <a:endParaRPr sz="1000">
              <a:solidFill>
                <a:schemeClr val="dk1"/>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isDefinedAt(d: Int) = d != </a:t>
            </a:r>
            <a:r>
              <a:rPr lang="ru" sz="1000">
                <a:solidFill>
                  <a:srgbClr val="0000FF"/>
                </a:solidFill>
                <a:highlight>
                  <a:srgbClr val="E4E4FF"/>
                </a:highlight>
                <a:latin typeface="Verdana"/>
                <a:ea typeface="Verdana"/>
                <a:cs typeface="Verdana"/>
                <a:sym typeface="Verdana"/>
              </a:rPr>
              <a:t>0</a:t>
            </a: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despite the fact, that isDefinedAt == false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we still can apply a function to an argument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r>
              <a:rPr i="1" lang="ru" sz="1000">
                <a:solidFill>
                  <a:srgbClr val="808080"/>
                </a:solidFill>
                <a:highlight>
                  <a:srgbClr val="FFFFFF"/>
                </a:highlight>
                <a:latin typeface="Verdana"/>
                <a:ea typeface="Verdana"/>
                <a:cs typeface="Verdana"/>
                <a:sym typeface="Verdana"/>
              </a:rPr>
              <a:t>// the same as pf.apply(0</a:t>
            </a:r>
            <a:r>
              <a:rPr i="1" lang="ru" sz="1100">
                <a:solidFill>
                  <a:srgbClr val="808080"/>
                </a:solidFill>
                <a:highlight>
                  <a:srgbClr val="FFFFFF"/>
                </a:highlight>
                <a:latin typeface="Courier New"/>
                <a:ea typeface="Courier New"/>
                <a:cs typeface="Courier New"/>
                <a:sym typeface="Courier New"/>
              </a:rPr>
              <a:t>)</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78" name="Shape 378"/>
        <p:cNvGrpSpPr/>
        <p:nvPr/>
      </p:nvGrpSpPr>
      <p:grpSpPr>
        <a:xfrm>
          <a:off x="0" y="0"/>
          <a:ext cx="0" cy="0"/>
          <a:chOff x="0" y="0"/>
          <a:chExt cx="0" cy="0"/>
        </a:xfrm>
      </p:grpSpPr>
      <p:sp>
        <p:nvSpPr>
          <p:cNvPr id="379" name="Shape 37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r>
              <a:rPr lang="ru">
                <a:solidFill>
                  <a:srgbClr val="666666"/>
                </a:solidFill>
              </a:rPr>
              <a:t>Partial functions</a:t>
            </a:r>
          </a:p>
        </p:txBody>
      </p:sp>
      <p:sp>
        <p:nvSpPr>
          <p:cNvPr id="380" name="Shape 380"/>
          <p:cNvSpPr txBox="1"/>
          <p:nvPr/>
        </p:nvSpPr>
        <p:spPr>
          <a:xfrm>
            <a:off x="311700" y="1053950"/>
            <a:ext cx="8520600" cy="38397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Partial functions</a:t>
            </a:r>
          </a:p>
          <a:p>
            <a:pPr indent="0" lvl="0" marL="0" rtl="0">
              <a:spcBef>
                <a:spcPts val="0"/>
              </a:spcBef>
              <a:buNone/>
            </a:pPr>
            <a:r>
              <a:rPr lang="ru">
                <a:solidFill>
                  <a:srgbClr val="434343"/>
                </a:solidFill>
              </a:rPr>
              <a:t>В примере выше </a:t>
            </a:r>
          </a:p>
          <a:p>
            <a:pPr indent="-228600" lvl="0" marL="1371600" rtl="0">
              <a:spcBef>
                <a:spcPts val="0"/>
              </a:spcBef>
              <a:buClr>
                <a:srgbClr val="434343"/>
              </a:buClr>
              <a:buChar char="●"/>
            </a:pPr>
            <a:r>
              <a:rPr b="1" lang="ru">
                <a:solidFill>
                  <a:srgbClr val="434343"/>
                </a:solidFill>
              </a:rPr>
              <a:t>def apply(d: Int) -  </a:t>
            </a:r>
            <a:r>
              <a:rPr lang="ru">
                <a:solidFill>
                  <a:srgbClr val="434343"/>
                </a:solidFill>
              </a:rPr>
              <a:t>метод, который будет выполнен при вызове функции</a:t>
            </a:r>
          </a:p>
          <a:p>
            <a:pPr indent="-228600" lvl="0" marL="1371600" rtl="0">
              <a:spcBef>
                <a:spcPts val="0"/>
              </a:spcBef>
              <a:buClr>
                <a:srgbClr val="434343"/>
              </a:buClr>
              <a:buChar char="●"/>
            </a:pPr>
            <a:r>
              <a:rPr b="1" lang="ru">
                <a:solidFill>
                  <a:srgbClr val="434343"/>
                </a:solidFill>
              </a:rPr>
              <a:t>def isDefinedAt(d: Int)  - </a:t>
            </a:r>
            <a:r>
              <a:rPr lang="ru">
                <a:solidFill>
                  <a:srgbClr val="434343"/>
                </a:solidFill>
              </a:rPr>
              <a:t>метод, вычисляющий область определения функции</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Для partial function есть сокращенная запись.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Не путайте сокращенную запись PartialFunction с pattern Matching</a:t>
            </a:r>
          </a:p>
        </p:txBody>
      </p:sp>
      <p:sp>
        <p:nvSpPr>
          <p:cNvPr id="381" name="Shape 381"/>
          <p:cNvSpPr txBox="1"/>
          <p:nvPr/>
        </p:nvSpPr>
        <p:spPr>
          <a:xfrm>
            <a:off x="311699" y="2284700"/>
            <a:ext cx="6169500" cy="1899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It does the same but using pattern matching</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pf2: PartialFunction[Int,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d: Int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d != </a:t>
            </a:r>
            <a:r>
              <a:rPr lang="ru" sz="1000">
                <a:solidFill>
                  <a:srgbClr val="0000FF"/>
                </a:solidFill>
                <a:highlight>
                  <a:srgbClr val="FFFFFF"/>
                </a:highlight>
                <a:latin typeface="Verdana"/>
                <a:ea typeface="Verdana"/>
                <a:cs typeface="Verdana"/>
                <a:sym typeface="Verdana"/>
              </a:rPr>
              <a:t>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42 </a:t>
            </a:r>
            <a:r>
              <a:rPr lang="ru" sz="1000">
                <a:solidFill>
                  <a:schemeClr val="dk1"/>
                </a:solidFill>
                <a:highlight>
                  <a:srgbClr val="FFFFFF"/>
                </a:highlight>
                <a:latin typeface="Verdana"/>
                <a:ea typeface="Verdana"/>
                <a:cs typeface="Verdana"/>
                <a:sym typeface="Verdana"/>
              </a:rPr>
              <a:t>/ 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pf2.isDefinedAt(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Still error! But another one</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pf2(</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85" name="Shape 385"/>
        <p:cNvGrpSpPr/>
        <p:nvPr/>
      </p:nvGrpSpPr>
      <p:grpSpPr>
        <a:xfrm>
          <a:off x="0" y="0"/>
          <a:ext cx="0" cy="0"/>
          <a:chOff x="0" y="0"/>
          <a:chExt cx="0" cy="0"/>
        </a:xfrm>
      </p:grpSpPr>
      <p:sp>
        <p:nvSpPr>
          <p:cNvPr id="386" name="Shape 3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r>
              <a:rPr lang="ru">
                <a:solidFill>
                  <a:srgbClr val="666666"/>
                </a:solidFill>
              </a:rPr>
              <a:t>Partial functions</a:t>
            </a:r>
          </a:p>
        </p:txBody>
      </p:sp>
      <p:sp>
        <p:nvSpPr>
          <p:cNvPr id="387" name="Shape 387"/>
          <p:cNvSpPr txBox="1"/>
          <p:nvPr/>
        </p:nvSpPr>
        <p:spPr>
          <a:xfrm>
            <a:off x="311700" y="1053950"/>
            <a:ext cx="8520600" cy="40539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Partial functions</a:t>
            </a:r>
          </a:p>
          <a:p>
            <a:pPr indent="457200" lvl="0" marL="0" rtl="0">
              <a:spcBef>
                <a:spcPts val="0"/>
              </a:spcBef>
              <a:buNone/>
            </a:pPr>
            <a:r>
              <a:rPr lang="ru">
                <a:solidFill>
                  <a:srgbClr val="434343"/>
                </a:solidFill>
              </a:rPr>
              <a:t>Метод </a:t>
            </a:r>
            <a:r>
              <a:rPr b="1" lang="ru">
                <a:solidFill>
                  <a:srgbClr val="434343"/>
                </a:solidFill>
              </a:rPr>
              <a:t>lift </a:t>
            </a:r>
            <a:r>
              <a:rPr lang="ru">
                <a:solidFill>
                  <a:srgbClr val="434343"/>
                </a:solidFill>
              </a:rPr>
              <a:t>превращает </a:t>
            </a:r>
            <a:r>
              <a:rPr b="1" lang="ru">
                <a:solidFill>
                  <a:srgbClr val="434343"/>
                </a:solidFill>
              </a:rPr>
              <a:t>PartialFunction[-A, +B]</a:t>
            </a:r>
            <a:r>
              <a:rPr lang="ru">
                <a:solidFill>
                  <a:srgbClr val="434343"/>
                </a:solidFill>
              </a:rPr>
              <a:t> в </a:t>
            </a:r>
            <a:r>
              <a:rPr b="1" lang="ru">
                <a:solidFill>
                  <a:srgbClr val="434343"/>
                </a:solidFill>
              </a:rPr>
              <a:t>scala.Function1[A, scala.Option[B]]</a:t>
            </a:r>
          </a:p>
          <a:p>
            <a:pPr indent="0" lvl="0" marL="0" rtl="0">
              <a:spcBef>
                <a:spcPts val="0"/>
              </a:spcBef>
              <a:buNone/>
            </a:pPr>
            <a:r>
              <a:rPr lang="ru">
                <a:solidFill>
                  <a:srgbClr val="434343"/>
                </a:solidFill>
              </a:rPr>
              <a:t>Это избавляет от необходимости проверять isDefined каждый раз, перед вызовом partial function. </a:t>
            </a: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PartialFunction активно применяется в scala.collection. </a:t>
            </a:r>
          </a:p>
        </p:txBody>
      </p:sp>
      <p:sp>
        <p:nvSpPr>
          <p:cNvPr id="388" name="Shape 388"/>
          <p:cNvSpPr txBox="1"/>
          <p:nvPr/>
        </p:nvSpPr>
        <p:spPr>
          <a:xfrm>
            <a:off x="311699" y="1988750"/>
            <a:ext cx="6169500" cy="751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liftedPf =  </a:t>
            </a:r>
            <a:r>
              <a:rPr lang="ru" sz="1000">
                <a:solidFill>
                  <a:schemeClr val="dk1"/>
                </a:solidFill>
                <a:highlight>
                  <a:srgbClr val="E4E4FF"/>
                </a:highlight>
                <a:latin typeface="Verdana"/>
                <a:ea typeface="Verdana"/>
                <a:cs typeface="Verdana"/>
                <a:sym typeface="Verdana"/>
              </a:rPr>
              <a:t>pf2.lift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15</a:t>
            </a:r>
            <a:r>
              <a:rPr lang="ru" sz="1000">
                <a:solidFill>
                  <a:schemeClr val="dk1"/>
                </a:solidFill>
                <a:highlight>
                  <a:srgbClr val="FFFFFF"/>
                </a:highlight>
                <a:latin typeface="Verdana"/>
                <a:ea typeface="Verdana"/>
                <a:cs typeface="Verdana"/>
                <a:sym typeface="Verdana"/>
              </a:rPr>
              <a:t>)</a:t>
            </a:r>
          </a:p>
        </p:txBody>
      </p:sp>
      <p:sp>
        <p:nvSpPr>
          <p:cNvPr id="389" name="Shape 389"/>
          <p:cNvSpPr txBox="1"/>
          <p:nvPr/>
        </p:nvSpPr>
        <p:spPr>
          <a:xfrm>
            <a:off x="311699" y="3225775"/>
            <a:ext cx="6169500" cy="1722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list  = </a:t>
            </a:r>
            <a:r>
              <a:rPr lang="ru" sz="1000">
                <a:solidFill>
                  <a:schemeClr val="dk1"/>
                </a:solidFill>
                <a:highlight>
                  <a:srgbClr val="E4E4FF"/>
                </a:highlight>
                <a:latin typeface="Verdana"/>
                <a:ea typeface="Verdana"/>
                <a:cs typeface="Verdana"/>
                <a:sym typeface="Verdana"/>
              </a:rPr>
              <a:t>List(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3</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5</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6</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"4"</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pf, pf2)</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//list.isDefinedAt(pf _) // no such signature</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list.isDefinedAt(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 strange method in List</a:t>
            </a:r>
          </a:p>
          <a:p>
            <a:pPr lvl="0" rtl="0">
              <a:lnSpc>
                <a:spcPct val="115000"/>
              </a:lnSpc>
              <a:spcBef>
                <a:spcPts val="0"/>
              </a:spcBef>
              <a:spcAft>
                <a:spcPts val="100"/>
              </a:spcAft>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List[Any] -&gt; List[Int]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list.collect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i</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93" name="Shape 393"/>
        <p:cNvGrpSpPr/>
        <p:nvPr/>
      </p:nvGrpSpPr>
      <p:grpSpPr>
        <a:xfrm>
          <a:off x="0" y="0"/>
          <a:ext cx="0" cy="0"/>
          <a:chOff x="0" y="0"/>
          <a:chExt cx="0" cy="0"/>
        </a:xfrm>
      </p:grpSpPr>
      <p:sp>
        <p:nvSpPr>
          <p:cNvPr id="394" name="Shape 39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r>
              <a:rPr lang="ru">
                <a:solidFill>
                  <a:srgbClr val="666666"/>
                </a:solidFill>
              </a:rPr>
              <a:t>Partial functions. Задания</a:t>
            </a:r>
          </a:p>
        </p:txBody>
      </p:sp>
      <p:sp>
        <p:nvSpPr>
          <p:cNvPr id="395" name="Shape 395"/>
          <p:cNvSpPr txBox="1"/>
          <p:nvPr/>
        </p:nvSpPr>
        <p:spPr>
          <a:xfrm>
            <a:off x="311700" y="1053950"/>
            <a:ext cx="8520600" cy="40539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Помогите реализовать авторизацию.</a:t>
            </a:r>
          </a:p>
          <a:p>
            <a:pPr indent="0" lvl="0" marL="0" rtl="0">
              <a:spcBef>
                <a:spcPts val="0"/>
              </a:spcBef>
              <a:buNone/>
            </a:pPr>
            <a:r>
              <a:rPr b="1" lang="ru">
                <a:solidFill>
                  <a:srgbClr val="434343"/>
                </a:solidFill>
              </a:rPr>
              <a:t>	lectures.functions.Authentication</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99" name="Shape 399"/>
        <p:cNvGrpSpPr/>
        <p:nvPr/>
      </p:nvGrpSpPr>
      <p:grpSpPr>
        <a:xfrm>
          <a:off x="0" y="0"/>
          <a:ext cx="0" cy="0"/>
          <a:chOff x="0" y="0"/>
          <a:chExt cx="0" cy="0"/>
        </a:xfrm>
      </p:grpSpPr>
      <p:sp>
        <p:nvSpPr>
          <p:cNvPr id="400" name="Shape 4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01" name="Shape 401"/>
          <p:cNvSpPr txBox="1"/>
          <p:nvPr/>
        </p:nvSpPr>
        <p:spPr>
          <a:xfrm>
            <a:off x="311700" y="1199925"/>
            <a:ext cx="8520600" cy="3350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Обзор коллекций</a:t>
            </a:r>
          </a:p>
          <a:p>
            <a:pPr indent="-228600" lvl="0" marL="914400" rtl="0">
              <a:spcBef>
                <a:spcPts val="0"/>
              </a:spcBef>
              <a:buClr>
                <a:srgbClr val="434343"/>
              </a:buClr>
              <a:buChar char="●"/>
            </a:pPr>
            <a:r>
              <a:rPr lang="ru">
                <a:solidFill>
                  <a:srgbClr val="434343"/>
                </a:solidFill>
              </a:rPr>
              <a:t>большинство коллекции в scala находятся в пакете </a:t>
            </a:r>
            <a:r>
              <a:rPr b="1" lang="ru">
                <a:solidFill>
                  <a:srgbClr val="434343"/>
                </a:solidFill>
              </a:rPr>
              <a:t>scala.collection</a:t>
            </a:r>
          </a:p>
          <a:p>
            <a:pPr indent="-228600" lvl="0" marL="914400" rtl="0">
              <a:spcBef>
                <a:spcPts val="0"/>
              </a:spcBef>
              <a:buClr>
                <a:srgbClr val="434343"/>
              </a:buClr>
              <a:buChar char="●"/>
            </a:pPr>
            <a:r>
              <a:rPr lang="ru">
                <a:solidFill>
                  <a:srgbClr val="434343"/>
                </a:solidFill>
              </a:rPr>
              <a:t>пакет разделяет коллекции на 3 категории</a:t>
            </a:r>
          </a:p>
          <a:p>
            <a:pPr indent="-228600" lvl="1" marL="1828800" rtl="0">
              <a:spcBef>
                <a:spcPts val="0"/>
              </a:spcBef>
              <a:buClr>
                <a:srgbClr val="434343"/>
              </a:buClr>
              <a:buChar char="○"/>
            </a:pPr>
            <a:r>
              <a:rPr lang="ru">
                <a:solidFill>
                  <a:srgbClr val="434343"/>
                </a:solidFill>
              </a:rPr>
              <a:t>в корне пакета </a:t>
            </a:r>
            <a:r>
              <a:rPr b="1" lang="ru">
                <a:solidFill>
                  <a:srgbClr val="434343"/>
                </a:solidFill>
              </a:rPr>
              <a:t>scala.collection </a:t>
            </a:r>
            <a:r>
              <a:rPr lang="ru">
                <a:solidFill>
                  <a:srgbClr val="434343"/>
                </a:solidFill>
              </a:rPr>
              <a:t>находятся корневые трейты коллекций</a:t>
            </a:r>
          </a:p>
          <a:p>
            <a:pPr indent="-228600" lvl="1" marL="1828800" rtl="0">
              <a:spcBef>
                <a:spcPts val="0"/>
              </a:spcBef>
              <a:buClr>
                <a:srgbClr val="434343"/>
              </a:buClr>
              <a:buChar char="○"/>
            </a:pPr>
            <a:r>
              <a:rPr lang="ru">
                <a:solidFill>
                  <a:srgbClr val="434343"/>
                </a:solidFill>
              </a:rPr>
              <a:t>в пакете </a:t>
            </a:r>
            <a:r>
              <a:rPr b="1" lang="ru">
                <a:solidFill>
                  <a:srgbClr val="434343"/>
                </a:solidFill>
              </a:rPr>
              <a:t>scala.collection.immutable</a:t>
            </a:r>
            <a:r>
              <a:rPr lang="ru">
                <a:solidFill>
                  <a:srgbClr val="434343"/>
                </a:solidFill>
              </a:rPr>
              <a:t> находятся иммутабльные реализации коллекций</a:t>
            </a:r>
          </a:p>
          <a:p>
            <a:pPr indent="-228600" lvl="1" marL="1828800" rtl="0">
              <a:spcBef>
                <a:spcPts val="0"/>
              </a:spcBef>
              <a:buClr>
                <a:srgbClr val="434343"/>
              </a:buClr>
              <a:buChar char="○"/>
            </a:pPr>
            <a:r>
              <a:rPr lang="ru">
                <a:solidFill>
                  <a:srgbClr val="434343"/>
                </a:solidFill>
              </a:rPr>
              <a:t>в пакете </a:t>
            </a:r>
            <a:r>
              <a:rPr b="1" lang="ru">
                <a:solidFill>
                  <a:srgbClr val="434343"/>
                </a:solidFill>
              </a:rPr>
              <a:t>scala.collection.mutable </a:t>
            </a:r>
            <a:r>
              <a:rPr lang="ru">
                <a:solidFill>
                  <a:srgbClr val="434343"/>
                </a:solidFill>
              </a:rPr>
              <a:t>находятся мутабильные реализации</a:t>
            </a:r>
            <a:r>
              <a:rPr b="1" lang="ru">
                <a:solidFill>
                  <a:srgbClr val="434343"/>
                </a:solidFill>
              </a:rPr>
              <a:t>. </a:t>
            </a:r>
            <a:r>
              <a:rPr lang="ru">
                <a:solidFill>
                  <a:srgbClr val="434343"/>
                </a:solidFill>
              </a:rPr>
              <a:t>Т.е. реализации коллекций, которые можно модифицировать не создавая новую копию исходной коллекции</a:t>
            </a:r>
          </a:p>
          <a:p>
            <a:pPr lvl="0" rtl="0">
              <a:spcBef>
                <a:spcPts val="0"/>
              </a:spcBef>
              <a:buNone/>
            </a:pPr>
            <a:r>
              <a:t/>
            </a:r>
            <a:endParaRPr>
              <a:solidFill>
                <a:srgbClr val="434343"/>
              </a:solidFill>
            </a:endParaRPr>
          </a:p>
          <a:p>
            <a:pPr indent="457200" lvl="0" marL="457200" rtl="0">
              <a:spcBef>
                <a:spcPts val="0"/>
              </a:spcBef>
              <a:buNone/>
            </a:pPr>
            <a:r>
              <a:rPr lang="ru">
                <a:solidFill>
                  <a:srgbClr val="434343"/>
                </a:solidFill>
              </a:rPr>
              <a:t>Иерархия коллекций в скале имеет более разветвленную структуру, чем в java, это связано с желанием создателей языка разделить интерфейсы на более мелкия части, что бы повысить переиспользываемость кода и лучше выделить семантические единицы реализации.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83" name="Shape 83"/>
          <p:cNvSpPr txBox="1"/>
          <p:nvPr>
            <p:ph idx="1" type="body"/>
          </p:nvPr>
        </p:nvSpPr>
        <p:spPr>
          <a:xfrm>
            <a:off x="311700" y="1152475"/>
            <a:ext cx="8520600" cy="3881700"/>
          </a:xfrm>
          <a:prstGeom prst="rect">
            <a:avLst/>
          </a:prstGeom>
        </p:spPr>
        <p:txBody>
          <a:bodyPr anchorCtr="0" anchor="t" bIns="91425" lIns="91425" rIns="91425" tIns="91425">
            <a:noAutofit/>
          </a:bodyPr>
          <a:lstStyle/>
          <a:p>
            <a:pPr lvl="0">
              <a:spcBef>
                <a:spcPts val="0"/>
              </a:spcBef>
              <a:buNone/>
            </a:pPr>
            <a:r>
              <a:rPr lang="ru">
                <a:solidFill>
                  <a:srgbClr val="434343"/>
                </a:solidFill>
              </a:rPr>
              <a:t>Классификация </a:t>
            </a:r>
          </a:p>
          <a:p>
            <a:pPr indent="-228600" lvl="0" marL="457200" rtl="0">
              <a:spcBef>
                <a:spcPts val="0"/>
              </a:spcBef>
              <a:buClr>
                <a:srgbClr val="434343"/>
              </a:buClr>
            </a:pPr>
            <a:r>
              <a:rPr lang="ru">
                <a:solidFill>
                  <a:srgbClr val="434343"/>
                </a:solidFill>
              </a:rPr>
              <a:t>Реализация. </a:t>
            </a:r>
          </a:p>
          <a:p>
            <a:pPr indent="-228600" lvl="1" marL="914400" rtl="0">
              <a:spcBef>
                <a:spcPts val="0"/>
              </a:spcBef>
              <a:buClr>
                <a:srgbClr val="434343"/>
              </a:buClr>
            </a:pPr>
            <a:r>
              <a:rPr lang="ru">
                <a:solidFill>
                  <a:srgbClr val="434343"/>
                </a:solidFill>
              </a:rPr>
              <a:t>Интерпретируемые</a:t>
            </a:r>
          </a:p>
          <a:p>
            <a:pPr indent="-228600" lvl="1" marL="914400" rtl="0">
              <a:spcBef>
                <a:spcPts val="0"/>
              </a:spcBef>
              <a:buClr>
                <a:srgbClr val="434343"/>
              </a:buClr>
            </a:pPr>
            <a:r>
              <a:rPr lang="ru">
                <a:solidFill>
                  <a:srgbClr val="434343"/>
                </a:solidFill>
              </a:rPr>
              <a:t>Компилируемые (JIT, AOT)</a:t>
            </a:r>
          </a:p>
          <a:p>
            <a:pPr indent="-228600" lvl="0" marL="457200" rtl="0">
              <a:spcBef>
                <a:spcPts val="0"/>
              </a:spcBef>
              <a:buClr>
                <a:srgbClr val="434343"/>
              </a:buClr>
            </a:pPr>
            <a:r>
              <a:rPr lang="ru">
                <a:solidFill>
                  <a:srgbClr val="434343"/>
                </a:solidFill>
              </a:rPr>
              <a:t>Требование к типам данных</a:t>
            </a:r>
          </a:p>
          <a:p>
            <a:pPr indent="-228600" lvl="1" marL="914400" rtl="0">
              <a:spcBef>
                <a:spcPts val="0"/>
              </a:spcBef>
              <a:buClr>
                <a:srgbClr val="434343"/>
              </a:buClr>
            </a:pPr>
            <a:r>
              <a:rPr lang="ru">
                <a:solidFill>
                  <a:srgbClr val="434343"/>
                </a:solidFill>
              </a:rPr>
              <a:t>Не типизированные</a:t>
            </a:r>
          </a:p>
          <a:p>
            <a:pPr indent="-228600" lvl="1" marL="914400" rtl="0">
              <a:spcBef>
                <a:spcPts val="0"/>
              </a:spcBef>
              <a:buClr>
                <a:srgbClr val="434343"/>
              </a:buClr>
            </a:pPr>
            <a:r>
              <a:rPr lang="ru">
                <a:solidFill>
                  <a:srgbClr val="434343"/>
                </a:solidFill>
              </a:rPr>
              <a:t>Строго типизированные</a:t>
            </a:r>
          </a:p>
          <a:p>
            <a:pPr indent="-228600" lvl="1" marL="914400" rtl="0">
              <a:spcBef>
                <a:spcPts val="0"/>
              </a:spcBef>
              <a:buClr>
                <a:srgbClr val="434343"/>
              </a:buClr>
            </a:pPr>
            <a:r>
              <a:rPr lang="ru">
                <a:solidFill>
                  <a:srgbClr val="434343"/>
                </a:solidFill>
              </a:rPr>
              <a:t>Строго типизированные с выводом типов</a:t>
            </a:r>
          </a:p>
          <a:p>
            <a:pPr indent="-228600" lvl="0" marL="457200" rtl="0">
              <a:spcBef>
                <a:spcPts val="0"/>
              </a:spcBef>
              <a:buClr>
                <a:srgbClr val="434343"/>
              </a:buClr>
            </a:pPr>
            <a:r>
              <a:rPr lang="ru">
                <a:solidFill>
                  <a:srgbClr val="434343"/>
                </a:solidFill>
              </a:rPr>
              <a:t>Представление	</a:t>
            </a:r>
          </a:p>
          <a:p>
            <a:pPr indent="-228600" lvl="1" marL="914400" rtl="0">
              <a:spcBef>
                <a:spcPts val="0"/>
              </a:spcBef>
              <a:buClr>
                <a:srgbClr val="434343"/>
              </a:buClr>
            </a:pPr>
            <a:r>
              <a:rPr lang="ru">
                <a:solidFill>
                  <a:srgbClr val="434343"/>
                </a:solidFill>
              </a:rPr>
              <a:t>Native </a:t>
            </a:r>
          </a:p>
          <a:p>
            <a:pPr indent="-228600" lvl="1" marL="914400" rtl="0">
              <a:spcBef>
                <a:spcPts val="0"/>
              </a:spcBef>
              <a:buClr>
                <a:srgbClr val="434343"/>
              </a:buClr>
            </a:pPr>
            <a:r>
              <a:rPr lang="ru">
                <a:solidFill>
                  <a:srgbClr val="434343"/>
                </a:solidFill>
              </a:rPr>
              <a:t>Virtual machine (JVM, LVM)</a:t>
            </a:r>
          </a:p>
          <a:p>
            <a:pPr indent="0" lvl="0" marL="914400" rtl="0">
              <a:spcBef>
                <a:spcPts val="0"/>
              </a:spcBef>
              <a:buNone/>
            </a:pPr>
            <a:r>
              <a:t/>
            </a:r>
            <a:endParaRPr/>
          </a:p>
          <a:p>
            <a:pPr indent="0" lvl="0" marL="457200" rtl="0">
              <a:spcBef>
                <a:spcPts val="0"/>
              </a:spcBef>
              <a:buNone/>
            </a:pPr>
            <a:r>
              <a:t/>
            </a:r>
            <a:endParaRPr/>
          </a:p>
          <a:p>
            <a:pPr lvl="0" rtl="0">
              <a:spcBef>
                <a:spcPts val="0"/>
              </a:spcBef>
              <a:buNone/>
            </a:pPr>
            <a:r>
              <a:t/>
            </a:r>
            <a:endParaRPr/>
          </a:p>
          <a:p>
            <a:pPr lvl="0" rtl="0">
              <a:spcBef>
                <a:spcPts val="0"/>
              </a:spcBef>
              <a:buNone/>
            </a:pPr>
            <a:r>
              <a:t/>
            </a:r>
            <a:endParaRPr/>
          </a:p>
          <a:p>
            <a:pPr indent="0" lvl="0" marL="45720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05" name="Shape 405"/>
        <p:cNvGrpSpPr/>
        <p:nvPr/>
      </p:nvGrpSpPr>
      <p:grpSpPr>
        <a:xfrm>
          <a:off x="0" y="0"/>
          <a:ext cx="0" cy="0"/>
          <a:chOff x="0" y="0"/>
          <a:chExt cx="0" cy="0"/>
        </a:xfrm>
      </p:grpSpPr>
      <p:sp>
        <p:nvSpPr>
          <p:cNvPr id="406" name="Shape 40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07" name="Shape 407"/>
          <p:cNvSpPr txBox="1"/>
          <p:nvPr/>
        </p:nvSpPr>
        <p:spPr>
          <a:xfrm>
            <a:off x="311700" y="1199925"/>
            <a:ext cx="8520600" cy="36720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Трейты, составляющие основу коллекций в scala</a:t>
            </a:r>
          </a:p>
          <a:p>
            <a:pPr indent="-228600" lvl="0" marL="914400" rtl="0">
              <a:spcBef>
                <a:spcPts val="0"/>
              </a:spcBef>
              <a:buClr>
                <a:srgbClr val="434343"/>
              </a:buClr>
              <a:buChar char="●"/>
            </a:pPr>
            <a:r>
              <a:rPr lang="ru">
                <a:solidFill>
                  <a:srgbClr val="434343"/>
                </a:solidFill>
              </a:rPr>
              <a:t>Traversable[+A]. Этот трейт принято считать конем иерархии коллекций. Он отражает концепцию функций, по которым можно итерироваться. Содержит абстрактный метод foreach и реализации многих методов, реализуемых  через foreach. Реализации редоставленные трейтом TraversableLike.</a:t>
            </a:r>
          </a:p>
          <a:p>
            <a:pPr indent="-228600" lvl="0" marL="914400" rtl="0">
              <a:spcBef>
                <a:spcPts val="0"/>
              </a:spcBef>
              <a:buClr>
                <a:srgbClr val="434343"/>
              </a:buClr>
              <a:buChar char="●"/>
            </a:pPr>
            <a:r>
              <a:rPr lang="ru">
                <a:solidFill>
                  <a:srgbClr val="434343"/>
                </a:solidFill>
              </a:rPr>
              <a:t>Iterable[+A]. Вводит в коллекции понятие итератора -  специального объекта имеющего методы next и hasNext и предназначенного для определения способа итерирования по коллекции.</a:t>
            </a:r>
          </a:p>
          <a:p>
            <a:pPr indent="-228600" lvl="0" marL="914400" rtl="0">
              <a:spcBef>
                <a:spcPts val="0"/>
              </a:spcBef>
              <a:buClr>
                <a:srgbClr val="434343"/>
              </a:buClr>
              <a:buChar char="●"/>
            </a:pPr>
            <a:r>
              <a:rPr lang="ru">
                <a:solidFill>
                  <a:srgbClr val="434343"/>
                </a:solidFill>
              </a:rPr>
              <a:t>*Like - по договоренности трейты в названии которых присутствует Like содержат имплементацию методов </a:t>
            </a:r>
          </a:p>
          <a:p>
            <a:pPr indent="-228600" lvl="0" marL="914400" rtl="0">
              <a:spcBef>
                <a:spcPts val="0"/>
              </a:spcBef>
              <a:buClr>
                <a:srgbClr val="434343"/>
              </a:buClr>
              <a:buChar char="●"/>
            </a:pPr>
            <a:r>
              <a:rPr lang="ru">
                <a:solidFill>
                  <a:srgbClr val="434343"/>
                </a:solidFill>
              </a:rPr>
              <a:t>Gen*. Трейты, содержащие в своем названии Gen по договоренности обозначают коллекции, чьи методы могут быть выполнены параллельно </a:t>
            </a:r>
          </a:p>
          <a:p>
            <a:pPr indent="-228600" lvl="0" marL="914400" rtl="0">
              <a:spcBef>
                <a:spcPts val="0"/>
              </a:spcBef>
              <a:buClr>
                <a:srgbClr val="434343"/>
              </a:buClr>
              <a:buChar char="●"/>
            </a:pPr>
            <a:r>
              <a:rPr lang="ru">
                <a:solidFill>
                  <a:srgbClr val="434343"/>
                </a:solidFill>
              </a:rPr>
              <a:t>Seq, IndexedSeq, LinearSeq -  трейты обозначающие последовательность элементов. (Списки, потоки,  вектора, очереди...)</a:t>
            </a:r>
          </a:p>
          <a:p>
            <a:pPr indent="-228600" lvl="0" marL="914400" rtl="0">
              <a:spcBef>
                <a:spcPts val="0"/>
              </a:spcBef>
              <a:buClr>
                <a:srgbClr val="434343"/>
              </a:buClr>
              <a:buChar char="●"/>
            </a:pPr>
            <a:r>
              <a:rPr lang="ru">
                <a:solidFill>
                  <a:srgbClr val="434343"/>
                </a:solidFill>
              </a:rPr>
              <a:t>Set -  определяет коллекции не содержащие повторяющиеся элемента.</a:t>
            </a:r>
          </a:p>
          <a:p>
            <a:pPr indent="-228600" lvl="0" marL="914400" rtl="0">
              <a:spcBef>
                <a:spcPts val="0"/>
              </a:spcBef>
              <a:buClr>
                <a:srgbClr val="434343"/>
              </a:buClr>
              <a:buChar char="●"/>
            </a:pPr>
            <a:r>
              <a:rPr lang="ru">
                <a:solidFill>
                  <a:srgbClr val="434343"/>
                </a:solidFill>
              </a:rPr>
              <a:t>Map - корневой трейт для ассоциативных массивов</a:t>
            </a:r>
          </a:p>
          <a:p>
            <a:pPr lvl="0" rtl="0">
              <a:spcBef>
                <a:spcPts val="0"/>
              </a:spcBef>
              <a:buNone/>
            </a:pPr>
            <a:r>
              <a:t/>
            </a:r>
            <a:endParaRPr sz="1800">
              <a:solidFill>
                <a:srgbClr val="434343"/>
              </a:solidFill>
            </a:endParaRPr>
          </a:p>
          <a:p>
            <a:pPr indent="457200" lvl="0" marL="457200" rtl="0">
              <a:spcBef>
                <a:spcPts val="0"/>
              </a:spcBef>
              <a:buNone/>
            </a:pPr>
            <a:r>
              <a:t/>
            </a:r>
            <a:endParaRPr>
              <a:solidFill>
                <a:srgbClr val="434343"/>
              </a:solidFill>
            </a:endParaRPr>
          </a:p>
          <a:p>
            <a:pPr indent="457200" lvl="0" marL="457200" rtl="0">
              <a:spcBef>
                <a:spcPts val="0"/>
              </a:spcBef>
              <a:buNone/>
            </a:pPr>
            <a:r>
              <a:t/>
            </a:r>
            <a:endParaRPr>
              <a:solidFill>
                <a:srgbClr val="434343"/>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11" name="Shape 411"/>
        <p:cNvGrpSpPr/>
        <p:nvPr/>
      </p:nvGrpSpPr>
      <p:grpSpPr>
        <a:xfrm>
          <a:off x="0" y="0"/>
          <a:ext cx="0" cy="0"/>
          <a:chOff x="0" y="0"/>
          <a:chExt cx="0" cy="0"/>
        </a:xfrm>
      </p:grpSpPr>
      <p:sp>
        <p:nvSpPr>
          <p:cNvPr id="412" name="Shape 4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13" name="Shape 413"/>
          <p:cNvSpPr txBox="1"/>
          <p:nvPr/>
        </p:nvSpPr>
        <p:spPr>
          <a:xfrm>
            <a:off x="311700" y="1199925"/>
            <a:ext cx="8520600" cy="3148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Методы Traversable</a:t>
            </a:r>
          </a:p>
          <a:p>
            <a:pPr indent="-228600" lvl="0" marL="914400" marR="0" rtl="0" algn="l">
              <a:lnSpc>
                <a:spcPct val="100000"/>
              </a:lnSpc>
              <a:spcBef>
                <a:spcPts val="0"/>
              </a:spcBef>
              <a:spcAft>
                <a:spcPts val="0"/>
              </a:spcAft>
              <a:buClr>
                <a:srgbClr val="434343"/>
              </a:buClr>
              <a:buChar char="●"/>
            </a:pPr>
            <a:r>
              <a:rPr lang="ru">
                <a:solidFill>
                  <a:srgbClr val="434343"/>
                </a:solidFill>
              </a:rPr>
              <a:t>конкатенация, </a:t>
            </a:r>
            <a:r>
              <a:rPr b="1" lang="ru">
                <a:solidFill>
                  <a:srgbClr val="434343"/>
                </a:solidFill>
              </a:rPr>
              <a:t>++</a:t>
            </a:r>
            <a:r>
              <a:rPr lang="ru">
                <a:solidFill>
                  <a:srgbClr val="434343"/>
                </a:solidFill>
              </a:rPr>
              <a:t>, объединяет 2 коллекции вместе</a:t>
            </a:r>
          </a:p>
          <a:p>
            <a:pPr indent="-228600" lvl="0" marL="914400" marR="0" rtl="0" algn="l">
              <a:lnSpc>
                <a:spcPct val="100000"/>
              </a:lnSpc>
              <a:spcBef>
                <a:spcPts val="0"/>
              </a:spcBef>
              <a:spcAft>
                <a:spcPts val="0"/>
              </a:spcAft>
              <a:buClr>
                <a:srgbClr val="434343"/>
              </a:buClr>
              <a:buChar char="●"/>
            </a:pPr>
            <a:r>
              <a:rPr lang="ru">
                <a:solidFill>
                  <a:srgbClr val="434343"/>
                </a:solidFill>
              </a:rPr>
              <a:t>операции </a:t>
            </a:r>
            <a:r>
              <a:rPr b="1" lang="ru">
                <a:solidFill>
                  <a:srgbClr val="434343"/>
                </a:solidFill>
              </a:rPr>
              <a:t>map, flatMap</a:t>
            </a:r>
            <a:r>
              <a:rPr lang="ru">
                <a:solidFill>
                  <a:srgbClr val="434343"/>
                </a:solidFill>
              </a:rPr>
              <a:t>, и </a:t>
            </a:r>
            <a:r>
              <a:rPr b="1" lang="ru">
                <a:solidFill>
                  <a:srgbClr val="434343"/>
                </a:solidFill>
              </a:rPr>
              <a:t>collect</a:t>
            </a:r>
            <a:r>
              <a:rPr lang="ru">
                <a:solidFill>
                  <a:srgbClr val="434343"/>
                </a:solidFill>
              </a:rPr>
              <a:t>, создают новую коллекцию, применяя функцию к каждому элементу коллекции.</a:t>
            </a:r>
          </a:p>
          <a:p>
            <a:pPr indent="-228600" lvl="0" marL="914400" marR="0" rtl="0" algn="l">
              <a:lnSpc>
                <a:spcPct val="100000"/>
              </a:lnSpc>
              <a:spcBef>
                <a:spcPts val="0"/>
              </a:spcBef>
              <a:spcAft>
                <a:spcPts val="0"/>
              </a:spcAft>
              <a:buClr>
                <a:srgbClr val="434343"/>
              </a:buClr>
              <a:buChar char="●"/>
            </a:pPr>
            <a:r>
              <a:rPr lang="ru">
                <a:solidFill>
                  <a:srgbClr val="434343"/>
                </a:solidFill>
              </a:rPr>
              <a:t>методы конвертации </a:t>
            </a:r>
            <a:r>
              <a:rPr b="1" lang="ru">
                <a:solidFill>
                  <a:srgbClr val="434343"/>
                </a:solidFill>
              </a:rPr>
              <a:t>toArray, toList, toIterable, toSeq, toIndexedSeq, toStream, toSet, toMap</a:t>
            </a:r>
          </a:p>
          <a:p>
            <a:pPr indent="-228600" lvl="0" marL="914400" marR="0" rtl="0" algn="l">
              <a:lnSpc>
                <a:spcPct val="100000"/>
              </a:lnSpc>
              <a:spcBef>
                <a:spcPts val="0"/>
              </a:spcBef>
              <a:spcAft>
                <a:spcPts val="0"/>
              </a:spcAft>
              <a:buClr>
                <a:srgbClr val="434343"/>
              </a:buClr>
              <a:buChar char="●"/>
            </a:pPr>
            <a:r>
              <a:rPr lang="ru">
                <a:solidFill>
                  <a:srgbClr val="434343"/>
                </a:solidFill>
              </a:rPr>
              <a:t>информация о размере </a:t>
            </a:r>
            <a:r>
              <a:rPr b="1" lang="ru">
                <a:solidFill>
                  <a:srgbClr val="434343"/>
                </a:solidFill>
              </a:rPr>
              <a:t>isEmpty, nonEmpty, size</a:t>
            </a:r>
          </a:p>
          <a:p>
            <a:pPr indent="-228600" lvl="0" marL="914400" marR="0" rtl="0" algn="l">
              <a:lnSpc>
                <a:spcPct val="100000"/>
              </a:lnSpc>
              <a:spcBef>
                <a:spcPts val="0"/>
              </a:spcBef>
              <a:spcAft>
                <a:spcPts val="0"/>
              </a:spcAft>
              <a:buClr>
                <a:srgbClr val="434343"/>
              </a:buClr>
              <a:buChar char="●"/>
            </a:pPr>
            <a:r>
              <a:rPr lang="ru">
                <a:solidFill>
                  <a:srgbClr val="434343"/>
                </a:solidFill>
              </a:rPr>
              <a:t>получение членов коллекций </a:t>
            </a:r>
            <a:r>
              <a:rPr b="1" lang="ru">
                <a:solidFill>
                  <a:srgbClr val="434343"/>
                </a:solidFill>
              </a:rPr>
              <a:t>head, last, headOption, lastOption, </a:t>
            </a:r>
            <a:r>
              <a:rPr lang="ru">
                <a:solidFill>
                  <a:srgbClr val="434343"/>
                </a:solidFill>
              </a:rPr>
              <a:t>и </a:t>
            </a:r>
            <a:r>
              <a:rPr b="1" lang="ru">
                <a:solidFill>
                  <a:srgbClr val="434343"/>
                </a:solidFill>
              </a:rPr>
              <a:t>find</a:t>
            </a:r>
            <a:r>
              <a:rPr lang="ru">
                <a:solidFill>
                  <a:srgbClr val="434343"/>
                </a:solidFill>
              </a:rPr>
              <a:t>. </a:t>
            </a:r>
          </a:p>
          <a:p>
            <a:pPr indent="-228600" lvl="0" marL="914400" marR="0" rtl="0" algn="l">
              <a:lnSpc>
                <a:spcPct val="100000"/>
              </a:lnSpc>
              <a:spcBef>
                <a:spcPts val="0"/>
              </a:spcBef>
              <a:spcAft>
                <a:spcPts val="0"/>
              </a:spcAft>
              <a:buClr>
                <a:srgbClr val="434343"/>
              </a:buClr>
              <a:buChar char="●"/>
            </a:pPr>
            <a:r>
              <a:rPr lang="ru">
                <a:solidFill>
                  <a:srgbClr val="434343"/>
                </a:solidFill>
              </a:rPr>
              <a:t>получение субколлекции </a:t>
            </a:r>
            <a:r>
              <a:rPr b="1" lang="ru">
                <a:solidFill>
                  <a:srgbClr val="434343"/>
                </a:solidFill>
              </a:rPr>
              <a:t>tail, init, slice, take, drop, takeWhile, dropWhile, filter, filterNot, withFilter</a:t>
            </a:r>
          </a:p>
          <a:p>
            <a:pPr indent="-228600" lvl="0" marL="914400" marR="0" rtl="0" algn="l">
              <a:lnSpc>
                <a:spcPct val="100000"/>
              </a:lnSpc>
              <a:spcBef>
                <a:spcPts val="0"/>
              </a:spcBef>
              <a:spcAft>
                <a:spcPts val="0"/>
              </a:spcAft>
              <a:buClr>
                <a:srgbClr val="434343"/>
              </a:buClr>
              <a:buChar char="●"/>
            </a:pPr>
            <a:r>
              <a:rPr lang="ru">
                <a:solidFill>
                  <a:srgbClr val="434343"/>
                </a:solidFill>
              </a:rPr>
              <a:t>разделение и группировка </a:t>
            </a:r>
            <a:r>
              <a:rPr b="1" lang="ru">
                <a:solidFill>
                  <a:srgbClr val="434343"/>
                </a:solidFill>
              </a:rPr>
              <a:t>splitAt, span, partition, groupBy</a:t>
            </a:r>
          </a:p>
          <a:p>
            <a:pPr indent="-228600" lvl="0" marL="914400" marR="0" rtl="0" algn="l">
              <a:lnSpc>
                <a:spcPct val="100000"/>
              </a:lnSpc>
              <a:spcBef>
                <a:spcPts val="0"/>
              </a:spcBef>
              <a:spcAft>
                <a:spcPts val="0"/>
              </a:spcAft>
              <a:buClr>
                <a:srgbClr val="434343"/>
              </a:buClr>
              <a:buChar char="●"/>
            </a:pPr>
            <a:r>
              <a:rPr lang="ru">
                <a:solidFill>
                  <a:srgbClr val="434343"/>
                </a:solidFill>
              </a:rPr>
              <a:t>проверка условия </a:t>
            </a:r>
            <a:r>
              <a:rPr b="1" lang="ru">
                <a:solidFill>
                  <a:srgbClr val="434343"/>
                </a:solidFill>
              </a:rPr>
              <a:t>exists, forall</a:t>
            </a:r>
          </a:p>
          <a:p>
            <a:pPr indent="-228600" lvl="0" marL="914400" marR="0" rtl="0" algn="l">
              <a:lnSpc>
                <a:spcPct val="100000"/>
              </a:lnSpc>
              <a:spcBef>
                <a:spcPts val="0"/>
              </a:spcBef>
              <a:spcAft>
                <a:spcPts val="0"/>
              </a:spcAft>
              <a:buClr>
                <a:srgbClr val="434343"/>
              </a:buClr>
              <a:buChar char="●"/>
            </a:pPr>
            <a:r>
              <a:rPr lang="ru">
                <a:solidFill>
                  <a:srgbClr val="434343"/>
                </a:solidFill>
              </a:rPr>
              <a:t>операции свертки </a:t>
            </a:r>
            <a:r>
              <a:rPr b="1" lang="ru">
                <a:solidFill>
                  <a:srgbClr val="434343"/>
                </a:solidFill>
              </a:rPr>
              <a:t>foldLeft, foldRight, reduceLeft, reduceRight</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17" name="Shape 417"/>
        <p:cNvGrpSpPr/>
        <p:nvPr/>
      </p:nvGrpSpPr>
      <p:grpSpPr>
        <a:xfrm>
          <a:off x="0" y="0"/>
          <a:ext cx="0" cy="0"/>
          <a:chOff x="0" y="0"/>
          <a:chExt cx="0" cy="0"/>
        </a:xfrm>
      </p:grpSpPr>
      <p:sp>
        <p:nvSpPr>
          <p:cNvPr id="418" name="Shape 4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19" name="Shape 419"/>
          <p:cNvSpPr txBox="1"/>
          <p:nvPr/>
        </p:nvSpPr>
        <p:spPr>
          <a:xfrm>
            <a:off x="311700" y="1199925"/>
            <a:ext cx="8520600" cy="25548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Часто используемые коллекции.</a:t>
            </a:r>
          </a:p>
          <a:p>
            <a:pPr lvl="0" rtl="0">
              <a:spcBef>
                <a:spcPts val="0"/>
              </a:spcBef>
              <a:buNone/>
            </a:pPr>
            <a:r>
              <a:rPr lang="ru" sz="1800">
                <a:solidFill>
                  <a:srgbClr val="434343"/>
                </a:solidFill>
              </a:rPr>
              <a:t>	</a:t>
            </a:r>
            <a:r>
              <a:rPr lang="ru">
                <a:solidFill>
                  <a:srgbClr val="434343"/>
                </a:solidFill>
              </a:rPr>
              <a:t>Для большинства часто используемых коллекций в scala есть короткие синонимы. Чаще всего короткий синоним ведет к иммутабильной версии коллекции</a:t>
            </a:r>
          </a:p>
          <a:p>
            <a:pPr lvl="0" marR="0" rtl="0" algn="l">
              <a:lnSpc>
                <a:spcPct val="100000"/>
              </a:lnSpc>
              <a:spcBef>
                <a:spcPts val="0"/>
              </a:spcBef>
              <a:spcAft>
                <a:spcPts val="0"/>
              </a:spcAft>
              <a:buNone/>
            </a:pPr>
            <a:r>
              <a:t/>
            </a:r>
            <a:endParaRPr b="1">
              <a:solidFill>
                <a:srgbClr val="434343"/>
              </a:solidFill>
            </a:endParaRPr>
          </a:p>
          <a:p>
            <a:pPr indent="-228600" lvl="0" marL="1371600" marR="0" rtl="0" algn="l">
              <a:lnSpc>
                <a:spcPct val="100000"/>
              </a:lnSpc>
              <a:spcBef>
                <a:spcPts val="0"/>
              </a:spcBef>
              <a:spcAft>
                <a:spcPts val="0"/>
              </a:spcAft>
              <a:buClr>
                <a:srgbClr val="434343"/>
              </a:buClr>
              <a:buChar char="●"/>
            </a:pPr>
            <a:r>
              <a:rPr b="1" lang="ru">
                <a:solidFill>
                  <a:srgbClr val="434343"/>
                </a:solidFill>
              </a:rPr>
              <a:t>Set[A] </a:t>
            </a:r>
            <a:r>
              <a:rPr lang="ru">
                <a:solidFill>
                  <a:srgbClr val="434343"/>
                </a:solidFill>
              </a:rPr>
              <a:t>- набор  уникальныйх элементов типа </a:t>
            </a:r>
            <a:r>
              <a:rPr b="1" lang="ru">
                <a:solidFill>
                  <a:srgbClr val="434343"/>
                </a:solidFill>
              </a:rPr>
              <a:t>A </a:t>
            </a:r>
          </a:p>
          <a:p>
            <a:pPr indent="-228600" lvl="0" marL="1371600" marR="0" rtl="0" algn="l">
              <a:lnSpc>
                <a:spcPct val="100000"/>
              </a:lnSpc>
              <a:spcBef>
                <a:spcPts val="0"/>
              </a:spcBef>
              <a:spcAft>
                <a:spcPts val="0"/>
              </a:spcAft>
              <a:buClr>
                <a:srgbClr val="434343"/>
              </a:buClr>
              <a:buChar char="●"/>
            </a:pPr>
            <a:r>
              <a:rPr b="1" lang="ru">
                <a:solidFill>
                  <a:srgbClr val="434343"/>
                </a:solidFill>
              </a:rPr>
              <a:t>Map[A, +B] </a:t>
            </a:r>
            <a:r>
              <a:rPr lang="ru">
                <a:solidFill>
                  <a:srgbClr val="434343"/>
                </a:solidFill>
              </a:rPr>
              <a:t>- ассоциативный массив с ключами типа </a:t>
            </a:r>
            <a:r>
              <a:rPr b="1" lang="ru">
                <a:solidFill>
                  <a:srgbClr val="434343"/>
                </a:solidFill>
              </a:rPr>
              <a:t>A</a:t>
            </a:r>
            <a:r>
              <a:rPr lang="ru">
                <a:solidFill>
                  <a:srgbClr val="434343"/>
                </a:solidFill>
              </a:rPr>
              <a:t> и значениями типа </a:t>
            </a:r>
            <a:r>
              <a:rPr b="1" lang="ru">
                <a:solidFill>
                  <a:srgbClr val="434343"/>
                </a:solidFill>
              </a:rPr>
              <a:t>B</a:t>
            </a:r>
          </a:p>
          <a:p>
            <a:pPr indent="-228600" lvl="0" marL="1371600" marR="0" rtl="0" algn="l">
              <a:lnSpc>
                <a:spcPct val="100000"/>
              </a:lnSpc>
              <a:spcBef>
                <a:spcPts val="0"/>
              </a:spcBef>
              <a:spcAft>
                <a:spcPts val="0"/>
              </a:spcAft>
              <a:buClr>
                <a:srgbClr val="434343"/>
              </a:buClr>
              <a:buChar char="●"/>
            </a:pPr>
            <a:r>
              <a:rPr b="1" lang="ru">
                <a:solidFill>
                  <a:srgbClr val="434343"/>
                </a:solidFill>
              </a:rPr>
              <a:t>List[A] </a:t>
            </a:r>
            <a:r>
              <a:rPr lang="ru">
                <a:solidFill>
                  <a:srgbClr val="434343"/>
                </a:solidFill>
              </a:rPr>
              <a:t>- связный список элементов, типа </a:t>
            </a:r>
            <a:r>
              <a:rPr b="1" lang="ru">
                <a:solidFill>
                  <a:srgbClr val="434343"/>
                </a:solidFill>
              </a:rPr>
              <a:t>A</a:t>
            </a:r>
          </a:p>
          <a:p>
            <a:pPr indent="-228600" lvl="0" marL="1371600" marR="0" rtl="0" algn="l">
              <a:lnSpc>
                <a:spcPct val="100000"/>
              </a:lnSpc>
              <a:spcBef>
                <a:spcPts val="0"/>
              </a:spcBef>
              <a:spcAft>
                <a:spcPts val="0"/>
              </a:spcAft>
              <a:buClr>
                <a:srgbClr val="434343"/>
              </a:buClr>
              <a:buChar char="●"/>
            </a:pPr>
            <a:r>
              <a:rPr b="1" lang="ru">
                <a:solidFill>
                  <a:srgbClr val="434343"/>
                </a:solidFill>
              </a:rPr>
              <a:t>Array[A] </a:t>
            </a:r>
            <a:r>
              <a:rPr lang="ru">
                <a:solidFill>
                  <a:srgbClr val="434343"/>
                </a:solidFill>
              </a:rPr>
              <a:t>- массив элементов типа </a:t>
            </a:r>
            <a:r>
              <a:rPr b="1" lang="ru">
                <a:solidFill>
                  <a:srgbClr val="434343"/>
                </a:solidFill>
              </a:rPr>
              <a:t>A</a:t>
            </a:r>
          </a:p>
          <a:p>
            <a:pPr indent="-228600" lvl="0" marL="1371600" marR="0" rtl="0" algn="l">
              <a:lnSpc>
                <a:spcPct val="100000"/>
              </a:lnSpc>
              <a:spcBef>
                <a:spcPts val="0"/>
              </a:spcBef>
              <a:spcAft>
                <a:spcPts val="0"/>
              </a:spcAft>
              <a:buClr>
                <a:srgbClr val="434343"/>
              </a:buClr>
              <a:buChar char="●"/>
            </a:pPr>
            <a:r>
              <a:rPr b="1" lang="ru">
                <a:solidFill>
                  <a:srgbClr val="434343"/>
                </a:solidFill>
              </a:rPr>
              <a:t>Range - </a:t>
            </a:r>
            <a:r>
              <a:rPr lang="ru">
                <a:solidFill>
                  <a:srgbClr val="434343"/>
                </a:solidFill>
              </a:rPr>
              <a:t>целочисленный интервал. </a:t>
            </a:r>
            <a:r>
              <a:rPr b="1" lang="ru">
                <a:solidFill>
                  <a:srgbClr val="434343"/>
                </a:solidFill>
              </a:rPr>
              <a:t>1 to N</a:t>
            </a:r>
            <a:r>
              <a:rPr lang="ru">
                <a:solidFill>
                  <a:srgbClr val="434343"/>
                </a:solidFill>
              </a:rPr>
              <a:t> - создает интервал, включающий N, </a:t>
            </a:r>
            <a:r>
              <a:rPr b="1" lang="ru">
                <a:solidFill>
                  <a:srgbClr val="434343"/>
                </a:solidFill>
              </a:rPr>
              <a:t>1 until N</a:t>
            </a:r>
            <a:r>
              <a:rPr lang="ru">
                <a:solidFill>
                  <a:srgbClr val="434343"/>
                </a:solidFill>
              </a:rPr>
              <a:t>, не включающий N</a:t>
            </a:r>
          </a:p>
          <a:p>
            <a:pPr indent="-228600" lvl="0" marL="1371600" marR="0" rtl="0" algn="l">
              <a:lnSpc>
                <a:spcPct val="100000"/>
              </a:lnSpc>
              <a:spcBef>
                <a:spcPts val="0"/>
              </a:spcBef>
              <a:spcAft>
                <a:spcPts val="0"/>
              </a:spcAft>
              <a:buClr>
                <a:srgbClr val="434343"/>
              </a:buClr>
              <a:buChar char="●"/>
            </a:pPr>
            <a:r>
              <a:rPr b="1" lang="ru">
                <a:solidFill>
                  <a:srgbClr val="434343"/>
                </a:solidFill>
              </a:rPr>
              <a:t>String -  </a:t>
            </a:r>
            <a:r>
              <a:rPr lang="ru">
                <a:solidFill>
                  <a:srgbClr val="434343"/>
                </a:solidFill>
              </a:rPr>
              <a:t>это сиквенс символов</a:t>
            </a:r>
          </a:p>
          <a:p>
            <a:pPr indent="457200" lvl="0" marL="914400" marR="0" rtl="0" algn="l">
              <a:lnSpc>
                <a:spcPct val="100000"/>
              </a:lnSpc>
              <a:spcBef>
                <a:spcPts val="0"/>
              </a:spcBef>
              <a:spcAft>
                <a:spcPts val="0"/>
              </a:spcAft>
              <a:buNone/>
            </a:pPr>
            <a:r>
              <a:t/>
            </a:r>
            <a:endParaRPr>
              <a:solidFill>
                <a:srgbClr val="434343"/>
              </a:solidFill>
            </a:endParaRPr>
          </a:p>
          <a:p>
            <a:pPr indent="457200" lvl="0" marL="914400" marR="0" rtl="0" algn="l">
              <a:lnSpc>
                <a:spcPct val="100000"/>
              </a:lnSpc>
              <a:spcBef>
                <a:spcPts val="0"/>
              </a:spcBef>
              <a:spcAft>
                <a:spcPts val="0"/>
              </a:spcAft>
              <a:buNone/>
            </a:pPr>
            <a:r>
              <a:t/>
            </a:r>
            <a:endParaRPr>
              <a:solidFill>
                <a:srgbClr val="434343"/>
              </a:solidFill>
            </a:endParaRPr>
          </a:p>
          <a:p>
            <a:pPr indent="457200" lvl="0" marL="914400" marR="0" rtl="0" algn="l">
              <a:lnSpc>
                <a:spcPct val="100000"/>
              </a:lnSpc>
              <a:spcBef>
                <a:spcPts val="0"/>
              </a:spcBef>
              <a:spcAft>
                <a:spcPts val="0"/>
              </a:spcAft>
              <a:buNone/>
            </a:pPr>
            <a:r>
              <a:t/>
            </a:r>
            <a:endParaRPr>
              <a:solidFill>
                <a:srgbClr val="434343"/>
              </a:solidFill>
            </a:endParaRPr>
          </a:p>
          <a:p>
            <a:pPr lvl="0" marR="0" rtl="0" algn="l">
              <a:lnSpc>
                <a:spcPct val="100000"/>
              </a:lnSpc>
              <a:spcBef>
                <a:spcPts val="0"/>
              </a:spcBef>
              <a:spcAft>
                <a:spcPts val="0"/>
              </a:spcAft>
              <a:buNone/>
            </a:pPr>
            <a:r>
              <a:t/>
            </a:r>
            <a:endParaRPr b="1">
              <a:solidFill>
                <a:srgbClr val="666666"/>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23" name="Shape 423"/>
        <p:cNvGrpSpPr/>
        <p:nvPr/>
      </p:nvGrpSpPr>
      <p:grpSpPr>
        <a:xfrm>
          <a:off x="0" y="0"/>
          <a:ext cx="0" cy="0"/>
          <a:chOff x="0" y="0"/>
          <a:chExt cx="0" cy="0"/>
        </a:xfrm>
      </p:grpSpPr>
      <p:sp>
        <p:nvSpPr>
          <p:cNvPr id="424" name="Shape 42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25" name="Shape 425"/>
          <p:cNvSpPr txBox="1"/>
          <p:nvPr/>
        </p:nvSpPr>
        <p:spPr>
          <a:xfrm>
            <a:off x="311699" y="1301050"/>
            <a:ext cx="6159900" cy="3553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размер сета</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разделить все элементы на 2</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).map(_ %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затем реализовать тоже самое с помощью reduceLeft</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).foldLeft(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)((acc, item) =&gt; acc + item %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//Интервал</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r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100</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r.foreach(</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(_))</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Map</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letterPosition = </a:t>
            </a:r>
            <a:r>
              <a:rPr i="1" lang="ru" sz="1000">
                <a:solidFill>
                  <a:srgbClr val="660E7A"/>
                </a:solidFill>
                <a:latin typeface="Verdana"/>
                <a:ea typeface="Verdana"/>
                <a:cs typeface="Verdana"/>
                <a:sym typeface="Verdana"/>
              </a:rPr>
              <a:t>Map</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"a"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"b"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"c"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"d"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throw an exception</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letterPosition.get(</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a:t>
            </a:r>
            <a:r>
              <a:rPr i="1" lang="ru" sz="1000">
                <a:solidFill>
                  <a:srgbClr val="808080"/>
                </a:solidFill>
                <a:latin typeface="Verdana"/>
                <a:ea typeface="Verdana"/>
                <a:cs typeface="Verdana"/>
                <a:sym typeface="Verdana"/>
              </a:rPr>
              <a:t>// == None</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29" name="Shape 429"/>
        <p:cNvGrpSpPr/>
        <p:nvPr/>
      </p:nvGrpSpPr>
      <p:grpSpPr>
        <a:xfrm>
          <a:off x="0" y="0"/>
          <a:ext cx="0" cy="0"/>
          <a:chOff x="0" y="0"/>
          <a:chExt cx="0" cy="0"/>
        </a:xfrm>
      </p:grpSpPr>
      <p:sp>
        <p:nvSpPr>
          <p:cNvPr id="430" name="Shape 43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31" name="Shape 431"/>
          <p:cNvSpPr txBox="1"/>
          <p:nvPr/>
        </p:nvSpPr>
        <p:spPr>
          <a:xfrm>
            <a:off x="159300" y="1199925"/>
            <a:ext cx="8520600" cy="2346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Option. Some. None.</a:t>
            </a:r>
          </a:p>
          <a:p>
            <a:pPr lvl="0" rtl="0">
              <a:spcBef>
                <a:spcPts val="0"/>
              </a:spcBef>
              <a:buNone/>
            </a:pPr>
            <a:r>
              <a:rPr lang="ru" sz="1800">
                <a:solidFill>
                  <a:srgbClr val="434343"/>
                </a:solidFill>
              </a:rPr>
              <a:t>	</a:t>
            </a:r>
            <a:r>
              <a:rPr b="1" lang="ru">
                <a:solidFill>
                  <a:srgbClr val="434343"/>
                </a:solidFill>
              </a:rPr>
              <a:t>Option[T] </a:t>
            </a:r>
            <a:r>
              <a:rPr lang="ru">
                <a:solidFill>
                  <a:srgbClr val="434343"/>
                </a:solidFill>
              </a:rPr>
              <a:t>- это тип, который отражает факт неопределенности наличия элемента типа T в этой части приложения. Применение </a:t>
            </a:r>
            <a:r>
              <a:rPr b="1" lang="ru">
                <a:solidFill>
                  <a:srgbClr val="434343"/>
                </a:solidFill>
              </a:rPr>
              <a:t>Option</a:t>
            </a:r>
            <a:r>
              <a:rPr lang="ru">
                <a:solidFill>
                  <a:srgbClr val="434343"/>
                </a:solidFill>
              </a:rPr>
              <a:t> - очень эффективный метод избавиться от NPE. </a:t>
            </a:r>
          </a:p>
          <a:p>
            <a:pPr indent="457200" lvl="0" rtl="0">
              <a:spcBef>
                <a:spcPts val="0"/>
              </a:spcBef>
              <a:buNone/>
            </a:pPr>
            <a:r>
              <a:rPr b="1" lang="ru">
                <a:solidFill>
                  <a:srgbClr val="434343"/>
                </a:solidFill>
              </a:rPr>
              <a:t>Option[T]</a:t>
            </a:r>
            <a:r>
              <a:rPr lang="ru">
                <a:solidFill>
                  <a:srgbClr val="434343"/>
                </a:solidFill>
              </a:rPr>
              <a:t> имеет 2 наследника: Some и None</a:t>
            </a:r>
          </a:p>
          <a:p>
            <a:pPr indent="-228600" lvl="0" marL="914400" rtl="0">
              <a:spcBef>
                <a:spcPts val="0"/>
              </a:spcBef>
              <a:buClr>
                <a:srgbClr val="434343"/>
              </a:buClr>
              <a:buChar char="●"/>
            </a:pPr>
            <a:r>
              <a:rPr b="1" lang="ru">
                <a:solidFill>
                  <a:srgbClr val="434343"/>
                </a:solidFill>
              </a:rPr>
              <a:t>Some[T]</a:t>
            </a:r>
            <a:r>
              <a:rPr lang="ru">
                <a:solidFill>
                  <a:srgbClr val="434343"/>
                </a:solidFill>
              </a:rPr>
              <a:t> - говорит о наличии элемента</a:t>
            </a:r>
          </a:p>
          <a:p>
            <a:pPr indent="-228600" lvl="0" marL="914400" rtl="0">
              <a:spcBef>
                <a:spcPts val="0"/>
              </a:spcBef>
              <a:buClr>
                <a:srgbClr val="434343"/>
              </a:buClr>
              <a:buChar char="●"/>
            </a:pPr>
            <a:r>
              <a:rPr b="1" lang="ru">
                <a:solidFill>
                  <a:srgbClr val="434343"/>
                </a:solidFill>
              </a:rPr>
              <a:t>None</a:t>
            </a:r>
            <a:r>
              <a:rPr lang="ru">
                <a:solidFill>
                  <a:srgbClr val="434343"/>
                </a:solidFill>
              </a:rPr>
              <a:t>  -  об отсутствии</a:t>
            </a:r>
          </a:p>
          <a:p>
            <a:pPr indent="-228600" lvl="0" marL="914400" rtl="0">
              <a:spcBef>
                <a:spcPts val="0"/>
              </a:spcBef>
              <a:buClr>
                <a:srgbClr val="434343"/>
              </a:buClr>
              <a:buChar char="●"/>
            </a:pPr>
            <a:r>
              <a:rPr b="1" lang="ru">
                <a:solidFill>
                  <a:srgbClr val="434343"/>
                </a:solidFill>
              </a:rPr>
              <a:t>Option(String) == Some[String](String)</a:t>
            </a:r>
          </a:p>
          <a:p>
            <a:pPr indent="-228600" lvl="0" marL="914400" rtl="0">
              <a:spcBef>
                <a:spcPts val="0"/>
              </a:spcBef>
              <a:buClr>
                <a:srgbClr val="434343"/>
              </a:buClr>
              <a:buChar char="●"/>
            </a:pPr>
            <a:r>
              <a:rPr b="1" lang="ru">
                <a:solidFill>
                  <a:srgbClr val="434343"/>
                </a:solidFill>
              </a:rPr>
              <a:t>Option(null) == None</a:t>
            </a:r>
          </a:p>
          <a:p>
            <a:pPr indent="-228600" lvl="0" marL="914400" rtl="0">
              <a:spcBef>
                <a:spcPts val="0"/>
              </a:spcBef>
              <a:buClr>
                <a:srgbClr val="434343"/>
              </a:buClr>
              <a:buChar char="●"/>
            </a:pPr>
            <a:r>
              <a:rPr b="1" lang="ru">
                <a:solidFill>
                  <a:srgbClr val="434343"/>
                </a:solidFill>
              </a:rPr>
              <a:t>Some(null) == Some[Null](null)</a:t>
            </a:r>
          </a:p>
          <a:p>
            <a:pPr indent="0" lvl="0" marL="0" rtl="0">
              <a:spcBef>
                <a:spcPts val="0"/>
              </a:spcBef>
              <a:buNone/>
            </a:pPr>
            <a:r>
              <a:t/>
            </a:r>
            <a:endParaRPr>
              <a:solidFill>
                <a:srgbClr val="434343"/>
              </a:solidFill>
            </a:endParaRP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32" name="Shape 432"/>
          <p:cNvSpPr txBox="1"/>
          <p:nvPr/>
        </p:nvSpPr>
        <p:spPr>
          <a:xfrm>
            <a:off x="311699" y="3656700"/>
            <a:ext cx="6159900" cy="1288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eliminateNulls(maybeNull: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i="1" lang="ru" sz="1000">
                <a:solidFill>
                  <a:schemeClr val="dk1"/>
                </a:solidFill>
                <a:latin typeface="Verdana"/>
                <a:ea typeface="Verdana"/>
                <a:cs typeface="Verdana"/>
                <a:sym typeface="Verdana"/>
              </a:rPr>
              <a:t>Option</a:t>
            </a:r>
            <a:r>
              <a:rPr lang="ru" sz="1000">
                <a:solidFill>
                  <a:schemeClr val="dk1"/>
                </a:solidFill>
                <a:latin typeface="Verdana"/>
                <a:ea typeface="Verdana"/>
                <a:cs typeface="Verdana"/>
                <a:sym typeface="Verdana"/>
              </a:rPr>
              <a:t>(maybeNull)</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returnEven(int: Int): Option[Int]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(int % </a:t>
            </a:r>
            <a:r>
              <a:rPr lang="ru" sz="1000">
                <a:solidFill>
                  <a:srgbClr val="0000FF"/>
                </a:solidFill>
                <a:latin typeface="Verdana"/>
                <a:ea typeface="Verdana"/>
                <a:cs typeface="Verdana"/>
                <a:sym typeface="Verdana"/>
              </a:rPr>
              <a:t>2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 Some(int)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None</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36" name="Shape 436"/>
        <p:cNvGrpSpPr/>
        <p:nvPr/>
      </p:nvGrpSpPr>
      <p:grpSpPr>
        <a:xfrm>
          <a:off x="0" y="0"/>
          <a:ext cx="0" cy="0"/>
          <a:chOff x="0" y="0"/>
          <a:chExt cx="0" cy="0"/>
        </a:xfrm>
      </p:grpSpPr>
      <p:sp>
        <p:nvSpPr>
          <p:cNvPr id="437" name="Shape 43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 Задания</a:t>
            </a:r>
          </a:p>
        </p:txBody>
      </p:sp>
      <p:sp>
        <p:nvSpPr>
          <p:cNvPr id="438" name="Shape 438"/>
          <p:cNvSpPr txBox="1"/>
          <p:nvPr/>
        </p:nvSpPr>
        <p:spPr>
          <a:xfrm>
            <a:off x="311700" y="1231699"/>
            <a:ext cx="7881600" cy="28983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Реализовать класс MyList</a:t>
            </a:r>
          </a:p>
          <a:p>
            <a:pPr lvl="0">
              <a:spcBef>
                <a:spcPts val="0"/>
              </a:spcBef>
              <a:buNone/>
            </a:pPr>
            <a:r>
              <a:rPr lang="ru">
                <a:solidFill>
                  <a:srgbClr val="434343"/>
                </a:solidFill>
              </a:rPr>
              <a:t>	</a:t>
            </a:r>
            <a:r>
              <a:rPr b="1" lang="ru">
                <a:solidFill>
                  <a:srgbClr val="434343"/>
                </a:solidFill>
              </a:rPr>
              <a:t>lectures.collections.MyListImpl</a:t>
            </a:r>
          </a:p>
          <a:p>
            <a:pPr lvl="0">
              <a:spcBef>
                <a:spcPts val="0"/>
              </a:spcBef>
              <a:buNone/>
            </a:pPr>
            <a:r>
              <a:t/>
            </a:r>
            <a:endParaRPr sz="1800">
              <a:solidFill>
                <a:srgbClr val="434343"/>
              </a:solidFill>
            </a:endParaRPr>
          </a:p>
          <a:p>
            <a:pPr lvl="0">
              <a:spcBef>
                <a:spcPts val="0"/>
              </a:spcBef>
              <a:buNone/>
            </a:pPr>
            <a:r>
              <a:rPr lang="ru" sz="1800">
                <a:solidFill>
                  <a:srgbClr val="434343"/>
                </a:solidFill>
              </a:rPr>
              <a:t>Избавитьcя от NPE</a:t>
            </a:r>
          </a:p>
          <a:p>
            <a:pPr lvl="0">
              <a:spcBef>
                <a:spcPts val="0"/>
              </a:spcBef>
              <a:buNone/>
            </a:pPr>
            <a:r>
              <a:rPr lang="ru" sz="1800">
                <a:solidFill>
                  <a:srgbClr val="434343"/>
                </a:solidFill>
              </a:rPr>
              <a:t>	</a:t>
            </a:r>
            <a:r>
              <a:rPr b="1" lang="ru">
                <a:solidFill>
                  <a:srgbClr val="434343"/>
                </a:solidFill>
              </a:rPr>
              <a:t>lectures.collections.</a:t>
            </a:r>
            <a:r>
              <a:rPr b="1" lang="ru" sz="1800">
                <a:solidFill>
                  <a:srgbClr val="434343"/>
                </a:solidFill>
              </a:rPr>
              <a:t>OptionVsNPE</a:t>
            </a:r>
            <a:r>
              <a:rPr lang="ru" sz="1800">
                <a:solidFill>
                  <a:srgbClr val="434343"/>
                </a:solidFill>
              </a:rPr>
              <a:t>	</a:t>
            </a:r>
          </a:p>
          <a:p>
            <a:pPr lvl="0">
              <a:spcBef>
                <a:spcPts val="0"/>
              </a:spcBef>
              <a:buNone/>
            </a:pPr>
            <a:r>
              <a:t/>
            </a:r>
            <a:endParaRPr sz="1800">
              <a:solidFill>
                <a:srgbClr val="434343"/>
              </a:solidFill>
            </a:endParaRPr>
          </a:p>
          <a:p>
            <a:pPr lvl="0" rtl="0">
              <a:spcBef>
                <a:spcPts val="0"/>
              </a:spcBef>
              <a:buNone/>
            </a:pPr>
            <a:r>
              <a:rPr lang="ru" sz="1800">
                <a:solidFill>
                  <a:srgbClr val="434343"/>
                </a:solidFill>
              </a:rPr>
              <a:t>Написать сортировку слиянием.</a:t>
            </a:r>
          </a:p>
          <a:p>
            <a:pPr indent="457200" lvl="0" rtl="0">
              <a:spcBef>
                <a:spcPts val="0"/>
              </a:spcBef>
              <a:buNone/>
            </a:pPr>
            <a:r>
              <a:rPr lang="ru">
                <a:solidFill>
                  <a:srgbClr val="434343"/>
                </a:solidFill>
              </a:rPr>
              <a:t>Постарайтесь не использовать мутабильные коллекции и </a:t>
            </a:r>
            <a:r>
              <a:rPr b="1" lang="ru">
                <a:solidFill>
                  <a:srgbClr val="434343"/>
                </a:solidFill>
              </a:rPr>
              <a:t>var </a:t>
            </a:r>
          </a:p>
          <a:p>
            <a:pPr lvl="0">
              <a:spcBef>
                <a:spcPts val="0"/>
              </a:spcBef>
              <a:buNone/>
            </a:pPr>
            <a:r>
              <a:rPr lang="ru">
                <a:solidFill>
                  <a:srgbClr val="434343"/>
                </a:solidFill>
              </a:rPr>
              <a:t>Подробнее о сортировке можно подсмотреть</a:t>
            </a:r>
            <a:r>
              <a:rPr lang="ru">
                <a:solidFill>
                  <a:srgbClr val="666666"/>
                </a:solidFill>
              </a:rPr>
              <a:t> </a:t>
            </a:r>
            <a:r>
              <a:rPr lang="ru" u="sng">
                <a:solidFill>
                  <a:schemeClr val="hlink"/>
                </a:solidFill>
                <a:hlinkClick r:id="rId3"/>
              </a:rPr>
              <a:t>здесь</a:t>
            </a:r>
            <a:r>
              <a:rPr lang="ru">
                <a:solidFill>
                  <a:srgbClr val="666666"/>
                </a:solidFill>
              </a:rPr>
              <a:t>.</a:t>
            </a:r>
          </a:p>
          <a:p>
            <a:pPr lvl="0" rtl="0">
              <a:spcBef>
                <a:spcPts val="0"/>
              </a:spcBef>
              <a:buNone/>
            </a:pPr>
            <a:r>
              <a:rPr lang="ru">
                <a:solidFill>
                  <a:srgbClr val="666666"/>
                </a:solidFill>
              </a:rPr>
              <a:t>	</a:t>
            </a:r>
            <a:r>
              <a:rPr b="1" lang="ru">
                <a:solidFill>
                  <a:srgbClr val="434343"/>
                </a:solidFill>
              </a:rPr>
              <a:t>lectures.collections.MergeSortImpl</a:t>
            </a:r>
          </a:p>
          <a:p>
            <a:pPr lvl="0" rtl="0">
              <a:spcBef>
                <a:spcPts val="0"/>
              </a:spcBef>
              <a:buNone/>
            </a:pPr>
            <a:r>
              <a:t/>
            </a:r>
            <a:endParaRPr>
              <a:solidFill>
                <a:srgbClr val="666666"/>
              </a:solidFill>
            </a:endParaRPr>
          </a:p>
          <a:p>
            <a:pPr indent="457200" lvl="0" rtl="0">
              <a:spcBef>
                <a:spcPts val="0"/>
              </a:spcBef>
              <a:buNone/>
            </a:pPr>
            <a:r>
              <a:t/>
            </a:r>
            <a:endParaRPr>
              <a:solidFill>
                <a:srgbClr val="666666"/>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42" name="Shape 442"/>
        <p:cNvGrpSpPr/>
        <p:nvPr/>
      </p:nvGrpSpPr>
      <p:grpSpPr>
        <a:xfrm>
          <a:off x="0" y="0"/>
          <a:ext cx="0" cy="0"/>
          <a:chOff x="0" y="0"/>
          <a:chExt cx="0" cy="0"/>
        </a:xfrm>
      </p:grpSpPr>
      <p:sp>
        <p:nvSpPr>
          <p:cNvPr id="443" name="Shape 44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44" name="Shape 444"/>
          <p:cNvSpPr txBox="1"/>
          <p:nvPr/>
        </p:nvSpPr>
        <p:spPr>
          <a:xfrm>
            <a:off x="311700" y="1166700"/>
            <a:ext cx="8520600" cy="3002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For comprehension(FC)</a:t>
            </a:r>
          </a:p>
          <a:p>
            <a:pPr indent="457200" lvl="0" rtl="0">
              <a:spcBef>
                <a:spcPts val="0"/>
              </a:spcBef>
              <a:buNone/>
            </a:pPr>
            <a:r>
              <a:rPr lang="ru">
                <a:solidFill>
                  <a:srgbClr val="434343"/>
                </a:solidFill>
              </a:rPr>
              <a:t>Это синтаксический сахар, предназначенный для повышения читаемости кода, в случаях, когда необходимо проитерироваться по одной или более коллекциям. FC, зависимости от ситуации, может заменить </a:t>
            </a:r>
            <a:r>
              <a:rPr b="1" lang="ru">
                <a:solidFill>
                  <a:srgbClr val="434343"/>
                </a:solidFill>
              </a:rPr>
              <a:t>foreach, map, flatMap, filter </a:t>
            </a:r>
            <a:r>
              <a:rPr lang="ru">
                <a:solidFill>
                  <a:srgbClr val="434343"/>
                </a:solidFill>
              </a:rPr>
              <a:t>или</a:t>
            </a:r>
            <a:r>
              <a:rPr b="1" lang="ru">
                <a:solidFill>
                  <a:srgbClr val="434343"/>
                </a:solidFill>
              </a:rPr>
              <a:t> withFilter.</a:t>
            </a:r>
            <a:r>
              <a:rPr lang="ru">
                <a:solidFill>
                  <a:srgbClr val="434343"/>
                </a:solidFill>
              </a:rPr>
              <a:t> </a:t>
            </a:r>
          </a:p>
          <a:p>
            <a:pPr lvl="0" rtl="0">
              <a:spcBef>
                <a:spcPts val="0"/>
              </a:spcBef>
              <a:buNone/>
            </a:pPr>
            <a:r>
              <a:rPr b="1" lang="ru">
                <a:solidFill>
                  <a:srgbClr val="434343"/>
                </a:solidFill>
              </a:rPr>
              <a:t>	</a:t>
            </a:r>
            <a:r>
              <a:rPr lang="ru">
                <a:solidFill>
                  <a:srgbClr val="434343"/>
                </a:solidFill>
              </a:rPr>
              <a:t>На самом деле почти все циклы </a:t>
            </a:r>
            <a:r>
              <a:rPr b="1" lang="ru">
                <a:solidFill>
                  <a:srgbClr val="434343"/>
                </a:solidFill>
              </a:rPr>
              <a:t>for</a:t>
            </a:r>
            <a:r>
              <a:rPr lang="ru">
                <a:solidFill>
                  <a:srgbClr val="434343"/>
                </a:solidFill>
              </a:rPr>
              <a:t> в скале  - это трансформированные функции.</a:t>
            </a:r>
          </a:p>
          <a:p>
            <a:pPr lvl="0" rtl="0">
              <a:spcBef>
                <a:spcPts val="0"/>
              </a:spcBef>
              <a:buNone/>
            </a:pPr>
            <a:r>
              <a:rPr lang="ru">
                <a:solidFill>
                  <a:srgbClr val="434343"/>
                </a:solidFill>
              </a:rPr>
              <a:t>Если мы пишем цикл по одной или нескольким коллекциям без </a:t>
            </a:r>
            <a:r>
              <a:rPr b="1" lang="ru">
                <a:solidFill>
                  <a:srgbClr val="434343"/>
                </a:solidFill>
              </a:rPr>
              <a:t>yield, </a:t>
            </a:r>
            <a:r>
              <a:rPr lang="ru">
                <a:solidFill>
                  <a:srgbClr val="434343"/>
                </a:solidFill>
              </a:rPr>
              <a:t>этот цикл превратится в несколько методов </a:t>
            </a:r>
            <a:r>
              <a:rPr b="1" lang="ru">
                <a:solidFill>
                  <a:srgbClr val="434343"/>
                </a:solidFill>
              </a:rPr>
              <a:t>foreach. </a:t>
            </a:r>
            <a:r>
              <a:rPr lang="ru">
                <a:solidFill>
                  <a:srgbClr val="434343"/>
                </a:solidFill>
              </a:rPr>
              <a:t>Если в цикле присутствует </a:t>
            </a:r>
            <a:r>
              <a:rPr b="1" lang="ru">
                <a:solidFill>
                  <a:srgbClr val="434343"/>
                </a:solidFill>
              </a:rPr>
              <a:t>IF, </a:t>
            </a:r>
            <a:r>
              <a:rPr lang="ru">
                <a:solidFill>
                  <a:srgbClr val="434343"/>
                </a:solidFill>
              </a:rPr>
              <a:t>то вместо foreach будет использован </a:t>
            </a:r>
            <a:r>
              <a:rPr b="1" lang="ru">
                <a:solidFill>
                  <a:srgbClr val="434343"/>
                </a:solidFill>
              </a:rPr>
              <a:t>withFilter </a:t>
            </a:r>
            <a:r>
              <a:rPr lang="ru">
                <a:solidFill>
                  <a:srgbClr val="434343"/>
                </a:solidFill>
              </a:rPr>
              <a:t>или </a:t>
            </a:r>
            <a:r>
              <a:rPr b="1" lang="ru">
                <a:solidFill>
                  <a:srgbClr val="434343"/>
                </a:solidFill>
              </a:rPr>
              <a:t>filter, </a:t>
            </a:r>
            <a:r>
              <a:rPr lang="ru">
                <a:solidFill>
                  <a:srgbClr val="434343"/>
                </a:solidFill>
              </a:rPr>
              <a:t>если</a:t>
            </a:r>
            <a:r>
              <a:rPr b="1" lang="ru">
                <a:solidFill>
                  <a:srgbClr val="434343"/>
                </a:solidFill>
              </a:rPr>
              <a:t> withFilter </a:t>
            </a:r>
            <a:r>
              <a:rPr lang="ru">
                <a:solidFill>
                  <a:srgbClr val="434343"/>
                </a:solidFill>
              </a:rPr>
              <a:t>не доступен для данной коллекции.</a:t>
            </a:r>
          </a:p>
          <a:p>
            <a:pPr indent="0" lvl="0" marL="0" rtl="0">
              <a:spcBef>
                <a:spcPts val="0"/>
              </a:spcBef>
              <a:buNone/>
            </a:pPr>
            <a:r>
              <a:rPr lang="ru">
                <a:solidFill>
                  <a:srgbClr val="434343"/>
                </a:solidFill>
              </a:rPr>
              <a:t>	Важно понимать различия между </a:t>
            </a:r>
            <a:r>
              <a:rPr b="1" lang="ru">
                <a:solidFill>
                  <a:srgbClr val="434343"/>
                </a:solidFill>
              </a:rPr>
              <a:t>withFilter</a:t>
            </a:r>
            <a:r>
              <a:rPr lang="ru">
                <a:solidFill>
                  <a:srgbClr val="434343"/>
                </a:solidFill>
              </a:rPr>
              <a:t> и </a:t>
            </a:r>
            <a:r>
              <a:rPr b="1" lang="ru">
                <a:solidFill>
                  <a:srgbClr val="434343"/>
                </a:solidFill>
              </a:rPr>
              <a:t>filter</a:t>
            </a:r>
            <a:r>
              <a:rPr lang="ru">
                <a:solidFill>
                  <a:srgbClr val="434343"/>
                </a:solidFill>
              </a:rPr>
              <a:t>. </a:t>
            </a:r>
            <a:r>
              <a:rPr b="1" lang="ru">
                <a:solidFill>
                  <a:srgbClr val="434343"/>
                </a:solidFill>
              </a:rPr>
              <a:t>withFilter </a:t>
            </a:r>
            <a:r>
              <a:rPr lang="ru">
                <a:solidFill>
                  <a:srgbClr val="434343"/>
                </a:solidFill>
              </a:rPr>
              <a:t>не применяет фильтр сразу, а создает инстанс </a:t>
            </a:r>
            <a:r>
              <a:rPr b="1" lang="ru">
                <a:solidFill>
                  <a:srgbClr val="434343"/>
                </a:solidFill>
              </a:rPr>
              <a:t>WithFilter[T]</a:t>
            </a:r>
            <a:r>
              <a:rPr lang="ru">
                <a:solidFill>
                  <a:srgbClr val="434343"/>
                </a:solidFill>
              </a:rPr>
              <a:t>, который применяет функции фильтрации по требованию. Это значит, что если в фильтре была использована переменная, которая поменялась в процессе обхода, то результат фильтрации, зависящий от нее тоже поменяется. В случае метода </a:t>
            </a:r>
            <a:r>
              <a:rPr b="1" lang="ru">
                <a:solidFill>
                  <a:srgbClr val="434343"/>
                </a:solidFill>
              </a:rPr>
              <a:t>filter</a:t>
            </a:r>
            <a:r>
              <a:rPr lang="ru">
                <a:solidFill>
                  <a:srgbClr val="434343"/>
                </a:solidFill>
              </a:rPr>
              <a:t> это не так, т.к. он будет применен сразу и один раз</a:t>
            </a:r>
            <a:r>
              <a:rPr b="1" lang="ru">
                <a:solidFill>
                  <a:srgbClr val="434343"/>
                </a:solidFill>
              </a:rPr>
              <a:t>.</a:t>
            </a:r>
          </a:p>
          <a:p>
            <a:pPr indent="0" lvl="0" marL="457200" rtl="0">
              <a:spcBef>
                <a:spcPts val="0"/>
              </a:spcBef>
              <a:buNone/>
            </a:pPr>
            <a:r>
              <a:t/>
            </a:r>
            <a:endParaRPr sz="1800">
              <a:solidFill>
                <a:srgbClr val="666666"/>
              </a:solidFill>
            </a:endParaRPr>
          </a:p>
          <a:p>
            <a:pPr lvl="0" rtl="0">
              <a:spcBef>
                <a:spcPts val="0"/>
              </a:spcBef>
              <a:buNone/>
            </a:pPr>
            <a:r>
              <a:rPr lang="ru" sz="1800">
                <a:solidFill>
                  <a:srgbClr val="666666"/>
                </a:solidFill>
              </a:rPr>
              <a:t>	</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48" name="Shape 448"/>
        <p:cNvGrpSpPr/>
        <p:nvPr/>
      </p:nvGrpSpPr>
      <p:grpSpPr>
        <a:xfrm>
          <a:off x="0" y="0"/>
          <a:ext cx="0" cy="0"/>
          <a:chOff x="0" y="0"/>
          <a:chExt cx="0" cy="0"/>
        </a:xfrm>
      </p:grpSpPr>
      <p:sp>
        <p:nvSpPr>
          <p:cNvPr id="449" name="Shape 44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50" name="Shape 450"/>
          <p:cNvSpPr txBox="1"/>
          <p:nvPr/>
        </p:nvSpPr>
        <p:spPr>
          <a:xfrm>
            <a:off x="311700" y="1177775"/>
            <a:ext cx="8520600" cy="4833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t/>
            </a:r>
            <a:endParaRPr>
              <a:solidFill>
                <a:srgbClr val="434343"/>
              </a:solidFill>
            </a:endParaRP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51" name="Shape 451"/>
          <p:cNvSpPr txBox="1"/>
          <p:nvPr/>
        </p:nvSpPr>
        <p:spPr>
          <a:xfrm>
            <a:off x="381049" y="1718875"/>
            <a:ext cx="6159900" cy="2472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 &lt;- adjective; v &lt;- verb)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превратится в</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55" name="Shape 455"/>
        <p:cNvGrpSpPr/>
        <p:nvPr/>
      </p:nvGrpSpPr>
      <p:grpSpPr>
        <a:xfrm>
          <a:off x="0" y="0"/>
          <a:ext cx="0" cy="0"/>
          <a:chOff x="0" y="0"/>
          <a:chExt cx="0" cy="0"/>
        </a:xfrm>
      </p:grpSpPr>
      <p:sp>
        <p:nvSpPr>
          <p:cNvPr id="456" name="Shape 45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57" name="Shape 457"/>
          <p:cNvSpPr txBox="1"/>
          <p:nvPr/>
        </p:nvSpPr>
        <p:spPr>
          <a:xfrm>
            <a:off x="311700" y="1177775"/>
            <a:ext cx="8520600" cy="843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rPr lang="ru">
                <a:solidFill>
                  <a:srgbClr val="434343"/>
                </a:solidFill>
              </a:rPr>
              <a:t>	</a:t>
            </a: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58" name="Shape 458"/>
          <p:cNvSpPr txBox="1"/>
          <p:nvPr/>
        </p:nvSpPr>
        <p:spPr>
          <a:xfrm>
            <a:off x="311699" y="1677600"/>
            <a:ext cx="6159900" cy="3294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var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&lt;- adjective; v &lt;- verb)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noTeacher = 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noun.withFilter(_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62" name="Shape 462"/>
        <p:cNvGrpSpPr/>
        <p:nvPr/>
      </p:nvGrpSpPr>
      <p:grpSpPr>
        <a:xfrm>
          <a:off x="0" y="0"/>
          <a:ext cx="0" cy="0"/>
          <a:chOff x="0" y="0"/>
          <a:chExt cx="0" cy="0"/>
        </a:xfrm>
      </p:grpSpPr>
      <p:sp>
        <p:nvSpPr>
          <p:cNvPr id="463" name="Shape 46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64" name="Shape 464"/>
          <p:cNvSpPr txBox="1"/>
          <p:nvPr/>
        </p:nvSpPr>
        <p:spPr>
          <a:xfrm>
            <a:off x="311700" y="1177775"/>
            <a:ext cx="8520600" cy="1142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rPr lang="ru">
                <a:solidFill>
                  <a:srgbClr val="434343"/>
                </a:solidFill>
              </a:rPr>
              <a:t>	Если в цикл должен вернуть какое-либо значение, перед телом цикла ставят ключевое слово yield. В этом случае foreach нам уже не поможет, т.к. он возвращает тип </a:t>
            </a:r>
            <a:r>
              <a:rPr b="1" lang="ru">
                <a:solidFill>
                  <a:srgbClr val="434343"/>
                </a:solidFill>
              </a:rPr>
              <a:t>Unit. </a:t>
            </a:r>
            <a:r>
              <a:rPr lang="ru">
                <a:solidFill>
                  <a:srgbClr val="434343"/>
                </a:solidFill>
              </a:rPr>
              <a:t>На помощь приходят методы</a:t>
            </a:r>
            <a:r>
              <a:rPr b="1" lang="ru">
                <a:solidFill>
                  <a:srgbClr val="434343"/>
                </a:solidFill>
              </a:rPr>
              <a:t> map</a:t>
            </a:r>
            <a:r>
              <a:rPr lang="ru">
                <a:solidFill>
                  <a:srgbClr val="434343"/>
                </a:solidFill>
              </a:rPr>
              <a:t> и</a:t>
            </a:r>
            <a:r>
              <a:rPr b="1" lang="ru">
                <a:solidFill>
                  <a:srgbClr val="434343"/>
                </a:solidFill>
              </a:rPr>
              <a:t> flatMap </a:t>
            </a: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65" name="Shape 465"/>
          <p:cNvSpPr txBox="1"/>
          <p:nvPr/>
        </p:nvSpPr>
        <p:spPr>
          <a:xfrm>
            <a:off x="311699" y="2258925"/>
            <a:ext cx="6159900" cy="275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 </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 a &lt;- adjective; v &lt;- verb)</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yiled</a:t>
            </a:r>
            <a:r>
              <a:rPr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превратится в</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noun.withFilter(_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).flatMap { n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adjective.flatMap { a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verb.map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7" name="Shape 87"/>
        <p:cNvGrpSpPr/>
        <p:nvPr/>
      </p:nvGrpSpPr>
      <p:grpSpPr>
        <a:xfrm>
          <a:off x="0" y="0"/>
          <a:ext cx="0" cy="0"/>
          <a:chOff x="0" y="0"/>
          <a:chExt cx="0" cy="0"/>
        </a:xfrm>
      </p:grpSpPr>
      <p:sp>
        <p:nvSpPr>
          <p:cNvPr id="88" name="Shape 8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89" name="Shape 89"/>
          <p:cNvSpPr txBox="1"/>
          <p:nvPr>
            <p:ph idx="1" type="body"/>
          </p:nvPr>
        </p:nvSpPr>
        <p:spPr>
          <a:xfrm>
            <a:off x="311700" y="1152475"/>
            <a:ext cx="8520600" cy="3881700"/>
          </a:xfrm>
          <a:prstGeom prst="rect">
            <a:avLst/>
          </a:prstGeom>
        </p:spPr>
        <p:txBody>
          <a:bodyPr anchorCtr="0" anchor="t" bIns="91425" lIns="91425" rIns="91425" tIns="91425">
            <a:noAutofit/>
          </a:bodyPr>
          <a:lstStyle/>
          <a:p>
            <a:pPr lvl="0" rtl="0">
              <a:spcBef>
                <a:spcPts val="0"/>
              </a:spcBef>
              <a:buNone/>
            </a:pPr>
            <a:r>
              <a:rPr lang="ru">
                <a:solidFill>
                  <a:srgbClr val="434343"/>
                </a:solidFill>
              </a:rPr>
              <a:t>Классификация </a:t>
            </a:r>
          </a:p>
          <a:p>
            <a:pPr indent="-228600" lvl="0" marL="457200">
              <a:spcBef>
                <a:spcPts val="0"/>
              </a:spcBef>
              <a:buClr>
                <a:srgbClr val="434343"/>
              </a:buClr>
            </a:pPr>
            <a:r>
              <a:rPr lang="ru">
                <a:solidFill>
                  <a:srgbClr val="434343"/>
                </a:solidFill>
              </a:rPr>
              <a:t>Парадигма</a:t>
            </a:r>
          </a:p>
          <a:p>
            <a:pPr indent="-228600" lvl="1" marL="914400">
              <a:spcBef>
                <a:spcPts val="0"/>
              </a:spcBef>
              <a:buClr>
                <a:srgbClr val="434343"/>
              </a:buClr>
            </a:pPr>
            <a:r>
              <a:rPr lang="ru">
                <a:solidFill>
                  <a:srgbClr val="434343"/>
                </a:solidFill>
              </a:rPr>
              <a:t>Императивные</a:t>
            </a:r>
          </a:p>
          <a:p>
            <a:pPr indent="-228600" lvl="1" marL="914400">
              <a:spcBef>
                <a:spcPts val="0"/>
              </a:spcBef>
              <a:buClr>
                <a:srgbClr val="434343"/>
              </a:buClr>
            </a:pPr>
            <a:r>
              <a:rPr lang="ru">
                <a:solidFill>
                  <a:srgbClr val="434343"/>
                </a:solidFill>
              </a:rPr>
              <a:t>ООП</a:t>
            </a:r>
          </a:p>
          <a:p>
            <a:pPr indent="-228600" lvl="1" marL="914400" rtl="0">
              <a:spcBef>
                <a:spcPts val="0"/>
              </a:spcBef>
              <a:buClr>
                <a:srgbClr val="434343"/>
              </a:buClr>
            </a:pPr>
            <a:r>
              <a:rPr lang="ru">
                <a:solidFill>
                  <a:srgbClr val="434343"/>
                </a:solidFill>
              </a:rPr>
              <a:t>Декларативные</a:t>
            </a:r>
          </a:p>
          <a:p>
            <a:pPr indent="-228600" lvl="1" marL="914400" rtl="0">
              <a:spcBef>
                <a:spcPts val="0"/>
              </a:spcBef>
              <a:buClr>
                <a:srgbClr val="434343"/>
              </a:buClr>
            </a:pPr>
            <a:r>
              <a:rPr lang="ru">
                <a:solidFill>
                  <a:srgbClr val="434343"/>
                </a:solidFill>
              </a:rPr>
              <a:t>Функциональные</a:t>
            </a:r>
          </a:p>
          <a:p>
            <a:pPr indent="-228600" lvl="1" marL="914400">
              <a:spcBef>
                <a:spcPts val="0"/>
              </a:spcBef>
              <a:buClr>
                <a:srgbClr val="434343"/>
              </a:buClr>
            </a:pPr>
            <a:r>
              <a:rPr lang="ru">
                <a:solidFill>
                  <a:srgbClr val="434343"/>
                </a:solidFill>
              </a:rPr>
              <a:t>Логические</a:t>
            </a:r>
          </a:p>
          <a:p>
            <a:pPr indent="-228600" lvl="1" marL="914400">
              <a:spcBef>
                <a:spcPts val="0"/>
              </a:spcBef>
              <a:buClr>
                <a:srgbClr val="434343"/>
              </a:buClr>
            </a:pPr>
            <a:r>
              <a:rPr lang="ru">
                <a:solidFill>
                  <a:srgbClr val="434343"/>
                </a:solidFill>
              </a:rPr>
              <a:t>Гибридные</a:t>
            </a:r>
          </a:p>
          <a:p>
            <a:pPr lv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69" name="Shape 469"/>
        <p:cNvGrpSpPr/>
        <p:nvPr/>
      </p:nvGrpSpPr>
      <p:grpSpPr>
        <a:xfrm>
          <a:off x="0" y="0"/>
          <a:ext cx="0" cy="0"/>
          <a:chOff x="0" y="0"/>
          <a:chExt cx="0" cy="0"/>
        </a:xfrm>
      </p:grpSpPr>
      <p:sp>
        <p:nvSpPr>
          <p:cNvPr id="470" name="Shape 47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 FC. Задания</a:t>
            </a:r>
          </a:p>
        </p:txBody>
      </p:sp>
      <p:sp>
        <p:nvSpPr>
          <p:cNvPr id="471" name="Shape 471"/>
          <p:cNvSpPr txBox="1"/>
          <p:nvPr/>
        </p:nvSpPr>
        <p:spPr>
          <a:xfrm>
            <a:off x="311700" y="1177775"/>
            <a:ext cx="8520600" cy="1142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rPr lang="ru">
                <a:solidFill>
                  <a:srgbClr val="434343"/>
                </a:solidFill>
              </a:rPr>
              <a:t>	Перепишите код в соответствии с условиями задачи.</a:t>
            </a:r>
          </a:p>
          <a:p>
            <a:pPr indent="0" lvl="0" marL="0" rtl="0">
              <a:spcBef>
                <a:spcPts val="0"/>
              </a:spcBef>
              <a:buNone/>
            </a:pPr>
            <a:r>
              <a:rPr lang="ru">
                <a:solidFill>
                  <a:srgbClr val="434343"/>
                </a:solidFill>
              </a:rPr>
              <a:t>	</a:t>
            </a:r>
            <a:r>
              <a:rPr lang="ru" sz="1800">
                <a:solidFill>
                  <a:srgbClr val="666666"/>
                </a:solidFill>
              </a:rPr>
              <a:t> </a:t>
            </a:r>
            <a:r>
              <a:rPr b="1" lang="ru">
                <a:solidFill>
                  <a:srgbClr val="434343"/>
                </a:solidFill>
              </a:rPr>
              <a:t>lectures.collections.comprehension.Couriers</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75" name="Shape 475"/>
        <p:cNvGrpSpPr/>
        <p:nvPr/>
      </p:nvGrpSpPr>
      <p:grpSpPr>
        <a:xfrm>
          <a:off x="0" y="0"/>
          <a:ext cx="0" cy="0"/>
          <a:chOff x="0" y="0"/>
          <a:chExt cx="0" cy="0"/>
        </a:xfrm>
      </p:grpSpPr>
      <p:sp>
        <p:nvSpPr>
          <p:cNvPr id="476" name="Shape 47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77" name="Shape 477"/>
          <p:cNvSpPr txBox="1"/>
          <p:nvPr/>
        </p:nvSpPr>
        <p:spPr>
          <a:xfrm>
            <a:off x="311700" y="1177775"/>
            <a:ext cx="8520600" cy="3467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Tuples</a:t>
            </a:r>
          </a:p>
          <a:p>
            <a:pPr indent="0" lvl="0" marL="0" rtl="0">
              <a:spcBef>
                <a:spcPts val="0"/>
              </a:spcBef>
              <a:buNone/>
            </a:pPr>
            <a:r>
              <a:rPr lang="ru">
                <a:solidFill>
                  <a:srgbClr val="434343"/>
                </a:solidFill>
              </a:rPr>
              <a:t>	Tuple или кортеж или record -  это упорядоченный список элементов. Каждый член списка может иметь свой тип</a:t>
            </a:r>
          </a:p>
          <a:p>
            <a:pPr indent="0" lvl="0" marL="0" rtl="0">
              <a:spcBef>
                <a:spcPts val="0"/>
              </a:spcBef>
              <a:buNone/>
            </a:pPr>
            <a:r>
              <a:rPr lang="ru">
                <a:solidFill>
                  <a:srgbClr val="434343"/>
                </a:solidFill>
              </a:rPr>
              <a:t>	В scala, tuple - это кейс класс типа </a:t>
            </a:r>
            <a:r>
              <a:rPr b="1" lang="ru">
                <a:solidFill>
                  <a:srgbClr val="434343"/>
                </a:solidFill>
              </a:rPr>
              <a:t>Tuple1[T1] - Tuple22[T1,T2… T22]</a:t>
            </a:r>
            <a:r>
              <a:rPr lang="ru">
                <a:solidFill>
                  <a:srgbClr val="434343"/>
                </a:solidFill>
              </a:rPr>
              <a:t>.</a:t>
            </a:r>
          </a:p>
          <a:p>
            <a:pPr indent="0" lvl="0" marL="0" rtl="0">
              <a:spcBef>
                <a:spcPts val="0"/>
              </a:spcBef>
              <a:buNone/>
            </a:pPr>
            <a:r>
              <a:rPr lang="ru">
                <a:solidFill>
                  <a:srgbClr val="434343"/>
                </a:solidFill>
              </a:rPr>
              <a:t>	Для создания tuple, начиная с Tuple2, достаточно заключить несколько элементов в круглые скобки, разделив их запятыми.</a:t>
            </a:r>
          </a:p>
          <a:p>
            <a:pPr indent="0" lvl="0" marL="0" rtl="0">
              <a:spcBef>
                <a:spcPts val="0"/>
              </a:spcBef>
              <a:buNone/>
            </a:pPr>
            <a:r>
              <a:rPr lang="ru">
                <a:solidFill>
                  <a:srgbClr val="434343"/>
                </a:solidFill>
              </a:rPr>
              <a:t>	Для доступа к членам tuple автоматически генерируются методы- аксессоры _n, где n  - это порядковый номер член tuple. Нумерация начинается с 1.</a:t>
            </a:r>
          </a:p>
          <a:p>
            <a:pPr indent="457200" lvl="0" marL="0" rtl="0">
              <a:spcBef>
                <a:spcPts val="0"/>
              </a:spcBef>
              <a:buNone/>
            </a:pPr>
            <a:r>
              <a:rPr lang="ru">
                <a:solidFill>
                  <a:srgbClr val="434343"/>
                </a:solidFill>
              </a:rPr>
              <a:t>Другие полезные функции tuple</a:t>
            </a:r>
          </a:p>
          <a:p>
            <a:pPr indent="-228600" lvl="0" marL="1371600" rtl="0">
              <a:spcBef>
                <a:spcPts val="0"/>
              </a:spcBef>
              <a:buClr>
                <a:srgbClr val="434343"/>
              </a:buClr>
              <a:buChar char="●"/>
            </a:pPr>
            <a:r>
              <a:rPr lang="ru">
                <a:solidFill>
                  <a:srgbClr val="434343"/>
                </a:solidFill>
              </a:rPr>
              <a:t>productPrefix - строка сожержащая имя класса</a:t>
            </a:r>
          </a:p>
          <a:p>
            <a:pPr indent="-228600" lvl="0" marL="1371600" rtl="0">
              <a:spcBef>
                <a:spcPts val="0"/>
              </a:spcBef>
              <a:buClr>
                <a:srgbClr val="434343"/>
              </a:buClr>
              <a:buChar char="●"/>
            </a:pPr>
            <a:r>
              <a:rPr lang="ru">
                <a:solidFill>
                  <a:srgbClr val="434343"/>
                </a:solidFill>
              </a:rPr>
              <a:t>productIterator - итератор, которым можно пройти по порядку все члены tuple</a:t>
            </a:r>
          </a:p>
          <a:p>
            <a:pPr indent="-228600" lvl="0" marL="1371600" rtl="0">
              <a:spcBef>
                <a:spcPts val="0"/>
              </a:spcBef>
              <a:buClr>
                <a:srgbClr val="434343"/>
              </a:buClr>
              <a:buChar char="●"/>
            </a:pPr>
            <a:r>
              <a:rPr lang="ru">
                <a:solidFill>
                  <a:srgbClr val="434343"/>
                </a:solidFill>
              </a:rPr>
              <a:t>productArity - размернось </a:t>
            </a:r>
          </a:p>
          <a:p>
            <a:pPr indent="-228600" lvl="0" marL="1371600" rtl="0">
              <a:spcBef>
                <a:spcPts val="0"/>
              </a:spcBef>
              <a:buClr>
                <a:srgbClr val="434343"/>
              </a:buClr>
              <a:buChar char="●"/>
            </a:pPr>
            <a:r>
              <a:rPr lang="ru">
                <a:solidFill>
                  <a:srgbClr val="434343"/>
                </a:solidFill>
              </a:rPr>
              <a:t>productElement(idx: Int): Any -  получает idx-ый член tuple, при этом информация о типе теряется. Если члена с таим индексом нет, мы получим </a:t>
            </a:r>
            <a:r>
              <a:rPr b="1" lang="ru">
                <a:solidFill>
                  <a:srgbClr val="434343"/>
                </a:solidFill>
              </a:rPr>
              <a:t>IndexOutOfBoundsException</a:t>
            </a:r>
          </a:p>
          <a:p>
            <a:pPr indent="0" lvl="0" marL="0" rtl="0">
              <a:spcBef>
                <a:spcPts val="0"/>
              </a:spcBef>
              <a:buNone/>
            </a:pPr>
            <a:r>
              <a:t/>
            </a:r>
            <a:endParaRPr>
              <a:solidFill>
                <a:srgbClr val="434343"/>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81" name="Shape 481"/>
        <p:cNvGrpSpPr/>
        <p:nvPr/>
      </p:nvGrpSpPr>
      <p:grpSpPr>
        <a:xfrm>
          <a:off x="0" y="0"/>
          <a:ext cx="0" cy="0"/>
          <a:chOff x="0" y="0"/>
          <a:chExt cx="0" cy="0"/>
        </a:xfrm>
      </p:grpSpPr>
      <p:sp>
        <p:nvSpPr>
          <p:cNvPr id="482" name="Shape 4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83" name="Shape 483"/>
          <p:cNvSpPr txBox="1"/>
          <p:nvPr/>
        </p:nvSpPr>
        <p:spPr>
          <a:xfrm>
            <a:off x="311700" y="1177775"/>
            <a:ext cx="8520600" cy="450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Tuples</a:t>
            </a:r>
          </a:p>
          <a:p>
            <a:pPr indent="0" lvl="0" marL="0" rtl="0">
              <a:spcBef>
                <a:spcPts val="0"/>
              </a:spcBef>
              <a:buNone/>
            </a:pPr>
            <a:r>
              <a:rPr lang="ru">
                <a:solidFill>
                  <a:srgbClr val="434343"/>
                </a:solidFill>
              </a:rPr>
              <a:t>	</a:t>
            </a:r>
          </a:p>
        </p:txBody>
      </p:sp>
      <p:sp>
        <p:nvSpPr>
          <p:cNvPr id="484" name="Shape 484"/>
          <p:cNvSpPr txBox="1"/>
          <p:nvPr/>
        </p:nvSpPr>
        <p:spPr>
          <a:xfrm>
            <a:off x="311699" y="1627775"/>
            <a:ext cx="6159900" cy="2629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tpl1 =</a:t>
            </a:r>
            <a:r>
              <a:rPr lang="ru" sz="1000">
                <a:solidFill>
                  <a:schemeClr val="dk1"/>
                </a:solidFill>
                <a:highlight>
                  <a:srgbClr val="E4E4FF"/>
                </a:highlight>
                <a:latin typeface="Verdana"/>
                <a:ea typeface="Verdana"/>
                <a:cs typeface="Verdana"/>
                <a:sym typeface="Verdana"/>
              </a:rPr>
              <a:t>Tuple1(</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"String"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tpl2i2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tpl3 = (</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"Strig" </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empty</a:t>
            </a:r>
            <a:r>
              <a:rPr lang="ru" sz="1000">
                <a:solidFill>
                  <a:schemeClr val="dk1"/>
                </a:solidFill>
                <a:highlight>
                  <a:srgbClr val="FFFFFF"/>
                </a:highlight>
                <a:latin typeface="Verdana"/>
                <a:ea typeface="Verdana"/>
                <a:cs typeface="Verdana"/>
                <a:sym typeface="Verdana"/>
              </a:rPr>
              <a:t>[Long])</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tpl4 = (</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"Strig" </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empty</a:t>
            </a:r>
            <a:r>
              <a:rPr lang="ru" sz="1000">
                <a:solidFill>
                  <a:schemeClr val="dk1"/>
                </a:solidFill>
                <a:highlight>
                  <a:srgbClr val="FFFFFF"/>
                </a:highlight>
                <a:latin typeface="Verdana"/>
                <a:ea typeface="Verdana"/>
                <a:cs typeface="Verdana"/>
                <a:sym typeface="Verdana"/>
              </a:rPr>
              <a:t>[Long], (x: Int)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(x))</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tpl1.productPrefix</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tpl4.productPrefix</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tpl1.productIterator</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tpl1.productArity</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would throw IndexOutOfBoundsException</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//tpl1.productElement(2)</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88" name="Shape 488"/>
        <p:cNvGrpSpPr/>
        <p:nvPr/>
      </p:nvGrpSpPr>
      <p:grpSpPr>
        <a:xfrm>
          <a:off x="0" y="0"/>
          <a:ext cx="0" cy="0"/>
          <a:chOff x="0" y="0"/>
          <a:chExt cx="0" cy="0"/>
        </a:xfrm>
      </p:grpSpPr>
      <p:sp>
        <p:nvSpPr>
          <p:cNvPr id="489" name="Shape 48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490" name="Shape 490"/>
          <p:cNvSpPr txBox="1"/>
          <p:nvPr/>
        </p:nvSpPr>
        <p:spPr>
          <a:xfrm>
            <a:off x="311700" y="1115325"/>
            <a:ext cx="8487000" cy="15723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Класс 	</a:t>
            </a:r>
          </a:p>
          <a:p>
            <a:pPr lvl="0">
              <a:spcBef>
                <a:spcPts val="0"/>
              </a:spcBef>
              <a:buNone/>
            </a:pPr>
            <a:r>
              <a:rPr lang="ru" sz="1800">
                <a:solidFill>
                  <a:srgbClr val="434343"/>
                </a:solidFill>
              </a:rPr>
              <a:t>	</a:t>
            </a:r>
            <a:r>
              <a:rPr lang="ru">
                <a:solidFill>
                  <a:srgbClr val="434343"/>
                </a:solidFill>
              </a:rPr>
              <a:t>Это конструкция языка, которая описывает новый тип сущности в приложении.</a:t>
            </a:r>
          </a:p>
          <a:p>
            <a:pPr indent="-228600" lvl="0" marL="914400">
              <a:spcBef>
                <a:spcPts val="0"/>
              </a:spcBef>
              <a:buClr>
                <a:srgbClr val="434343"/>
              </a:buClr>
              <a:buChar char="●"/>
            </a:pPr>
            <a:r>
              <a:rPr lang="ru">
                <a:solidFill>
                  <a:srgbClr val="434343"/>
                </a:solidFill>
              </a:rPr>
              <a:t>способ создания объекта класса описывается в конструкторе 		 </a:t>
            </a:r>
          </a:p>
          <a:p>
            <a:pPr indent="-228600" lvl="0" marL="914400" rtl="0">
              <a:spcBef>
                <a:spcPts val="0"/>
              </a:spcBef>
              <a:buClr>
                <a:srgbClr val="434343"/>
              </a:buClr>
              <a:buChar char="●"/>
            </a:pPr>
            <a:r>
              <a:rPr lang="ru">
                <a:solidFill>
                  <a:srgbClr val="434343"/>
                </a:solidFill>
              </a:rPr>
              <a:t>новый объект класса создаеться с помощью оператора </a:t>
            </a:r>
            <a:r>
              <a:rPr b="1" lang="ru">
                <a:solidFill>
                  <a:srgbClr val="434343"/>
                </a:solidFill>
              </a:rPr>
              <a:t>new</a:t>
            </a:r>
          </a:p>
          <a:p>
            <a:pPr indent="-228600" lvl="0" marL="914400" rtl="0">
              <a:spcBef>
                <a:spcPts val="0"/>
              </a:spcBef>
              <a:buClr>
                <a:srgbClr val="434343"/>
              </a:buClr>
              <a:buChar char="●"/>
            </a:pPr>
            <a:r>
              <a:rPr lang="ru">
                <a:solidFill>
                  <a:srgbClr val="434343"/>
                </a:solidFill>
              </a:rPr>
              <a:t>членами класса могут методы, переменные, константы, другие классы объекты и трейты</a:t>
            </a:r>
          </a:p>
          <a:p>
            <a:pPr indent="-228600" lvl="0" marL="914400" rtl="0">
              <a:spcBef>
                <a:spcPts val="0"/>
              </a:spcBef>
              <a:buClr>
                <a:srgbClr val="434343"/>
              </a:buClr>
              <a:buChar char="●"/>
            </a:pPr>
            <a:r>
              <a:rPr lang="ru">
                <a:solidFill>
                  <a:srgbClr val="434343"/>
                </a:solidFill>
              </a:rPr>
              <a:t>класс может содержать произвольное количество членов</a:t>
            </a:r>
          </a:p>
          <a:p>
            <a:pPr indent="-228600" lvl="0" marL="914400" rtl="0">
              <a:spcBef>
                <a:spcPts val="0"/>
              </a:spcBef>
              <a:buClr>
                <a:srgbClr val="434343"/>
              </a:buClr>
              <a:buChar char="●"/>
            </a:pPr>
            <a:r>
              <a:rPr lang="ru">
                <a:solidFill>
                  <a:srgbClr val="434343"/>
                </a:solidFill>
              </a:rPr>
              <a:t>класс может быть связан с другими классами объектами и трейтами отношением наследования</a:t>
            </a:r>
          </a:p>
          <a:p>
            <a:pPr indent="-228600" lvl="0" marL="914400" rtl="0">
              <a:spcBef>
                <a:spcPts val="0"/>
              </a:spcBef>
              <a:buClr>
                <a:srgbClr val="434343"/>
              </a:buClr>
              <a:buChar char="●"/>
            </a:pPr>
            <a:r>
              <a:rPr lang="ru">
                <a:solidFill>
                  <a:srgbClr val="434343"/>
                </a:solidFill>
              </a:rPr>
              <a:t>доступ к членам класса определяется модификаторами доступа </a:t>
            </a:r>
          </a:p>
          <a:p>
            <a:pPr indent="-228600" lvl="1" marL="1371600" rtl="0">
              <a:spcBef>
                <a:spcPts val="0"/>
              </a:spcBef>
              <a:buClr>
                <a:srgbClr val="434343"/>
              </a:buClr>
              <a:buChar char="○"/>
            </a:pPr>
            <a:r>
              <a:rPr b="1" lang="ru">
                <a:solidFill>
                  <a:srgbClr val="434343"/>
                </a:solidFill>
              </a:rPr>
              <a:t>private -  </a:t>
            </a:r>
            <a:r>
              <a:rPr lang="ru">
                <a:solidFill>
                  <a:srgbClr val="434343"/>
                </a:solidFill>
              </a:rPr>
              <a:t>член класса доступен только внутри класса</a:t>
            </a:r>
          </a:p>
          <a:p>
            <a:pPr indent="-228600" lvl="1" marL="1371600" rtl="0">
              <a:spcBef>
                <a:spcPts val="0"/>
              </a:spcBef>
              <a:buClr>
                <a:srgbClr val="434343"/>
              </a:buClr>
              <a:buChar char="○"/>
            </a:pPr>
            <a:r>
              <a:rPr b="1" lang="ru">
                <a:solidFill>
                  <a:srgbClr val="434343"/>
                </a:solidFill>
              </a:rPr>
              <a:t>protected - </a:t>
            </a:r>
            <a:r>
              <a:rPr lang="ru">
                <a:solidFill>
                  <a:srgbClr val="434343"/>
                </a:solidFill>
              </a:rPr>
              <a:t>член класса доступен только внутри класса и его наследниках</a:t>
            </a:r>
          </a:p>
          <a:p>
            <a:pPr indent="-228600" lvl="1" marL="1371600" rtl="0">
              <a:spcBef>
                <a:spcPts val="0"/>
              </a:spcBef>
              <a:buClr>
                <a:srgbClr val="434343"/>
              </a:buClr>
              <a:buChar char="○"/>
            </a:pPr>
            <a:r>
              <a:rPr b="1" lang="ru">
                <a:solidFill>
                  <a:srgbClr val="434343"/>
                </a:solidFill>
              </a:rPr>
              <a:t>public - </a:t>
            </a:r>
            <a:r>
              <a:rPr lang="ru">
                <a:solidFill>
                  <a:srgbClr val="434343"/>
                </a:solidFill>
              </a:rPr>
              <a:t>уровень доступа по умолчанию, если модификатор не указан. Член класса может быть доступен в любом месте приложения</a:t>
            </a:r>
          </a:p>
          <a:p>
            <a:pPr lvl="0">
              <a:spcBef>
                <a:spcPts val="0"/>
              </a:spcBef>
              <a:buNone/>
            </a:pPr>
            <a:r>
              <a:t/>
            </a:r>
            <a:endParaRPr sz="1800">
              <a:solidFill>
                <a:srgbClr val="666666"/>
              </a:solidFill>
            </a:endParaRPr>
          </a:p>
          <a:p>
            <a:pPr lvl="0" rtl="0">
              <a:spcBef>
                <a:spcPts val="0"/>
              </a:spcBef>
              <a:buNone/>
            </a:pPr>
            <a:r>
              <a:t/>
            </a:r>
            <a:endParaRPr sz="1800">
              <a:solidFill>
                <a:srgbClr val="666666"/>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94" name="Shape 494"/>
        <p:cNvGrpSpPr/>
        <p:nvPr/>
      </p:nvGrpSpPr>
      <p:grpSpPr>
        <a:xfrm>
          <a:off x="0" y="0"/>
          <a:ext cx="0" cy="0"/>
          <a:chOff x="0" y="0"/>
          <a:chExt cx="0" cy="0"/>
        </a:xfrm>
      </p:grpSpPr>
      <p:sp>
        <p:nvSpPr>
          <p:cNvPr id="495" name="Shape 49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496" name="Shape 496"/>
          <p:cNvSpPr txBox="1"/>
          <p:nvPr/>
        </p:nvSpPr>
        <p:spPr>
          <a:xfrm>
            <a:off x="311700" y="1115325"/>
            <a:ext cx="8487000" cy="1818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Класс. Модификаторы доступа	</a:t>
            </a:r>
          </a:p>
          <a:p>
            <a:pPr lvl="0">
              <a:spcBef>
                <a:spcPts val="0"/>
              </a:spcBef>
              <a:buNone/>
            </a:pPr>
            <a:r>
              <a:rPr lang="ru">
                <a:solidFill>
                  <a:srgbClr val="434343"/>
                </a:solidFill>
              </a:rPr>
              <a:t>	Модификаторы доступа могут быть дополнительно специфицированы областью действия модификатора. Область действия задается в квадратных скобках после модификатора	</a:t>
            </a:r>
          </a:p>
          <a:p>
            <a:pPr indent="-228600" lvl="0" marL="914400" rtl="0">
              <a:spcBef>
                <a:spcPts val="0"/>
              </a:spcBef>
              <a:buClr>
                <a:srgbClr val="434343"/>
              </a:buClr>
              <a:buChar char="●"/>
            </a:pPr>
            <a:r>
              <a:rPr b="1" lang="ru">
                <a:solidFill>
                  <a:srgbClr val="434343"/>
                </a:solidFill>
              </a:rPr>
              <a:t>private[somePackage] </a:t>
            </a:r>
            <a:r>
              <a:rPr lang="ru">
                <a:solidFill>
                  <a:srgbClr val="434343"/>
                </a:solidFill>
              </a:rPr>
              <a:t>(</a:t>
            </a:r>
            <a:r>
              <a:rPr b="1" lang="ru">
                <a:solidFill>
                  <a:srgbClr val="434343"/>
                </a:solidFill>
              </a:rPr>
              <a:t>protected[this]</a:t>
            </a:r>
            <a:r>
              <a:rPr lang="ru">
                <a:solidFill>
                  <a:srgbClr val="434343"/>
                </a:solidFill>
              </a:rPr>
              <a:t>)</a:t>
            </a:r>
            <a:r>
              <a:rPr b="1" lang="ru">
                <a:solidFill>
                  <a:srgbClr val="434343"/>
                </a:solidFill>
              </a:rPr>
              <a:t> </a:t>
            </a:r>
            <a:r>
              <a:rPr lang="ru">
                <a:solidFill>
                  <a:srgbClr val="434343"/>
                </a:solidFill>
              </a:rPr>
              <a:t> член класса, останется публичным внутри пакета somePackage, для остальных членов приложения он станет приватным</a:t>
            </a:r>
          </a:p>
          <a:p>
            <a:pPr indent="-228600" lvl="0" marL="914400" rtl="0">
              <a:spcBef>
                <a:spcPts val="0"/>
              </a:spcBef>
              <a:buClr>
                <a:srgbClr val="434343"/>
              </a:buClr>
              <a:buChar char="●"/>
            </a:pPr>
            <a:r>
              <a:rPr b="1" lang="ru">
                <a:solidFill>
                  <a:srgbClr val="434343"/>
                </a:solidFill>
              </a:rPr>
              <a:t>private[this]</a:t>
            </a:r>
            <a:r>
              <a:rPr lang="ru">
                <a:solidFill>
                  <a:srgbClr val="434343"/>
                </a:solidFill>
              </a:rPr>
              <a:t> . Такой скоуп называеться object-private. Члены</a:t>
            </a:r>
            <a:r>
              <a:rPr b="1" lang="ru">
                <a:solidFill>
                  <a:srgbClr val="434343"/>
                </a:solidFill>
              </a:rPr>
              <a:t> класса, помеченные таким образом, доступны исключительно членам того же инстанса.</a:t>
            </a:r>
          </a:p>
        </p:txBody>
      </p:sp>
      <p:sp>
        <p:nvSpPr>
          <p:cNvPr id="497" name="Shape 497"/>
          <p:cNvSpPr txBox="1"/>
          <p:nvPr/>
        </p:nvSpPr>
        <p:spPr>
          <a:xfrm>
            <a:off x="549275" y="2565800"/>
            <a:ext cx="5425800" cy="2577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00000"/>
              <a:buFont typeface="Arial"/>
              <a:buNone/>
            </a:pPr>
            <a:r>
              <a:rPr b="1" lang="ru" sz="1100">
                <a:solidFill>
                  <a:srgbClr val="000080"/>
                </a:solidFill>
                <a:highlight>
                  <a:srgbClr val="E4E4FF"/>
                </a:highlight>
                <a:latin typeface="Courier New"/>
                <a:ea typeface="Courier New"/>
                <a:cs typeface="Courier New"/>
                <a:sym typeface="Courier New"/>
              </a:rPr>
              <a:t>object</a:t>
            </a:r>
            <a:r>
              <a:rPr b="1" lang="ru" sz="1100">
                <a:solidFill>
                  <a:srgbClr val="000080"/>
                </a:solidFill>
                <a:highlight>
                  <a:srgbClr val="FFFFFF"/>
                </a:highlight>
                <a:latin typeface="Courier New"/>
                <a:ea typeface="Courier New"/>
                <a:cs typeface="Courier New"/>
                <a:sym typeface="Courier New"/>
              </a:rPr>
              <a:t> </a:t>
            </a:r>
            <a:r>
              <a:rPr lang="ru" sz="1100">
                <a:solidFill>
                  <a:schemeClr val="dk1"/>
                </a:solidFill>
                <a:highlight>
                  <a:srgbClr val="FFFFFF"/>
                </a:highlight>
                <a:latin typeface="Courier New"/>
                <a:ea typeface="Courier New"/>
                <a:cs typeface="Courier New"/>
                <a:sym typeface="Courier New"/>
              </a:rPr>
              <a:t>Hobbit{</a:t>
            </a:r>
          </a:p>
          <a:p>
            <a:pPr lvl="0" rtl="0">
              <a:lnSpc>
                <a:spcPct val="115000"/>
              </a:lnSpc>
              <a:spcBef>
                <a:spcPts val="0"/>
              </a:spcBef>
              <a:spcAft>
                <a:spcPts val="100"/>
              </a:spcAft>
              <a:buClr>
                <a:schemeClr val="dk1"/>
              </a:buClr>
              <a:buSzPct val="100000"/>
              <a:buFont typeface="Arial"/>
              <a:buNone/>
            </a:pPr>
            <a:r>
              <a:rPr lang="ru" sz="1100">
                <a:solidFill>
                  <a:schemeClr val="dk1"/>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def  </a:t>
            </a:r>
            <a:r>
              <a:rPr lang="ru" sz="1100">
                <a:solidFill>
                  <a:schemeClr val="dk1"/>
                </a:solidFill>
                <a:highlight>
                  <a:srgbClr val="FFFFFF"/>
                </a:highlight>
                <a:latin typeface="Courier New"/>
                <a:ea typeface="Courier New"/>
                <a:cs typeface="Courier New"/>
                <a:sym typeface="Courier New"/>
              </a:rPr>
              <a:t>destroyStuff(hobbit:Hobbit) = hobbit.</a:t>
            </a:r>
            <a:r>
              <a:rPr i="1" lang="ru" sz="1100">
                <a:solidFill>
                  <a:srgbClr val="660E7A"/>
                </a:solidFill>
                <a:highlight>
                  <a:srgbClr val="FFFFFF"/>
                </a:highlight>
                <a:latin typeface="Courier New"/>
                <a:ea typeface="Courier New"/>
                <a:cs typeface="Courier New"/>
                <a:sym typeface="Courier New"/>
              </a:rPr>
              <a:t>otherStuff</a:t>
            </a:r>
          </a:p>
          <a:p>
            <a:pPr lvl="0" rtl="0">
              <a:lnSpc>
                <a:spcPct val="115000"/>
              </a:lnSpc>
              <a:spcBef>
                <a:spcPts val="0"/>
              </a:spcBef>
              <a:spcAft>
                <a:spcPts val="100"/>
              </a:spcAft>
              <a:buClr>
                <a:schemeClr val="dk1"/>
              </a:buClr>
              <a:buSzPct val="100000"/>
              <a:buFont typeface="Arial"/>
              <a:buNone/>
            </a:pPr>
            <a:r>
              <a:rPr i="1" lang="ru" sz="1100">
                <a:solidFill>
                  <a:srgbClr val="660E7A"/>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def  </a:t>
            </a:r>
            <a:r>
              <a:rPr lang="ru" sz="1100">
                <a:solidFill>
                  <a:schemeClr val="dk1"/>
                </a:solidFill>
                <a:highlight>
                  <a:srgbClr val="FFFFFF"/>
                </a:highlight>
                <a:latin typeface="Courier New"/>
                <a:ea typeface="Courier New"/>
                <a:cs typeface="Courier New"/>
                <a:sym typeface="Courier New"/>
              </a:rPr>
              <a:t>destroyTheRing(hobbit:Hobbit) = hobbit.precious</a:t>
            </a:r>
          </a:p>
          <a:p>
            <a:pPr lvl="0" rtl="0">
              <a:lnSpc>
                <a:spcPct val="115000"/>
              </a:lnSpc>
              <a:spcBef>
                <a:spcPts val="0"/>
              </a:spcBef>
              <a:spcAft>
                <a:spcPts val="100"/>
              </a:spcAft>
              <a:buClr>
                <a:schemeClr val="dk1"/>
              </a:buClr>
              <a:buSzPct val="100000"/>
              <a:buFont typeface="Arial"/>
              <a:buNone/>
            </a:pPr>
            <a:r>
              <a:rPr lang="ru" sz="1100">
                <a:solidFill>
                  <a:schemeClr val="dk1"/>
                </a:solidFill>
                <a:highlight>
                  <a:srgbClr val="FFFFFF"/>
                </a:highlight>
                <a:latin typeface="Courier New"/>
                <a:ea typeface="Courier New"/>
                <a:cs typeface="Courier New"/>
                <a:sym typeface="Courier New"/>
              </a:rPr>
              <a:t>}</a:t>
            </a:r>
          </a:p>
          <a:p>
            <a:pPr lvl="0" rtl="0">
              <a:lnSpc>
                <a:spcPct val="115000"/>
              </a:lnSpc>
              <a:spcBef>
                <a:spcPts val="0"/>
              </a:spcBef>
              <a:spcAft>
                <a:spcPts val="100"/>
              </a:spcAft>
              <a:buClr>
                <a:schemeClr val="dk1"/>
              </a:buClr>
              <a:buSzPct val="100000"/>
              <a:buFont typeface="Arial"/>
              <a:buNone/>
            </a:pPr>
            <a:r>
              <a:rPr b="1" lang="ru" sz="1100">
                <a:solidFill>
                  <a:srgbClr val="000080"/>
                </a:solidFill>
                <a:highlight>
                  <a:srgbClr val="FFFFFF"/>
                </a:highlight>
                <a:latin typeface="Courier New"/>
                <a:ea typeface="Courier New"/>
                <a:cs typeface="Courier New"/>
                <a:sym typeface="Courier New"/>
              </a:rPr>
              <a:t>class </a:t>
            </a:r>
            <a:r>
              <a:rPr lang="ru" sz="1100">
                <a:solidFill>
                  <a:schemeClr val="dk1"/>
                </a:solidFill>
                <a:highlight>
                  <a:srgbClr val="FFFFFF"/>
                </a:highlight>
                <a:latin typeface="Courier New"/>
                <a:ea typeface="Courier New"/>
                <a:cs typeface="Courier New"/>
                <a:sym typeface="Courier New"/>
              </a:rPr>
              <a:t>Hobbit {</a:t>
            </a:r>
          </a:p>
          <a:p>
            <a:pPr lvl="0" rtl="0">
              <a:lnSpc>
                <a:spcPct val="115000"/>
              </a:lnSpc>
              <a:spcBef>
                <a:spcPts val="0"/>
              </a:spcBef>
              <a:spcAft>
                <a:spcPts val="100"/>
              </a:spcAft>
              <a:buClr>
                <a:schemeClr val="dk1"/>
              </a:buClr>
              <a:buSzPct val="100000"/>
              <a:buFont typeface="Arial"/>
              <a:buNone/>
            </a:pPr>
            <a:r>
              <a:rPr lang="ru" sz="1100">
                <a:solidFill>
                  <a:schemeClr val="dk1"/>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private val </a:t>
            </a:r>
            <a:r>
              <a:rPr i="1" lang="ru" sz="1100">
                <a:solidFill>
                  <a:srgbClr val="660E7A"/>
                </a:solidFill>
                <a:highlight>
                  <a:srgbClr val="FFFFFF"/>
                </a:highlight>
                <a:latin typeface="Courier New"/>
                <a:ea typeface="Courier New"/>
                <a:cs typeface="Courier New"/>
                <a:sym typeface="Courier New"/>
              </a:rPr>
              <a:t>otherStuff</a:t>
            </a:r>
            <a:r>
              <a:rPr lang="ru" sz="1100">
                <a:solidFill>
                  <a:schemeClr val="dk1"/>
                </a:solidFill>
                <a:highlight>
                  <a:srgbClr val="FFFFFF"/>
                </a:highlight>
                <a:latin typeface="Courier New"/>
                <a:ea typeface="Courier New"/>
                <a:cs typeface="Courier New"/>
                <a:sym typeface="Courier New"/>
              </a:rPr>
              <a:t>: </a:t>
            </a:r>
            <a:r>
              <a:rPr lang="ru" sz="1100">
                <a:solidFill>
                  <a:srgbClr val="20999D"/>
                </a:solidFill>
                <a:highlight>
                  <a:srgbClr val="FFFFFF"/>
                </a:highlight>
                <a:latin typeface="Courier New"/>
                <a:ea typeface="Courier New"/>
                <a:cs typeface="Courier New"/>
                <a:sym typeface="Courier New"/>
              </a:rPr>
              <a:t>String </a:t>
            </a:r>
            <a:r>
              <a:rPr lang="ru" sz="1100">
                <a:solidFill>
                  <a:schemeClr val="dk1"/>
                </a:solidFill>
                <a:highlight>
                  <a:srgbClr val="FFFFFF"/>
                </a:highlight>
                <a:latin typeface="Courier New"/>
                <a:ea typeface="Courier New"/>
                <a:cs typeface="Courier New"/>
                <a:sym typeface="Courier New"/>
              </a:rPr>
              <a:t>= </a:t>
            </a:r>
            <a:r>
              <a:rPr b="1" lang="ru" sz="1100">
                <a:solidFill>
                  <a:srgbClr val="008000"/>
                </a:solidFill>
                <a:highlight>
                  <a:srgbClr val="FFFFFF"/>
                </a:highlight>
                <a:latin typeface="Courier New"/>
                <a:ea typeface="Courier New"/>
                <a:cs typeface="Courier New"/>
                <a:sym typeface="Courier New"/>
              </a:rPr>
              <a:t>""</a:t>
            </a:r>
          </a:p>
          <a:p>
            <a:pPr lvl="0" rtl="0">
              <a:lnSpc>
                <a:spcPct val="115000"/>
              </a:lnSpc>
              <a:spcBef>
                <a:spcPts val="0"/>
              </a:spcBef>
              <a:spcAft>
                <a:spcPts val="100"/>
              </a:spcAft>
              <a:buClr>
                <a:schemeClr val="dk1"/>
              </a:buClr>
              <a:buSzPct val="100000"/>
              <a:buFont typeface="Arial"/>
              <a:buNone/>
            </a:pPr>
            <a:r>
              <a:rPr b="1" lang="ru" sz="1100">
                <a:solidFill>
                  <a:srgbClr val="008000"/>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private</a:t>
            </a:r>
            <a:r>
              <a:rPr lang="ru" sz="1100">
                <a:solidFill>
                  <a:schemeClr val="dk1"/>
                </a:solidFill>
                <a:highlight>
                  <a:srgbClr val="FFFFFF"/>
                </a:highlight>
                <a:latin typeface="Courier New"/>
                <a:ea typeface="Courier New"/>
                <a:cs typeface="Courier New"/>
                <a:sym typeface="Courier New"/>
              </a:rPr>
              <a:t>[</a:t>
            </a:r>
            <a:r>
              <a:rPr b="1" lang="ru" sz="1100">
                <a:solidFill>
                  <a:srgbClr val="000080"/>
                </a:solidFill>
                <a:highlight>
                  <a:srgbClr val="FFFFFF"/>
                </a:highlight>
                <a:latin typeface="Courier New"/>
                <a:ea typeface="Courier New"/>
                <a:cs typeface="Courier New"/>
                <a:sym typeface="Courier New"/>
              </a:rPr>
              <a:t>this</a:t>
            </a:r>
            <a:r>
              <a:rPr lang="ru" sz="1100">
                <a:solidFill>
                  <a:schemeClr val="dk1"/>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val </a:t>
            </a:r>
            <a:r>
              <a:rPr i="1" lang="ru" sz="1100">
                <a:solidFill>
                  <a:srgbClr val="660E7A"/>
                </a:solidFill>
                <a:highlight>
                  <a:srgbClr val="FFFFFF"/>
                </a:highlight>
                <a:latin typeface="Courier New"/>
                <a:ea typeface="Courier New"/>
                <a:cs typeface="Courier New"/>
                <a:sym typeface="Courier New"/>
              </a:rPr>
              <a:t>precious</a:t>
            </a:r>
            <a:r>
              <a:rPr lang="ru" sz="1100">
                <a:solidFill>
                  <a:schemeClr val="dk1"/>
                </a:solidFill>
                <a:highlight>
                  <a:srgbClr val="FFFFFF"/>
                </a:highlight>
                <a:latin typeface="Courier New"/>
                <a:ea typeface="Courier New"/>
                <a:cs typeface="Courier New"/>
                <a:sym typeface="Courier New"/>
              </a:rPr>
              <a:t>: </a:t>
            </a:r>
            <a:r>
              <a:rPr lang="ru" sz="1100">
                <a:solidFill>
                  <a:srgbClr val="20999D"/>
                </a:solidFill>
                <a:highlight>
                  <a:srgbClr val="FFFFFF"/>
                </a:highlight>
                <a:latin typeface="Courier New"/>
                <a:ea typeface="Courier New"/>
                <a:cs typeface="Courier New"/>
                <a:sym typeface="Courier New"/>
              </a:rPr>
              <a:t>String </a:t>
            </a:r>
            <a:r>
              <a:rPr lang="ru" sz="1100">
                <a:solidFill>
                  <a:schemeClr val="dk1"/>
                </a:solidFill>
                <a:highlight>
                  <a:srgbClr val="FFFFFF"/>
                </a:highlight>
                <a:latin typeface="Courier New"/>
                <a:ea typeface="Courier New"/>
                <a:cs typeface="Courier New"/>
                <a:sym typeface="Courier New"/>
              </a:rPr>
              <a:t>= </a:t>
            </a:r>
            <a:r>
              <a:rPr b="1" lang="ru" sz="1100">
                <a:solidFill>
                  <a:srgbClr val="008000"/>
                </a:solidFill>
                <a:highlight>
                  <a:srgbClr val="FFFFFF"/>
                </a:highlight>
                <a:latin typeface="Courier New"/>
                <a:ea typeface="Courier New"/>
                <a:cs typeface="Courier New"/>
                <a:sym typeface="Courier New"/>
              </a:rPr>
              <a:t>"the Ring"</a:t>
            </a:r>
          </a:p>
          <a:p>
            <a:pPr lvl="0" rtl="0">
              <a:lnSpc>
                <a:spcPct val="115000"/>
              </a:lnSpc>
              <a:spcBef>
                <a:spcPts val="0"/>
              </a:spcBef>
              <a:spcAft>
                <a:spcPts val="100"/>
              </a:spcAft>
              <a:buClr>
                <a:schemeClr val="dk1"/>
              </a:buClr>
              <a:buFont typeface="Arial"/>
              <a:buNone/>
            </a:pPr>
            <a:r>
              <a:t/>
            </a:r>
            <a:endParaRPr b="1" sz="1100">
              <a:solidFill>
                <a:srgbClr val="008000"/>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Clr>
                <a:schemeClr val="dk1"/>
              </a:buClr>
              <a:buSzPct val="100000"/>
              <a:buFont typeface="Arial"/>
              <a:buNone/>
            </a:pPr>
            <a:r>
              <a:rPr b="1" lang="ru" sz="1100">
                <a:solidFill>
                  <a:srgbClr val="008000"/>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private def </a:t>
            </a:r>
            <a:r>
              <a:rPr lang="ru" sz="1100">
                <a:solidFill>
                  <a:schemeClr val="dk1"/>
                </a:solidFill>
                <a:highlight>
                  <a:srgbClr val="FFFFFF"/>
                </a:highlight>
                <a:latin typeface="Courier New"/>
                <a:ea typeface="Courier New"/>
                <a:cs typeface="Courier New"/>
                <a:sym typeface="Courier New"/>
              </a:rPr>
              <a:t>showSomeStuff() = </a:t>
            </a:r>
            <a:r>
              <a:rPr i="1" lang="ru" sz="1100">
                <a:solidFill>
                  <a:srgbClr val="660E7A"/>
                </a:solidFill>
                <a:highlight>
                  <a:srgbClr val="FFFFFF"/>
                </a:highlight>
                <a:latin typeface="Courier New"/>
                <a:ea typeface="Courier New"/>
                <a:cs typeface="Courier New"/>
                <a:sym typeface="Courier New"/>
              </a:rPr>
              <a:t>otherStuff</a:t>
            </a:r>
          </a:p>
          <a:p>
            <a:pPr lvl="0" rtl="0">
              <a:lnSpc>
                <a:spcPct val="115000"/>
              </a:lnSpc>
              <a:spcBef>
                <a:spcPts val="0"/>
              </a:spcBef>
              <a:spcAft>
                <a:spcPts val="100"/>
              </a:spcAft>
              <a:buClr>
                <a:schemeClr val="dk1"/>
              </a:buClr>
              <a:buFont typeface="Arial"/>
              <a:buNone/>
            </a:pPr>
            <a:r>
              <a:t/>
            </a:r>
            <a:endParaRPr i="1" sz="1100">
              <a:solidFill>
                <a:srgbClr val="660E7A"/>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Clr>
                <a:schemeClr val="dk1"/>
              </a:buClr>
              <a:buSzPct val="100000"/>
              <a:buFont typeface="Arial"/>
              <a:buNone/>
            </a:pPr>
            <a:r>
              <a:rPr i="1" lang="ru" sz="1100">
                <a:solidFill>
                  <a:srgbClr val="660E7A"/>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private</a:t>
            </a:r>
            <a:r>
              <a:rPr lang="ru" sz="1100">
                <a:solidFill>
                  <a:schemeClr val="dk1"/>
                </a:solidFill>
                <a:highlight>
                  <a:srgbClr val="FFFFFF"/>
                </a:highlight>
                <a:latin typeface="Courier New"/>
                <a:ea typeface="Courier New"/>
                <a:cs typeface="Courier New"/>
                <a:sym typeface="Courier New"/>
              </a:rPr>
              <a:t>[</a:t>
            </a:r>
            <a:r>
              <a:rPr b="1" lang="ru" sz="1100">
                <a:solidFill>
                  <a:srgbClr val="000080"/>
                </a:solidFill>
                <a:highlight>
                  <a:srgbClr val="FFFFFF"/>
                </a:highlight>
                <a:latin typeface="Courier New"/>
                <a:ea typeface="Courier New"/>
                <a:cs typeface="Courier New"/>
                <a:sym typeface="Courier New"/>
              </a:rPr>
              <a:t>this</a:t>
            </a:r>
            <a:r>
              <a:rPr lang="ru" sz="1100">
                <a:solidFill>
                  <a:schemeClr val="dk1"/>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def </a:t>
            </a:r>
            <a:r>
              <a:rPr lang="ru" sz="1100">
                <a:solidFill>
                  <a:schemeClr val="dk1"/>
                </a:solidFill>
                <a:highlight>
                  <a:srgbClr val="FFFFFF"/>
                </a:highlight>
                <a:latin typeface="Courier New"/>
                <a:ea typeface="Courier New"/>
                <a:cs typeface="Courier New"/>
                <a:sym typeface="Courier New"/>
              </a:rPr>
              <a:t>lookAtPrecious() = {</a:t>
            </a:r>
          </a:p>
          <a:p>
            <a:pPr lvl="0" rtl="0">
              <a:lnSpc>
                <a:spcPct val="115000"/>
              </a:lnSpc>
              <a:spcBef>
                <a:spcPts val="0"/>
              </a:spcBef>
              <a:spcAft>
                <a:spcPts val="100"/>
              </a:spcAft>
              <a:buClr>
                <a:schemeClr val="dk1"/>
              </a:buClr>
              <a:buSzPct val="100000"/>
              <a:buFont typeface="Arial"/>
              <a:buNone/>
            </a:pPr>
            <a:r>
              <a:rPr lang="ru" sz="1100">
                <a:solidFill>
                  <a:schemeClr val="dk1"/>
                </a:solidFill>
                <a:highlight>
                  <a:srgbClr val="FFFFFF"/>
                </a:highlight>
                <a:latin typeface="Courier New"/>
                <a:ea typeface="Courier New"/>
                <a:cs typeface="Courier New"/>
                <a:sym typeface="Courier New"/>
              </a:rPr>
              <a:t> }</a:t>
            </a:r>
          </a:p>
          <a:p>
            <a:pPr lvl="0" rtl="0">
              <a:lnSpc>
                <a:spcPct val="115000"/>
              </a:lnSpc>
              <a:spcBef>
                <a:spcPts val="0"/>
              </a:spcBef>
              <a:spcAft>
                <a:spcPts val="100"/>
              </a:spcAft>
              <a:buClr>
                <a:schemeClr val="dk1"/>
              </a:buClr>
              <a:buFont typeface="Arial"/>
              <a:buNone/>
            </a:pPr>
            <a:r>
              <a:t/>
            </a:r>
            <a:endParaRPr sz="1100">
              <a:solidFill>
                <a:schemeClr val="dk1"/>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Clr>
                <a:schemeClr val="dk1"/>
              </a:buClr>
              <a:buSzPct val="100000"/>
              <a:buFont typeface="Arial"/>
              <a:buNone/>
            </a:pPr>
            <a:r>
              <a:rPr lang="ru" sz="1100">
                <a:solidFill>
                  <a:schemeClr val="dk1"/>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def </a:t>
            </a:r>
            <a:r>
              <a:rPr lang="ru" sz="1100">
                <a:solidFill>
                  <a:schemeClr val="dk1"/>
                </a:solidFill>
                <a:highlight>
                  <a:srgbClr val="FFFFFF"/>
                </a:highlight>
                <a:latin typeface="Courier New"/>
                <a:ea typeface="Courier New"/>
                <a:cs typeface="Courier New"/>
                <a:sym typeface="Courier New"/>
              </a:rPr>
              <a:t>visit(bilbo: Hobbit) = {</a:t>
            </a:r>
          </a:p>
          <a:p>
            <a:pPr lvl="0" rtl="0">
              <a:lnSpc>
                <a:spcPct val="115000"/>
              </a:lnSpc>
              <a:spcBef>
                <a:spcPts val="0"/>
              </a:spcBef>
              <a:spcAft>
                <a:spcPts val="100"/>
              </a:spcAft>
              <a:buClr>
                <a:schemeClr val="dk1"/>
              </a:buClr>
              <a:buSzPct val="100000"/>
              <a:buFont typeface="Arial"/>
              <a:buNone/>
            </a:pPr>
            <a:r>
              <a:rPr lang="ru" sz="1100">
                <a:solidFill>
                  <a:schemeClr val="dk1"/>
                </a:solidFill>
                <a:highlight>
                  <a:srgbClr val="FFFFFF"/>
                </a:highlight>
                <a:latin typeface="Courier New"/>
                <a:ea typeface="Courier New"/>
                <a:cs typeface="Courier New"/>
                <a:sym typeface="Courier New"/>
              </a:rPr>
              <a:t>   bilbo.showSomeStuff()</a:t>
            </a:r>
          </a:p>
          <a:p>
            <a:pPr lvl="0" rtl="0">
              <a:lnSpc>
                <a:spcPct val="115000"/>
              </a:lnSpc>
              <a:spcBef>
                <a:spcPts val="0"/>
              </a:spcBef>
              <a:spcAft>
                <a:spcPts val="100"/>
              </a:spcAft>
              <a:buClr>
                <a:schemeClr val="dk1"/>
              </a:buClr>
              <a:buSzPct val="100000"/>
              <a:buFont typeface="Arial"/>
              <a:buNone/>
            </a:pPr>
            <a:r>
              <a:rPr lang="ru" sz="1100">
                <a:solidFill>
                  <a:schemeClr val="dk1"/>
                </a:solidFill>
                <a:highlight>
                  <a:srgbClr val="FFFFFF"/>
                </a:highlight>
                <a:latin typeface="Courier New"/>
                <a:ea typeface="Courier New"/>
                <a:cs typeface="Courier New"/>
                <a:sym typeface="Courier New"/>
              </a:rPr>
              <a:t>   bilbo.lookAtPrecious()</a:t>
            </a:r>
          </a:p>
          <a:p>
            <a:pPr lvl="0" rtl="0">
              <a:lnSpc>
                <a:spcPct val="115000"/>
              </a:lnSpc>
              <a:spcBef>
                <a:spcPts val="0"/>
              </a:spcBef>
              <a:spcAft>
                <a:spcPts val="100"/>
              </a:spcAft>
              <a:buClr>
                <a:schemeClr val="dk1"/>
              </a:buClr>
              <a:buSzPct val="100000"/>
              <a:buFont typeface="Arial"/>
              <a:buNone/>
            </a:pPr>
            <a:r>
              <a:rPr lang="ru" sz="1100">
                <a:solidFill>
                  <a:schemeClr val="dk1"/>
                </a:solidFill>
                <a:highlight>
                  <a:srgbClr val="FFFFFF"/>
                </a:highlight>
                <a:latin typeface="Courier New"/>
                <a:ea typeface="Courier New"/>
                <a:cs typeface="Courier New"/>
                <a:sym typeface="Courier New"/>
              </a:rPr>
              <a:t> }</a:t>
            </a:r>
          </a:p>
          <a:p>
            <a:pPr lvl="0" rtl="0">
              <a:lnSpc>
                <a:spcPct val="115000"/>
              </a:lnSpc>
              <a:spcBef>
                <a:spcPts val="0"/>
              </a:spcBef>
              <a:spcAft>
                <a:spcPts val="100"/>
              </a:spcAft>
              <a:buClr>
                <a:schemeClr val="dk1"/>
              </a:buClr>
              <a:buSzPct val="100000"/>
              <a:buFont typeface="Arial"/>
              <a:buNone/>
            </a:pPr>
            <a:r>
              <a:rPr lang="ru" sz="1100">
                <a:solidFill>
                  <a:schemeClr val="dk1"/>
                </a:solidFill>
                <a:highlight>
                  <a:srgbClr val="FFFFFF"/>
                </a:highlight>
                <a:latin typeface="Courier New"/>
                <a:ea typeface="Courier New"/>
                <a:cs typeface="Courier New"/>
                <a:sym typeface="Courier New"/>
              </a:rPr>
              <a:t>}</a:t>
            </a:r>
          </a:p>
          <a:p>
            <a:pPr lvl="0" rtl="0">
              <a:lnSpc>
                <a:spcPct val="115000"/>
              </a:lnSpc>
              <a:spcBef>
                <a:spcPts val="0"/>
              </a:spcBef>
              <a:spcAft>
                <a:spcPts val="100"/>
              </a:spcAft>
              <a:buNone/>
            </a:pPr>
            <a:r>
              <a:t/>
            </a:r>
            <a:endParaRPr sz="1000">
              <a:latin typeface="Verdana"/>
              <a:ea typeface="Verdana"/>
              <a:cs typeface="Verdana"/>
              <a:sym typeface="Verdana"/>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01" name="Shape 501"/>
        <p:cNvGrpSpPr/>
        <p:nvPr/>
      </p:nvGrpSpPr>
      <p:grpSpPr>
        <a:xfrm>
          <a:off x="0" y="0"/>
          <a:ext cx="0" cy="0"/>
          <a:chOff x="0" y="0"/>
          <a:chExt cx="0" cy="0"/>
        </a:xfrm>
      </p:grpSpPr>
      <p:sp>
        <p:nvSpPr>
          <p:cNvPr id="502" name="Shape 50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03" name="Shape 503"/>
          <p:cNvSpPr txBox="1"/>
          <p:nvPr/>
        </p:nvSpPr>
        <p:spPr>
          <a:xfrm>
            <a:off x="311700" y="1115325"/>
            <a:ext cx="8487000" cy="572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Класс. </a:t>
            </a:r>
            <a:r>
              <a:rPr lang="ru" sz="1800">
                <a:solidFill>
                  <a:srgbClr val="434343"/>
                </a:solidFill>
              </a:rPr>
              <a:t>Модификаторы доступа</a:t>
            </a:r>
            <a:r>
              <a:rPr lang="ru" sz="1800">
                <a:solidFill>
                  <a:srgbClr val="434343"/>
                </a:solidFill>
              </a:rPr>
              <a:t>	</a:t>
            </a:r>
          </a:p>
          <a:p>
            <a:pPr lvl="0" rtl="0">
              <a:spcBef>
                <a:spcPts val="0"/>
              </a:spcBef>
              <a:buNone/>
            </a:pPr>
            <a:r>
              <a:rPr lang="ru">
                <a:solidFill>
                  <a:srgbClr val="434343"/>
                </a:solidFill>
              </a:rPr>
              <a:t>	</a:t>
            </a:r>
          </a:p>
        </p:txBody>
      </p:sp>
      <p:sp>
        <p:nvSpPr>
          <p:cNvPr id="504" name="Shape 504"/>
          <p:cNvSpPr txBox="1"/>
          <p:nvPr/>
        </p:nvSpPr>
        <p:spPr>
          <a:xfrm>
            <a:off x="382975" y="1544250"/>
            <a:ext cx="5425800" cy="3599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object</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Hobbit{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destroyStuff(hobbit:Hobbit) = hobbit.</a:t>
            </a:r>
            <a:r>
              <a:rPr i="1" lang="ru" sz="1000">
                <a:solidFill>
                  <a:srgbClr val="660E7A"/>
                </a:solidFill>
                <a:highlight>
                  <a:srgbClr val="FFFFFF"/>
                </a:highlight>
                <a:latin typeface="Verdana"/>
                <a:ea typeface="Verdana"/>
                <a:cs typeface="Verdana"/>
                <a:sym typeface="Verdana"/>
              </a:rPr>
              <a:t>otherStuff</a:t>
            </a:r>
          </a:p>
          <a:p>
            <a:pPr lvl="0" rtl="0">
              <a:lnSpc>
                <a:spcPct val="115000"/>
              </a:lnSpc>
              <a:spcBef>
                <a:spcPts val="0"/>
              </a:spcBef>
              <a:spcAft>
                <a:spcPts val="10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destroyTheRing(hobbit:Hobbit) = hobbit.precious</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Hobbit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val </a:t>
            </a:r>
            <a:r>
              <a:rPr i="1" lang="ru" sz="1000">
                <a:solidFill>
                  <a:srgbClr val="660E7A"/>
                </a:solidFill>
                <a:highlight>
                  <a:srgbClr val="FFFFFF"/>
                </a:highlight>
                <a:latin typeface="Verdana"/>
                <a:ea typeface="Verdana"/>
                <a:cs typeface="Verdana"/>
                <a:sym typeface="Verdana"/>
              </a:rPr>
              <a:t>otherStuff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precious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"the Ring"</a:t>
            </a:r>
          </a:p>
          <a:p>
            <a:pPr lvl="0" rtl="0">
              <a:lnSpc>
                <a:spcPct val="115000"/>
              </a:lnSpc>
              <a:spcBef>
                <a:spcPts val="0"/>
              </a:spcBef>
              <a:spcAft>
                <a:spcPts val="100"/>
              </a:spcAft>
              <a:buNone/>
            </a:pPr>
            <a:r>
              <a:t/>
            </a:r>
            <a:endParaRPr b="1" sz="1000">
              <a:solidFill>
                <a:srgbClr val="00800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def </a:t>
            </a:r>
            <a:r>
              <a:rPr lang="ru" sz="1000">
                <a:solidFill>
                  <a:schemeClr val="dk1"/>
                </a:solidFill>
                <a:highlight>
                  <a:srgbClr val="FFFFFF"/>
                </a:highlight>
                <a:latin typeface="Verdana"/>
                <a:ea typeface="Verdana"/>
                <a:cs typeface="Verdana"/>
                <a:sym typeface="Verdana"/>
              </a:rPr>
              <a:t>showSomeStuff() = </a:t>
            </a:r>
            <a:r>
              <a:rPr i="1" lang="ru" sz="1000">
                <a:solidFill>
                  <a:srgbClr val="660E7A"/>
                </a:solidFill>
                <a:highlight>
                  <a:srgbClr val="FFFFFF"/>
                </a:highlight>
                <a:latin typeface="Verdana"/>
                <a:ea typeface="Verdana"/>
                <a:cs typeface="Verdana"/>
                <a:sym typeface="Verdana"/>
              </a:rPr>
              <a:t>otherStuff</a:t>
            </a:r>
          </a:p>
          <a:p>
            <a:pPr lvl="0" rtl="0">
              <a:lnSpc>
                <a:spcPct val="115000"/>
              </a:lnSpc>
              <a:spcBef>
                <a:spcPts val="0"/>
              </a:spcBef>
              <a:spcAft>
                <a:spcPts val="100"/>
              </a:spcAft>
              <a:buNone/>
            </a:pPr>
            <a:r>
              <a:t/>
            </a:r>
            <a:endParaRPr i="1" sz="1000">
              <a:solidFill>
                <a:srgbClr val="660E7A"/>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lookAtPrecious()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visit(bilbo: Hobbit)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bilbo.showSomeStuff()</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bilbo.lookAtPrecious()</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latin typeface="Verdana"/>
              <a:ea typeface="Verdana"/>
              <a:cs typeface="Verdana"/>
              <a:sym typeface="Verdana"/>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08" name="Shape 508"/>
        <p:cNvGrpSpPr/>
        <p:nvPr/>
      </p:nvGrpSpPr>
      <p:grpSpPr>
        <a:xfrm>
          <a:off x="0" y="0"/>
          <a:ext cx="0" cy="0"/>
          <a:chOff x="0" y="0"/>
          <a:chExt cx="0" cy="0"/>
        </a:xfrm>
      </p:grpSpPr>
      <p:sp>
        <p:nvSpPr>
          <p:cNvPr id="509" name="Shape 50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10" name="Shape 510"/>
          <p:cNvSpPr txBox="1"/>
          <p:nvPr/>
        </p:nvSpPr>
        <p:spPr>
          <a:xfrm>
            <a:off x="311700" y="1011175"/>
            <a:ext cx="5069400" cy="4041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p>
          <a:p>
            <a:pPr lvl="0" rtl="0">
              <a:lnSpc>
                <a:spcPct val="115000"/>
              </a:lnSpc>
              <a:spcBef>
                <a:spcPts val="0"/>
              </a:spcBef>
              <a:spcAft>
                <a:spcPts val="100"/>
              </a:spcAft>
              <a:buNone/>
            </a:pPr>
            <a:r>
              <a:t/>
            </a:r>
            <a:endParaRPr sz="1000">
              <a:solidFill>
                <a:srgbClr val="0000FF"/>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publicMethod()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"public method"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80"/>
                </a:solidFill>
                <a:latin typeface="Verdana"/>
                <a:ea typeface="Verdana"/>
                <a:cs typeface="Verdana"/>
                <a:sym typeface="Verdana"/>
              </a:rPr>
              <a:t>// This constructor inaccessible from outside</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private def </a:t>
            </a:r>
            <a:r>
              <a:rPr lang="ru" sz="1000">
                <a:solidFill>
                  <a:schemeClr val="dk1"/>
                </a:solidFill>
                <a:latin typeface="Verdana"/>
                <a:ea typeface="Verdana"/>
                <a:cs typeface="Verdana"/>
                <a:sym typeface="Verdana"/>
              </a:rPr>
              <a:t>privateMethod()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"private method"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testClassInstance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0l</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testClassInstance.int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testClassInstance.str</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testClassInstance.publicMethod()</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inner is not a member of the class</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//testClassInstance.inner</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inaccessible from outside</a:t>
            </a:r>
          </a:p>
          <a:p>
            <a:pPr lvl="0" rtl="0">
              <a:lnSpc>
                <a:spcPct val="115000"/>
              </a:lnSpc>
              <a:spcBef>
                <a:spcPts val="0"/>
              </a:spcBef>
              <a:spcAft>
                <a:spcPts val="100"/>
              </a:spcAft>
              <a:buNone/>
            </a:pPr>
            <a:r>
              <a:rPr lang="ru" sz="1000">
                <a:solidFill>
                  <a:srgbClr val="808080"/>
                </a:solidFill>
                <a:latin typeface="Verdana"/>
                <a:ea typeface="Verdana"/>
                <a:cs typeface="Verdana"/>
                <a:sym typeface="Verdana"/>
              </a:rPr>
              <a:t>//testClassInstance.privateMethod()</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14" name="Shape 514"/>
        <p:cNvGrpSpPr/>
        <p:nvPr/>
      </p:nvGrpSpPr>
      <p:grpSpPr>
        <a:xfrm>
          <a:off x="0" y="0"/>
          <a:ext cx="0" cy="0"/>
          <a:chOff x="0" y="0"/>
          <a:chExt cx="0" cy="0"/>
        </a:xfrm>
      </p:grpSpPr>
      <p:sp>
        <p:nvSpPr>
          <p:cNvPr id="515" name="Shape 51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16" name="Shape 516"/>
          <p:cNvSpPr txBox="1"/>
          <p:nvPr/>
        </p:nvSpPr>
        <p:spPr>
          <a:xfrm>
            <a:off x="311700" y="1115325"/>
            <a:ext cx="8520600" cy="3279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Конструктор</a:t>
            </a:r>
          </a:p>
          <a:p>
            <a:pPr indent="-228600" lvl="0" marL="914400" rtl="0">
              <a:spcBef>
                <a:spcPts val="0"/>
              </a:spcBef>
              <a:buClr>
                <a:srgbClr val="434343"/>
              </a:buClr>
              <a:buChar char="●"/>
            </a:pPr>
            <a:r>
              <a:rPr lang="ru">
                <a:solidFill>
                  <a:srgbClr val="434343"/>
                </a:solidFill>
              </a:rPr>
              <a:t>класс должен иметь как минимум один конструктор. Этот конструктор в документации обычно называют главный конструктор или </a:t>
            </a:r>
            <a:r>
              <a:rPr b="1" lang="ru">
                <a:solidFill>
                  <a:srgbClr val="434343"/>
                </a:solidFill>
              </a:rPr>
              <a:t>primary constructor</a:t>
            </a:r>
          </a:p>
          <a:p>
            <a:pPr indent="-228600" lvl="0" marL="914400" rtl="0">
              <a:spcBef>
                <a:spcPts val="0"/>
              </a:spcBef>
              <a:buClr>
                <a:srgbClr val="434343"/>
              </a:buClr>
              <a:buChar char="●"/>
            </a:pPr>
            <a:r>
              <a:rPr lang="ru">
                <a:solidFill>
                  <a:srgbClr val="434343"/>
                </a:solidFill>
              </a:rPr>
              <a:t>телом  главного конструктора является тело самого класса</a:t>
            </a:r>
          </a:p>
          <a:p>
            <a:pPr indent="-228600" lvl="0" marL="914400" rtl="0">
              <a:spcBef>
                <a:spcPts val="0"/>
              </a:spcBef>
              <a:buClr>
                <a:srgbClr val="434343"/>
              </a:buClr>
              <a:buChar char="●"/>
            </a:pPr>
            <a:r>
              <a:rPr lang="ru">
                <a:solidFill>
                  <a:srgbClr val="434343"/>
                </a:solidFill>
              </a:rPr>
              <a:t>любой конструктор может быть primary, public или protected</a:t>
            </a:r>
          </a:p>
          <a:p>
            <a:pPr indent="-228600" lvl="0" marL="914400" rtl="0">
              <a:spcBef>
                <a:spcPts val="0"/>
              </a:spcBef>
              <a:buClr>
                <a:srgbClr val="434343"/>
              </a:buClr>
              <a:buChar char="●"/>
            </a:pPr>
            <a:r>
              <a:rPr lang="ru">
                <a:solidFill>
                  <a:srgbClr val="434343"/>
                </a:solidFill>
              </a:rPr>
              <a:t>тело любого конструктора, кроме главного, должно начинаться с вызова главного конструктора</a:t>
            </a:r>
          </a:p>
          <a:p>
            <a:pPr indent="-228600" lvl="0" marL="914400" rtl="0">
              <a:spcBef>
                <a:spcPts val="0"/>
              </a:spcBef>
              <a:buClr>
                <a:srgbClr val="434343"/>
              </a:buClr>
              <a:buChar char="●"/>
            </a:pPr>
            <a:r>
              <a:rPr lang="ru">
                <a:solidFill>
                  <a:srgbClr val="434343"/>
                </a:solidFill>
              </a:rPr>
              <a:t>члены класса могут быть описаны в сигнатуре главного конструктора, если их описание начинается с val или var</a:t>
            </a:r>
          </a:p>
          <a:p>
            <a:pPr indent="-228600" lvl="0" marL="914400" rtl="0">
              <a:spcBef>
                <a:spcPts val="0"/>
              </a:spcBef>
              <a:buClr>
                <a:srgbClr val="434343"/>
              </a:buClr>
              <a:buChar char="●"/>
            </a:pPr>
            <a:r>
              <a:rPr lang="ru">
                <a:solidFill>
                  <a:srgbClr val="434343"/>
                </a:solidFill>
              </a:rPr>
              <a:t>вторичные конструкторы не могут определять новых членов класса</a:t>
            </a:r>
          </a:p>
          <a:p>
            <a:pPr indent="-228600" lvl="0" marL="914400" rtl="0">
              <a:spcBef>
                <a:spcPts val="0"/>
              </a:spcBef>
              <a:buClr>
                <a:srgbClr val="434343"/>
              </a:buClr>
              <a:buChar char="●"/>
            </a:pPr>
            <a:r>
              <a:rPr lang="ru">
                <a:solidFill>
                  <a:srgbClr val="434343"/>
                </a:solidFill>
              </a:rPr>
              <a:t>все параметры переданные в конструктор без  модификатора не являются членами класса, но могут использоваться в имплементации класса</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20" name="Shape 520"/>
        <p:cNvGrpSpPr/>
        <p:nvPr/>
      </p:nvGrpSpPr>
      <p:grpSpPr>
        <a:xfrm>
          <a:off x="0" y="0"/>
          <a:ext cx="0" cy="0"/>
          <a:chOff x="0" y="0"/>
          <a:chExt cx="0" cy="0"/>
        </a:xfrm>
      </p:grpSpPr>
      <p:sp>
        <p:nvSpPr>
          <p:cNvPr id="521" name="Shape 5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22" name="Shape 522"/>
          <p:cNvSpPr txBox="1"/>
          <p:nvPr/>
        </p:nvSpPr>
        <p:spPr>
          <a:xfrm>
            <a:off x="311700" y="1681600"/>
            <a:ext cx="5425800" cy="294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This constructor inaccessible from outside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private</a:t>
            </a:r>
            <a:r>
              <a:rPr lang="ru" sz="1000">
                <a:solidFill>
                  <a:schemeClr val="dk1"/>
                </a:solidFill>
                <a:latin typeface="Verdana"/>
                <a:ea typeface="Verdana"/>
                <a:cs typeface="Verdana"/>
                <a:sym typeface="Verdana"/>
              </a:rPr>
              <a:t>(</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var </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p>
          <a:p>
            <a:pPr lvl="0" rtl="0">
              <a:lnSpc>
                <a:spcPct val="115000"/>
              </a:lnSpc>
              <a:spcBef>
                <a:spcPts val="0"/>
              </a:spcBef>
              <a:spcAft>
                <a:spcPts val="100"/>
              </a:spcAft>
              <a:buNone/>
            </a:pPr>
            <a:r>
              <a:t/>
            </a:r>
            <a:endParaRPr sz="1000">
              <a:solidFill>
                <a:srgbClr val="0000FF"/>
              </a:solidFill>
              <a:latin typeface="Verdana"/>
              <a:ea typeface="Verdana"/>
              <a:cs typeface="Verdana"/>
              <a:sym typeface="Verdana"/>
            </a:endParaRPr>
          </a:p>
          <a:p>
            <a:pPr lvl="0" rtl="0">
              <a:lnSpc>
                <a:spcPct val="115000"/>
              </a:lnSpc>
              <a:spcBef>
                <a:spcPts val="0"/>
              </a:spcBef>
              <a:spcAft>
                <a:spcPts val="100"/>
              </a:spcAft>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//print("would throw an exception")</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member: 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member</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23" name="Shape 523"/>
          <p:cNvSpPr txBox="1"/>
          <p:nvPr/>
        </p:nvSpPr>
        <p:spPr>
          <a:xfrm>
            <a:off x="311700" y="1115325"/>
            <a:ext cx="85206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Конструктор</a:t>
            </a:r>
          </a:p>
          <a:p>
            <a:pPr lvl="0" rtl="0">
              <a:spcBef>
                <a:spcPts val="0"/>
              </a:spcBef>
              <a:buNone/>
            </a:pPr>
            <a:r>
              <a:t/>
            </a:r>
            <a:endParaRPr sz="1800">
              <a:solidFill>
                <a:srgbClr val="666666"/>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27" name="Shape 527"/>
        <p:cNvGrpSpPr/>
        <p:nvPr/>
      </p:nvGrpSpPr>
      <p:grpSpPr>
        <a:xfrm>
          <a:off x="0" y="0"/>
          <a:ext cx="0" cy="0"/>
          <a:chOff x="0" y="0"/>
          <a:chExt cx="0" cy="0"/>
        </a:xfrm>
      </p:grpSpPr>
      <p:sp>
        <p:nvSpPr>
          <p:cNvPr id="528" name="Shape 52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29" name="Shape 529"/>
          <p:cNvSpPr txBox="1"/>
          <p:nvPr/>
        </p:nvSpPr>
        <p:spPr>
          <a:xfrm>
            <a:off x="311700" y="1115325"/>
            <a:ext cx="8520600" cy="2714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VAR под капотом</a:t>
            </a:r>
          </a:p>
          <a:p>
            <a:pPr indent="457200" lvl="0" rtl="0">
              <a:spcBef>
                <a:spcPts val="0"/>
              </a:spcBef>
              <a:buNone/>
            </a:pPr>
            <a:r>
              <a:rPr lang="ru">
                <a:solidFill>
                  <a:srgbClr val="434343"/>
                </a:solidFill>
              </a:rPr>
              <a:t>Любой член класса, помеченный </a:t>
            </a:r>
            <a:r>
              <a:rPr b="1" lang="ru">
                <a:solidFill>
                  <a:srgbClr val="434343"/>
                </a:solidFill>
              </a:rPr>
              <a:t>var</a:t>
            </a:r>
            <a:r>
              <a:rPr lang="ru">
                <a:solidFill>
                  <a:srgbClr val="434343"/>
                </a:solidFill>
              </a:rPr>
              <a:t>  будет заменен компилятором приватным членом класса того же типа и 2-я методами, аксессором и мутатором</a:t>
            </a:r>
          </a:p>
          <a:p>
            <a:pPr indent="457200" lvl="0" rtl="0">
              <a:spcBef>
                <a:spcPts val="0"/>
              </a:spcBef>
              <a:buNone/>
            </a:pPr>
            <a:r>
              <a:rPr lang="ru">
                <a:solidFill>
                  <a:srgbClr val="434343"/>
                </a:solidFill>
              </a:rPr>
              <a:t>Допустим мы определили в классе </a:t>
            </a:r>
            <a:r>
              <a:rPr b="1" lang="ru">
                <a:solidFill>
                  <a:srgbClr val="434343"/>
                </a:solidFill>
              </a:rPr>
              <a:t>var x: Int = 0, </a:t>
            </a:r>
            <a:r>
              <a:rPr lang="ru">
                <a:solidFill>
                  <a:srgbClr val="434343"/>
                </a:solidFill>
              </a:rPr>
              <a:t>тогда после компиляции класс будет содержать </a:t>
            </a:r>
          </a:p>
          <a:p>
            <a:pPr indent="-228600" lvl="0" marL="914400" rtl="0">
              <a:spcBef>
                <a:spcPts val="0"/>
              </a:spcBef>
              <a:buClr>
                <a:srgbClr val="434343"/>
              </a:buClr>
              <a:buChar char="●"/>
            </a:pPr>
            <a:r>
              <a:rPr lang="ru">
                <a:solidFill>
                  <a:srgbClr val="434343"/>
                </a:solidFill>
              </a:rPr>
              <a:t>private var x: Int = 0</a:t>
            </a:r>
          </a:p>
          <a:p>
            <a:pPr indent="-228600" lvl="0" marL="914400" rtl="0">
              <a:spcBef>
                <a:spcPts val="0"/>
              </a:spcBef>
              <a:buClr>
                <a:srgbClr val="434343"/>
              </a:buClr>
              <a:buChar char="●"/>
            </a:pPr>
            <a:r>
              <a:rPr lang="ru">
                <a:solidFill>
                  <a:srgbClr val="434343"/>
                </a:solidFill>
              </a:rPr>
              <a:t>def x = x</a:t>
            </a:r>
          </a:p>
          <a:p>
            <a:pPr indent="-228600" lvl="0" marL="914400" rtl="0">
              <a:spcBef>
                <a:spcPts val="0"/>
              </a:spcBef>
              <a:buClr>
                <a:srgbClr val="434343"/>
              </a:buClr>
              <a:buChar char="●"/>
            </a:pPr>
            <a:r>
              <a:rPr lang="ru">
                <a:solidFill>
                  <a:srgbClr val="434343"/>
                </a:solidFill>
              </a:rPr>
              <a:t>def x_=(prm: Int) = {x = prm}</a:t>
            </a:r>
          </a:p>
          <a:p>
            <a:pPr lvl="0" rtl="0">
              <a:spcBef>
                <a:spcPts val="0"/>
              </a:spcBef>
              <a:buNone/>
            </a:pPr>
            <a:r>
              <a:rPr lang="ru">
                <a:solidFill>
                  <a:srgbClr val="434343"/>
                </a:solidFill>
              </a:rPr>
              <a:t>	Более того, определяя функции в соответствии с правилами именования, описанными выше, мы можем имитировать наличие несскольких переменных членов класса. </a:t>
            </a:r>
          </a:p>
          <a:p>
            <a:pPr indent="-69850" lvl="0" marL="457200" rtl="0">
              <a:spcBef>
                <a:spcPts val="0"/>
              </a:spcBef>
              <a:buClr>
                <a:schemeClr val="dk1"/>
              </a:buClr>
              <a:buFont typeface="Arial"/>
              <a:buNone/>
            </a:pPr>
            <a:r>
              <a:t/>
            </a:r>
            <a:endParaRPr sz="1100">
              <a:solidFill>
                <a:srgbClr val="212324"/>
              </a:solidFill>
              <a:highlight>
                <a:srgbClr val="FFFFFF"/>
              </a:highlight>
              <a:latin typeface="Verdana"/>
              <a:ea typeface="Verdana"/>
              <a:cs typeface="Verdana"/>
              <a:sym typeface="Verdana"/>
            </a:endParaRPr>
          </a:p>
          <a:p>
            <a:pPr indent="0" lvl="0" marL="457200" rtl="0">
              <a:spcBef>
                <a:spcPts val="0"/>
              </a:spcBef>
              <a:buNone/>
            </a:pPr>
            <a:r>
              <a:t/>
            </a:r>
            <a:endParaRPr>
              <a:solidFill>
                <a:srgbClr val="434343"/>
              </a:solidFill>
            </a:endParaRPr>
          </a:p>
          <a:p>
            <a:pPr indent="0" lvl="0" marL="45720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lvl="0" rtl="0">
              <a:spcBef>
                <a:spcPts val="0"/>
              </a:spcBef>
              <a:buNone/>
            </a:pPr>
            <a:r>
              <a:t/>
            </a:r>
            <a:endParaRPr sz="180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3" name="Shape 93"/>
        <p:cNvGrpSpPr/>
        <p:nvPr/>
      </p:nvGrpSpPr>
      <p:grpSpPr>
        <a:xfrm>
          <a:off x="0" y="0"/>
          <a:ext cx="0" cy="0"/>
          <a:chOff x="0" y="0"/>
          <a:chExt cx="0" cy="0"/>
        </a:xfrm>
      </p:grpSpPr>
      <p:sp>
        <p:nvSpPr>
          <p:cNvPr id="94" name="Shape 9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95" name="Shape 95"/>
          <p:cNvSpPr txBox="1"/>
          <p:nvPr>
            <p:ph idx="1" type="body"/>
          </p:nvPr>
        </p:nvSpPr>
        <p:spPr>
          <a:xfrm flipH="1">
            <a:off x="311700" y="962875"/>
            <a:ext cx="8520600" cy="2670000"/>
          </a:xfrm>
          <a:prstGeom prst="rect">
            <a:avLst/>
          </a:prstGeom>
        </p:spPr>
        <p:txBody>
          <a:bodyPr anchorCtr="0" anchor="t" bIns="91425" lIns="91425" rIns="91425" tIns="91425">
            <a:noAutofit/>
          </a:bodyPr>
          <a:lstStyle/>
          <a:p>
            <a:pPr lvl="0">
              <a:spcBef>
                <a:spcPts val="0"/>
              </a:spcBef>
              <a:buNone/>
            </a:pPr>
            <a:r>
              <a:rPr lang="ru">
                <a:solidFill>
                  <a:srgbClr val="434343"/>
                </a:solidFill>
              </a:rPr>
              <a:t>Scala - язык программирования с множеством парадигм</a:t>
            </a:r>
          </a:p>
          <a:p>
            <a:pPr indent="-228600" lvl="0" marL="457200" rtl="0">
              <a:spcBef>
                <a:spcPts val="0"/>
              </a:spcBef>
              <a:buClr>
                <a:srgbClr val="434343"/>
              </a:buClr>
            </a:pPr>
            <a:r>
              <a:rPr lang="ru">
                <a:solidFill>
                  <a:srgbClr val="434343"/>
                </a:solidFill>
              </a:rPr>
              <a:t>JVM Based</a:t>
            </a:r>
          </a:p>
          <a:p>
            <a:pPr indent="-228600" lvl="0" marL="457200" rtl="0">
              <a:spcBef>
                <a:spcPts val="0"/>
              </a:spcBef>
              <a:buClr>
                <a:srgbClr val="434343"/>
              </a:buClr>
            </a:pPr>
            <a:r>
              <a:rPr lang="ru">
                <a:solidFill>
                  <a:srgbClr val="434343"/>
                </a:solidFill>
              </a:rPr>
              <a:t>JIT компиляция</a:t>
            </a:r>
          </a:p>
          <a:p>
            <a:pPr indent="-228600" lvl="0" marL="457200" rtl="0">
              <a:spcBef>
                <a:spcPts val="0"/>
              </a:spcBef>
              <a:buClr>
                <a:srgbClr val="434343"/>
              </a:buClr>
            </a:pPr>
            <a:r>
              <a:rPr lang="ru">
                <a:solidFill>
                  <a:srgbClr val="434343"/>
                </a:solidFill>
              </a:rPr>
              <a:t>Продвинутый вывод типов (Hindley–Milner)</a:t>
            </a:r>
          </a:p>
          <a:p>
            <a:pPr indent="-228600" lvl="0" marL="457200" rtl="0">
              <a:spcBef>
                <a:spcPts val="0"/>
              </a:spcBef>
              <a:buClr>
                <a:srgbClr val="434343"/>
              </a:buClr>
            </a:pPr>
            <a:r>
              <a:rPr lang="ru">
                <a:solidFill>
                  <a:srgbClr val="434343"/>
                </a:solidFill>
              </a:rPr>
              <a:t>Actors</a:t>
            </a:r>
          </a:p>
          <a:p>
            <a:pPr indent="-228600" lvl="0" marL="457200" rtl="0">
              <a:spcBef>
                <a:spcPts val="0"/>
              </a:spcBef>
              <a:buClr>
                <a:srgbClr val="434343"/>
              </a:buClr>
            </a:pPr>
            <a:r>
              <a:rPr lang="ru">
                <a:solidFill>
                  <a:srgbClr val="434343"/>
                </a:solidFill>
              </a:rPr>
              <a:t>Императивный, объектно ориентированный</a:t>
            </a:r>
          </a:p>
          <a:p>
            <a:pPr indent="-228600" lvl="0" marL="457200" rtl="0">
              <a:spcBef>
                <a:spcPts val="0"/>
              </a:spcBef>
              <a:buClr>
                <a:srgbClr val="434343"/>
              </a:buClr>
            </a:pPr>
            <a:r>
              <a:rPr lang="ru">
                <a:solidFill>
                  <a:srgbClr val="434343"/>
                </a:solidFill>
              </a:rPr>
              <a:t>Декларативный, функциональный</a:t>
            </a:r>
          </a:p>
          <a:p>
            <a:pPr lv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
        <p:nvSpPr>
          <p:cNvPr id="96" name="Shape 96"/>
          <p:cNvSpPr txBox="1"/>
          <p:nvPr/>
        </p:nvSpPr>
        <p:spPr>
          <a:xfrm>
            <a:off x="1641400" y="3735125"/>
            <a:ext cx="3722100" cy="434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97" name="Shape 97"/>
          <p:cNvSpPr txBox="1"/>
          <p:nvPr/>
        </p:nvSpPr>
        <p:spPr>
          <a:xfrm>
            <a:off x="620375" y="2888600"/>
            <a:ext cx="3722100" cy="434400"/>
          </a:xfrm>
          <a:prstGeom prst="rect">
            <a:avLst/>
          </a:prstGeom>
          <a:noFill/>
          <a:ln>
            <a:noFill/>
          </a:ln>
        </p:spPr>
        <p:txBody>
          <a:bodyPr anchorCtr="0" anchor="ctr" bIns="91425" lIns="91425" rIns="91425" tIns="91425">
            <a:noAutofit/>
          </a:bodyPr>
          <a:lstStyle/>
          <a:p>
            <a:pPr lvl="0" marR="0" rtl="0" algn="l">
              <a:lnSpc>
                <a:spcPct val="115000"/>
              </a:lnSpc>
              <a:spcBef>
                <a:spcPts val="0"/>
              </a:spcBef>
              <a:spcAft>
                <a:spcPts val="1600"/>
              </a:spcAft>
              <a:buNone/>
            </a:pPr>
            <a:r>
              <a:t/>
            </a:r>
            <a:endParaRPr sz="1800">
              <a:solidFill>
                <a:schemeClr val="dk2"/>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33" name="Shape 533"/>
        <p:cNvGrpSpPr/>
        <p:nvPr/>
      </p:nvGrpSpPr>
      <p:grpSpPr>
        <a:xfrm>
          <a:off x="0" y="0"/>
          <a:ext cx="0" cy="0"/>
          <a:chOff x="0" y="0"/>
          <a:chExt cx="0" cy="0"/>
        </a:xfrm>
      </p:grpSpPr>
      <p:sp>
        <p:nvSpPr>
          <p:cNvPr id="534" name="Shape 53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35" name="Shape 535"/>
          <p:cNvSpPr txBox="1"/>
          <p:nvPr/>
        </p:nvSpPr>
        <p:spPr>
          <a:xfrm>
            <a:off x="311700" y="1115325"/>
            <a:ext cx="8520600" cy="599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VAR под капотом</a:t>
            </a:r>
          </a:p>
          <a:p>
            <a:pPr lvl="0" rtl="0">
              <a:spcBef>
                <a:spcPts val="0"/>
              </a:spcBef>
              <a:buNone/>
            </a:pPr>
            <a:r>
              <a:t/>
            </a:r>
            <a:endParaRPr sz="1800">
              <a:solidFill>
                <a:srgbClr val="666666"/>
              </a:solidFill>
            </a:endParaRPr>
          </a:p>
        </p:txBody>
      </p:sp>
      <p:sp>
        <p:nvSpPr>
          <p:cNvPr id="536" name="Shape 536"/>
          <p:cNvSpPr txBox="1"/>
          <p:nvPr/>
        </p:nvSpPr>
        <p:spPr>
          <a:xfrm>
            <a:off x="311700" y="1609900"/>
            <a:ext cx="5425800" cy="2760600"/>
          </a:xfrm>
          <a:prstGeom prst="rect">
            <a:avLst/>
          </a:prstGeom>
          <a:solidFill>
            <a:srgbClr val="FFFFFF"/>
          </a:solidFill>
          <a:ln>
            <a:noFill/>
          </a:ln>
        </p:spPr>
        <p:txBody>
          <a:bodyPr anchorCtr="0" anchor="ctr" bIns="91425" lIns="91425" rIns="91425" tIns="91425">
            <a:noAutofit/>
          </a:bodyPr>
          <a:lstStyle/>
          <a:p>
            <a:pPr indent="0" lvl="0" marL="457200" rtl="0">
              <a:spcBef>
                <a:spcPts val="0"/>
              </a:spcBef>
              <a:buNone/>
            </a:pPr>
            <a:r>
              <a:rPr lang="ru" sz="1000">
                <a:solidFill>
                  <a:srgbClr val="0000E6"/>
                </a:solidFill>
                <a:highlight>
                  <a:srgbClr val="FFFFFF"/>
                </a:highlight>
                <a:latin typeface="Verdana"/>
                <a:ea typeface="Verdana"/>
                <a:cs typeface="Verdana"/>
                <a:sym typeface="Verdana"/>
              </a:rPr>
              <a:t>class</a:t>
            </a:r>
            <a:r>
              <a:rPr lang="ru" sz="1000">
                <a:solidFill>
                  <a:srgbClr val="212324"/>
                </a:solidFill>
                <a:highlight>
                  <a:srgbClr val="FFFFFF"/>
                </a:highlight>
                <a:latin typeface="Verdana"/>
                <a:ea typeface="Verdana"/>
                <a:cs typeface="Verdana"/>
                <a:sym typeface="Verdana"/>
              </a:rPr>
              <a:t> </a:t>
            </a:r>
            <a:r>
              <a:rPr lang="ru" sz="1000">
                <a:solidFill>
                  <a:srgbClr val="67009A"/>
                </a:solidFill>
                <a:highlight>
                  <a:srgbClr val="FFFFFF"/>
                </a:highlight>
                <a:latin typeface="Verdana"/>
                <a:ea typeface="Verdana"/>
                <a:cs typeface="Verdana"/>
                <a:sym typeface="Verdana"/>
              </a:rPr>
              <a:t>Thermometer</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var</a:t>
            </a:r>
            <a:r>
              <a:rPr lang="ru" sz="1000">
                <a:solidFill>
                  <a:srgbClr val="212324"/>
                </a:solidFill>
                <a:highlight>
                  <a:srgbClr val="FFFFFF"/>
                </a:highlight>
                <a:latin typeface="Verdana"/>
                <a:ea typeface="Verdana"/>
                <a:cs typeface="Verdana"/>
                <a:sym typeface="Verdana"/>
              </a:rPr>
              <a:t> celsius: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 _</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 = celsius * </a:t>
            </a:r>
            <a:r>
              <a:rPr lang="ru" sz="1000">
                <a:solidFill>
                  <a:srgbClr val="CD7B00"/>
                </a:solidFill>
                <a:highlight>
                  <a:srgbClr val="FFFFFF"/>
                </a:highlight>
                <a:latin typeface="Verdana"/>
                <a:ea typeface="Verdana"/>
                <a:cs typeface="Verdana"/>
                <a:sym typeface="Verdana"/>
              </a:rPr>
              <a:t>9</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32</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fahrenheit_= (f: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celsius = (f - </a:t>
            </a:r>
            <a:r>
              <a:rPr lang="ru" sz="1000">
                <a:solidFill>
                  <a:srgbClr val="CD7B00"/>
                </a:solidFill>
                <a:highlight>
                  <a:srgbClr val="FFFFFF"/>
                </a:highlight>
                <a:latin typeface="Verdana"/>
                <a:ea typeface="Verdana"/>
                <a:cs typeface="Verdana"/>
                <a:sym typeface="Verdana"/>
              </a:rPr>
              <a:t>32</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9</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override</a:t>
            </a: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toString = fahrenheit +</a:t>
            </a:r>
            <a:r>
              <a:rPr lang="ru" sz="1000">
                <a:solidFill>
                  <a:srgbClr val="CD7B00"/>
                </a:solidFill>
                <a:highlight>
                  <a:srgbClr val="FFFFFF"/>
                </a:highlight>
                <a:latin typeface="Verdana"/>
                <a:ea typeface="Verdana"/>
                <a:cs typeface="Verdana"/>
                <a:sym typeface="Verdana"/>
              </a:rPr>
              <a:t>"F/"</a:t>
            </a:r>
            <a:r>
              <a:rPr lang="ru" sz="1000">
                <a:solidFill>
                  <a:srgbClr val="212324"/>
                </a:solidFill>
                <a:highlight>
                  <a:srgbClr val="FFFFFF"/>
                </a:highlight>
                <a:latin typeface="Verdana"/>
                <a:ea typeface="Verdana"/>
                <a:cs typeface="Verdana"/>
                <a:sym typeface="Verdana"/>
              </a:rPr>
              <a:t>+ celsius +</a:t>
            </a:r>
            <a:r>
              <a:rPr lang="ru" sz="1000">
                <a:solidFill>
                  <a:srgbClr val="CD7B00"/>
                </a:solidFill>
                <a:highlight>
                  <a:srgbClr val="FFFFFF"/>
                </a:highlight>
                <a:latin typeface="Verdana"/>
                <a:ea typeface="Verdana"/>
                <a:cs typeface="Verdana"/>
                <a:sym typeface="Verdana"/>
              </a:rPr>
              <a:t>"C"</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Thermometer</a:t>
            </a:r>
          </a:p>
          <a:p>
            <a:pPr indent="0" lvl="0" marL="457200" rtl="0">
              <a:spcBef>
                <a:spcPts val="0"/>
              </a:spcBef>
              <a:buNone/>
            </a:pPr>
            <a:r>
              <a:t/>
            </a:r>
            <a:endParaRPr sz="1000">
              <a:solidFill>
                <a:schemeClr val="dk1"/>
              </a:solidFill>
              <a:highlight>
                <a:srgbClr val="E4E4FF"/>
              </a:highlight>
              <a:latin typeface="Verdana"/>
              <a:ea typeface="Verdana"/>
              <a:cs typeface="Verdana"/>
              <a:sym typeface="Verdana"/>
            </a:endParaRPr>
          </a:p>
          <a:p>
            <a:pPr indent="0" lvl="0" marL="457200" rtl="0">
              <a:spcBef>
                <a:spcPts val="0"/>
              </a:spcBef>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p>
          <a:p>
            <a:pPr indent="0" lvl="0" marL="457200" rtl="0">
              <a:spcBef>
                <a:spcPts val="0"/>
              </a:spcBef>
              <a:buNone/>
            </a:pPr>
            <a:r>
              <a:rPr lang="ru" sz="1000">
                <a:solidFill>
                  <a:schemeClr val="dk1"/>
                </a:solidFill>
                <a:highlight>
                  <a:srgbClr val="FFFFFF"/>
                </a:highlight>
                <a:latin typeface="Verdana"/>
                <a:ea typeface="Verdana"/>
                <a:cs typeface="Verdana"/>
                <a:sym typeface="Verdana"/>
              </a:rPr>
              <a:t>t.fahrenheit</a:t>
            </a:r>
          </a:p>
          <a:p>
            <a:pPr indent="0" lvl="0" marL="457200" rtl="0">
              <a:spcBef>
                <a:spcPts val="0"/>
              </a:spcBef>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buNone/>
            </a:pPr>
            <a:r>
              <a:rPr lang="ru" sz="1000">
                <a:solidFill>
                  <a:schemeClr val="dk1"/>
                </a:solidFill>
                <a:highlight>
                  <a:srgbClr val="FFFFFF"/>
                </a:highlight>
                <a:latin typeface="Verdana"/>
                <a:ea typeface="Verdana"/>
                <a:cs typeface="Verdana"/>
                <a:sym typeface="Verdana"/>
              </a:rPr>
              <a:t>t.fahrenheit = </a:t>
            </a:r>
            <a:r>
              <a:rPr lang="ru" sz="1000">
                <a:solidFill>
                  <a:srgbClr val="0000FF"/>
                </a:solidFill>
                <a:highlight>
                  <a:srgbClr val="FFFFFF"/>
                </a:highlight>
                <a:latin typeface="Verdana"/>
                <a:ea typeface="Verdana"/>
                <a:cs typeface="Verdana"/>
                <a:sym typeface="Verdana"/>
              </a:rPr>
              <a:t>100f</a:t>
            </a:r>
          </a:p>
          <a:p>
            <a:pPr indent="0" lvl="0" marL="457200" rtl="0">
              <a:spcBef>
                <a:spcPts val="0"/>
              </a:spcBef>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40" name="Shape 540"/>
        <p:cNvGrpSpPr/>
        <p:nvPr/>
      </p:nvGrpSpPr>
      <p:grpSpPr>
        <a:xfrm>
          <a:off x="0" y="0"/>
          <a:ext cx="0" cy="0"/>
          <a:chOff x="0" y="0"/>
          <a:chExt cx="0" cy="0"/>
        </a:xfrm>
      </p:grpSpPr>
      <p:sp>
        <p:nvSpPr>
          <p:cNvPr id="541" name="Shape 54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42" name="Shape 542"/>
          <p:cNvSpPr txBox="1"/>
          <p:nvPr/>
        </p:nvSpPr>
        <p:spPr>
          <a:xfrm>
            <a:off x="311700" y="3323250"/>
            <a:ext cx="4683600" cy="159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abstract class </a:t>
            </a:r>
            <a:r>
              <a:rPr lang="ru" sz="1000">
                <a:solidFill>
                  <a:schemeClr val="dk1"/>
                </a:solidFill>
                <a:latin typeface="Verdana"/>
                <a:ea typeface="Verdana"/>
                <a:cs typeface="Verdana"/>
                <a:sym typeface="Verdana"/>
              </a:rPr>
              <a:t>TestAbstractClass(</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abstractMethod(): Int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сокращенный синтаксис </a:t>
            </a: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TestAbstractClass(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override def </a:t>
            </a:r>
            <a:r>
              <a:rPr lang="ru" sz="1000">
                <a:solidFill>
                  <a:schemeClr val="dk1"/>
                </a:solidFill>
                <a:latin typeface="Verdana"/>
                <a:ea typeface="Verdana"/>
                <a:cs typeface="Verdana"/>
                <a:sym typeface="Verdana"/>
              </a:rPr>
              <a:t>abstractMethod(): Int = </a:t>
            </a:r>
            <a:r>
              <a:rPr i="1"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43" name="Shape 543"/>
          <p:cNvSpPr txBox="1"/>
          <p:nvPr/>
        </p:nvSpPr>
        <p:spPr>
          <a:xfrm>
            <a:off x="311700" y="1115325"/>
            <a:ext cx="8520600" cy="194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Абстрактный класс</a:t>
            </a:r>
          </a:p>
          <a:p>
            <a:pPr indent="-228600" lvl="0" marL="914400" rtl="0">
              <a:spcBef>
                <a:spcPts val="0"/>
              </a:spcBef>
              <a:buClr>
                <a:srgbClr val="434343"/>
              </a:buClr>
              <a:buChar char="●"/>
            </a:pPr>
            <a:r>
              <a:rPr lang="ru">
                <a:solidFill>
                  <a:srgbClr val="434343"/>
                </a:solidFill>
              </a:rPr>
              <a:t>это класс, у которого один или более членов имеют описание, но не имеют определения</a:t>
            </a:r>
          </a:p>
          <a:p>
            <a:pPr indent="-228600" lvl="0" marL="914400" rtl="0">
              <a:spcBef>
                <a:spcPts val="0"/>
              </a:spcBef>
              <a:buClr>
                <a:srgbClr val="434343"/>
              </a:buClr>
              <a:buChar char="●"/>
            </a:pPr>
            <a:r>
              <a:rPr lang="ru">
                <a:solidFill>
                  <a:srgbClr val="434343"/>
                </a:solidFill>
              </a:rPr>
              <a:t>абстрактный класс описывают с помощью ключевого слова </a:t>
            </a:r>
            <a:r>
              <a:rPr b="1" lang="ru">
                <a:solidFill>
                  <a:srgbClr val="434343"/>
                </a:solidFill>
              </a:rPr>
              <a:t>abstract</a:t>
            </a:r>
          </a:p>
          <a:p>
            <a:pPr indent="-228600" lvl="0" marL="914400" rtl="0">
              <a:spcBef>
                <a:spcPts val="0"/>
              </a:spcBef>
              <a:buClr>
                <a:srgbClr val="434343"/>
              </a:buClr>
              <a:buChar char="●"/>
            </a:pPr>
            <a:r>
              <a:rPr lang="ru">
                <a:solidFill>
                  <a:srgbClr val="434343"/>
                </a:solidFill>
              </a:rPr>
              <a:t>для создания объекта абстрактного класса нужно доопределить все члены класса</a:t>
            </a:r>
          </a:p>
          <a:p>
            <a:pPr indent="-228600" lvl="0" marL="914400" rtl="0">
              <a:spcBef>
                <a:spcPts val="0"/>
              </a:spcBef>
              <a:buClr>
                <a:srgbClr val="434343"/>
              </a:buClr>
              <a:buChar char="●"/>
            </a:pPr>
            <a:r>
              <a:rPr lang="ru">
                <a:solidFill>
                  <a:srgbClr val="434343"/>
                </a:solidFill>
              </a:rPr>
              <a:t>это можно сделать </a:t>
            </a:r>
          </a:p>
          <a:p>
            <a:pPr indent="-228600" lvl="1" marL="1828800" rtl="0">
              <a:spcBef>
                <a:spcPts val="0"/>
              </a:spcBef>
              <a:buClr>
                <a:srgbClr val="434343"/>
              </a:buClr>
              <a:buChar char="○"/>
            </a:pPr>
            <a:r>
              <a:rPr lang="ru">
                <a:solidFill>
                  <a:srgbClr val="434343"/>
                </a:solidFill>
              </a:rPr>
              <a:t>в наследниках класса</a:t>
            </a:r>
          </a:p>
          <a:p>
            <a:pPr indent="-228600" lvl="1" marL="1828800">
              <a:spcBef>
                <a:spcPts val="0"/>
              </a:spcBef>
              <a:buClr>
                <a:srgbClr val="434343"/>
              </a:buClr>
              <a:buChar char="○"/>
            </a:pPr>
            <a:r>
              <a:rPr lang="ru">
                <a:solidFill>
                  <a:srgbClr val="434343"/>
                </a:solidFill>
              </a:rPr>
              <a:t>с помощью сокращенного синтаксиса </a:t>
            </a:r>
          </a:p>
          <a:p>
            <a:pPr indent="457200" lvl="0" rtl="0">
              <a:spcBef>
                <a:spcPts val="0"/>
              </a:spcBef>
              <a:buNone/>
            </a:pPr>
            <a:r>
              <a:rPr lang="ru">
                <a:solidFill>
                  <a:srgbClr val="434343"/>
                </a:solidFill>
              </a:rPr>
              <a:t> </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47" name="Shape 547"/>
        <p:cNvGrpSpPr/>
        <p:nvPr/>
      </p:nvGrpSpPr>
      <p:grpSpPr>
        <a:xfrm>
          <a:off x="0" y="0"/>
          <a:ext cx="0" cy="0"/>
          <a:chOff x="0" y="0"/>
          <a:chExt cx="0" cy="0"/>
        </a:xfrm>
      </p:grpSpPr>
      <p:sp>
        <p:nvSpPr>
          <p:cNvPr id="548" name="Shape 54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49" name="Shape 549"/>
          <p:cNvSpPr txBox="1"/>
          <p:nvPr/>
        </p:nvSpPr>
        <p:spPr>
          <a:xfrm>
            <a:off x="311700" y="2939025"/>
            <a:ext cx="4737300" cy="910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trait </a:t>
            </a:r>
            <a:r>
              <a:rPr lang="ru" sz="1000">
                <a:solidFill>
                  <a:schemeClr val="dk1"/>
                </a:solidFill>
                <a:latin typeface="Verdana"/>
                <a:ea typeface="Verdana"/>
                <a:cs typeface="Verdana"/>
                <a:sym typeface="Verdana"/>
              </a:rPr>
              <a:t>Similarity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isSimilar(x: Any): Boolean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isNotSimilar(x: Any): Boolean = !isSimilar(x)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50" name="Shape 550"/>
          <p:cNvSpPr txBox="1"/>
          <p:nvPr/>
        </p:nvSpPr>
        <p:spPr>
          <a:xfrm>
            <a:off x="311700" y="1115325"/>
            <a:ext cx="8520600" cy="182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Trait </a:t>
            </a:r>
          </a:p>
          <a:p>
            <a:pPr indent="-228600" lvl="0" marL="914400" rtl="0">
              <a:spcBef>
                <a:spcPts val="0"/>
              </a:spcBef>
              <a:buClr>
                <a:srgbClr val="434343"/>
              </a:buClr>
              <a:buChar char="●"/>
            </a:pPr>
            <a:r>
              <a:rPr lang="ru">
                <a:solidFill>
                  <a:srgbClr val="434343"/>
                </a:solidFill>
              </a:rPr>
              <a:t>это конструкция языка, определяющая новый тип через описание набора своих членов</a:t>
            </a:r>
          </a:p>
          <a:p>
            <a:pPr indent="-228600" lvl="0" marL="914400" rtl="0">
              <a:spcBef>
                <a:spcPts val="0"/>
              </a:spcBef>
              <a:buClr>
                <a:srgbClr val="434343"/>
              </a:buClr>
              <a:buChar char="●"/>
            </a:pPr>
            <a:r>
              <a:rPr lang="ru">
                <a:solidFill>
                  <a:srgbClr val="434343"/>
                </a:solidFill>
              </a:rPr>
              <a:t>может содержать как определенные, так и не определенные члены</a:t>
            </a:r>
          </a:p>
          <a:p>
            <a:pPr indent="-228600" lvl="0" marL="914400" rtl="0">
              <a:spcBef>
                <a:spcPts val="0"/>
              </a:spcBef>
              <a:buClr>
                <a:srgbClr val="434343"/>
              </a:buClr>
              <a:buChar char="●"/>
            </a:pPr>
            <a:r>
              <a:rPr lang="ru">
                <a:solidFill>
                  <a:srgbClr val="434343"/>
                </a:solidFill>
              </a:rPr>
              <a:t>не может иметь самостоятельных инстансов</a:t>
            </a:r>
          </a:p>
          <a:p>
            <a:pPr indent="-228600" lvl="0" marL="914400" rtl="0">
              <a:spcBef>
                <a:spcPts val="0"/>
              </a:spcBef>
              <a:buClr>
                <a:srgbClr val="434343"/>
              </a:buClr>
              <a:buChar char="●"/>
            </a:pPr>
            <a:r>
              <a:rPr lang="ru">
                <a:solidFill>
                  <a:srgbClr val="434343"/>
                </a:solidFill>
              </a:rPr>
              <a:t>не может иметь конструктор</a:t>
            </a:r>
          </a:p>
          <a:p>
            <a:pPr indent="-228600" lvl="0" marL="914400" rtl="0">
              <a:spcBef>
                <a:spcPts val="0"/>
              </a:spcBef>
              <a:buClr>
                <a:srgbClr val="434343"/>
              </a:buClr>
              <a:buChar char="●"/>
            </a:pPr>
            <a:r>
              <a:rPr lang="ru">
                <a:solidFill>
                  <a:srgbClr val="434343"/>
                </a:solidFill>
              </a:rPr>
              <a:t>применяется главным образом для реализации парадигмы множественного наследования.  </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54" name="Shape 554"/>
        <p:cNvGrpSpPr/>
        <p:nvPr/>
      </p:nvGrpSpPr>
      <p:grpSpPr>
        <a:xfrm>
          <a:off x="0" y="0"/>
          <a:ext cx="0" cy="0"/>
          <a:chOff x="0" y="0"/>
          <a:chExt cx="0" cy="0"/>
        </a:xfrm>
      </p:grpSpPr>
      <p:sp>
        <p:nvSpPr>
          <p:cNvPr id="555" name="Shape 55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56" name="Shape 556"/>
          <p:cNvSpPr txBox="1"/>
          <p:nvPr/>
        </p:nvSpPr>
        <p:spPr>
          <a:xfrm>
            <a:off x="311700" y="2885225"/>
            <a:ext cx="4858800" cy="2035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object</a:t>
            </a:r>
            <a:r>
              <a:rPr b="1" lang="ru" sz="1000">
                <a:solidFill>
                  <a:srgbClr val="000080"/>
                </a:solidFill>
                <a:latin typeface="Verdana"/>
                <a:ea typeface="Verdana"/>
                <a:cs typeface="Verdana"/>
                <a:sym typeface="Verdana"/>
              </a:rPr>
              <a:t> </a:t>
            </a:r>
            <a:r>
              <a:rPr lang="ru" sz="1000">
                <a:solidFill>
                  <a:schemeClr val="dk1"/>
                </a:solidFill>
                <a:latin typeface="Verdana"/>
                <a:ea typeface="Verdana"/>
                <a:cs typeface="Verdana"/>
                <a:sym typeface="Verdana"/>
              </a:rPr>
              <a:t>TestObject{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name </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object example"</a:t>
            </a:r>
          </a:p>
          <a:p>
            <a:pPr lvl="0" rtl="0">
              <a:lnSpc>
                <a:spcPct val="115000"/>
              </a:lnSpc>
              <a:spcBef>
                <a:spcPts val="0"/>
              </a:spcBef>
              <a:spcAft>
                <a:spcPts val="100"/>
              </a:spcAft>
              <a:buNone/>
            </a:pPr>
            <a:r>
              <a:t/>
            </a:r>
            <a:endParaRPr b="1" sz="1000">
              <a:solidFill>
                <a:srgbClr val="00800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8000"/>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InnerClass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innerInstance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InnerClass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printInnerInstance() =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innerInstance</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57" name="Shape 557"/>
          <p:cNvSpPr txBox="1"/>
          <p:nvPr/>
        </p:nvSpPr>
        <p:spPr>
          <a:xfrm>
            <a:off x="311700" y="1115325"/>
            <a:ext cx="8520600" cy="1810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Объекты. Объекты компаньоны</a:t>
            </a:r>
          </a:p>
          <a:p>
            <a:pPr indent="-228600" lvl="0" marL="914400" rtl="0">
              <a:spcBef>
                <a:spcPts val="0"/>
              </a:spcBef>
              <a:buClr>
                <a:srgbClr val="434343"/>
              </a:buClr>
              <a:buChar char="●"/>
            </a:pPr>
            <a:r>
              <a:rPr lang="ru">
                <a:solidFill>
                  <a:srgbClr val="434343"/>
                </a:solidFill>
              </a:rPr>
              <a:t>объекты - это классы с единственным инстансом, созданным компилятором</a:t>
            </a:r>
          </a:p>
          <a:p>
            <a:pPr indent="-228600" lvl="0" marL="914400" rtl="0">
              <a:spcBef>
                <a:spcPts val="0"/>
              </a:spcBef>
              <a:buClr>
                <a:srgbClr val="434343"/>
              </a:buClr>
              <a:buChar char="●"/>
            </a:pPr>
            <a:r>
              <a:rPr lang="ru">
                <a:solidFill>
                  <a:srgbClr val="434343"/>
                </a:solidFill>
              </a:rPr>
              <a:t>членами объекта могут быть константы, переменные, методы и функции. А так же виртуальные типы и другие объекты.</a:t>
            </a:r>
          </a:p>
          <a:p>
            <a:pPr indent="-228600" lvl="0" marL="914400" rtl="0">
              <a:spcBef>
                <a:spcPts val="0"/>
              </a:spcBef>
              <a:buClr>
                <a:srgbClr val="434343"/>
              </a:buClr>
              <a:buChar char="●"/>
            </a:pPr>
            <a:r>
              <a:rPr lang="ru">
                <a:solidFill>
                  <a:srgbClr val="434343"/>
                </a:solidFill>
              </a:rPr>
              <a:t>объекты могут наследоваться от классов, трейтов и объектов </a:t>
            </a:r>
          </a:p>
          <a:p>
            <a:pPr indent="-228600" lvl="0" marL="914400" rtl="0">
              <a:spcBef>
                <a:spcPts val="0"/>
              </a:spcBef>
              <a:buClr>
                <a:srgbClr val="666666"/>
              </a:buClr>
              <a:buChar char="●"/>
            </a:pPr>
            <a:r>
              <a:rPr lang="ru">
                <a:solidFill>
                  <a:srgbClr val="434343"/>
                </a:solidFill>
              </a:rPr>
              <a:t>если объект и класс имеют одно название и определены в одном файле они называются компаньонами</a:t>
            </a:r>
            <a:r>
              <a:rPr lang="ru">
                <a:solidFill>
                  <a:srgbClr val="666666"/>
                </a:solidFill>
              </a:rPr>
              <a:t>  </a:t>
            </a:r>
            <a:r>
              <a:rPr lang="ru" sz="1800">
                <a:solidFill>
                  <a:srgbClr val="666666"/>
                </a:solidFill>
              </a:rPr>
              <a:t> </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61" name="Shape 561"/>
        <p:cNvGrpSpPr/>
        <p:nvPr/>
      </p:nvGrpSpPr>
      <p:grpSpPr>
        <a:xfrm>
          <a:off x="0" y="0"/>
          <a:ext cx="0" cy="0"/>
          <a:chOff x="0" y="0"/>
          <a:chExt cx="0" cy="0"/>
        </a:xfrm>
      </p:grpSpPr>
      <p:sp>
        <p:nvSpPr>
          <p:cNvPr id="562" name="Shape 56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63" name="Shape 563"/>
          <p:cNvSpPr txBox="1"/>
          <p:nvPr/>
        </p:nvSpPr>
        <p:spPr>
          <a:xfrm>
            <a:off x="311700" y="1115325"/>
            <a:ext cx="8520600" cy="1810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Чем полезны объекты-компаньоны</a:t>
            </a:r>
          </a:p>
          <a:p>
            <a:pPr indent="-228600" lvl="0" marL="457200" rtl="0">
              <a:spcBef>
                <a:spcPts val="0"/>
              </a:spcBef>
              <a:buClr>
                <a:srgbClr val="434343"/>
              </a:buClr>
              <a:buChar char="●"/>
            </a:pPr>
            <a:r>
              <a:rPr lang="ru">
                <a:solidFill>
                  <a:srgbClr val="434343"/>
                </a:solidFill>
              </a:rPr>
              <a:t>в объекте-компаньоне удобно задавать статические данные, доступные всем инстансам этого типа</a:t>
            </a:r>
          </a:p>
          <a:p>
            <a:pPr indent="-228600" lvl="0" marL="457200" rtl="0">
              <a:spcBef>
                <a:spcPts val="0"/>
              </a:spcBef>
              <a:buClr>
                <a:srgbClr val="434343"/>
              </a:buClr>
              <a:buChar char="●"/>
            </a:pPr>
            <a:r>
              <a:rPr lang="ru">
                <a:solidFill>
                  <a:srgbClr val="434343"/>
                </a:solidFill>
              </a:rPr>
              <a:t>метод apply используют, как фабрику объектов данного типа</a:t>
            </a:r>
          </a:p>
          <a:p>
            <a:pPr indent="-228600" lvl="0" marL="457200" rtl="0">
              <a:spcBef>
                <a:spcPts val="0"/>
              </a:spcBef>
              <a:buClr>
                <a:srgbClr val="434343"/>
              </a:buClr>
              <a:buChar char="●"/>
            </a:pPr>
            <a:r>
              <a:rPr lang="ru">
                <a:solidFill>
                  <a:srgbClr val="434343"/>
                </a:solidFill>
              </a:rPr>
              <a:t>метод unapply используют для декомпозиции объектов в операторе присвоения и pattern mathcing -ге</a:t>
            </a:r>
          </a:p>
          <a:p>
            <a:pPr indent="-228600" lvl="0" marL="457200" rtl="0">
              <a:spcBef>
                <a:spcPts val="0"/>
              </a:spcBef>
              <a:buClr>
                <a:srgbClr val="434343"/>
              </a:buClr>
              <a:buChar char="●"/>
            </a:pPr>
            <a:r>
              <a:rPr lang="ru">
                <a:solidFill>
                  <a:srgbClr val="434343"/>
                </a:solidFill>
              </a:rPr>
              <a:t>имплиситы, определенные в объекте компаньоне, доступны внутри класса</a:t>
            </a:r>
          </a:p>
          <a:p>
            <a:pPr lvl="0" rtl="0">
              <a:spcBef>
                <a:spcPts val="0"/>
              </a:spcBef>
              <a:buNone/>
            </a:pPr>
            <a:r>
              <a:rPr lang="ru" sz="1800">
                <a:solidFill>
                  <a:srgbClr val="434343"/>
                </a:solidFill>
              </a:rPr>
              <a:t>	</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67" name="Shape 567"/>
        <p:cNvGrpSpPr/>
        <p:nvPr/>
      </p:nvGrpSpPr>
      <p:grpSpPr>
        <a:xfrm>
          <a:off x="0" y="0"/>
          <a:ext cx="0" cy="0"/>
          <a:chOff x="0" y="0"/>
          <a:chExt cx="0" cy="0"/>
        </a:xfrm>
      </p:grpSpPr>
      <p:sp>
        <p:nvSpPr>
          <p:cNvPr id="568" name="Shape 56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69" name="Shape 569"/>
          <p:cNvSpPr txBox="1"/>
          <p:nvPr/>
        </p:nvSpPr>
        <p:spPr>
          <a:xfrm>
            <a:off x="311700" y="1167425"/>
            <a:ext cx="8263200" cy="38241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Кейс классы </a:t>
            </a:r>
          </a:p>
          <a:p>
            <a:pPr indent="457200" lvl="0" rtl="0">
              <a:spcBef>
                <a:spcPts val="0"/>
              </a:spcBef>
              <a:buNone/>
            </a:pPr>
            <a:r>
              <a:t/>
            </a:r>
            <a:endParaRPr>
              <a:solidFill>
                <a:srgbClr val="434343"/>
              </a:solidFill>
            </a:endParaRPr>
          </a:p>
          <a:p>
            <a:pPr indent="457200" lvl="0" rtl="0">
              <a:spcBef>
                <a:spcPts val="0"/>
              </a:spcBef>
              <a:buNone/>
            </a:pPr>
            <a:r>
              <a:rPr lang="ru">
                <a:solidFill>
                  <a:srgbClr val="434343"/>
                </a:solidFill>
              </a:rPr>
              <a:t>Это классы которые компилятор наделяет дополнительными свойствами. Кейс классы удобны для создания иммутабильных конструкций, сопоставления с образцом и передачи кортежей данных… </a:t>
            </a:r>
          </a:p>
          <a:p>
            <a:pPr indent="457200" lvl="0">
              <a:spcBef>
                <a:spcPts val="0"/>
              </a:spcBef>
              <a:buNone/>
            </a:pPr>
            <a:r>
              <a:t/>
            </a:r>
            <a:endParaRPr>
              <a:solidFill>
                <a:srgbClr val="434343"/>
              </a:solidFill>
            </a:endParaRPr>
          </a:p>
          <a:p>
            <a:pPr lvl="0">
              <a:spcBef>
                <a:spcPts val="0"/>
              </a:spcBef>
              <a:buNone/>
            </a:pPr>
            <a:r>
              <a:rPr lang="ru">
                <a:solidFill>
                  <a:srgbClr val="434343"/>
                </a:solidFill>
              </a:rPr>
              <a:t>Отличия от стандартных классов</a:t>
            </a:r>
          </a:p>
          <a:p>
            <a:pPr indent="-228600" lvl="0" marL="457200">
              <a:spcBef>
                <a:spcPts val="0"/>
              </a:spcBef>
              <a:buClr>
                <a:srgbClr val="434343"/>
              </a:buClr>
              <a:buChar char="●"/>
            </a:pPr>
            <a:r>
              <a:rPr lang="ru">
                <a:solidFill>
                  <a:srgbClr val="434343"/>
                </a:solidFill>
              </a:rPr>
              <a:t>каждый член класса - по умолчанию публичный </a:t>
            </a:r>
            <a:r>
              <a:rPr b="1" lang="ru">
                <a:solidFill>
                  <a:srgbClr val="434343"/>
                </a:solidFill>
              </a:rPr>
              <a:t>val</a:t>
            </a:r>
          </a:p>
          <a:p>
            <a:pPr indent="-228600" lvl="0" marL="457200">
              <a:spcBef>
                <a:spcPts val="0"/>
              </a:spcBef>
              <a:buClr>
                <a:srgbClr val="434343"/>
              </a:buClr>
              <a:buChar char="●"/>
            </a:pPr>
            <a:r>
              <a:rPr lang="ru">
                <a:solidFill>
                  <a:srgbClr val="434343"/>
                </a:solidFill>
              </a:rPr>
              <a:t>для кейс классов компилятор переопределяет метод </a:t>
            </a:r>
            <a:r>
              <a:rPr b="1" lang="ru">
                <a:solidFill>
                  <a:srgbClr val="434343"/>
                </a:solidFill>
              </a:rPr>
              <a:t>equals </a:t>
            </a:r>
            <a:r>
              <a:rPr lang="ru">
                <a:solidFill>
                  <a:srgbClr val="434343"/>
                </a:solidFill>
              </a:rPr>
              <a:t>и</a:t>
            </a:r>
            <a:r>
              <a:rPr b="1" lang="ru">
                <a:solidFill>
                  <a:srgbClr val="434343"/>
                </a:solidFill>
              </a:rPr>
              <a:t> toString</a:t>
            </a:r>
          </a:p>
          <a:p>
            <a:pPr indent="-228600" lvl="0" marL="457200">
              <a:spcBef>
                <a:spcPts val="0"/>
              </a:spcBef>
              <a:buClr>
                <a:srgbClr val="434343"/>
              </a:buClr>
              <a:buChar char="●"/>
            </a:pPr>
            <a:r>
              <a:rPr lang="ru">
                <a:solidFill>
                  <a:srgbClr val="434343"/>
                </a:solidFill>
              </a:rPr>
              <a:t>создается объект компаньон с методами </a:t>
            </a:r>
            <a:r>
              <a:rPr b="1" lang="ru">
                <a:solidFill>
                  <a:srgbClr val="434343"/>
                </a:solidFill>
              </a:rPr>
              <a:t>apply</a:t>
            </a:r>
            <a:r>
              <a:rPr lang="ru">
                <a:solidFill>
                  <a:srgbClr val="434343"/>
                </a:solidFill>
              </a:rPr>
              <a:t> и </a:t>
            </a:r>
            <a:r>
              <a:rPr b="1" lang="ru">
                <a:solidFill>
                  <a:srgbClr val="434343"/>
                </a:solidFill>
              </a:rPr>
              <a:t>unapply</a:t>
            </a:r>
          </a:p>
          <a:p>
            <a:pPr indent="-228600" lvl="0" marL="457200" rtl="0">
              <a:spcBef>
                <a:spcPts val="0"/>
              </a:spcBef>
              <a:buClr>
                <a:srgbClr val="434343"/>
              </a:buClr>
              <a:buChar char="●"/>
            </a:pPr>
            <a:r>
              <a:rPr lang="ru">
                <a:solidFill>
                  <a:srgbClr val="434343"/>
                </a:solidFill>
              </a:rPr>
              <a:t>от кейс класса нельзя наследоваться</a:t>
            </a:r>
          </a:p>
          <a:p>
            <a:pPr indent="-228600" lvl="0" marL="457200" rtl="0">
              <a:spcBef>
                <a:spcPts val="0"/>
              </a:spcBef>
              <a:buClr>
                <a:srgbClr val="434343"/>
              </a:buClr>
              <a:buChar char="●"/>
            </a:pPr>
            <a:r>
              <a:rPr lang="ru">
                <a:solidFill>
                  <a:srgbClr val="434343"/>
                </a:solidFill>
              </a:rPr>
              <a:t>в кейс классе есть метод </a:t>
            </a:r>
            <a:r>
              <a:rPr b="1" lang="ru">
                <a:solidFill>
                  <a:srgbClr val="434343"/>
                </a:solidFill>
              </a:rPr>
              <a:t>copy</a:t>
            </a:r>
          </a:p>
          <a:p>
            <a:pPr indent="-228600" lvl="0" marL="457200" rtl="0">
              <a:spcBef>
                <a:spcPts val="0"/>
              </a:spcBef>
              <a:buClr>
                <a:srgbClr val="434343"/>
              </a:buClr>
              <a:buChar char="●"/>
            </a:pPr>
            <a:r>
              <a:rPr lang="ru">
                <a:solidFill>
                  <a:srgbClr val="434343"/>
                </a:solidFill>
              </a:rPr>
              <a:t>не рекомендуется определять </a:t>
            </a:r>
          </a:p>
          <a:p>
            <a:pPr indent="-228600" lvl="1" marL="914400" rtl="0">
              <a:spcBef>
                <a:spcPts val="0"/>
              </a:spcBef>
              <a:buClr>
                <a:srgbClr val="434343"/>
              </a:buClr>
              <a:buChar char="○"/>
            </a:pPr>
            <a:r>
              <a:rPr lang="ru">
                <a:solidFill>
                  <a:srgbClr val="434343"/>
                </a:solidFill>
              </a:rPr>
              <a:t>кейс классы без членов</a:t>
            </a:r>
          </a:p>
          <a:p>
            <a:pPr indent="-228600" lvl="1" marL="914400" rtl="0">
              <a:spcBef>
                <a:spcPts val="0"/>
              </a:spcBef>
              <a:buClr>
                <a:srgbClr val="434343"/>
              </a:buClr>
              <a:buChar char="○"/>
            </a:pPr>
            <a:r>
              <a:rPr lang="ru">
                <a:solidFill>
                  <a:srgbClr val="434343"/>
                </a:solidFill>
              </a:rPr>
              <a:t>несколько конструкторов с разной сигнатурой</a:t>
            </a:r>
          </a:p>
          <a:p>
            <a:pPr lvl="0">
              <a:spcBef>
                <a:spcPts val="0"/>
              </a:spcBef>
              <a:buNone/>
            </a:pPr>
            <a:r>
              <a:t/>
            </a:r>
            <a:endParaRPr>
              <a:solidFill>
                <a:srgbClr val="666666"/>
              </a:solidFill>
            </a:endParaRPr>
          </a:p>
          <a:p>
            <a:pPr lvl="0" rtl="0">
              <a:spcBef>
                <a:spcPts val="0"/>
              </a:spcBef>
              <a:buNone/>
            </a:pPr>
            <a:r>
              <a:t/>
            </a:r>
            <a:endParaRPr sz="1800">
              <a:solidFill>
                <a:srgbClr val="666666"/>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73" name="Shape 573"/>
        <p:cNvGrpSpPr/>
        <p:nvPr/>
      </p:nvGrpSpPr>
      <p:grpSpPr>
        <a:xfrm>
          <a:off x="0" y="0"/>
          <a:ext cx="0" cy="0"/>
          <a:chOff x="0" y="0"/>
          <a:chExt cx="0" cy="0"/>
        </a:xfrm>
      </p:grpSpPr>
      <p:sp>
        <p:nvSpPr>
          <p:cNvPr id="574" name="Shape 57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75" name="Shape 575"/>
          <p:cNvSpPr txBox="1"/>
          <p:nvPr/>
        </p:nvSpPr>
        <p:spPr>
          <a:xfrm>
            <a:off x="311700" y="1109050"/>
            <a:ext cx="4710300" cy="309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//Good case class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ForGreaterGood(someGoody: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//COMPILATION ERROR</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SuperClass(int: Int)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SubClass(int: Int) </a:t>
            </a:r>
            <a:r>
              <a:rPr b="1" lang="ru" sz="1000">
                <a:solidFill>
                  <a:srgbClr val="000080"/>
                </a:solidFill>
                <a:latin typeface="Verdana"/>
                <a:ea typeface="Verdana"/>
                <a:cs typeface="Verdana"/>
                <a:sym typeface="Verdana"/>
              </a:rPr>
              <a:t>extends </a:t>
            </a:r>
            <a:r>
              <a:rPr lang="ru" sz="1000">
                <a:solidFill>
                  <a:schemeClr val="dk1"/>
                </a:solidFill>
                <a:latin typeface="Verdana"/>
                <a:ea typeface="Verdana"/>
                <a:cs typeface="Verdana"/>
                <a:sym typeface="Verdana"/>
              </a:rPr>
              <a:t>SuperClass(int)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//COMPILATION ERROR</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NoMembers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Don't do this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BadSignature(int: 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long: Long)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79" name="Shape 579"/>
        <p:cNvGrpSpPr/>
        <p:nvPr/>
      </p:nvGrpSpPr>
      <p:grpSpPr>
        <a:xfrm>
          <a:off x="0" y="0"/>
          <a:ext cx="0" cy="0"/>
          <a:chOff x="0" y="0"/>
          <a:chExt cx="0" cy="0"/>
        </a:xfrm>
      </p:grpSpPr>
      <p:sp>
        <p:nvSpPr>
          <p:cNvPr id="580" name="Shape 58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81" name="Shape 581"/>
          <p:cNvSpPr txBox="1"/>
          <p:nvPr/>
        </p:nvSpPr>
        <p:spPr>
          <a:xfrm>
            <a:off x="311700" y="1056150"/>
            <a:ext cx="8520600" cy="18738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Подробнее об apply</a:t>
            </a:r>
          </a:p>
          <a:p>
            <a:pPr lvl="0">
              <a:spcBef>
                <a:spcPts val="0"/>
              </a:spcBef>
              <a:buNone/>
            </a:pPr>
            <a:r>
              <a:rPr lang="ru" sz="1800">
                <a:solidFill>
                  <a:srgbClr val="434343"/>
                </a:solidFill>
              </a:rPr>
              <a:t>	</a:t>
            </a:r>
            <a:r>
              <a:rPr lang="ru">
                <a:solidFill>
                  <a:srgbClr val="434343"/>
                </a:solidFill>
              </a:rPr>
              <a:t>С apply мы уже встречались в </a:t>
            </a:r>
            <a:r>
              <a:rPr b="1" lang="ru">
                <a:solidFill>
                  <a:srgbClr val="434343"/>
                </a:solidFill>
              </a:rPr>
              <a:t>lectures.functions.AuthenticationDomain.scala</a:t>
            </a:r>
            <a:r>
              <a:rPr lang="ru">
                <a:solidFill>
                  <a:srgbClr val="434343"/>
                </a:solidFill>
              </a:rPr>
              <a:t>. Например, для класса </a:t>
            </a:r>
            <a:r>
              <a:rPr b="1" lang="ru">
                <a:solidFill>
                  <a:srgbClr val="434343"/>
                </a:solidFill>
              </a:rPr>
              <a:t>CardCredentials</a:t>
            </a:r>
            <a:r>
              <a:rPr lang="ru">
                <a:solidFill>
                  <a:srgbClr val="434343"/>
                </a:solidFill>
              </a:rPr>
              <a:t> нам необходимо генерировать карты со случайными номерами. Вместо того, что бы повторять этот код везде, где он нужен, мы переносим его в метод</a:t>
            </a:r>
            <a:r>
              <a:rPr b="1" lang="ru">
                <a:solidFill>
                  <a:srgbClr val="434343"/>
                </a:solidFill>
              </a:rPr>
              <a:t> apply.</a:t>
            </a:r>
          </a:p>
          <a:p>
            <a:pPr lvl="0">
              <a:spcBef>
                <a:spcPts val="0"/>
              </a:spcBef>
              <a:buNone/>
            </a:pPr>
            <a:r>
              <a:rPr b="1" lang="ru">
                <a:solidFill>
                  <a:srgbClr val="434343"/>
                </a:solidFill>
              </a:rPr>
              <a:t>	</a:t>
            </a:r>
            <a:r>
              <a:rPr lang="ru">
                <a:solidFill>
                  <a:srgbClr val="434343"/>
                </a:solidFill>
              </a:rPr>
              <a:t>Если любой объект(не обязательно объект-компаньон) имеет метод </a:t>
            </a:r>
            <a:r>
              <a:rPr b="1" lang="ru">
                <a:solidFill>
                  <a:srgbClr val="434343"/>
                </a:solidFill>
              </a:rPr>
              <a:t>apply, </a:t>
            </a:r>
            <a:r>
              <a:rPr lang="ru">
                <a:solidFill>
                  <a:srgbClr val="434343"/>
                </a:solidFill>
              </a:rPr>
              <a:t> этот метод можно вызвать, указав после имени объекта круглые скобки.</a:t>
            </a:r>
          </a:p>
          <a:p>
            <a:pPr lvl="0">
              <a:spcBef>
                <a:spcPts val="0"/>
              </a:spcBef>
              <a:buNone/>
            </a:pPr>
            <a:r>
              <a:rPr lang="ru">
                <a:solidFill>
                  <a:srgbClr val="434343"/>
                </a:solidFill>
              </a:rPr>
              <a:t>	</a:t>
            </a:r>
          </a:p>
          <a:p>
            <a:pPr lv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
        <p:nvSpPr>
          <p:cNvPr id="582" name="Shape 582"/>
          <p:cNvSpPr txBox="1"/>
          <p:nvPr/>
        </p:nvSpPr>
        <p:spPr>
          <a:xfrm>
            <a:off x="311700" y="2700900"/>
            <a:ext cx="4858800" cy="2210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создаст инстанс CardCredentials со случайнми реквизитами. Это наш apply</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будет вызван apply, сгенирированный компилятором</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86" name="Shape 586"/>
        <p:cNvGrpSpPr/>
        <p:nvPr/>
      </p:nvGrpSpPr>
      <p:grpSpPr>
        <a:xfrm>
          <a:off x="0" y="0"/>
          <a:ext cx="0" cy="0"/>
          <a:chOff x="0" y="0"/>
          <a:chExt cx="0" cy="0"/>
        </a:xfrm>
      </p:grpSpPr>
      <p:sp>
        <p:nvSpPr>
          <p:cNvPr id="587" name="Shape 58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88" name="Shape 588"/>
          <p:cNvSpPr txBox="1"/>
          <p:nvPr/>
        </p:nvSpPr>
        <p:spPr>
          <a:xfrm>
            <a:off x="311700" y="1056150"/>
            <a:ext cx="8520600" cy="35895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Подробнее об apply</a:t>
            </a:r>
          </a:p>
          <a:p>
            <a:pPr indent="457200" lvl="0" rtl="0">
              <a:spcBef>
                <a:spcPts val="0"/>
              </a:spcBef>
              <a:buNone/>
            </a:pPr>
            <a:r>
              <a:rPr lang="ru">
                <a:solidFill>
                  <a:srgbClr val="434343"/>
                </a:solidFill>
              </a:rPr>
              <a:t>Для кейс классов объект компаньон и метод </a:t>
            </a:r>
            <a:r>
              <a:rPr b="1" lang="ru">
                <a:solidFill>
                  <a:srgbClr val="434343"/>
                </a:solidFill>
              </a:rPr>
              <a:t>apply </a:t>
            </a:r>
            <a:r>
              <a:rPr lang="ru">
                <a:solidFill>
                  <a:srgbClr val="434343"/>
                </a:solidFill>
              </a:rPr>
              <a:t>создаются автоматически. Количество входных параметров их типы и порядок будут соответствовать членам класса.</a:t>
            </a:r>
          </a:p>
          <a:p>
            <a:pPr indent="387350" lvl="0">
              <a:spcBef>
                <a:spcPts val="0"/>
              </a:spcBef>
              <a:buClr>
                <a:schemeClr val="dk1"/>
              </a:buClr>
              <a:buFont typeface="Arial"/>
              <a:buNone/>
            </a:pPr>
            <a:r>
              <a:t/>
            </a:r>
            <a:endParaRPr b="1">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rPr lang="ru">
                <a:solidFill>
                  <a:srgbClr val="434343"/>
                </a:solidFill>
              </a:rPr>
              <a:t>	Объект-компаньон можно написать вручную, при этом все методы, созданные автоматически,  попадут в него. По этой причине для кейс классов нельзя переопределить метода </a:t>
            </a:r>
            <a:r>
              <a:rPr b="1" lang="ru">
                <a:solidFill>
                  <a:srgbClr val="434343"/>
                </a:solidFill>
              </a:rPr>
              <a:t>apply</a:t>
            </a:r>
            <a:r>
              <a:rPr lang="ru">
                <a:solidFill>
                  <a:srgbClr val="434343"/>
                </a:solidFill>
              </a:rPr>
              <a:t> с сигнатурой из примера выше.</a:t>
            </a:r>
          </a:p>
          <a:p>
            <a:pPr lvl="0" rtl="0">
              <a:spcBef>
                <a:spcPts val="0"/>
              </a:spcBef>
              <a:buNone/>
            </a:pPr>
            <a:r>
              <a:t/>
            </a:r>
            <a:endParaRPr sz="1800">
              <a:solidFill>
                <a:srgbClr val="434343"/>
              </a:solidFill>
            </a:endParaRPr>
          </a:p>
          <a:p>
            <a:pPr lvl="0" rtl="0">
              <a:spcBef>
                <a:spcPts val="0"/>
              </a:spcBef>
              <a:buNone/>
            </a:pPr>
            <a:r>
              <a:rPr lang="ru">
                <a:solidFill>
                  <a:srgbClr val="434343"/>
                </a:solidFill>
              </a:rPr>
              <a:t>	</a:t>
            </a:r>
          </a:p>
          <a:p>
            <a:pPr lvl="0" rt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
        <p:nvSpPr>
          <p:cNvPr id="589" name="Shape 589"/>
          <p:cNvSpPr txBox="1"/>
          <p:nvPr/>
        </p:nvSpPr>
        <p:spPr>
          <a:xfrm>
            <a:off x="345650" y="1886550"/>
            <a:ext cx="7264800" cy="1825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//Т.е. Для кейс класса с сигнатурой</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создан</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apply(xt1: T1, xt2: T2): TestClass = </a:t>
            </a:r>
            <a:r>
              <a:rPr i="1" lang="ru" sz="1000">
                <a:solidFill>
                  <a:srgbClr val="808080"/>
                </a:solidFill>
                <a:highlight>
                  <a:srgbClr val="FFFFFF"/>
                </a:highlight>
                <a:latin typeface="Verdana"/>
                <a:ea typeface="Verdana"/>
                <a:cs typeface="Verdana"/>
                <a:sym typeface="Verdana"/>
              </a:rPr>
              <a:t>/* generated code */</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93" name="Shape 593"/>
        <p:cNvGrpSpPr/>
        <p:nvPr/>
      </p:nvGrpSpPr>
      <p:grpSpPr>
        <a:xfrm>
          <a:off x="0" y="0"/>
          <a:ext cx="0" cy="0"/>
          <a:chOff x="0" y="0"/>
          <a:chExt cx="0" cy="0"/>
        </a:xfrm>
      </p:grpSpPr>
      <p:sp>
        <p:nvSpPr>
          <p:cNvPr id="594" name="Shape 59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95" name="Shape 595"/>
          <p:cNvSpPr txBox="1"/>
          <p:nvPr/>
        </p:nvSpPr>
        <p:spPr>
          <a:xfrm>
            <a:off x="311700" y="1573550"/>
            <a:ext cx="5810700" cy="2495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t/>
            </a:r>
            <a:endParaRPr b="1" sz="1000">
              <a:solidFill>
                <a:srgbClr val="000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создаст инстанс CardCredentials со случайнми реквизитами. Это наш apply</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будет вызван apply, сгенирированный компилятором</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p>
        </p:txBody>
      </p:sp>
      <p:sp>
        <p:nvSpPr>
          <p:cNvPr id="596" name="Shape 596"/>
          <p:cNvSpPr txBox="1"/>
          <p:nvPr/>
        </p:nvSpPr>
        <p:spPr>
          <a:xfrm>
            <a:off x="311700" y="1056150"/>
            <a:ext cx="8520600" cy="46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Подробнее об apply</a:t>
            </a:r>
          </a:p>
          <a:p>
            <a:pPr lvl="0" rtl="0">
              <a:spcBef>
                <a:spcPts val="0"/>
              </a:spcBef>
              <a:buNone/>
            </a:pPr>
            <a:r>
              <a:t/>
            </a:r>
            <a:endParaRPr>
              <a:solidFill>
                <a:srgbClr val="434343"/>
              </a:solidFill>
            </a:endParaRPr>
          </a:p>
          <a:p>
            <a:pPr lvl="0" rtl="0">
              <a:spcBef>
                <a:spcPts val="0"/>
              </a:spcBef>
              <a:buNone/>
            </a:pPr>
            <a:r>
              <a:t/>
            </a:r>
            <a:endParaRPr sz="1800">
              <a:solidFill>
                <a:srgbClr val="434343"/>
              </a:solidFill>
            </a:endParaRPr>
          </a:p>
          <a:p>
            <a:pPr lvl="0" rtl="0">
              <a:spcBef>
                <a:spcPts val="0"/>
              </a:spcBef>
              <a:buNone/>
            </a:pPr>
            <a:r>
              <a:rPr lang="ru">
                <a:solidFill>
                  <a:srgbClr val="434343"/>
                </a:solidFill>
              </a:rPr>
              <a:t>	</a:t>
            </a:r>
          </a:p>
          <a:p>
            <a:pPr lvl="0" rt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1" name="Shape 101"/>
        <p:cNvGrpSpPr/>
        <p:nvPr/>
      </p:nvGrpSpPr>
      <p:grpSpPr>
        <a:xfrm>
          <a:off x="0" y="0"/>
          <a:ext cx="0" cy="0"/>
          <a:chOff x="0" y="0"/>
          <a:chExt cx="0" cy="0"/>
        </a:xfrm>
      </p:grpSpPr>
      <p:sp>
        <p:nvSpPr>
          <p:cNvPr id="102" name="Shape 10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03" name="Shape 103"/>
          <p:cNvSpPr txBox="1"/>
          <p:nvPr>
            <p:ph idx="1" type="body"/>
          </p:nvPr>
        </p:nvSpPr>
        <p:spPr>
          <a:xfrm flipH="1">
            <a:off x="311625" y="1888525"/>
            <a:ext cx="4882800" cy="2097000"/>
          </a:xfrm>
          <a:prstGeom prst="rect">
            <a:avLst/>
          </a:prstGeom>
          <a:solidFill>
            <a:srgbClr val="FFFFFF"/>
          </a:solidFill>
        </p:spPr>
        <p:txBody>
          <a:bodyPr anchorCtr="0" anchor="t" bIns="91425" lIns="91425" rIns="91425" tIns="91425">
            <a:noAutofit/>
          </a:bodyPr>
          <a:lstStyle/>
          <a:p>
            <a:pPr lvl="0" rtl="0">
              <a:lnSpc>
                <a:spcPct val="100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Executor(msg: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execute() = print(msg)</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00000"/>
              </a:lnSpc>
              <a:spcBef>
                <a:spcPts val="0"/>
              </a:spcBef>
              <a:spcAft>
                <a:spcPts val="100"/>
              </a:spcAft>
              <a:buNone/>
            </a:pPr>
            <a:r>
              <a:t/>
            </a:r>
            <a:endParaRPr b="1" sz="1000">
              <a:solidFill>
                <a:srgbClr val="000080"/>
              </a:solidFill>
              <a:latin typeface="Verdana"/>
              <a:ea typeface="Verdana"/>
              <a:cs typeface="Verdana"/>
              <a:sym typeface="Verdana"/>
            </a:endParaRPr>
          </a:p>
          <a:p>
            <a:pPr lvl="0">
              <a:lnSpc>
                <a:spcPct val="100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ExecutorService {</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execute(ex: Executor): Unit = {</a:t>
            </a:r>
          </a:p>
          <a:p>
            <a:pPr lvl="0">
              <a:lnSpc>
                <a:spcPct val="100000"/>
              </a:lnSpc>
              <a:spcBef>
                <a:spcPts val="0"/>
              </a:spcBef>
              <a:spcAft>
                <a:spcPts val="100"/>
              </a:spcAft>
              <a:buNone/>
            </a:pPr>
            <a:r>
              <a:rPr lang="ru" sz="1000">
                <a:solidFill>
                  <a:schemeClr val="dk1"/>
                </a:solidFill>
                <a:latin typeface="Verdana"/>
                <a:ea typeface="Verdana"/>
                <a:cs typeface="Verdana"/>
                <a:sym typeface="Verdana"/>
              </a:rPr>
              <a:t>   ex.execute() </a:t>
            </a:r>
          </a:p>
          <a:p>
            <a:pPr lvl="0" rtl="0">
              <a:lnSpc>
                <a:spcPct val="100000"/>
              </a:lnSpc>
              <a:spcBef>
                <a:spcPts val="0"/>
              </a:spcBef>
              <a:spcAft>
                <a:spcPts val="100"/>
              </a:spcAft>
              <a:buNone/>
            </a:pPr>
            <a:r>
              <a:rPr lang="ru" sz="1000">
                <a:solidFill>
                  <a:schemeClr val="dk1"/>
                </a:solidFill>
                <a:latin typeface="Verdana"/>
                <a:ea typeface="Verdana"/>
                <a:cs typeface="Verdana"/>
                <a:sym typeface="Verdana"/>
              </a:rPr>
              <a:t>}}</a:t>
            </a:r>
          </a:p>
          <a:p>
            <a:pPr lvl="0">
              <a:lnSpc>
                <a:spcPct val="100000"/>
              </a:lnSpc>
              <a:spcBef>
                <a:spcPts val="0"/>
              </a:spcBef>
              <a:spcAft>
                <a:spcPts val="100"/>
              </a:spcAft>
              <a:buClr>
                <a:schemeClr val="dk1"/>
              </a:buClr>
              <a:buSzPct val="110000"/>
              <a:buFont typeface="Arial"/>
              <a:buNone/>
            </a:pPr>
            <a:r>
              <a:t/>
            </a:r>
            <a:endParaRPr sz="1000">
              <a:solidFill>
                <a:schemeClr val="dk1"/>
              </a:solidFill>
              <a:latin typeface="Verdana"/>
              <a:ea typeface="Verdana"/>
              <a:cs typeface="Verdana"/>
              <a:sym typeface="Verdana"/>
            </a:endParaRPr>
          </a:p>
          <a:p>
            <a:pPr lvl="0">
              <a:lnSpc>
                <a:spcPct val="100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es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ExecutorService()</a:t>
            </a:r>
          </a:p>
          <a:p>
            <a:pPr lvl="0">
              <a:lnSpc>
                <a:spcPct val="100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Executor(</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  </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es.execute(e)</a:t>
            </a:r>
          </a:p>
          <a:p>
            <a:pPr lvl="0">
              <a:spcBef>
                <a:spcPts val="0"/>
              </a:spcBef>
              <a:buNone/>
            </a:pPr>
            <a:r>
              <a:t/>
            </a:r>
            <a:endParaRPr i="1">
              <a:solidFill>
                <a:srgbClr val="EFEFEF"/>
              </a:solidFill>
            </a:endParaRPr>
          </a:p>
          <a:p>
            <a:pPr lvl="0" rtl="0">
              <a:spcBef>
                <a:spcPts val="0"/>
              </a:spcBef>
              <a:buNone/>
            </a:pPr>
            <a:r>
              <a:t/>
            </a:r>
            <a:endParaRPr i="1">
              <a:solidFill>
                <a:srgbClr val="EFEFEF"/>
              </a:solidFill>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
        <p:nvSpPr>
          <p:cNvPr id="104" name="Shape 104"/>
          <p:cNvSpPr txBox="1"/>
          <p:nvPr/>
        </p:nvSpPr>
        <p:spPr>
          <a:xfrm>
            <a:off x="1641400" y="3735125"/>
            <a:ext cx="3722100" cy="434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05" name="Shape 105"/>
          <p:cNvSpPr txBox="1"/>
          <p:nvPr/>
        </p:nvSpPr>
        <p:spPr>
          <a:xfrm>
            <a:off x="311700" y="1019725"/>
            <a:ext cx="3722100" cy="434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Примеры </a:t>
            </a:r>
          </a:p>
          <a:p>
            <a:pPr lvl="0">
              <a:spcBef>
                <a:spcPts val="0"/>
              </a:spcBef>
              <a:buClr>
                <a:schemeClr val="dk1"/>
              </a:buClr>
              <a:buFont typeface="Arial"/>
              <a:buNone/>
            </a:pPr>
            <a:r>
              <a:t/>
            </a:r>
            <a:endParaRPr>
              <a:solidFill>
                <a:schemeClr val="dk2"/>
              </a:solidFill>
            </a:endParaRPr>
          </a:p>
          <a:p>
            <a:pPr lvl="0">
              <a:spcBef>
                <a:spcPts val="0"/>
              </a:spcBef>
              <a:buNone/>
            </a:pPr>
            <a:r>
              <a:t/>
            </a:r>
            <a:endParaRPr>
              <a:solidFill>
                <a:schemeClr val="dk2"/>
              </a:solidFill>
            </a:endParaRPr>
          </a:p>
        </p:txBody>
      </p:sp>
      <p:sp>
        <p:nvSpPr>
          <p:cNvPr id="106" name="Shape 106"/>
          <p:cNvSpPr txBox="1"/>
          <p:nvPr/>
        </p:nvSpPr>
        <p:spPr>
          <a:xfrm>
            <a:off x="311700" y="1454125"/>
            <a:ext cx="4502700" cy="434400"/>
          </a:xfrm>
          <a:prstGeom prst="rect">
            <a:avLst/>
          </a:prstGeom>
          <a:noFill/>
          <a:ln>
            <a:noFill/>
          </a:ln>
        </p:spPr>
        <p:txBody>
          <a:bodyPr anchorCtr="0" anchor="t" bIns="91425" lIns="91425" rIns="91425" tIns="91425">
            <a:noAutofit/>
          </a:bodyPr>
          <a:lstStyle/>
          <a:p>
            <a:pPr lvl="0">
              <a:spcBef>
                <a:spcPts val="0"/>
              </a:spcBef>
              <a:buClr>
                <a:schemeClr val="dk1"/>
              </a:buClr>
              <a:buFont typeface="Arial"/>
              <a:buNone/>
            </a:pPr>
            <a:r>
              <a:rPr lang="ru">
                <a:solidFill>
                  <a:srgbClr val="434343"/>
                </a:solidFill>
              </a:rPr>
              <a:t>Объектно ориентированный, императивный подход</a:t>
            </a:r>
            <a:r>
              <a:rPr lang="ru">
                <a:solidFill>
                  <a:schemeClr val="dk2"/>
                </a:solidFill>
              </a:rPr>
              <a:t> </a:t>
            </a: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0" name="Shape 600"/>
        <p:cNvGrpSpPr/>
        <p:nvPr/>
      </p:nvGrpSpPr>
      <p:grpSpPr>
        <a:xfrm>
          <a:off x="0" y="0"/>
          <a:ext cx="0" cy="0"/>
          <a:chOff x="0" y="0"/>
          <a:chExt cx="0" cy="0"/>
        </a:xfrm>
      </p:grpSpPr>
      <p:sp>
        <p:nvSpPr>
          <p:cNvPr id="601" name="Shape 60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602" name="Shape 602"/>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Подробнее об unapply</a:t>
            </a:r>
          </a:p>
          <a:p>
            <a:pPr lvl="0" rtl="0">
              <a:spcBef>
                <a:spcPts val="0"/>
              </a:spcBef>
              <a:buNone/>
            </a:pPr>
            <a:r>
              <a:rPr lang="ru">
                <a:solidFill>
                  <a:srgbClr val="434343"/>
                </a:solidFill>
              </a:rPr>
              <a:t>	</a:t>
            </a:r>
            <a:r>
              <a:rPr b="1" lang="ru">
                <a:solidFill>
                  <a:srgbClr val="434343"/>
                </a:solidFill>
              </a:rPr>
              <a:t>unapply</a:t>
            </a:r>
            <a:r>
              <a:rPr lang="ru">
                <a:solidFill>
                  <a:srgbClr val="434343"/>
                </a:solidFill>
              </a:rPr>
              <a:t> обычно совершать действие, противоположное методу </a:t>
            </a:r>
            <a:r>
              <a:rPr b="1" lang="ru">
                <a:solidFill>
                  <a:srgbClr val="434343"/>
                </a:solidFill>
              </a:rPr>
              <a:t>apply</a:t>
            </a:r>
            <a:r>
              <a:rPr lang="ru">
                <a:solidFill>
                  <a:srgbClr val="434343"/>
                </a:solidFill>
              </a:rPr>
              <a:t>, а именно декомпозирует инстанс на составные части. </a:t>
            </a:r>
          </a:p>
          <a:p>
            <a:pPr lvl="0" rtl="0">
              <a:spcBef>
                <a:spcPts val="0"/>
              </a:spcBef>
              <a:buNone/>
            </a:pPr>
            <a:r>
              <a:rPr lang="ru">
                <a:solidFill>
                  <a:srgbClr val="434343"/>
                </a:solidFill>
              </a:rPr>
              <a:t>	Сигнатура метода </a:t>
            </a:r>
            <a:r>
              <a:rPr b="1" lang="ru">
                <a:solidFill>
                  <a:srgbClr val="434343"/>
                </a:solidFill>
              </a:rPr>
              <a:t>unapply, </a:t>
            </a:r>
            <a:r>
              <a:rPr lang="ru">
                <a:solidFill>
                  <a:srgbClr val="434343"/>
                </a:solidFill>
              </a:rPr>
              <a:t>выглядит следующим образом:</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indent="-228600" lvl="0" marL="1371600" rtl="0">
              <a:spcBef>
                <a:spcPts val="0"/>
              </a:spcBef>
              <a:buClr>
                <a:srgbClr val="434343"/>
              </a:buClr>
              <a:buChar char="●"/>
            </a:pPr>
            <a:r>
              <a:rPr b="1" lang="ru">
                <a:solidFill>
                  <a:srgbClr val="434343"/>
                </a:solidFill>
              </a:rPr>
              <a:t>T1</a:t>
            </a:r>
            <a:r>
              <a:rPr lang="ru">
                <a:solidFill>
                  <a:srgbClr val="434343"/>
                </a:solidFill>
              </a:rPr>
              <a:t> - это тип элемента, разбираемого на части.</a:t>
            </a:r>
          </a:p>
          <a:p>
            <a:pPr indent="-228600" lvl="0" marL="1371600" rtl="0">
              <a:spcBef>
                <a:spcPts val="0"/>
              </a:spcBef>
              <a:buClr>
                <a:srgbClr val="434343"/>
              </a:buClr>
              <a:buChar char="●"/>
            </a:pPr>
            <a:r>
              <a:rPr b="1" lang="ru">
                <a:solidFill>
                  <a:srgbClr val="434343"/>
                </a:solidFill>
              </a:rPr>
              <a:t>Т2</a:t>
            </a:r>
            <a:r>
              <a:rPr lang="ru">
                <a:solidFill>
                  <a:srgbClr val="434343"/>
                </a:solidFill>
              </a:rPr>
              <a:t> - тип составной части. Если составных частей много, </a:t>
            </a:r>
            <a:r>
              <a:rPr b="1" lang="ru">
                <a:solidFill>
                  <a:srgbClr val="434343"/>
                </a:solidFill>
              </a:rPr>
              <a:t>Т2</a:t>
            </a:r>
            <a:r>
              <a:rPr lang="ru">
                <a:solidFill>
                  <a:srgbClr val="434343"/>
                </a:solidFill>
              </a:rPr>
              <a:t> будет представлять собой </a:t>
            </a:r>
            <a:r>
              <a:rPr b="1" lang="ru">
                <a:solidFill>
                  <a:srgbClr val="434343"/>
                </a:solidFill>
              </a:rPr>
              <a:t>TupleN[N1, N2… N22]</a:t>
            </a:r>
            <a:r>
              <a:rPr lang="ru">
                <a:solidFill>
                  <a:srgbClr val="434343"/>
                </a:solidFill>
              </a:rPr>
              <a:t>, где N - количество составных элементов</a:t>
            </a:r>
          </a:p>
          <a:p>
            <a:pPr indent="-228600" lvl="0" marL="1371600" rtl="0">
              <a:spcBef>
                <a:spcPts val="0"/>
              </a:spcBef>
              <a:buClr>
                <a:srgbClr val="434343"/>
              </a:buClr>
              <a:buChar char="●"/>
            </a:pPr>
            <a:r>
              <a:rPr lang="ru">
                <a:solidFill>
                  <a:srgbClr val="434343"/>
                </a:solidFill>
              </a:rPr>
              <a:t>Метод </a:t>
            </a:r>
            <a:r>
              <a:rPr b="1" lang="ru">
                <a:solidFill>
                  <a:srgbClr val="434343"/>
                </a:solidFill>
              </a:rPr>
              <a:t>unapply</a:t>
            </a:r>
            <a:r>
              <a:rPr lang="ru">
                <a:solidFill>
                  <a:srgbClr val="434343"/>
                </a:solidFill>
              </a:rPr>
              <a:t> вернет </a:t>
            </a:r>
          </a:p>
          <a:p>
            <a:pPr indent="-228600" lvl="1" marL="1828800" rtl="0">
              <a:spcBef>
                <a:spcPts val="0"/>
              </a:spcBef>
              <a:buClr>
                <a:srgbClr val="434343"/>
              </a:buClr>
              <a:buChar char="○"/>
            </a:pPr>
            <a:r>
              <a:rPr b="1" lang="ru">
                <a:solidFill>
                  <a:srgbClr val="434343"/>
                </a:solidFill>
              </a:rPr>
              <a:t>Some[T2]</a:t>
            </a:r>
            <a:r>
              <a:rPr lang="ru">
                <a:solidFill>
                  <a:srgbClr val="434343"/>
                </a:solidFill>
              </a:rPr>
              <a:t>, если разобрать инстанс удалось</a:t>
            </a:r>
          </a:p>
          <a:p>
            <a:pPr indent="-228600" lvl="1" marL="1828800" rtl="0">
              <a:spcBef>
                <a:spcPts val="0"/>
              </a:spcBef>
              <a:buClr>
                <a:srgbClr val="434343"/>
              </a:buClr>
              <a:buChar char="○"/>
            </a:pPr>
            <a:r>
              <a:rPr b="1" lang="ru">
                <a:solidFill>
                  <a:srgbClr val="434343"/>
                </a:solidFill>
              </a:rPr>
              <a:t>None, </a:t>
            </a:r>
            <a:r>
              <a:rPr lang="ru">
                <a:solidFill>
                  <a:srgbClr val="434343"/>
                </a:solidFill>
              </a:rPr>
              <a:t>если разобрать не удалось</a:t>
            </a:r>
          </a:p>
          <a:p>
            <a:pPr indent="457200" lvl="0" marL="914400" rtl="0">
              <a:spcBef>
                <a:spcPts val="0"/>
              </a:spcBef>
              <a:buNone/>
            </a:pPr>
            <a:r>
              <a:t/>
            </a:r>
            <a:endParaRPr>
              <a:solidFill>
                <a:srgbClr val="434343"/>
              </a:solidFill>
            </a:endParaRPr>
          </a:p>
          <a:p>
            <a:pPr lvl="0" rtl="0">
              <a:spcBef>
                <a:spcPts val="0"/>
              </a:spcBef>
              <a:buNone/>
            </a:pPr>
            <a:r>
              <a:t/>
            </a:r>
            <a:endParaRPr>
              <a:solidFill>
                <a:srgbClr val="434343"/>
              </a:solidFill>
            </a:endParaRPr>
          </a:p>
        </p:txBody>
      </p:sp>
      <p:sp>
        <p:nvSpPr>
          <p:cNvPr id="603" name="Shape 603"/>
          <p:cNvSpPr txBox="1"/>
          <p:nvPr/>
        </p:nvSpPr>
        <p:spPr>
          <a:xfrm>
            <a:off x="311700" y="2209100"/>
            <a:ext cx="7264800" cy="393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unapply(parameter: T1): Option[T2] = </a:t>
            </a:r>
            <a:r>
              <a:rPr i="1"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7" name="Shape 607"/>
        <p:cNvGrpSpPr/>
        <p:nvPr/>
      </p:nvGrpSpPr>
      <p:grpSpPr>
        <a:xfrm>
          <a:off x="0" y="0"/>
          <a:ext cx="0" cy="0"/>
          <a:chOff x="0" y="0"/>
          <a:chExt cx="0" cy="0"/>
        </a:xfrm>
      </p:grpSpPr>
      <p:sp>
        <p:nvSpPr>
          <p:cNvPr id="608" name="Shape 60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609" name="Shape 609"/>
          <p:cNvSpPr txBox="1"/>
          <p:nvPr/>
        </p:nvSpPr>
        <p:spPr>
          <a:xfrm>
            <a:off x="311700" y="1115325"/>
            <a:ext cx="8520600" cy="3801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Unapply и кейс классы</a:t>
            </a:r>
          </a:p>
          <a:p>
            <a:pPr lvl="0">
              <a:spcBef>
                <a:spcPts val="0"/>
              </a:spcBef>
              <a:buNone/>
            </a:pPr>
            <a:r>
              <a:rPr lang="ru">
                <a:solidFill>
                  <a:srgbClr val="434343"/>
                </a:solidFill>
              </a:rPr>
              <a:t>	Для метода </a:t>
            </a:r>
            <a:r>
              <a:rPr b="1" lang="ru">
                <a:solidFill>
                  <a:srgbClr val="434343"/>
                </a:solidFill>
              </a:rPr>
              <a:t>unapply</a:t>
            </a:r>
            <a:r>
              <a:rPr lang="ru">
                <a:solidFill>
                  <a:srgbClr val="434343"/>
                </a:solidFill>
              </a:rPr>
              <a:t>, созданного для кейс класса, действуют те же правила, что и для метода </a:t>
            </a:r>
            <a:r>
              <a:rPr b="1" lang="ru">
                <a:solidFill>
                  <a:srgbClr val="434343"/>
                </a:solidFill>
              </a:rPr>
              <a:t>apply.</a:t>
            </a: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rtl="0">
              <a:spcBef>
                <a:spcPts val="0"/>
              </a:spcBef>
              <a:buNone/>
            </a:pPr>
            <a:r>
              <a:rPr lang="ru">
                <a:solidFill>
                  <a:srgbClr val="434343"/>
                </a:solidFill>
              </a:rPr>
              <a:t>	</a:t>
            </a:r>
          </a:p>
        </p:txBody>
      </p:sp>
      <p:sp>
        <p:nvSpPr>
          <p:cNvPr id="610" name="Shape 610"/>
          <p:cNvSpPr txBox="1"/>
          <p:nvPr/>
        </p:nvSpPr>
        <p:spPr>
          <a:xfrm>
            <a:off x="311700" y="2103525"/>
            <a:ext cx="7264800" cy="1825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//Т.е. Для кейс класса с сигнатурой</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создан</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unapply(puzzle: TestClass): Option[(T1,T2)]</a:t>
            </a:r>
            <a:r>
              <a:rPr lang="ru" sz="1000">
                <a:solidFill>
                  <a:schemeClr val="dk1"/>
                </a:solidFill>
                <a:highlight>
                  <a:srgbClr val="FFFFFF"/>
                </a:highlight>
                <a:latin typeface="Verdana"/>
                <a:ea typeface="Verdana"/>
                <a:cs typeface="Verdana"/>
                <a:sym typeface="Verdana"/>
              </a:rPr>
              <a:t> = </a:t>
            </a:r>
            <a:r>
              <a:rPr i="1" lang="ru" sz="1000">
                <a:solidFill>
                  <a:srgbClr val="808080"/>
                </a:solidFill>
                <a:highlight>
                  <a:srgbClr val="FFFFFF"/>
                </a:highlight>
                <a:latin typeface="Verdana"/>
                <a:ea typeface="Verdana"/>
                <a:cs typeface="Verdana"/>
                <a:sym typeface="Verdana"/>
              </a:rPr>
              <a:t>/* generated code */</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14" name="Shape 614"/>
        <p:cNvGrpSpPr/>
        <p:nvPr/>
      </p:nvGrpSpPr>
      <p:grpSpPr>
        <a:xfrm>
          <a:off x="0" y="0"/>
          <a:ext cx="0" cy="0"/>
          <a:chOff x="0" y="0"/>
          <a:chExt cx="0" cy="0"/>
        </a:xfrm>
      </p:grpSpPr>
      <p:sp>
        <p:nvSpPr>
          <p:cNvPr id="615" name="Shape 61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616" name="Shape 616"/>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Unapply в операторе присвоения</a:t>
            </a:r>
          </a:p>
          <a:p>
            <a:pPr lvl="0" rtl="0">
              <a:spcBef>
                <a:spcPts val="0"/>
              </a:spcBef>
              <a:buNone/>
            </a:pPr>
            <a:r>
              <a:rPr lang="ru">
                <a:solidFill>
                  <a:srgbClr val="434343"/>
                </a:solidFill>
              </a:rPr>
              <a:t>	Метод </a:t>
            </a:r>
            <a:r>
              <a:rPr b="1" lang="ru">
                <a:solidFill>
                  <a:srgbClr val="434343"/>
                </a:solidFill>
              </a:rPr>
              <a:t>unapply</a:t>
            </a:r>
            <a:r>
              <a:rPr lang="ru">
                <a:solidFill>
                  <a:srgbClr val="434343"/>
                </a:solidFill>
              </a:rPr>
              <a:t> удобно использовать, когда хочется разложить члены класса по переменным.</a:t>
            </a:r>
          </a:p>
          <a:p>
            <a:pPr indent="457200" lvl="0" rtl="0">
              <a:spcBef>
                <a:spcPts val="0"/>
              </a:spcBef>
              <a:buNone/>
            </a:pPr>
            <a:r>
              <a:rPr lang="ru">
                <a:solidFill>
                  <a:srgbClr val="434343"/>
                </a:solidFill>
              </a:rPr>
              <a:t>В примере, ниже мы определим класс </a:t>
            </a:r>
            <a:r>
              <a:rPr b="1" lang="ru">
                <a:solidFill>
                  <a:srgbClr val="434343"/>
                </a:solidFill>
              </a:rPr>
              <a:t>ToyPuzzle</a:t>
            </a:r>
            <a:r>
              <a:rPr lang="ru">
                <a:solidFill>
                  <a:srgbClr val="434343"/>
                </a:solidFill>
              </a:rPr>
              <a:t> и </a:t>
            </a:r>
            <a:r>
              <a:rPr b="1" lang="ru">
                <a:solidFill>
                  <a:srgbClr val="434343"/>
                </a:solidFill>
              </a:rPr>
              <a:t>unapply</a:t>
            </a:r>
            <a:r>
              <a:rPr lang="ru">
                <a:solidFill>
                  <a:srgbClr val="434343"/>
                </a:solidFill>
              </a:rPr>
              <a:t> для него, возвращающий </a:t>
            </a:r>
            <a:r>
              <a:rPr b="1" lang="ru">
                <a:solidFill>
                  <a:srgbClr val="434343"/>
                </a:solidFill>
              </a:rPr>
              <a:t>Option[String,String, String]. </a:t>
            </a:r>
            <a:r>
              <a:rPr lang="ru">
                <a:solidFill>
                  <a:srgbClr val="434343"/>
                </a:solidFill>
              </a:rPr>
              <a:t>Строки будут содержать значения цветов фигурок из которых собран </a:t>
            </a:r>
            <a:r>
              <a:rPr b="1" lang="ru">
                <a:solidFill>
                  <a:srgbClr val="434343"/>
                </a:solidFill>
              </a:rPr>
              <a:t>ToyPuzzle.</a:t>
            </a:r>
          </a:p>
          <a:p>
            <a:pPr indent="457200" lvl="0" rtl="0">
              <a:spcBef>
                <a:spcPts val="0"/>
              </a:spcBef>
              <a:buNone/>
            </a:pPr>
            <a:r>
              <a:rPr lang="ru">
                <a:solidFill>
                  <a:srgbClr val="434343"/>
                </a:solidFill>
              </a:rPr>
              <a:t>В случае, если </a:t>
            </a:r>
            <a:r>
              <a:rPr b="1" lang="ru">
                <a:solidFill>
                  <a:srgbClr val="434343"/>
                </a:solidFill>
              </a:rPr>
              <a:t>unapply</a:t>
            </a:r>
            <a:r>
              <a:rPr lang="ru">
                <a:solidFill>
                  <a:srgbClr val="434343"/>
                </a:solidFill>
              </a:rPr>
              <a:t> применяется в операторе присвоения и метод, по какой-то причине, вернул </a:t>
            </a:r>
            <a:r>
              <a:rPr b="1" lang="ru">
                <a:solidFill>
                  <a:srgbClr val="434343"/>
                </a:solidFill>
              </a:rPr>
              <a:t>None</a:t>
            </a:r>
            <a:r>
              <a:rPr lang="ru">
                <a:solidFill>
                  <a:srgbClr val="434343"/>
                </a:solidFill>
              </a:rPr>
              <a:t> - будет выброшен MatchError.</a:t>
            </a:r>
          </a:p>
          <a:p>
            <a:pPr lvl="0" rtl="0">
              <a:spcBef>
                <a:spcPts val="0"/>
              </a:spcBef>
              <a:buNone/>
            </a:pPr>
            <a:r>
              <a:rPr lang="ru">
                <a:solidFill>
                  <a:srgbClr val="434343"/>
                </a:solidFill>
              </a:rPr>
              <a:t>	</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20" name="Shape 620"/>
        <p:cNvGrpSpPr/>
        <p:nvPr/>
      </p:nvGrpSpPr>
      <p:grpSpPr>
        <a:xfrm>
          <a:off x="0" y="0"/>
          <a:ext cx="0" cy="0"/>
          <a:chOff x="0" y="0"/>
          <a:chExt cx="0" cy="0"/>
        </a:xfrm>
      </p:grpSpPr>
      <p:sp>
        <p:nvSpPr>
          <p:cNvPr id="621" name="Shape 6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622" name="Shape 622"/>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Unapply и pattern matching</a:t>
            </a:r>
          </a:p>
          <a:p>
            <a:pPr lvl="0">
              <a:spcBef>
                <a:spcPts val="0"/>
              </a:spcBef>
              <a:buNone/>
            </a:pPr>
            <a:r>
              <a:rPr lang="ru">
                <a:solidFill>
                  <a:srgbClr val="434343"/>
                </a:solidFill>
              </a:rPr>
              <a:t>	Кейс классы и объекты, имеющие определенный метод </a:t>
            </a:r>
            <a:r>
              <a:rPr b="1" lang="ru">
                <a:solidFill>
                  <a:srgbClr val="434343"/>
                </a:solidFill>
              </a:rPr>
              <a:t>unapply</a:t>
            </a:r>
            <a:r>
              <a:rPr lang="ru">
                <a:solidFill>
                  <a:srgbClr val="434343"/>
                </a:solidFill>
              </a:rPr>
              <a:t>, можно использовать в case части pattern mathcing. Нужный сase будет выбран тогда, когда соответствущйи метод </a:t>
            </a:r>
            <a:r>
              <a:rPr b="1" lang="ru">
                <a:solidFill>
                  <a:srgbClr val="434343"/>
                </a:solidFill>
              </a:rPr>
              <a:t>unapply  </a:t>
            </a:r>
            <a:r>
              <a:rPr lang="ru">
                <a:solidFill>
                  <a:srgbClr val="434343"/>
                </a:solidFill>
              </a:rPr>
              <a:t>вернет</a:t>
            </a:r>
            <a:r>
              <a:rPr b="1" lang="ru">
                <a:solidFill>
                  <a:srgbClr val="434343"/>
                </a:solidFill>
              </a:rPr>
              <a:t> Some.</a:t>
            </a:r>
          </a:p>
          <a:p>
            <a:pPr lvl="0" rtl="0">
              <a:spcBef>
                <a:spcPts val="0"/>
              </a:spcBef>
              <a:buNone/>
            </a:pPr>
            <a:r>
              <a:rPr lang="ru">
                <a:solidFill>
                  <a:srgbClr val="434343"/>
                </a:solidFill>
              </a:rPr>
              <a:t>	Пример: </a:t>
            </a:r>
            <a:r>
              <a:rPr b="1" lang="ru">
                <a:solidFill>
                  <a:srgbClr val="434343"/>
                </a:solidFill>
              </a:rPr>
              <a:t>l</a:t>
            </a:r>
            <a:r>
              <a:rPr b="1" lang="ru">
                <a:solidFill>
                  <a:srgbClr val="434343"/>
                </a:solidFill>
              </a:rPr>
              <a:t>ectures.features.Main</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26" name="Shape 626"/>
        <p:cNvGrpSpPr/>
        <p:nvPr/>
      </p:nvGrpSpPr>
      <p:grpSpPr>
        <a:xfrm>
          <a:off x="0" y="0"/>
          <a:ext cx="0" cy="0"/>
          <a:chOff x="0" y="0"/>
          <a:chExt cx="0" cy="0"/>
        </a:xfrm>
      </p:grpSpPr>
      <p:sp>
        <p:nvSpPr>
          <p:cNvPr id="627" name="Shape 6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Задания</a:t>
            </a:r>
          </a:p>
        </p:txBody>
      </p:sp>
      <p:sp>
        <p:nvSpPr>
          <p:cNvPr id="628" name="Shape 628"/>
          <p:cNvSpPr txBox="1"/>
          <p:nvPr/>
        </p:nvSpPr>
        <p:spPr>
          <a:xfrm>
            <a:off x="311700" y="1079300"/>
            <a:ext cx="7881600" cy="789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Реализовать метод </a:t>
            </a:r>
            <a:r>
              <a:rPr b="1" lang="ru" sz="1800">
                <a:solidFill>
                  <a:srgbClr val="434343"/>
                </a:solidFill>
              </a:rPr>
              <a:t>add</a:t>
            </a:r>
            <a:r>
              <a:rPr lang="ru" sz="1800">
                <a:solidFill>
                  <a:srgbClr val="434343"/>
                </a:solidFill>
              </a:rPr>
              <a:t> простого бинарного дерева поиска. </a:t>
            </a:r>
          </a:p>
          <a:p>
            <a:pPr indent="457200" lvl="0" rtl="0">
              <a:spcBef>
                <a:spcPts val="0"/>
              </a:spcBef>
              <a:buNone/>
            </a:pPr>
            <a:r>
              <a:rPr lang="ru">
                <a:solidFill>
                  <a:srgbClr val="434343"/>
                </a:solidFill>
              </a:rPr>
              <a:t>Создать генератор дерева.</a:t>
            </a:r>
            <a:r>
              <a:rPr lang="ru">
                <a:solidFill>
                  <a:srgbClr val="434343"/>
                </a:solidFill>
              </a:rPr>
              <a:t>	</a:t>
            </a:r>
            <a:r>
              <a:rPr b="1" lang="ru">
                <a:solidFill>
                  <a:srgbClr val="434343"/>
                </a:solidFill>
              </a:rPr>
              <a:t>lectures.oop.BST</a:t>
            </a:r>
          </a:p>
        </p:txBody>
      </p:sp>
      <p:sp>
        <p:nvSpPr>
          <p:cNvPr id="629" name="Shape 629"/>
          <p:cNvSpPr txBox="1"/>
          <p:nvPr/>
        </p:nvSpPr>
        <p:spPr>
          <a:xfrm>
            <a:off x="311700" y="1989225"/>
            <a:ext cx="7881600" cy="1163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Задача 2. Доработать дерево. Обход	</a:t>
            </a:r>
          </a:p>
          <a:p>
            <a:pPr lvl="0" rtl="0">
              <a:spcBef>
                <a:spcPts val="0"/>
              </a:spcBef>
              <a:buNone/>
            </a:pPr>
            <a:r>
              <a:rPr lang="ru" sz="1800">
                <a:solidFill>
                  <a:srgbClr val="434343"/>
                </a:solidFill>
              </a:rPr>
              <a:t>	</a:t>
            </a:r>
            <a:r>
              <a:rPr lang="ru">
                <a:solidFill>
                  <a:srgbClr val="434343"/>
                </a:solidFill>
              </a:rPr>
              <a:t>Добавить в дерево обход в ширину и по уровням. Методы breadthTraverse и levelTraverse принимают на вход функцию, которую применяют к текущему значению дерева</a:t>
            </a:r>
          </a:p>
          <a:p>
            <a:pPr lvl="0" rtl="0">
              <a:spcBef>
                <a:spcPts val="0"/>
              </a:spcBef>
              <a:buNone/>
            </a:pPr>
            <a:r>
              <a:t/>
            </a:r>
            <a:endParaRPr>
              <a:solidFill>
                <a:srgbClr val="666666"/>
              </a:solidFill>
            </a:endParaRPr>
          </a:p>
          <a:p>
            <a:pPr lvl="0" rtl="0">
              <a:spcBef>
                <a:spcPts val="0"/>
              </a:spcBef>
              <a:buNone/>
            </a:pPr>
            <a:r>
              <a:t/>
            </a:r>
            <a:endParaRPr>
              <a:solidFill>
                <a:srgbClr val="666666"/>
              </a:solidFill>
            </a:endParaRPr>
          </a:p>
        </p:txBody>
      </p:sp>
      <p:sp>
        <p:nvSpPr>
          <p:cNvPr id="630" name="Shape 630"/>
          <p:cNvSpPr txBox="1"/>
          <p:nvPr/>
        </p:nvSpPr>
        <p:spPr>
          <a:xfrm>
            <a:off x="311700" y="3232149"/>
            <a:ext cx="7881600" cy="1194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Задача 3. Доработать дерево. Метод </a:t>
            </a:r>
            <a:r>
              <a:rPr b="1" lang="ru" sz="1800">
                <a:solidFill>
                  <a:srgbClr val="434343"/>
                </a:solidFill>
              </a:rPr>
              <a:t>toString</a:t>
            </a:r>
            <a:r>
              <a:rPr lang="ru" sz="1800">
                <a:solidFill>
                  <a:srgbClr val="434343"/>
                </a:solidFill>
              </a:rPr>
              <a:t>	</a:t>
            </a:r>
          </a:p>
          <a:p>
            <a:pPr lvl="0" rtl="0">
              <a:spcBef>
                <a:spcPts val="0"/>
              </a:spcBef>
              <a:buNone/>
            </a:pPr>
            <a:r>
              <a:rPr lang="ru" sz="1800">
                <a:solidFill>
                  <a:srgbClr val="434343"/>
                </a:solidFill>
              </a:rPr>
              <a:t>	</a:t>
            </a:r>
            <a:r>
              <a:rPr lang="ru">
                <a:solidFill>
                  <a:srgbClr val="434343"/>
                </a:solidFill>
              </a:rPr>
              <a:t>Дерево - сложная структура, поэтому хорошо бы иметь для нее красивое визуальне представление. Для этого нужно переопределить метод </a:t>
            </a:r>
            <a:r>
              <a:rPr b="1" lang="ru">
                <a:solidFill>
                  <a:srgbClr val="434343"/>
                </a:solidFill>
              </a:rPr>
              <a:t>toString. </a:t>
            </a:r>
          </a:p>
          <a:p>
            <a:pPr indent="457200" lvl="0" rtl="0">
              <a:spcBef>
                <a:spcPts val="0"/>
              </a:spcBef>
              <a:buNone/>
            </a:pPr>
            <a:r>
              <a:rPr lang="ru">
                <a:solidFill>
                  <a:srgbClr val="434343"/>
                </a:solidFill>
              </a:rPr>
              <a:t>Ниже пример распечатанного дерева. </a:t>
            </a:r>
          </a:p>
          <a:p>
            <a:pPr lvl="0" rtl="0">
              <a:spcBef>
                <a:spcPts val="0"/>
              </a:spcBef>
              <a:buNone/>
            </a:pPr>
            <a:r>
              <a:t/>
            </a:r>
            <a:endParaRPr>
              <a:solidFill>
                <a:srgbClr val="434343"/>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34" name="Shape 634"/>
        <p:cNvGrpSpPr/>
        <p:nvPr/>
      </p:nvGrpSpPr>
      <p:grpSpPr>
        <a:xfrm>
          <a:off x="0" y="0"/>
          <a:ext cx="0" cy="0"/>
          <a:chOff x="0" y="0"/>
          <a:chExt cx="0" cy="0"/>
        </a:xfrm>
      </p:grpSpPr>
      <p:sp>
        <p:nvSpPr>
          <p:cNvPr id="635" name="Shape 63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Задания</a:t>
            </a:r>
          </a:p>
        </p:txBody>
      </p:sp>
      <p:sp>
        <p:nvSpPr>
          <p:cNvPr id="636" name="Shape 636"/>
          <p:cNvSpPr txBox="1"/>
          <p:nvPr/>
        </p:nvSpPr>
        <p:spPr>
          <a:xfrm>
            <a:off x="311700" y="1079299"/>
            <a:ext cx="7881600" cy="1619700"/>
          </a:xfrm>
          <a:prstGeom prst="rect">
            <a:avLst/>
          </a:prstGeom>
          <a:noFill/>
          <a:ln>
            <a:noFill/>
          </a:ln>
        </p:spPr>
        <p:txBody>
          <a:bodyPr anchorCtr="0" anchor="t" bIns="91425" lIns="91425" rIns="91425" tIns="91425">
            <a:noAutofit/>
          </a:bodyPr>
          <a:lstStyle/>
          <a:p>
            <a:pPr indent="457200" lvl="0" marL="457200">
              <a:spcBef>
                <a:spcPts val="0"/>
              </a:spcBef>
              <a:buNone/>
            </a:pPr>
            <a:r>
              <a:rPr lang="ru" sz="1800">
                <a:solidFill>
                  <a:srgbClr val="666666"/>
                </a:solidFill>
              </a:rPr>
              <a:t>				      </a:t>
            </a:r>
            <a:r>
              <a:rPr lang="ru" sz="1800">
                <a:solidFill>
                  <a:srgbClr val="434343"/>
                </a:solidFill>
              </a:rPr>
              <a:t>100                                 </a:t>
            </a:r>
          </a:p>
          <a:p>
            <a:pPr indent="457200" lvl="0" marL="457200">
              <a:spcBef>
                <a:spcPts val="0"/>
              </a:spcBef>
              <a:buNone/>
            </a:pPr>
            <a:r>
              <a:rPr lang="ru" sz="1800">
                <a:solidFill>
                  <a:srgbClr val="434343"/>
                </a:solidFill>
              </a:rPr>
              <a:t>			 15		  	         190</a:t>
            </a:r>
          </a:p>
          <a:p>
            <a:pPr indent="457200" lvl="0" marL="457200">
              <a:spcBef>
                <a:spcPts val="0"/>
              </a:spcBef>
              <a:buNone/>
            </a:pPr>
            <a:r>
              <a:rPr lang="ru" sz="1800">
                <a:solidFill>
                  <a:srgbClr val="434343"/>
                </a:solidFill>
              </a:rPr>
              <a:t>                 3            91	           171            205</a:t>
            </a:r>
          </a:p>
          <a:p>
            <a:pPr indent="457200" lvl="0" marL="457200" rtl="0">
              <a:spcBef>
                <a:spcPts val="0"/>
              </a:spcBef>
              <a:buNone/>
            </a:pPr>
            <a:r>
              <a:rPr lang="ru" sz="1800">
                <a:solidFill>
                  <a:srgbClr val="434343"/>
                </a:solidFill>
              </a:rPr>
              <a:t>                   13    17          155            303         </a:t>
            </a:r>
          </a:p>
          <a:p>
            <a:pPr indent="0" lvl="0" marL="0" rtl="0">
              <a:spcBef>
                <a:spcPts val="0"/>
              </a:spcBef>
              <a:buNone/>
            </a:pPr>
            <a:r>
              <a:rPr lang="ru" sz="1800">
                <a:solidFill>
                  <a:srgbClr val="434343"/>
                </a:solidFill>
              </a:rPr>
              <a:t> </a:t>
            </a:r>
            <a:r>
              <a:rPr lang="ru">
                <a:solidFill>
                  <a:srgbClr val="434343"/>
                </a:solidFill>
              </a:rPr>
              <a:t>	Для наглядности можно, </a:t>
            </a:r>
            <a:r>
              <a:rPr lang="ru">
                <a:solidFill>
                  <a:srgbClr val="434343"/>
                </a:solidFill>
              </a:rPr>
              <a:t>заменить</a:t>
            </a:r>
            <a:r>
              <a:rPr lang="ru">
                <a:solidFill>
                  <a:srgbClr val="434343"/>
                </a:solidFill>
              </a:rPr>
              <a:t> отсутствующих потомков значением ‘</a:t>
            </a:r>
            <a:r>
              <a:rPr b="1" lang="ru">
                <a:solidFill>
                  <a:srgbClr val="434343"/>
                </a:solidFill>
              </a:rPr>
              <a:t>-1</a:t>
            </a:r>
            <a:r>
              <a:rPr lang="ru">
                <a:solidFill>
                  <a:srgbClr val="434343"/>
                </a:solidFill>
              </a:rPr>
              <a:t>’</a:t>
            </a:r>
          </a:p>
        </p:txBody>
      </p:sp>
      <p:sp>
        <p:nvSpPr>
          <p:cNvPr id="637" name="Shape 637"/>
          <p:cNvSpPr txBox="1"/>
          <p:nvPr/>
        </p:nvSpPr>
        <p:spPr>
          <a:xfrm>
            <a:off x="277725" y="2698998"/>
            <a:ext cx="7881600" cy="1368299"/>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Задача 4. Метод fold для дерева </a:t>
            </a:r>
          </a:p>
          <a:p>
            <a:pPr indent="457200" lvl="0" marL="0" rtl="0">
              <a:spcBef>
                <a:spcPts val="0"/>
              </a:spcBef>
              <a:buNone/>
            </a:pPr>
            <a:r>
              <a:t/>
            </a:r>
            <a:endParaRPr>
              <a:solidFill>
                <a:srgbClr val="434343"/>
              </a:solidFill>
            </a:endParaRPr>
          </a:p>
          <a:p>
            <a:pPr indent="457200" lvl="0" marL="0" rtl="0">
              <a:spcBef>
                <a:spcPts val="0"/>
              </a:spcBef>
              <a:buNone/>
            </a:pPr>
            <a:r>
              <a:rPr b="1" lang="ru">
                <a:solidFill>
                  <a:srgbClr val="434343"/>
                </a:solidFill>
              </a:rPr>
              <a:t>def fold(aggregator: Int)(f: (Int, Int) =&gt;(Int))</a:t>
            </a:r>
            <a:r>
              <a:rPr lang="ru">
                <a:solidFill>
                  <a:srgbClr val="434343"/>
                </a:solidFill>
              </a:rPr>
              <a:t>. Метод предназначен агрегирования значений улов дерева. Например, с его помощью можно вычислить сумму значений всех узлов.</a:t>
            </a: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41" name="Shape 641"/>
        <p:cNvGrpSpPr/>
        <p:nvPr/>
      </p:nvGrpSpPr>
      <p:grpSpPr>
        <a:xfrm>
          <a:off x="0" y="0"/>
          <a:ext cx="0" cy="0"/>
          <a:chOff x="0" y="0"/>
          <a:chExt cx="0" cy="0"/>
        </a:xfrm>
      </p:grpSpPr>
      <p:sp>
        <p:nvSpPr>
          <p:cNvPr id="642" name="Shape 64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a:t>
            </a:r>
          </a:p>
        </p:txBody>
      </p:sp>
      <p:sp>
        <p:nvSpPr>
          <p:cNvPr id="643" name="Shape 643"/>
          <p:cNvSpPr txBox="1"/>
          <p:nvPr/>
        </p:nvSpPr>
        <p:spPr>
          <a:xfrm>
            <a:off x="311700" y="1079300"/>
            <a:ext cx="7881600" cy="3634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Тесты - это приложения, которые проверяют приложения</a:t>
            </a:r>
          </a:p>
          <a:p>
            <a:pPr indent="0" lvl="0" marL="0" rtl="0">
              <a:spcBef>
                <a:spcPts val="0"/>
              </a:spcBef>
              <a:buNone/>
            </a:pPr>
            <a:r>
              <a:rPr lang="ru">
                <a:solidFill>
                  <a:srgbClr val="434343"/>
                </a:solidFill>
              </a:rPr>
              <a:t>	классификация тестирования:</a:t>
            </a:r>
          </a:p>
          <a:p>
            <a:pPr indent="-228600" lvl="0" marL="914400" rtl="0">
              <a:spcBef>
                <a:spcPts val="0"/>
              </a:spcBef>
              <a:buClr>
                <a:srgbClr val="434343"/>
              </a:buClr>
              <a:buChar char="●"/>
            </a:pPr>
            <a:r>
              <a:rPr lang="ru">
                <a:solidFill>
                  <a:srgbClr val="434343"/>
                </a:solidFill>
              </a:rPr>
              <a:t>unit test - тест небольшой части приложения, функции, реализации какого-либо интерфейса</a:t>
            </a:r>
          </a:p>
          <a:p>
            <a:pPr indent="-228600" lvl="0" marL="914400" rtl="0">
              <a:spcBef>
                <a:spcPts val="0"/>
              </a:spcBef>
              <a:buClr>
                <a:srgbClr val="434343"/>
              </a:buClr>
              <a:buChar char="●"/>
            </a:pPr>
            <a:r>
              <a:rPr lang="ru">
                <a:solidFill>
                  <a:srgbClr val="434343"/>
                </a:solidFill>
              </a:rPr>
              <a:t>functional(system) test - тестирование крупной подсистемы приложения “в сборе”</a:t>
            </a:r>
          </a:p>
          <a:p>
            <a:pPr indent="-228600" lvl="0" marL="914400" rtl="0">
              <a:spcBef>
                <a:spcPts val="0"/>
              </a:spcBef>
              <a:buClr>
                <a:srgbClr val="434343"/>
              </a:buClr>
              <a:buChar char="●"/>
            </a:pPr>
            <a:r>
              <a:rPr lang="ru">
                <a:solidFill>
                  <a:srgbClr val="434343"/>
                </a:solidFill>
              </a:rPr>
              <a:t>validation &amp; verification -  тест всего приложения на соответствие требованиям. Очень частот проводится вручную </a:t>
            </a:r>
          </a:p>
          <a:p>
            <a:pPr indent="-228600" lvl="0" marL="914400" rtl="0">
              <a:spcBef>
                <a:spcPts val="0"/>
              </a:spcBef>
              <a:buClr>
                <a:srgbClr val="434343"/>
              </a:buClr>
              <a:buChar char="●"/>
            </a:pPr>
            <a:r>
              <a:rPr lang="ru">
                <a:solidFill>
                  <a:srgbClr val="434343"/>
                </a:solidFill>
              </a:rPr>
              <a:t>smoke test - проверка на соответствие требованиям всего приложения</a:t>
            </a:r>
          </a:p>
          <a:p>
            <a:pPr indent="-228600" lvl="0" marL="914400" rtl="0">
              <a:spcBef>
                <a:spcPts val="0"/>
              </a:spcBef>
              <a:buClr>
                <a:srgbClr val="434343"/>
              </a:buClr>
              <a:buChar char="●"/>
            </a:pPr>
            <a:r>
              <a:rPr lang="ru">
                <a:solidFill>
                  <a:srgbClr val="434343"/>
                </a:solidFill>
              </a:rPr>
              <a:t>performance tests (stress test, resilience test) - категория тестов направленная на проверке “спортивной формы” приложения.</a:t>
            </a:r>
          </a:p>
          <a:p>
            <a:pPr indent="0" lvl="0" marL="0" rtl="0">
              <a:spcBef>
                <a:spcPts val="0"/>
              </a:spcBef>
              <a:buNone/>
            </a:pPr>
            <a:r>
              <a:rPr lang="ru">
                <a:solidFill>
                  <a:srgbClr val="434343"/>
                </a:solidFill>
              </a:rPr>
              <a:t>	white box - тестирование с учетом знания реализации приложения. Этот подход чаще применяется для unit тестирования. </a:t>
            </a:r>
          </a:p>
          <a:p>
            <a:pPr indent="0" lvl="0" marL="0" rtl="0">
              <a:spcBef>
                <a:spcPts val="0"/>
              </a:spcBef>
              <a:buNone/>
            </a:pPr>
            <a:r>
              <a:rPr lang="ru">
                <a:solidFill>
                  <a:srgbClr val="434343"/>
                </a:solidFill>
              </a:rPr>
              <a:t>	black box - тестирования на основе требований. V&amp;V и smoke</a:t>
            </a:r>
          </a:p>
          <a:p>
            <a:pPr indent="457200" lvl="0" marL="0" rtl="0">
              <a:spcBef>
                <a:spcPts val="0"/>
              </a:spcBef>
              <a:buNone/>
            </a:pPr>
            <a:r>
              <a:rPr lang="ru">
                <a:solidFill>
                  <a:srgbClr val="434343"/>
                </a:solidFill>
              </a:rPr>
              <a:t>grey box -  тесты для которых важно учитывать и техническую информацию о приложении и функциональные требования. Preformance и smoke чаще всего. </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47" name="Shape 647"/>
        <p:cNvGrpSpPr/>
        <p:nvPr/>
      </p:nvGrpSpPr>
      <p:grpSpPr>
        <a:xfrm>
          <a:off x="0" y="0"/>
          <a:ext cx="0" cy="0"/>
          <a:chOff x="0" y="0"/>
          <a:chExt cx="0" cy="0"/>
        </a:xfrm>
      </p:grpSpPr>
      <p:sp>
        <p:nvSpPr>
          <p:cNvPr id="648" name="Shape 64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a:t>
            </a:r>
          </a:p>
        </p:txBody>
      </p:sp>
      <p:sp>
        <p:nvSpPr>
          <p:cNvPr id="649" name="Shape 649"/>
          <p:cNvSpPr txBox="1"/>
          <p:nvPr/>
        </p:nvSpPr>
        <p:spPr>
          <a:xfrm>
            <a:off x="311700" y="1079300"/>
            <a:ext cx="7881600" cy="2361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Как тестируем мы.</a:t>
            </a:r>
          </a:p>
          <a:p>
            <a:pPr indent="457200" lvl="0" marL="0" rtl="0">
              <a:spcBef>
                <a:spcPts val="0"/>
              </a:spcBef>
              <a:buNone/>
            </a:pPr>
            <a:r>
              <a:rPr lang="ru">
                <a:solidFill>
                  <a:srgbClr val="434343"/>
                </a:solidFill>
              </a:rPr>
              <a:t>Перед тем как попасть на бой, приложение должно пройти несколько </a:t>
            </a:r>
            <a:r>
              <a:rPr lang="ru" strike="sngStrike">
                <a:solidFill>
                  <a:srgbClr val="434343"/>
                </a:solidFill>
              </a:rPr>
              <a:t>кругов ада,</a:t>
            </a:r>
            <a:r>
              <a:rPr lang="ru">
                <a:solidFill>
                  <a:srgbClr val="434343"/>
                </a:solidFill>
              </a:rPr>
              <a:t> этапов тестирования.</a:t>
            </a:r>
          </a:p>
          <a:p>
            <a:pPr indent="-228600" lvl="0" marL="914400" rtl="0">
              <a:spcBef>
                <a:spcPts val="0"/>
              </a:spcBef>
              <a:buClr>
                <a:srgbClr val="434343"/>
              </a:buClr>
              <a:buChar char="●"/>
            </a:pPr>
            <a:r>
              <a:rPr lang="ru">
                <a:solidFill>
                  <a:srgbClr val="434343"/>
                </a:solidFill>
              </a:rPr>
              <a:t>сode review - проводят все члены команды</a:t>
            </a:r>
          </a:p>
          <a:p>
            <a:pPr indent="-228600" lvl="0" marL="914400" rtl="0">
              <a:spcBef>
                <a:spcPts val="0"/>
              </a:spcBef>
              <a:buClr>
                <a:srgbClr val="434343"/>
              </a:buClr>
              <a:buChar char="●"/>
            </a:pPr>
            <a:r>
              <a:rPr lang="ru">
                <a:solidFill>
                  <a:srgbClr val="434343"/>
                </a:solidFill>
              </a:rPr>
              <a:t>unit и functional тесты - запускаются при каждом пул реквесте в общую ветку. Наличие тестов обязательное требование, для успешного прохождения CR.</a:t>
            </a:r>
          </a:p>
          <a:p>
            <a:pPr indent="-228600" lvl="0" marL="914400" rtl="0">
              <a:spcBef>
                <a:spcPts val="0"/>
              </a:spcBef>
              <a:buClr>
                <a:srgbClr val="434343"/>
              </a:buClr>
              <a:buChar char="●"/>
            </a:pPr>
            <a:r>
              <a:rPr lang="ru">
                <a:solidFill>
                  <a:srgbClr val="434343"/>
                </a:solidFill>
              </a:rPr>
              <a:t>V &amp; V  на тестовой и закрытой боевой средах. Этим занимается отдел тестирования. </a:t>
            </a:r>
          </a:p>
          <a:p>
            <a:pPr indent="-228600" lvl="0" marL="914400" rtl="0">
              <a:spcBef>
                <a:spcPts val="0"/>
              </a:spcBef>
              <a:buClr>
                <a:srgbClr val="434343"/>
              </a:buClr>
              <a:buChar char="●"/>
            </a:pPr>
            <a:r>
              <a:rPr lang="ru">
                <a:solidFill>
                  <a:srgbClr val="434343"/>
                </a:solidFill>
              </a:rPr>
              <a:t>smoke тесты и стресс тест.  Selenium +  Gatling</a:t>
            </a:r>
          </a:p>
          <a:p>
            <a:pPr indent="-228600" lvl="0" marL="914400" rtl="0">
              <a:spcBef>
                <a:spcPts val="0"/>
              </a:spcBef>
              <a:buClr>
                <a:srgbClr val="434343"/>
              </a:buClr>
              <a:buChar char="●"/>
            </a:pPr>
            <a:r>
              <a:rPr lang="ru">
                <a:solidFill>
                  <a:srgbClr val="434343"/>
                </a:solidFill>
              </a:rPr>
              <a:t>smoke тест и V &amp; V после релиза</a:t>
            </a:r>
          </a:p>
          <a:p>
            <a:pPr indent="457200" lvl="0" marL="0" rtl="0">
              <a:spcBef>
                <a:spcPts val="0"/>
              </a:spcBef>
              <a:buNone/>
            </a:pPr>
            <a:r>
              <a:t/>
            </a:r>
            <a:endParaRPr>
              <a:solidFill>
                <a:srgbClr val="434343"/>
              </a:solidFill>
            </a:endParaRPr>
          </a:p>
          <a:p>
            <a:pPr indent="457200" lvl="0" marL="0" rtl="0">
              <a:spcBef>
                <a:spcPts val="0"/>
              </a:spcBef>
              <a:buNone/>
            </a:pPr>
            <a:r>
              <a:t/>
            </a:r>
            <a:endParaRPr>
              <a:solidFill>
                <a:srgbClr val="434343"/>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53" name="Shape 653"/>
        <p:cNvGrpSpPr/>
        <p:nvPr/>
      </p:nvGrpSpPr>
      <p:grpSpPr>
        <a:xfrm>
          <a:off x="0" y="0"/>
          <a:ext cx="0" cy="0"/>
          <a:chOff x="0" y="0"/>
          <a:chExt cx="0" cy="0"/>
        </a:xfrm>
      </p:grpSpPr>
      <p:sp>
        <p:nvSpPr>
          <p:cNvPr id="654" name="Shape 65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a:t>
            </a:r>
          </a:p>
        </p:txBody>
      </p:sp>
      <p:sp>
        <p:nvSpPr>
          <p:cNvPr id="655" name="Shape 655"/>
          <p:cNvSpPr txBox="1"/>
          <p:nvPr/>
        </p:nvSpPr>
        <p:spPr>
          <a:xfrm>
            <a:off x="311700" y="1079300"/>
            <a:ext cx="7881600" cy="2361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Часто употребляемые термины</a:t>
            </a:r>
          </a:p>
          <a:p>
            <a:pPr indent="-228600" lvl="0" marL="914400" rtl="0">
              <a:spcBef>
                <a:spcPts val="0"/>
              </a:spcBef>
              <a:buClr>
                <a:srgbClr val="434343"/>
              </a:buClr>
              <a:buChar char="●"/>
            </a:pPr>
            <a:r>
              <a:rPr lang="ru">
                <a:solidFill>
                  <a:srgbClr val="434343"/>
                </a:solidFill>
              </a:rPr>
              <a:t>Test Driven Developments (TDD) - методология разработки, в которой написание тестов происходит раньше написания основного кода приложения. </a:t>
            </a:r>
            <a:r>
              <a:rPr lang="ru" u="sng">
                <a:solidFill>
                  <a:schemeClr val="hlink"/>
                </a:solidFill>
                <a:hlinkClick r:id="rId3"/>
              </a:rPr>
              <a:t>Wiki</a:t>
            </a:r>
          </a:p>
          <a:p>
            <a:pPr indent="-228600" lvl="0" marL="914400" rtl="0">
              <a:spcBef>
                <a:spcPts val="0"/>
              </a:spcBef>
              <a:buClr>
                <a:srgbClr val="434343"/>
              </a:buClr>
              <a:buChar char="●"/>
            </a:pPr>
            <a:r>
              <a:rPr lang="ru">
                <a:solidFill>
                  <a:srgbClr val="434343"/>
                </a:solidFill>
              </a:rPr>
              <a:t>Behaviour Driven Development (BDD)  - это подход при котором тесты представляют собой исполняемую спецификацию приложения. </a:t>
            </a:r>
            <a:r>
              <a:rPr lang="ru" u="sng">
                <a:solidFill>
                  <a:schemeClr val="hlink"/>
                </a:solidFill>
                <a:hlinkClick r:id="rId4"/>
              </a:rPr>
              <a:t>Scala test BDD</a:t>
            </a:r>
          </a:p>
          <a:p>
            <a:pPr indent="-228600" lvl="0" marL="914400" rtl="0">
              <a:spcBef>
                <a:spcPts val="0"/>
              </a:spcBef>
              <a:buClr>
                <a:srgbClr val="434343"/>
              </a:buClr>
              <a:buChar char="●"/>
            </a:pPr>
            <a:r>
              <a:rPr lang="ru">
                <a:solidFill>
                  <a:srgbClr val="434343"/>
                </a:solidFill>
              </a:rPr>
              <a:t>mock, stub, dummy - это модули частично или полностью, подменяющие собой соответствующие модули тестируемого приложения. </a:t>
            </a:r>
            <a:r>
              <a:rPr lang="ru" u="sng">
                <a:solidFill>
                  <a:schemeClr val="hlink"/>
                </a:solidFill>
                <a:hlinkClick r:id="rId5"/>
              </a:rPr>
              <a:t>Интересная статья</a:t>
            </a:r>
            <a:r>
              <a:rPr lang="ru">
                <a:solidFill>
                  <a:srgbClr val="434343"/>
                </a:solidFill>
              </a:rPr>
              <a:t>  Мартина Фаулера на тему моков, стабов и подхода к Unit тестированию</a:t>
            </a:r>
          </a:p>
          <a:p>
            <a:pPr indent="-228600" lvl="0" marL="914400" rtl="0">
              <a:spcBef>
                <a:spcPts val="0"/>
              </a:spcBef>
              <a:buClr>
                <a:srgbClr val="434343"/>
              </a:buClr>
              <a:buChar char="●"/>
            </a:pPr>
            <a:r>
              <a:rPr lang="ru">
                <a:solidFill>
                  <a:srgbClr val="434343"/>
                </a:solidFill>
              </a:rPr>
              <a:t>spy - частично примененный mock</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59" name="Shape 659"/>
        <p:cNvGrpSpPr/>
        <p:nvPr/>
      </p:nvGrpSpPr>
      <p:grpSpPr>
        <a:xfrm>
          <a:off x="0" y="0"/>
          <a:ext cx="0" cy="0"/>
          <a:chOff x="0" y="0"/>
          <a:chExt cx="0" cy="0"/>
        </a:xfrm>
      </p:grpSpPr>
      <p:sp>
        <p:nvSpPr>
          <p:cNvPr id="660" name="Shape 66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a:t>
            </a:r>
          </a:p>
        </p:txBody>
      </p:sp>
      <p:sp>
        <p:nvSpPr>
          <p:cNvPr id="661" name="Shape 661"/>
          <p:cNvSpPr txBox="1"/>
          <p:nvPr/>
        </p:nvSpPr>
        <p:spPr>
          <a:xfrm>
            <a:off x="311700" y="1079300"/>
            <a:ext cx="7881600" cy="22218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ScalaTest</a:t>
            </a:r>
          </a:p>
          <a:p>
            <a:pPr indent="0" lvl="0" marL="0" rtl="0">
              <a:spcBef>
                <a:spcPts val="0"/>
              </a:spcBef>
              <a:buNone/>
            </a:pPr>
            <a:r>
              <a:rPr lang="ru" sz="1800">
                <a:solidFill>
                  <a:srgbClr val="434343"/>
                </a:solidFill>
              </a:rPr>
              <a:t>	</a:t>
            </a:r>
            <a:r>
              <a:rPr lang="ru">
                <a:solidFill>
                  <a:srgbClr val="434343"/>
                </a:solidFill>
              </a:rPr>
              <a:t>Самый популярный фреймворк для unit и functional тестирования на скале. Домашняя страница - </a:t>
            </a:r>
            <a:r>
              <a:rPr lang="ru" u="sng">
                <a:solidFill>
                  <a:schemeClr val="hlink"/>
                </a:solidFill>
                <a:hlinkClick r:id="rId3"/>
              </a:rPr>
              <a:t>http://www.scalatest.org/</a:t>
            </a:r>
          </a:p>
          <a:p>
            <a:pPr indent="0" lvl="0" marL="0" rtl="0">
              <a:spcBef>
                <a:spcPts val="0"/>
              </a:spcBef>
              <a:buNone/>
            </a:pPr>
            <a:r>
              <a:rPr lang="ru">
                <a:solidFill>
                  <a:srgbClr val="434343"/>
                </a:solidFill>
              </a:rPr>
              <a:t>	ScalaTest предоставляет программисту на выбор, несколько стилей написания тестов. Что бы было понятнее сразу перейдем к примерам</a:t>
            </a:r>
          </a:p>
          <a:p>
            <a:pPr indent="0" lvl="0" marL="0" rtl="0">
              <a:spcBef>
                <a:spcPts val="0"/>
              </a:spcBef>
              <a:buNone/>
            </a:pPr>
            <a:r>
              <a:rPr b="1" lang="ru">
                <a:solidFill>
                  <a:srgbClr val="434343"/>
                </a:solidFill>
              </a:rPr>
              <a:t>	lectures.collections.MergeSortImpFunSuiteTest</a:t>
            </a:r>
          </a:p>
          <a:p>
            <a:pPr indent="0" lvl="0" marL="0" rtl="0">
              <a:spcBef>
                <a:spcPts val="0"/>
              </a:spcBef>
              <a:buNone/>
            </a:pPr>
            <a:r>
              <a:rPr lang="ru">
                <a:solidFill>
                  <a:srgbClr val="434343"/>
                </a:solidFill>
              </a:rPr>
              <a:t>	</a:t>
            </a:r>
            <a:r>
              <a:rPr b="1" lang="ru">
                <a:solidFill>
                  <a:srgbClr val="434343"/>
                </a:solidFill>
              </a:rPr>
              <a:t>lectures.collections.MergeSortImplFlatSpecTest</a:t>
            </a:r>
          </a:p>
          <a:p>
            <a:pPr indent="0" lvl="0" marL="0" rtl="0">
              <a:spcBef>
                <a:spcPts val="0"/>
              </a:spcBef>
              <a:buNone/>
            </a:pPr>
            <a:r>
              <a:rPr b="1" lang="ru">
                <a:solidFill>
                  <a:srgbClr val="434343"/>
                </a:solidFill>
              </a:rPr>
              <a:t>	lectures.collections.MergeSortImplWordSpecTest</a:t>
            </a:r>
          </a:p>
          <a:p>
            <a:pPr indent="457200" lvl="0" marL="0" rtl="0">
              <a:spcBef>
                <a:spcPts val="0"/>
              </a:spcBef>
              <a:buNone/>
            </a:pPr>
            <a:r>
              <a:rPr b="1" lang="ru">
                <a:solidFill>
                  <a:srgbClr val="434343"/>
                </a:solidFill>
              </a:rPr>
              <a:t>lectures.oop.BSTTestWithMocks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0" name="Shape 110"/>
        <p:cNvGrpSpPr/>
        <p:nvPr/>
      </p:nvGrpSpPr>
      <p:grpSpPr>
        <a:xfrm>
          <a:off x="0" y="0"/>
          <a:ext cx="0" cy="0"/>
          <a:chOff x="0" y="0"/>
          <a:chExt cx="0" cy="0"/>
        </a:xfrm>
      </p:grpSpPr>
      <p:sp>
        <p:nvSpPr>
          <p:cNvPr id="111" name="Shape 11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12" name="Shape 112"/>
          <p:cNvSpPr txBox="1"/>
          <p:nvPr/>
        </p:nvSpPr>
        <p:spPr>
          <a:xfrm>
            <a:off x="1641400" y="3712475"/>
            <a:ext cx="3722100" cy="434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13" name="Shape 113"/>
          <p:cNvSpPr txBox="1"/>
          <p:nvPr/>
        </p:nvSpPr>
        <p:spPr>
          <a:xfrm>
            <a:off x="311700" y="1019725"/>
            <a:ext cx="3722100" cy="43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Примеры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
        <p:nvSpPr>
          <p:cNvPr id="114" name="Shape 114"/>
          <p:cNvSpPr txBox="1"/>
          <p:nvPr/>
        </p:nvSpPr>
        <p:spPr>
          <a:xfrm>
            <a:off x="311700" y="1488205"/>
            <a:ext cx="4502700" cy="434399"/>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Декларативный, функциональный подход </a:t>
            </a:r>
          </a:p>
        </p:txBody>
      </p:sp>
      <p:sp>
        <p:nvSpPr>
          <p:cNvPr id="115" name="Shape 115"/>
          <p:cNvSpPr txBox="1"/>
          <p:nvPr/>
        </p:nvSpPr>
        <p:spPr>
          <a:xfrm>
            <a:off x="311700" y="1956675"/>
            <a:ext cx="4729800" cy="9837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highlight>
                <a:srgbClr val="E4E4FF"/>
              </a:highlight>
            </a:endParaRPr>
          </a:p>
          <a:p>
            <a:pPr indent="-69850" lvl="0" marL="0" marR="0" rtl="0" algn="l">
              <a:lnSpc>
                <a:spcPct val="115000"/>
              </a:lnSpc>
              <a:spcBef>
                <a:spcPts val="0"/>
              </a:spcBef>
              <a:spcAft>
                <a:spcPts val="100"/>
              </a:spcAft>
              <a:buClr>
                <a:srgbClr val="000000"/>
              </a:buClr>
              <a:buSzPct val="110000"/>
              <a:buFont typeface="Arial"/>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execute(msg: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=&gt; Unit = () =&gt; print(msg)</a:t>
            </a:r>
          </a:p>
          <a:p>
            <a:pPr lvl="0" rtl="0">
              <a:lnSpc>
                <a:spcPct val="115000"/>
              </a:lnSpc>
              <a:spcBef>
                <a:spcPts val="0"/>
              </a:spcBef>
              <a:buNone/>
            </a:pPr>
            <a:r>
              <a:t/>
            </a:r>
            <a:endParaRPr b="1" i="1" sz="1000">
              <a:solidFill>
                <a:srgbClr val="000080"/>
              </a:solidFill>
              <a:latin typeface="Verdana"/>
              <a:ea typeface="Verdana"/>
              <a:cs typeface="Verdana"/>
              <a:sym typeface="Verdana"/>
            </a:endParaRPr>
          </a:p>
          <a:p>
            <a:pPr indent="0" lvl="0" marL="0" marR="0" rtl="0" algn="l">
              <a:lnSpc>
                <a:spcPct val="115000"/>
              </a:lnSpc>
              <a:spcBef>
                <a:spcPts val="0"/>
              </a:spcBef>
              <a:spcAft>
                <a:spcPts val="0"/>
              </a:spcAft>
              <a:buNone/>
            </a:pPr>
            <a:r>
              <a:rPr b="1" i="1" lang="ru" sz="1000">
                <a:solidFill>
                  <a:srgbClr val="000080"/>
                </a:solidFill>
                <a:latin typeface="Verdana"/>
                <a:ea typeface="Verdana"/>
                <a:cs typeface="Verdana"/>
                <a:sym typeface="Verdana"/>
              </a:rPr>
              <a:t>d</a:t>
            </a:r>
            <a:r>
              <a:rPr b="1" lang="ru" sz="1000">
                <a:solidFill>
                  <a:srgbClr val="000080"/>
                </a:solidFill>
                <a:latin typeface="Verdana"/>
                <a:ea typeface="Verdana"/>
                <a:cs typeface="Verdana"/>
                <a:sym typeface="Verdana"/>
              </a:rPr>
              <a:t>ef </a:t>
            </a:r>
            <a:r>
              <a:rPr lang="ru" sz="1000">
                <a:solidFill>
                  <a:schemeClr val="dk1"/>
                </a:solidFill>
                <a:latin typeface="Verdana"/>
                <a:ea typeface="Verdana"/>
                <a:cs typeface="Verdana"/>
                <a:sym typeface="Verdana"/>
              </a:rPr>
              <a:t>executorService(thunk : () =&gt; Unit) = thunk()</a:t>
            </a:r>
          </a:p>
          <a:p>
            <a:pPr lvl="0" rtl="0">
              <a:lnSpc>
                <a:spcPct val="115000"/>
              </a:lnSpc>
              <a:spcBef>
                <a:spcPts val="0"/>
              </a:spcBef>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buClr>
                <a:schemeClr val="dk1"/>
              </a:buClr>
              <a:buSzPct val="110000"/>
              <a:buFont typeface="Arial"/>
              <a:buNone/>
            </a:pPr>
            <a:r>
              <a:rPr lang="ru" sz="1000">
                <a:solidFill>
                  <a:schemeClr val="dk1"/>
                </a:solidFill>
                <a:latin typeface="Verdana"/>
                <a:ea typeface="Verdana"/>
                <a:cs typeface="Verdana"/>
                <a:sym typeface="Verdana"/>
              </a:rPr>
              <a:t>executorService(execute(</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a:t>
            </a:r>
          </a:p>
          <a:p>
            <a:pPr lvl="0" rtl="0">
              <a:spcBef>
                <a:spcPts val="0"/>
              </a:spcBef>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65" name="Shape 665"/>
        <p:cNvGrpSpPr/>
        <p:nvPr/>
      </p:nvGrpSpPr>
      <p:grpSpPr>
        <a:xfrm>
          <a:off x="0" y="0"/>
          <a:ext cx="0" cy="0"/>
          <a:chOff x="0" y="0"/>
          <a:chExt cx="0" cy="0"/>
        </a:xfrm>
      </p:grpSpPr>
      <p:sp>
        <p:nvSpPr>
          <p:cNvPr id="666" name="Shape 66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a:t>
            </a:r>
          </a:p>
        </p:txBody>
      </p:sp>
      <p:sp>
        <p:nvSpPr>
          <p:cNvPr id="667" name="Shape 667"/>
          <p:cNvSpPr txBox="1"/>
          <p:nvPr/>
        </p:nvSpPr>
        <p:spPr>
          <a:xfrm>
            <a:off x="311700" y="1079300"/>
            <a:ext cx="7881600" cy="33144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ScalaCheck</a:t>
            </a:r>
          </a:p>
          <a:p>
            <a:pPr indent="0" lvl="0" marL="0" rtl="0">
              <a:spcBef>
                <a:spcPts val="0"/>
              </a:spcBef>
              <a:buNone/>
            </a:pPr>
            <a:r>
              <a:rPr lang="ru">
                <a:solidFill>
                  <a:srgbClr val="434343"/>
                </a:solidFill>
              </a:rPr>
              <a:t>	Это фреймворк, предназначенный для тестирования по свойствам (property testing)</a:t>
            </a:r>
          </a:p>
          <a:p>
            <a:pPr indent="0" lvl="0" marL="0" rtl="0">
              <a:spcBef>
                <a:spcPts val="0"/>
              </a:spcBef>
              <a:buNone/>
            </a:pPr>
            <a:r>
              <a:rPr lang="ru">
                <a:solidFill>
                  <a:srgbClr val="434343"/>
                </a:solidFill>
              </a:rPr>
              <a:t>Его можно использовать как отдельно, так и в составе ScalaTest. </a:t>
            </a:r>
          </a:p>
          <a:p>
            <a:pPr indent="457200" lvl="0" marL="0" rtl="0">
              <a:spcBef>
                <a:spcPts val="0"/>
              </a:spcBef>
              <a:buNone/>
            </a:pPr>
            <a:r>
              <a:rPr lang="ru">
                <a:solidFill>
                  <a:srgbClr val="434343"/>
                </a:solidFill>
              </a:rPr>
              <a:t>Property testing - это разновидность автоматизированного grey box тестирования. На вход system under test (SUT) передаются наборы параметров. После обработки параметров в SUT, выходные данные проверяются в соответствии с логикой его работы.  </a:t>
            </a:r>
          </a:p>
          <a:p>
            <a:pPr indent="457200" lvl="0" marL="0" rtl="0">
              <a:spcBef>
                <a:spcPts val="0"/>
              </a:spcBef>
              <a:buNone/>
            </a:pPr>
            <a:r>
              <a:rPr lang="ru">
                <a:solidFill>
                  <a:srgbClr val="434343"/>
                </a:solidFill>
              </a:rPr>
              <a:t>Входные данные для теста могут быть заранее подготовлены разработчиком, в этом случае это тестирование на основе таблиц (table driven). Или данные могут быть сгенирированы автоматически. Последний вид тестирования часто называют generator driven. Подробнее о property testing можно прочитать соответствующей странице на </a:t>
            </a:r>
            <a:r>
              <a:rPr lang="ru" u="sng">
                <a:solidFill>
                  <a:schemeClr val="hlink"/>
                </a:solidFill>
                <a:hlinkClick r:id="rId3"/>
              </a:rPr>
              <a:t>сайте ScalaTest</a:t>
            </a:r>
          </a:p>
          <a:p>
            <a:pPr indent="457200" lvl="0" marL="0" rtl="0">
              <a:spcBef>
                <a:spcPts val="0"/>
              </a:spcBef>
              <a:buNone/>
            </a:pPr>
            <a:r>
              <a:rPr lang="ru">
                <a:solidFill>
                  <a:srgbClr val="434343"/>
                </a:solidFill>
              </a:rPr>
              <a:t>Примеры</a:t>
            </a:r>
          </a:p>
          <a:p>
            <a:pPr indent="-228600" lvl="0" marL="914400" rtl="0">
              <a:spcBef>
                <a:spcPts val="0"/>
              </a:spcBef>
              <a:buClr>
                <a:srgbClr val="434343"/>
              </a:buClr>
              <a:buChar char="●"/>
            </a:pPr>
            <a:r>
              <a:rPr lang="ru">
                <a:solidFill>
                  <a:srgbClr val="434343"/>
                </a:solidFill>
              </a:rPr>
              <a:t>table driven: </a:t>
            </a:r>
            <a:r>
              <a:rPr b="1" lang="ru">
                <a:solidFill>
                  <a:srgbClr val="434343"/>
                </a:solidFill>
              </a:rPr>
              <a:t>lectures.check.TableStyleScalaCheckTest</a:t>
            </a:r>
          </a:p>
          <a:p>
            <a:pPr indent="-228600" lvl="0" marL="914400" rtl="0">
              <a:spcBef>
                <a:spcPts val="0"/>
              </a:spcBef>
              <a:buClr>
                <a:srgbClr val="434343"/>
              </a:buClr>
              <a:buChar char="●"/>
            </a:pPr>
            <a:r>
              <a:rPr lang="ru">
                <a:solidFill>
                  <a:srgbClr val="434343"/>
                </a:solidFill>
              </a:rPr>
              <a:t>generator driven: </a:t>
            </a:r>
            <a:r>
              <a:rPr b="1" lang="ru">
                <a:solidFill>
                  <a:srgbClr val="434343"/>
                </a:solidFill>
              </a:rPr>
              <a:t>lectures.matching.SortingStuffGeneratorBasedTest</a:t>
            </a:r>
          </a:p>
          <a:p>
            <a:pPr indent="457200" lvl="0" marL="0" rtl="0">
              <a:spcBef>
                <a:spcPts val="0"/>
              </a:spcBef>
              <a:buNone/>
            </a:pPr>
            <a:r>
              <a:t/>
            </a:r>
            <a:endParaRPr b="1">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sz="1800">
                <a:solidFill>
                  <a:srgbClr val="434343"/>
                </a:solidFill>
              </a:rPr>
              <a:t>	</a:t>
            </a: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71" name="Shape 671"/>
        <p:cNvGrpSpPr/>
        <p:nvPr/>
      </p:nvGrpSpPr>
      <p:grpSpPr>
        <a:xfrm>
          <a:off x="0" y="0"/>
          <a:ext cx="0" cy="0"/>
          <a:chOff x="0" y="0"/>
          <a:chExt cx="0" cy="0"/>
        </a:xfrm>
      </p:grpSpPr>
      <p:sp>
        <p:nvSpPr>
          <p:cNvPr id="672" name="Shape 6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 Задания</a:t>
            </a:r>
          </a:p>
        </p:txBody>
      </p:sp>
      <p:sp>
        <p:nvSpPr>
          <p:cNvPr id="673" name="Shape 673"/>
          <p:cNvSpPr txBox="1"/>
          <p:nvPr/>
        </p:nvSpPr>
        <p:spPr>
          <a:xfrm>
            <a:off x="311700" y="1079300"/>
            <a:ext cx="7881600" cy="3314400"/>
          </a:xfrm>
          <a:prstGeom prst="rect">
            <a:avLst/>
          </a:prstGeom>
          <a:noFill/>
          <a:ln>
            <a:noFill/>
          </a:ln>
        </p:spPr>
        <p:txBody>
          <a:bodyPr anchorCtr="0" anchor="t" bIns="91425" lIns="91425" rIns="91425" tIns="91425">
            <a:noAutofit/>
          </a:bodyPr>
          <a:lstStyle/>
          <a:p>
            <a:pPr indent="0" lvl="0" marL="0" rtl="0">
              <a:spcBef>
                <a:spcPts val="0"/>
              </a:spcBef>
              <a:buNone/>
            </a:pPr>
            <a:r>
              <a:rPr lang="ru">
                <a:solidFill>
                  <a:srgbClr val="434343"/>
                </a:solidFill>
              </a:rPr>
              <a:t>Завершите реализацию теста для SortingStuff</a:t>
            </a:r>
          </a:p>
          <a:p>
            <a:pPr indent="0" lvl="0" marL="0" rtl="0">
              <a:spcBef>
                <a:spcPts val="0"/>
              </a:spcBef>
              <a:buNone/>
            </a:pPr>
            <a:r>
              <a:rPr lang="ru">
                <a:solidFill>
                  <a:srgbClr val="434343"/>
                </a:solidFill>
              </a:rPr>
              <a:t>	</a:t>
            </a:r>
            <a:r>
              <a:rPr b="1" lang="ru">
                <a:solidFill>
                  <a:srgbClr val="434343"/>
                </a:solidFill>
              </a:rPr>
              <a:t>lectures.matching.SortingStuffGeneratorBasedTest</a:t>
            </a:r>
          </a:p>
          <a:p>
            <a:pPr indent="0" lvl="0" marL="0" rtl="0">
              <a:spcBef>
                <a:spcPts val="0"/>
              </a:spcBef>
              <a:buNone/>
            </a:pPr>
            <a:r>
              <a:rPr lang="ru" sz="1800">
                <a:solidFill>
                  <a:srgbClr val="434343"/>
                </a:solidFill>
              </a:rPr>
              <a:t>	</a:t>
            </a:r>
          </a:p>
          <a:p>
            <a:pPr indent="0" lvl="0" marL="0" rtl="0">
              <a:spcBef>
                <a:spcPts val="0"/>
              </a:spcBef>
              <a:buNone/>
            </a:pPr>
            <a:r>
              <a:rPr lang="ru">
                <a:solidFill>
                  <a:srgbClr val="434343"/>
                </a:solidFill>
              </a:rPr>
              <a:t>Напишите тест для Authentication</a:t>
            </a:r>
          </a:p>
          <a:p>
            <a:pPr indent="457200" lvl="0" marL="0" rtl="0">
              <a:spcBef>
                <a:spcPts val="0"/>
              </a:spcBef>
              <a:buNone/>
            </a:pPr>
            <a:r>
              <a:rPr b="1" lang="ru">
                <a:solidFill>
                  <a:srgbClr val="434343"/>
                </a:solidFill>
              </a:rPr>
              <a:t>lectures.functions.AuthenticationTest</a:t>
            </a: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77" name="Shape 677"/>
        <p:cNvGrpSpPr/>
        <p:nvPr/>
      </p:nvGrpSpPr>
      <p:grpSpPr>
        <a:xfrm>
          <a:off x="0" y="0"/>
          <a:ext cx="0" cy="0"/>
          <a:chOff x="0" y="0"/>
          <a:chExt cx="0" cy="0"/>
        </a:xfrm>
      </p:grpSpPr>
      <p:sp>
        <p:nvSpPr>
          <p:cNvPr id="678" name="Shape 6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p:txBody>
      </p:sp>
      <p:sp>
        <p:nvSpPr>
          <p:cNvPr id="679" name="Shape 679"/>
          <p:cNvSpPr txBox="1"/>
          <p:nvPr/>
        </p:nvSpPr>
        <p:spPr>
          <a:xfrm>
            <a:off x="311700" y="1108600"/>
            <a:ext cx="8520600" cy="21138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Исключительные ситуации</a:t>
            </a:r>
          </a:p>
          <a:p>
            <a:pPr lvl="0" rtl="0">
              <a:spcBef>
                <a:spcPts val="0"/>
              </a:spcBef>
              <a:buNone/>
            </a:pPr>
            <a:r>
              <a:rPr lang="ru" sz="1800">
                <a:solidFill>
                  <a:srgbClr val="434343"/>
                </a:solidFill>
              </a:rPr>
              <a:t>	</a:t>
            </a:r>
            <a:r>
              <a:rPr lang="ru">
                <a:solidFill>
                  <a:srgbClr val="434343"/>
                </a:solidFill>
              </a:rPr>
              <a:t>В scala, по сути, они аналогичны исключительным ситуациям в Java. Подробнее о исключительных ситуациях можно прочитать </a:t>
            </a:r>
            <a:r>
              <a:rPr lang="ru" u="sng">
                <a:solidFill>
                  <a:srgbClr val="434343"/>
                </a:solidFill>
                <a:hlinkClick r:id="rId3"/>
              </a:rPr>
              <a:t>здесь</a:t>
            </a:r>
            <a:r>
              <a:rPr lang="ru" sz="1800">
                <a:solidFill>
                  <a:srgbClr val="434343"/>
                </a:solidFill>
              </a:rPr>
              <a:t>. </a:t>
            </a:r>
            <a:r>
              <a:rPr lang="ru">
                <a:solidFill>
                  <a:srgbClr val="434343"/>
                </a:solidFill>
              </a:rPr>
              <a:t>Ключевые отличия заключаются в том, что методы в скале не требуют указания checked исключений в своей сигнатуре. Так же отличаются конструкции языка для их обработки.</a:t>
            </a:r>
          </a:p>
          <a:p>
            <a:pPr lvl="0" rtl="0">
              <a:spcBef>
                <a:spcPts val="0"/>
              </a:spcBef>
              <a:buNone/>
            </a:pPr>
            <a:r>
              <a:rPr lang="ru">
                <a:solidFill>
                  <a:srgbClr val="434343"/>
                </a:solidFill>
              </a:rPr>
              <a:t>	Если есть необходимость обозначить, что какой-либо метод может бросать исключительную ситуацию, можно использовать аннотацию </a:t>
            </a:r>
            <a:r>
              <a:rPr b="1" lang="ru">
                <a:solidFill>
                  <a:srgbClr val="434343"/>
                </a:solidFill>
              </a:rPr>
              <a:t>@throws</a:t>
            </a:r>
          </a:p>
          <a:p>
            <a:pPr lvl="0" rtl="0">
              <a:spcBef>
                <a:spcPts val="0"/>
              </a:spcBef>
              <a:buNone/>
            </a:pPr>
            <a:r>
              <a:rPr b="1" lang="ru">
                <a:solidFill>
                  <a:srgbClr val="434343"/>
                </a:solidFill>
              </a:rPr>
              <a:t>	</a:t>
            </a:r>
            <a:r>
              <a:rPr lang="ru">
                <a:solidFill>
                  <a:srgbClr val="434343"/>
                </a:solidFill>
              </a:rPr>
              <a:t>Для того, что бы вызвать исключительную ситуацию нужно использовать оператор </a:t>
            </a:r>
            <a:r>
              <a:rPr b="1" lang="ru">
                <a:solidFill>
                  <a:srgbClr val="434343"/>
                </a:solidFill>
              </a:rPr>
              <a:t>throw</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83" name="Shape 683"/>
        <p:cNvGrpSpPr/>
        <p:nvPr/>
      </p:nvGrpSpPr>
      <p:grpSpPr>
        <a:xfrm>
          <a:off x="0" y="0"/>
          <a:ext cx="0" cy="0"/>
          <a:chOff x="0" y="0"/>
          <a:chExt cx="0" cy="0"/>
        </a:xfrm>
      </p:grpSpPr>
      <p:sp>
        <p:nvSpPr>
          <p:cNvPr id="684" name="Shape 68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a:p>
            <a:pPr indent="0" lvl="0" marL="0" marR="0" rtl="0" algn="l">
              <a:lnSpc>
                <a:spcPct val="100000"/>
              </a:lnSpc>
              <a:spcBef>
                <a:spcPts val="0"/>
              </a:spcBef>
              <a:spcAft>
                <a:spcPts val="0"/>
              </a:spcAft>
              <a:buNone/>
            </a:pPr>
            <a:r>
              <a:t/>
            </a:r>
            <a:endParaRPr>
              <a:solidFill>
                <a:schemeClr val="dk2"/>
              </a:solidFill>
            </a:endParaRPr>
          </a:p>
        </p:txBody>
      </p:sp>
      <p:sp>
        <p:nvSpPr>
          <p:cNvPr id="685" name="Shape 685"/>
          <p:cNvSpPr txBox="1"/>
          <p:nvPr/>
        </p:nvSpPr>
        <p:spPr>
          <a:xfrm>
            <a:off x="311700" y="1253850"/>
            <a:ext cx="4818300" cy="3040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p>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Method would throw an 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t.methodWithoutException()</a:t>
            </a:r>
          </a:p>
          <a:p>
            <a:pPr lvl="0" rtl="0">
              <a:lnSpc>
                <a:spcPct val="115000"/>
              </a:lnSpc>
              <a:spcBef>
                <a:spcPts val="0"/>
              </a:spcBef>
              <a:spcAft>
                <a:spcPts val="100"/>
              </a:spcAft>
              <a:buClr>
                <a:srgbClr val="000000"/>
              </a:buClr>
              <a:buFont typeface="Arial"/>
              <a:buNone/>
            </a:pPr>
            <a:r>
              <a:t/>
            </a:r>
            <a:endParaRPr sz="900">
              <a:latin typeface="Courier New"/>
              <a:ea typeface="Courier New"/>
              <a:cs typeface="Courier New"/>
              <a:sym typeface="Courier New"/>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89" name="Shape 689"/>
        <p:cNvGrpSpPr/>
        <p:nvPr/>
      </p:nvGrpSpPr>
      <p:grpSpPr>
        <a:xfrm>
          <a:off x="0" y="0"/>
          <a:ext cx="0" cy="0"/>
          <a:chOff x="0" y="0"/>
          <a:chExt cx="0" cy="0"/>
        </a:xfrm>
      </p:grpSpPr>
      <p:sp>
        <p:nvSpPr>
          <p:cNvPr id="690" name="Shape 69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p:txBody>
      </p:sp>
      <p:sp>
        <p:nvSpPr>
          <p:cNvPr id="691" name="Shape 691"/>
          <p:cNvSpPr txBox="1"/>
          <p:nvPr/>
        </p:nvSpPr>
        <p:spPr>
          <a:xfrm>
            <a:off x="311700" y="1108600"/>
            <a:ext cx="8520600" cy="2585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Обработка исключений</a:t>
            </a:r>
          </a:p>
          <a:p>
            <a:pPr lvl="0">
              <a:spcBef>
                <a:spcPts val="0"/>
              </a:spcBef>
              <a:buNone/>
            </a:pPr>
            <a:r>
              <a:rPr lang="ru" sz="1800">
                <a:solidFill>
                  <a:srgbClr val="434343"/>
                </a:solidFill>
              </a:rPr>
              <a:t>	</a:t>
            </a:r>
            <a:r>
              <a:rPr lang="ru">
                <a:solidFill>
                  <a:srgbClr val="434343"/>
                </a:solidFill>
              </a:rPr>
              <a:t>Существует 2 принципиально разных подхода:  императивный и функциональный</a:t>
            </a:r>
          </a:p>
          <a:p>
            <a:pPr indent="457200" lvl="0" rtl="0">
              <a:spcBef>
                <a:spcPts val="0"/>
              </a:spcBef>
              <a:buNone/>
            </a:pPr>
            <a:r>
              <a:t/>
            </a:r>
            <a:endParaRPr>
              <a:solidFill>
                <a:srgbClr val="434343"/>
              </a:solidFill>
            </a:endParaRPr>
          </a:p>
          <a:p>
            <a:pPr indent="457200" lvl="0" rtl="0">
              <a:spcBef>
                <a:spcPts val="0"/>
              </a:spcBef>
              <a:buNone/>
            </a:pPr>
            <a:r>
              <a:rPr lang="ru">
                <a:solidFill>
                  <a:srgbClr val="434343"/>
                </a:solidFill>
              </a:rPr>
              <a:t>Императивный подход с применением конструкции </a:t>
            </a:r>
            <a:r>
              <a:rPr b="1" lang="ru">
                <a:solidFill>
                  <a:srgbClr val="434343"/>
                </a:solidFill>
              </a:rPr>
              <a:t>try { } catch { } finally {}</a:t>
            </a:r>
          </a:p>
          <a:p>
            <a:pPr indent="-228600" lvl="1" marL="1371600" rtl="0">
              <a:spcBef>
                <a:spcPts val="0"/>
              </a:spcBef>
              <a:buClr>
                <a:srgbClr val="434343"/>
              </a:buClr>
              <a:buChar char="○"/>
            </a:pPr>
            <a:r>
              <a:rPr lang="ru">
                <a:solidFill>
                  <a:srgbClr val="434343"/>
                </a:solidFill>
              </a:rPr>
              <a:t>внутри </a:t>
            </a:r>
            <a:r>
              <a:rPr b="1" lang="ru">
                <a:solidFill>
                  <a:srgbClr val="434343"/>
                </a:solidFill>
              </a:rPr>
              <a:t>try</a:t>
            </a:r>
            <a:r>
              <a:rPr lang="ru">
                <a:solidFill>
                  <a:srgbClr val="434343"/>
                </a:solidFill>
              </a:rPr>
              <a:t> размещается потенциально опасный код</a:t>
            </a:r>
          </a:p>
          <a:p>
            <a:pPr indent="-228600" lvl="1" marL="1371600" rtl="0">
              <a:spcBef>
                <a:spcPts val="0"/>
              </a:spcBef>
              <a:buClr>
                <a:srgbClr val="434343"/>
              </a:buClr>
              <a:buChar char="○"/>
            </a:pPr>
            <a:r>
              <a:rPr b="1" lang="ru">
                <a:solidFill>
                  <a:srgbClr val="434343"/>
                </a:solidFill>
              </a:rPr>
              <a:t>catch</a:t>
            </a:r>
            <a:r>
              <a:rPr lang="ru">
                <a:solidFill>
                  <a:srgbClr val="434343"/>
                </a:solidFill>
              </a:rPr>
              <a:t> - опционален. В нем перечисляются типы исключительных ситуаций и соответствующие обработчики</a:t>
            </a:r>
          </a:p>
          <a:p>
            <a:pPr indent="-228600" lvl="1" marL="1371600" rtl="0">
              <a:spcBef>
                <a:spcPts val="0"/>
              </a:spcBef>
              <a:buClr>
                <a:srgbClr val="434343"/>
              </a:buClr>
              <a:buChar char="○"/>
            </a:pPr>
            <a:r>
              <a:rPr b="1" lang="ru">
                <a:solidFill>
                  <a:srgbClr val="434343"/>
                </a:solidFill>
              </a:rPr>
              <a:t>finally</a:t>
            </a:r>
            <a:r>
              <a:rPr lang="ru">
                <a:solidFill>
                  <a:srgbClr val="434343"/>
                </a:solidFill>
              </a:rPr>
              <a:t>, тоже опционален. Если этот блок присутствует, он будет вызван в любом случае,  независимо от того, было ли перехвачено исключение или нет </a:t>
            </a: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95" name="Shape 695"/>
        <p:cNvGrpSpPr/>
        <p:nvPr/>
      </p:nvGrpSpPr>
      <p:grpSpPr>
        <a:xfrm>
          <a:off x="0" y="0"/>
          <a:ext cx="0" cy="0"/>
          <a:chOff x="0" y="0"/>
          <a:chExt cx="0" cy="0"/>
        </a:xfrm>
      </p:grpSpPr>
      <p:sp>
        <p:nvSpPr>
          <p:cNvPr id="696" name="Shape 69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p:txBody>
      </p:sp>
      <p:sp>
        <p:nvSpPr>
          <p:cNvPr id="697" name="Shape 697"/>
          <p:cNvSpPr txBox="1"/>
          <p:nvPr/>
        </p:nvSpPr>
        <p:spPr>
          <a:xfrm>
            <a:off x="311700" y="984200"/>
            <a:ext cx="4818300" cy="401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900">
                <a:solidFill>
                  <a:srgbClr val="666666"/>
                </a:solidFill>
                <a:latin typeface="Verdana"/>
                <a:ea typeface="Verdana"/>
                <a:cs typeface="Verdana"/>
                <a:sym typeface="Verdana"/>
              </a:rPr>
              <a:t>import </a:t>
            </a:r>
            <a:r>
              <a:rPr lang="ru" sz="900">
                <a:solidFill>
                  <a:srgbClr val="666666"/>
                </a:solidFill>
                <a:latin typeface="Verdana"/>
                <a:ea typeface="Verdana"/>
                <a:cs typeface="Verdana"/>
                <a:sym typeface="Verdana"/>
              </a:rPr>
              <a:t>java.sql.SQLException</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b="1" lang="ru" sz="900">
                <a:solidFill>
                  <a:srgbClr val="434343"/>
                </a:solidFill>
                <a:latin typeface="Verdana"/>
                <a:ea typeface="Verdana"/>
                <a:cs typeface="Verdana"/>
                <a:sym typeface="Verdana"/>
              </a:rPr>
              <a:t>class </a:t>
            </a:r>
            <a:r>
              <a:rPr lang="ru" sz="900">
                <a:solidFill>
                  <a:srgbClr val="434343"/>
                </a:solidFill>
                <a:latin typeface="Verdana"/>
                <a:ea typeface="Verdana"/>
                <a:cs typeface="Verdana"/>
                <a:sym typeface="Verdana"/>
              </a:rPr>
              <a:t>TestClass {</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@throws[Exception](</a:t>
            </a:r>
            <a:r>
              <a:rPr b="1" lang="ru" sz="900">
                <a:solidFill>
                  <a:srgbClr val="434343"/>
                </a:solidFill>
                <a:latin typeface="Verdana"/>
                <a:ea typeface="Verdana"/>
                <a:cs typeface="Verdana"/>
                <a:sym typeface="Verdana"/>
              </a:rPr>
              <a:t>"Because i can"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methodWithException(): Int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throw new </a:t>
            </a:r>
            <a:r>
              <a:rPr lang="ru" sz="900">
                <a:solidFill>
                  <a:srgbClr val="434343"/>
                </a:solidFill>
                <a:latin typeface="Verdana"/>
                <a:ea typeface="Verdana"/>
                <a:cs typeface="Verdana"/>
                <a:sym typeface="Verdana"/>
              </a:rPr>
              <a:t>Exception(</a:t>
            </a:r>
            <a:r>
              <a:rPr b="1" lang="ru" sz="900">
                <a:solidFill>
                  <a:srgbClr val="434343"/>
                </a:solidFill>
                <a:latin typeface="Verdana"/>
                <a:ea typeface="Verdana"/>
                <a:cs typeface="Verdana"/>
                <a:sym typeface="Verdana"/>
              </a:rPr>
              <a:t>"Exception thrown"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methodWithoutException(): Unit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try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(methodWithException())</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catch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SQLException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"sql Exception"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(e.getMessage)</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_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"would catch even fatal exceptions"</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finally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println</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"Ooooh finally"</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b="1" lang="ru" sz="900">
                <a:solidFill>
                  <a:srgbClr val="434343"/>
                </a:solidFill>
                <a:latin typeface="Verdana"/>
                <a:ea typeface="Verdana"/>
                <a:cs typeface="Verdana"/>
                <a:sym typeface="Verdana"/>
              </a:rPr>
              <a:t>val </a:t>
            </a:r>
            <a:r>
              <a:rPr lang="ru" sz="900">
                <a:solidFill>
                  <a:srgbClr val="434343"/>
                </a:solidFill>
                <a:latin typeface="Verdana"/>
                <a:ea typeface="Verdana"/>
                <a:cs typeface="Verdana"/>
                <a:sym typeface="Verdana"/>
              </a:rPr>
              <a:t>t = </a:t>
            </a:r>
            <a:r>
              <a:rPr b="1" lang="ru" sz="900">
                <a:solidFill>
                  <a:srgbClr val="434343"/>
                </a:solidFill>
                <a:latin typeface="Verdana"/>
                <a:ea typeface="Verdana"/>
                <a:cs typeface="Verdana"/>
                <a:sym typeface="Verdana"/>
              </a:rPr>
              <a:t>new </a:t>
            </a:r>
            <a:r>
              <a:rPr lang="ru" sz="900">
                <a:solidFill>
                  <a:srgbClr val="434343"/>
                </a:solidFill>
                <a:latin typeface="Verdana"/>
                <a:ea typeface="Verdana"/>
                <a:cs typeface="Verdana"/>
                <a:sym typeface="Verdana"/>
              </a:rPr>
              <a:t>TestClass()</a:t>
            </a:r>
          </a:p>
          <a:p>
            <a:pPr lvl="0" rtl="0">
              <a:lnSpc>
                <a:spcPct val="115000"/>
              </a:lnSpc>
              <a:spcBef>
                <a:spcPts val="0"/>
              </a:spcBef>
              <a:spcAft>
                <a:spcPts val="100"/>
              </a:spcAft>
              <a:buNone/>
            </a:pPr>
            <a:r>
              <a:rPr i="1" lang="ru" sz="900">
                <a:solidFill>
                  <a:srgbClr val="434343"/>
                </a:solidFill>
                <a:latin typeface="Verdana"/>
                <a:ea typeface="Verdana"/>
                <a:cs typeface="Verdana"/>
                <a:sym typeface="Verdana"/>
              </a:rPr>
              <a:t>// Method would throw an exception</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t.methodWithoutException()</a:t>
            </a: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01" name="Shape 701"/>
        <p:cNvGrpSpPr/>
        <p:nvPr/>
      </p:nvGrpSpPr>
      <p:grpSpPr>
        <a:xfrm>
          <a:off x="0" y="0"/>
          <a:ext cx="0" cy="0"/>
          <a:chOff x="0" y="0"/>
          <a:chExt cx="0" cy="0"/>
        </a:xfrm>
      </p:grpSpPr>
      <p:sp>
        <p:nvSpPr>
          <p:cNvPr id="702" name="Shape 70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p:txBody>
      </p:sp>
      <p:sp>
        <p:nvSpPr>
          <p:cNvPr id="703" name="Shape 703"/>
          <p:cNvSpPr txBox="1"/>
          <p:nvPr/>
        </p:nvSpPr>
        <p:spPr>
          <a:xfrm>
            <a:off x="311700" y="1108600"/>
            <a:ext cx="8520600" cy="359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Обработка исключений	</a:t>
            </a:r>
          </a:p>
          <a:p>
            <a:pPr indent="457200" lvl="0" rtl="0">
              <a:spcBef>
                <a:spcPts val="0"/>
              </a:spcBef>
              <a:buNone/>
            </a:pPr>
            <a:r>
              <a:rPr lang="ru">
                <a:solidFill>
                  <a:srgbClr val="434343"/>
                </a:solidFill>
              </a:rPr>
              <a:t>Функциональный подход может быть реализован несколькими способами. Наиболее популярный - с использованием </a:t>
            </a:r>
            <a:r>
              <a:rPr b="1" lang="ru">
                <a:solidFill>
                  <a:srgbClr val="434343"/>
                </a:solidFill>
              </a:rPr>
              <a:t>Try[T]</a:t>
            </a:r>
            <a:r>
              <a:rPr lang="ru">
                <a:solidFill>
                  <a:srgbClr val="434343"/>
                </a:solidFill>
              </a:rPr>
              <a:t>. В отличии от </a:t>
            </a:r>
            <a:r>
              <a:rPr b="1" lang="ru">
                <a:solidFill>
                  <a:srgbClr val="434343"/>
                </a:solidFill>
              </a:rPr>
              <a:t>try{}, Try[T]</a:t>
            </a:r>
            <a:r>
              <a:rPr lang="ru">
                <a:solidFill>
                  <a:srgbClr val="434343"/>
                </a:solidFill>
              </a:rPr>
              <a:t> - это объект, а не ключевое слово</a:t>
            </a:r>
          </a:p>
          <a:p>
            <a:pPr indent="-228600" lvl="0" marL="914400" rtl="0">
              <a:spcBef>
                <a:spcPts val="0"/>
              </a:spcBef>
              <a:buClr>
                <a:srgbClr val="434343"/>
              </a:buClr>
              <a:buChar char="●"/>
            </a:pPr>
            <a:r>
              <a:rPr lang="ru">
                <a:solidFill>
                  <a:srgbClr val="434343"/>
                </a:solidFill>
              </a:rPr>
              <a:t>потенциально опасная часть кода размещается в фигурных скобках после </a:t>
            </a:r>
            <a:r>
              <a:rPr b="1" lang="ru">
                <a:solidFill>
                  <a:srgbClr val="434343"/>
                </a:solidFill>
              </a:rPr>
              <a:t>Try[T]</a:t>
            </a:r>
          </a:p>
          <a:p>
            <a:pPr indent="-228600" lvl="0" marL="914400" rtl="0">
              <a:spcBef>
                <a:spcPts val="0"/>
              </a:spcBef>
              <a:buClr>
                <a:srgbClr val="434343"/>
              </a:buClr>
              <a:buChar char="●"/>
            </a:pPr>
            <a:r>
              <a:rPr lang="ru">
                <a:solidFill>
                  <a:srgbClr val="434343"/>
                </a:solidFill>
              </a:rPr>
              <a:t>в </a:t>
            </a:r>
            <a:r>
              <a:rPr b="1" lang="ru">
                <a:solidFill>
                  <a:srgbClr val="434343"/>
                </a:solidFill>
              </a:rPr>
              <a:t>Try[T],</a:t>
            </a:r>
            <a:r>
              <a:rPr lang="ru">
                <a:solidFill>
                  <a:srgbClr val="434343"/>
                </a:solidFill>
              </a:rPr>
              <a:t> T - это тип результата, части кода, переданной в </a:t>
            </a:r>
            <a:r>
              <a:rPr b="1" lang="ru">
                <a:solidFill>
                  <a:srgbClr val="434343"/>
                </a:solidFill>
              </a:rPr>
              <a:t>Try[T]</a:t>
            </a:r>
          </a:p>
          <a:p>
            <a:pPr indent="-228600" lvl="0" marL="914400" rtl="0">
              <a:spcBef>
                <a:spcPts val="0"/>
              </a:spcBef>
              <a:buClr>
                <a:srgbClr val="434343"/>
              </a:buClr>
              <a:buChar char="●"/>
            </a:pPr>
            <a:r>
              <a:rPr b="1" lang="ru">
                <a:solidFill>
                  <a:srgbClr val="434343"/>
                </a:solidFill>
              </a:rPr>
              <a:t>Try[T]</a:t>
            </a:r>
            <a:r>
              <a:rPr lang="ru">
                <a:solidFill>
                  <a:srgbClr val="434343"/>
                </a:solidFill>
              </a:rPr>
              <a:t> имеет 2-  наследников</a:t>
            </a:r>
          </a:p>
          <a:p>
            <a:pPr indent="-228600" lvl="1" marL="1828800" rtl="0">
              <a:spcBef>
                <a:spcPts val="0"/>
              </a:spcBef>
              <a:buClr>
                <a:srgbClr val="434343"/>
              </a:buClr>
              <a:buChar char="○"/>
            </a:pPr>
            <a:r>
              <a:rPr b="1" lang="ru">
                <a:solidFill>
                  <a:srgbClr val="434343"/>
                </a:solidFill>
              </a:rPr>
              <a:t>Success[T]</a:t>
            </a:r>
            <a:r>
              <a:rPr lang="ru">
                <a:solidFill>
                  <a:srgbClr val="434343"/>
                </a:solidFill>
              </a:rPr>
              <a:t>. Объект этого типа будет создан, если код завершился без  ошибок</a:t>
            </a:r>
          </a:p>
          <a:p>
            <a:pPr indent="-228600" lvl="1" marL="1828800" rtl="0">
              <a:spcBef>
                <a:spcPts val="0"/>
              </a:spcBef>
              <a:buClr>
                <a:srgbClr val="434343"/>
              </a:buClr>
              <a:buChar char="○"/>
            </a:pPr>
            <a:r>
              <a:rPr lang="ru">
                <a:solidFill>
                  <a:srgbClr val="434343"/>
                </a:solidFill>
              </a:rPr>
              <a:t> </a:t>
            </a:r>
            <a:r>
              <a:rPr b="1" lang="ru">
                <a:solidFill>
                  <a:srgbClr val="434343"/>
                </a:solidFill>
              </a:rPr>
              <a:t>Failure[Throwable]</a:t>
            </a:r>
            <a:r>
              <a:rPr lang="ru">
                <a:solidFill>
                  <a:srgbClr val="434343"/>
                </a:solidFill>
              </a:rPr>
              <a:t>. Объект этого типа будет создан, если был выброшен Exception   </a:t>
            </a:r>
          </a:p>
          <a:p>
            <a:pPr lvl="0" rtl="0">
              <a:spcBef>
                <a:spcPts val="0"/>
              </a:spcBef>
              <a:buNone/>
            </a:pPr>
            <a:r>
              <a:t/>
            </a:r>
            <a:endParaRPr>
              <a:solidFill>
                <a:srgbClr val="434343"/>
              </a:solidFill>
            </a:endParaRPr>
          </a:p>
          <a:p>
            <a:pPr indent="-228600" lvl="0" marL="914400" rtl="0">
              <a:spcBef>
                <a:spcPts val="0"/>
              </a:spcBef>
              <a:buClr>
                <a:srgbClr val="434343"/>
              </a:buClr>
              <a:buChar char="●"/>
            </a:pPr>
            <a:r>
              <a:rPr b="1" lang="ru">
                <a:solidFill>
                  <a:srgbClr val="434343"/>
                </a:solidFill>
              </a:rPr>
              <a:t>Try[T]</a:t>
            </a:r>
            <a:r>
              <a:rPr lang="ru">
                <a:solidFill>
                  <a:srgbClr val="434343"/>
                </a:solidFill>
              </a:rPr>
              <a:t> имеет набор методов для обработки полученного результата или выброшенного исключения</a:t>
            </a:r>
          </a:p>
          <a:p>
            <a:pPr indent="0" lvl="0" marL="0" rtl="0">
              <a:spcBef>
                <a:spcPts val="0"/>
              </a:spcBef>
              <a:buNone/>
            </a:pPr>
            <a:r>
              <a:rPr lang="ru">
                <a:solidFill>
                  <a:srgbClr val="434343"/>
                </a:solidFill>
              </a:rPr>
              <a:t>	Одним из минусов </a:t>
            </a:r>
            <a:r>
              <a:rPr b="1" lang="ru">
                <a:solidFill>
                  <a:srgbClr val="434343"/>
                </a:solidFill>
              </a:rPr>
              <a:t>Try[T]</a:t>
            </a:r>
            <a:r>
              <a:rPr lang="ru">
                <a:solidFill>
                  <a:srgbClr val="434343"/>
                </a:solidFill>
              </a:rPr>
              <a:t>, является отсутствие среди методов аналога</a:t>
            </a:r>
            <a:r>
              <a:rPr b="1" lang="ru">
                <a:solidFill>
                  <a:srgbClr val="434343"/>
                </a:solidFill>
              </a:rPr>
              <a:t> finally </a:t>
            </a:r>
          </a:p>
          <a:p>
            <a:pPr indent="457200" lvl="0" marL="0" rtl="0">
              <a:spcBef>
                <a:spcPts val="0"/>
              </a:spcBef>
              <a:buNone/>
            </a:pPr>
            <a:r>
              <a:rPr lang="ru">
                <a:solidFill>
                  <a:srgbClr val="434343"/>
                </a:solidFill>
              </a:rPr>
              <a:t>В </a:t>
            </a:r>
            <a:r>
              <a:rPr b="1" lang="ru">
                <a:solidFill>
                  <a:srgbClr val="434343"/>
                </a:solidFill>
              </a:rPr>
              <a:t>Try[T] </a:t>
            </a:r>
            <a:r>
              <a:rPr lang="ru">
                <a:solidFill>
                  <a:srgbClr val="434343"/>
                </a:solidFill>
              </a:rPr>
              <a:t>невозможно перехватить фатальные ошибки, такие как OutOfMemoryException </a:t>
            </a:r>
          </a:p>
          <a:p>
            <a:pPr indent="457200" lvl="0" rtl="0">
              <a:spcBef>
                <a:spcPts val="0"/>
              </a:spcBef>
              <a:buNone/>
            </a:pPr>
            <a:r>
              <a:t/>
            </a:r>
            <a:endParaRPr>
              <a:solidFill>
                <a:srgbClr val="666666"/>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07" name="Shape 707"/>
        <p:cNvGrpSpPr/>
        <p:nvPr/>
      </p:nvGrpSpPr>
      <p:grpSpPr>
        <a:xfrm>
          <a:off x="0" y="0"/>
          <a:ext cx="0" cy="0"/>
          <a:chOff x="0" y="0"/>
          <a:chExt cx="0" cy="0"/>
        </a:xfrm>
      </p:grpSpPr>
      <p:sp>
        <p:nvSpPr>
          <p:cNvPr id="708" name="Shape 70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p:txBody>
      </p:sp>
      <p:sp>
        <p:nvSpPr>
          <p:cNvPr id="709" name="Shape 709"/>
          <p:cNvSpPr txBox="1"/>
          <p:nvPr/>
        </p:nvSpPr>
        <p:spPr>
          <a:xfrm>
            <a:off x="311700" y="1253850"/>
            <a:ext cx="5202600" cy="3346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Try[Unit]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Try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 recover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SQLException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"sql Exception"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a:t>
            </a:r>
            <a:r>
              <a:rPr lang="ru" sz="1000">
                <a:solidFill>
                  <a:srgbClr val="20999D"/>
                </a:solidFill>
                <a:latin typeface="Verdana"/>
                <a:ea typeface="Verdana"/>
                <a:cs typeface="Verdana"/>
                <a:sym typeface="Verdana"/>
              </a:rPr>
              <a:t>Exception </a:t>
            </a:r>
            <a:r>
              <a:rPr lang="ru" sz="1000">
                <a:solidFill>
                  <a:schemeClr val="dk1"/>
                </a:solidFill>
                <a:latin typeface="Verdana"/>
                <a:ea typeface="Verdana"/>
                <a:cs typeface="Verdana"/>
                <a:sym typeface="Verdana"/>
              </a:rPr>
              <a:t>=&gt;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(e.getMessage)</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"would catch even fatal exceptions"</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}.map{</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"Ooooh finally"</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13" name="Shape 713"/>
        <p:cNvGrpSpPr/>
        <p:nvPr/>
      </p:nvGrpSpPr>
      <p:grpSpPr>
        <a:xfrm>
          <a:off x="0" y="0"/>
          <a:ext cx="0" cy="0"/>
          <a:chOff x="0" y="0"/>
          <a:chExt cx="0" cy="0"/>
        </a:xfrm>
      </p:grpSpPr>
      <p:sp>
        <p:nvSpPr>
          <p:cNvPr id="714" name="Shape 71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Задания</a:t>
            </a:r>
          </a:p>
        </p:txBody>
      </p:sp>
      <p:sp>
        <p:nvSpPr>
          <p:cNvPr id="715" name="Shape 715"/>
          <p:cNvSpPr txBox="1"/>
          <p:nvPr/>
        </p:nvSpPr>
        <p:spPr>
          <a:xfrm>
            <a:off x="311700" y="2177700"/>
            <a:ext cx="5067600" cy="2898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object </a:t>
            </a:r>
            <a:r>
              <a:rPr lang="ru" sz="1000">
                <a:solidFill>
                  <a:schemeClr val="dk1"/>
                </a:solidFill>
                <a:latin typeface="Verdana"/>
                <a:ea typeface="Verdana"/>
                <a:cs typeface="Verdana"/>
                <a:sym typeface="Verdana"/>
              </a:rPr>
              <a:t>PrintGreetings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Greeting(msg: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val </a:t>
            </a:r>
            <a:r>
              <a:rPr i="1" lang="ru" sz="1000">
                <a:solidFill>
                  <a:srgbClr val="660E7A"/>
                </a:solidFill>
                <a:latin typeface="Verdana"/>
                <a:ea typeface="Verdana"/>
                <a:cs typeface="Verdana"/>
                <a:sym typeface="Verdana"/>
              </a:rPr>
              <a:t>data </a:t>
            </a:r>
            <a:r>
              <a:rPr lang="ru" sz="1000">
                <a:solidFill>
                  <a:schemeClr val="dk1"/>
                </a:solidFill>
                <a:latin typeface="Verdana"/>
                <a:ea typeface="Verdana"/>
                <a:cs typeface="Verdana"/>
                <a:sym typeface="Verdana"/>
              </a:rPr>
              <a:t>= Array(Greeting(</a:t>
            </a:r>
            <a:r>
              <a:rPr b="1" lang="ru" sz="1000">
                <a:solidFill>
                  <a:srgbClr val="008000"/>
                </a:solidFill>
                <a:latin typeface="Verdana"/>
                <a:ea typeface="Verdana"/>
                <a:cs typeface="Verdana"/>
                <a:sym typeface="Verdana"/>
              </a:rPr>
              <a:t>"Hi"</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"Hello"</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morning"</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afternoon"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printGreetings()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(i &lt;- </a:t>
            </a:r>
            <a:r>
              <a:rPr lang="ru" sz="1000">
                <a:solidFill>
                  <a:srgbClr val="0000FF"/>
                </a:solidFill>
                <a:latin typeface="Verdana"/>
                <a:ea typeface="Verdana"/>
                <a:cs typeface="Verdana"/>
                <a:sym typeface="Verdana"/>
              </a:rPr>
              <a:t>0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data</a:t>
            </a:r>
            <a:r>
              <a:rPr lang="ru" sz="1000">
                <a:solidFill>
                  <a:schemeClr val="dk1"/>
                </a:solidFill>
                <a:latin typeface="Verdana"/>
                <a:ea typeface="Verdana"/>
                <a:cs typeface="Verdana"/>
                <a:sym typeface="Verdana"/>
              </a:rPr>
              <a:t>(i).msg)</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PrintGreetings.</a:t>
            </a:r>
            <a:r>
              <a:rPr i="1" lang="ru" sz="1000">
                <a:solidFill>
                  <a:schemeClr val="dk1"/>
                </a:solidFill>
                <a:latin typeface="Verdana"/>
                <a:ea typeface="Verdana"/>
                <a:cs typeface="Verdana"/>
                <a:sym typeface="Verdana"/>
              </a:rPr>
              <a:t>printGreetings</a:t>
            </a:r>
            <a:r>
              <a:rPr lang="ru" sz="1000">
                <a:solidFill>
                  <a:schemeClr val="dk1"/>
                </a:solidFill>
                <a:latin typeface="Verdana"/>
                <a:ea typeface="Verdana"/>
                <a:cs typeface="Verdana"/>
                <a:sym typeface="Verdana"/>
              </a:rPr>
              <a:t>()</a:t>
            </a:r>
          </a:p>
        </p:txBody>
      </p:sp>
      <p:sp>
        <p:nvSpPr>
          <p:cNvPr id="716" name="Shape 716"/>
          <p:cNvSpPr txBox="1"/>
          <p:nvPr/>
        </p:nvSpPr>
        <p:spPr>
          <a:xfrm>
            <a:off x="311700" y="917525"/>
            <a:ext cx="8478900" cy="1185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Обработать исключения </a:t>
            </a:r>
          </a:p>
          <a:p>
            <a:pPr lvl="0" rtl="0">
              <a:spcBef>
                <a:spcPts val="0"/>
              </a:spcBef>
              <a:buNone/>
            </a:pPr>
            <a:r>
              <a:rPr lang="ru">
                <a:solidFill>
                  <a:srgbClr val="434343"/>
                </a:solidFill>
              </a:rPr>
              <a:t>	Код ниже может породить несколько исключительных ситуаций. Внутри метода </a:t>
            </a:r>
            <a:r>
              <a:rPr b="1" lang="ru">
                <a:solidFill>
                  <a:srgbClr val="434343"/>
                </a:solidFill>
              </a:rPr>
              <a:t>printGreetings </a:t>
            </a:r>
            <a:r>
              <a:rPr lang="ru">
                <a:solidFill>
                  <a:srgbClr val="434343"/>
                </a:solidFill>
              </a:rPr>
              <a:t>нужно написать обработчик для каждого конкретного типа исключения. Обработчик должен выводить текстовое описание ошибки. Счетчик в методе должен пройти все значения от 0 до 10</a:t>
            </a: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20" name="Shape 720"/>
        <p:cNvGrpSpPr/>
        <p:nvPr/>
      </p:nvGrpSpPr>
      <p:grpSpPr>
        <a:xfrm>
          <a:off x="0" y="0"/>
          <a:ext cx="0" cy="0"/>
          <a:chOff x="0" y="0"/>
          <a:chExt cx="0" cy="0"/>
        </a:xfrm>
      </p:grpSpPr>
      <p:sp>
        <p:nvSpPr>
          <p:cNvPr id="721" name="Shape 7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22" name="Shape 722"/>
          <p:cNvSpPr txBox="1"/>
          <p:nvPr/>
        </p:nvSpPr>
        <p:spPr>
          <a:xfrm>
            <a:off x="311700" y="1108600"/>
            <a:ext cx="8520600" cy="25857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 </a:t>
            </a:r>
            <a:r>
              <a:rPr lang="ru">
                <a:solidFill>
                  <a:srgbClr val="434343"/>
                </a:solidFill>
              </a:rPr>
              <a:t>механизм языка, позволяющий описать новый класс на основе уже существующего (родительского, базового) класса или интерфейса</a:t>
            </a:r>
          </a:p>
          <a:p>
            <a:pPr indent="0" lvl="0" marL="0" rtl="0">
              <a:spcBef>
                <a:spcPts val="0"/>
              </a:spcBef>
              <a:buNone/>
            </a:pPr>
            <a:r>
              <a:rPr lang="ru" sz="1800">
                <a:solidFill>
                  <a:srgbClr val="434343"/>
                </a:solidFill>
              </a:rPr>
              <a:t>Абстракция - </a:t>
            </a:r>
            <a:r>
              <a:rPr lang="ru">
                <a:solidFill>
                  <a:srgbClr val="434343"/>
                </a:solidFill>
              </a:rPr>
              <a:t>механизм языка позволяющий выделять концептуальные особенности объекта или класса. Обычно абстракция реализуется через интерфейсы и трейты</a:t>
            </a:r>
          </a:p>
          <a:p>
            <a:pPr indent="0" lvl="0" marL="0" rtl="0">
              <a:spcBef>
                <a:spcPts val="0"/>
              </a:spcBef>
              <a:buNone/>
            </a:pPr>
            <a:r>
              <a:rPr lang="ru" sz="1800">
                <a:solidFill>
                  <a:srgbClr val="434343"/>
                </a:solidFill>
              </a:rPr>
              <a:t>Инкапсуляция - </a:t>
            </a:r>
            <a:r>
              <a:rPr lang="ru">
                <a:solidFill>
                  <a:srgbClr val="434343"/>
                </a:solidFill>
              </a:rPr>
              <a:t>разграничение доступа членов классов к членам друг друга</a:t>
            </a:r>
          </a:p>
          <a:p>
            <a:pPr indent="0" lvl="0" marL="0" rtl="0">
              <a:spcBef>
                <a:spcPts val="0"/>
              </a:spcBef>
              <a:buNone/>
            </a:pPr>
            <a:r>
              <a:rPr lang="ru" sz="1800">
                <a:solidFill>
                  <a:srgbClr val="434343"/>
                </a:solidFill>
              </a:rPr>
              <a:t>Полиморфизм - </a:t>
            </a:r>
            <a:r>
              <a:rPr lang="ru">
                <a:solidFill>
                  <a:srgbClr val="434343"/>
                </a:solidFill>
              </a:rPr>
              <a:t>это, </a:t>
            </a:r>
            <a:r>
              <a:rPr lang="ru">
                <a:solidFill>
                  <a:srgbClr val="434343"/>
                </a:solidFill>
              </a:rPr>
              <a:t>в общем смысле, это способность функций менять свое поведение. Функции могут менять способ обработки одних и тех же параметров (subtype polymorphizm) или менять набор и типы обрабатываемых параметров (ad-hoc, pаrametriс polymorphizm)</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