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Merge_sort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ru.wikipedia.org/wiki/%D0%A0%D0%B0%D0%B7%D1%80%D0%B0%D0%B1%D0%BE%D1%82%D0%BA%D0%B0_%D1%87%D0%B5%D1%80%D0%B5%D0%B7_%D1%82%D0%B5%D1%81%D1%82%D0%B8%D1%80%D0%BE%D0%B2%D0%B0%D0%BD%D0%B8%D0%B5" TargetMode="External"/><Relationship Id="rId4" Type="http://schemas.openxmlformats.org/officeDocument/2006/relationships/hyperlink" Target="http://www.scalatest.org/user_guide/tests_as_specifications" TargetMode="External"/><Relationship Id="rId5" Type="http://schemas.openxmlformats.org/officeDocument/2006/relationships/hyperlink" Target="http://martinfowler.com/articles/mocksArentStubs.html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://www.scalatest.org/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ocs.oracle.com/javase/tutorial/essential/exceptions/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descr="gerb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descr="gerb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75" y="849700"/>
            <a:ext cx="5629725" cy="4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219475"/>
            <a:ext cx="5793600" cy="3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scala.collection.mutable.HashSet[Any]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"This is a string"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string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732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number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'c'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character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boolean value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printContent _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the main function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Iterator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[Any] = set.toIterator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iter)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1118425"/>
            <a:ext cx="85206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Скала имеет продвинутую систему вывода типов. Это значит, что если выражение строится на основе структур с известными типа, то компилятор сам сможет определить тип возвращаемого результата.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членов коллекций, арифметических и др. операций компилятор определит типа, как ближайший общий родитель (см. схему выше)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Разработчик должен воспринимать систему типов, как возможность, воспользовавшись компилятором, доказать правильность, написанного кода.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516175"/>
            <a:ext cx="4599900" cy="25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calculateSomething()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convert operands into their nearest common ancestor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for each operation individually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type conversion is left associative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use view to convert Int and Long into float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943475"/>
            <a:ext cx="18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1775675"/>
            <a:ext cx="4599900" cy="16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List[Float](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fullNotionFunction():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shortNotion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shortNotionFunction() = shortNotion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943475"/>
            <a:ext cx="852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Синтаксический сахар, связанный с выводом типов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1118425"/>
            <a:ext cx="85206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Когда вывод типов не работает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неизвестен как минимум один из типов участвующий в операции. Т.е. вот так, например,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у рекурсивных функции, не указан явно возвращаемый тип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входных атрибутов функций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25900" y="2300775"/>
            <a:ext cx="5723100" cy="86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Нельзя, тип X неопределен ( хотя есть языки в которых это сработает)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x =&gt; x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a так можно. Так мы определили функцию, identity для Int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x:Int =&gt; x}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  <a:r>
              <a:rPr lang="ru" sz="3000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Задания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1700" y="1118425"/>
            <a:ext cx="85206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Объяснить вывод типов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lectures.types.TypeInference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Исправить компиляцию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	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FixCompile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11700" y="2537375"/>
            <a:ext cx="8520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В скале есть выражение  - ???. Объясните, что делает метод и почему выражение ниже компилируется.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11700" y="3101500"/>
            <a:ext cx="5723100" cy="25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someFunction(prm1: Int, prm2: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Option[Int]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1700" y="3867625"/>
            <a:ext cx="4993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компонентам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rb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a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Определения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0" y="1624475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11700" y="26064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11700" y="36016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311700" y="43656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Значением функции, является значение последнего в ней выражения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3206425"/>
            <a:ext cx="5273100" cy="18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11700" y="18360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1073500"/>
            <a:ext cx="85206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одной переменной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функции одной переменной определены комбинаторы функций </a:t>
            </a:r>
            <a:r>
              <a:rPr b="1" lang="ru">
                <a:solidFill>
                  <a:srgbClr val="434343"/>
                </a:solidFill>
              </a:rPr>
              <a:t>compose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andThen. </a:t>
            </a:r>
            <a:r>
              <a:rPr lang="ru">
                <a:solidFill>
                  <a:srgbClr val="434343"/>
                </a:solidFill>
              </a:rPr>
              <a:t>Комбинаторы  - это функции, позволяющие объединить 2 и более функций в одну. При этом комбинаторы задают последовательность, в которой будут выполняться тела, комбинируемых функций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compose[A](g : scala.Function1[A, T1]) : scala.Function1[A, R]  - </a:t>
            </a:r>
            <a:r>
              <a:rPr lang="ru">
                <a:solidFill>
                  <a:srgbClr val="434343"/>
                </a:solidFill>
              </a:rPr>
              <a:t>принимает функцию, которая будет выполнена перед текущей. Результат переданной функции будет передан на вход текущей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andThen[A](g : scala.Function1[R, A]) : scala.Function1[T1, A] - </a:t>
            </a:r>
            <a:r>
              <a:rPr lang="ru">
                <a:solidFill>
                  <a:srgbClr val="434343"/>
                </a:solidFill>
              </a:rPr>
              <a:t>аналогична compose, но переданная функия будет выполнена после текущей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1700" y="3564675"/>
            <a:ext cx="4820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 = (int: Int) =&gt; int *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show(int: Int)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s"Square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//val powAndShow  = pow compose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  = pow andThen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11700" y="10735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Функции нескольких переменных не имею комбинаторов, аналогичных функциям одной переменно. Для того, что бы иметь возможность комбинировать функции нескольких переменных, необходимо свести их к функции одной переменной. Это можно сделать 2-я способами. Рассмотрим их на примере функции от 2-х переменных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curried : scala.Function1[T1, scala.Function1[T2, R]]</a:t>
            </a:r>
            <a:r>
              <a:rPr lang="ru">
                <a:solidFill>
                  <a:srgbClr val="434343"/>
                </a:solidFill>
              </a:rPr>
              <a:t>  - каррирует функцию. Т.е. возвращает функцию, которая на вход принимет первый параметр, а на выход возвращает функцию, принимающую второй параметр исходной функции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tupled : scala.Function1[scala.Tuple2[T1, T2], R] - </a:t>
            </a:r>
            <a:r>
              <a:rPr lang="ru">
                <a:solidFill>
                  <a:srgbClr val="434343"/>
                </a:solidFill>
              </a:rPr>
              <a:t>объединяет все параметры функции в один параметр в виде scala Tuple. Мы рассмотрим этот метод чуть позже, когда будем изучать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Композировать функции удобно, когда есть набор стандартных функций, которые нужно выполнить в определенном порядке. Композиция функций позволяет писать очень выразительный код и часто применяется для написания DSL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1700" y="1073500"/>
            <a:ext cx="8520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Представим, что перед выполнением функции multiply нам надо распечатать входные параметры. Для этого воспользуемся композицией функций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00" y="2060475"/>
            <a:ext cx="4679100" cy="29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multiply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(i:Int, j: Int) =&gt; i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setOperand  =  multiply.curried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printOperand[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s"operand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 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printResult[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s"And a result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executeWith[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mulitplyWithPrinter(i: Int, j: Int)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((printOperand[Int] _ andThen setOperand)(i) compose printOperand[Int] andThen printResult)(j)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((printOperand[Int] _ andThen setOperand)(i)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породит функцию (j : Int) =&gt;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println(s"operand is 10"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(j) =&gt; 10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Функции. Задания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11700" y="1079299"/>
            <a:ext cx="78816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Подсчитать числа Фибоначчи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Дана заготовка наивной реализации подсчета чисел Фибоначи. Необходимо исправить код и вывести 9-ое число Фибоначи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lectures.functions.Fibonacci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Реализовать более эффективный способ вычисления чисел Фибоначчи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lectures.functions.Fibonacci2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Освоить каррирование и функции высшего порядка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lectures.functions.Computation, lectures.functions.CurriedComputation,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lectures.functions.FunctionalComputation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Воспользоваться композицией функций для написания простого DB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lectures.functions.SQLAPI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Операторы. Задания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1700" y="1053950"/>
            <a:ext cx="78816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lectures.operators.Competition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Допишите программу из </a:t>
            </a:r>
            <a:r>
              <a:rPr b="1" lang="ru">
                <a:solidFill>
                  <a:srgbClr val="434343"/>
                </a:solidFill>
              </a:rPr>
              <a:t>lectures.operators.EvaluateOptimization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предыдущей задачи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Cопоставление с образцом(pattern matching) - удобный способ ветвления логики приложения. Чаще всего операция сопоставления выглядит примерно вот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match, </a:t>
            </a:r>
            <a:r>
              <a:rPr lang="ru">
                <a:solidFill>
                  <a:srgbClr val="434343"/>
                </a:solidFill>
              </a:rPr>
              <a:t>указанный после переменной, указывает на начало операции сопоставления, а ключевые слова </a:t>
            </a:r>
            <a:r>
              <a:rPr b="1" lang="ru">
                <a:solidFill>
                  <a:srgbClr val="434343"/>
                </a:solidFill>
              </a:rPr>
              <a:t>case </a:t>
            </a:r>
            <a:r>
              <a:rPr lang="ru">
                <a:solidFill>
                  <a:srgbClr val="434343"/>
                </a:solidFill>
              </a:rPr>
              <a:t>определяют образцы, с которыми производиться сопоставление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этом примере будет выбрана ветка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Оператор сопоставления  - это полноценное выражение, имеющее возвращаемый тип, определяемы компилятором, как ближайший общий предок для значений всех веток. В данном случае </a:t>
            </a:r>
            <a:r>
              <a:rPr b="1" lang="ru">
                <a:solidFill>
                  <a:srgbClr val="434343"/>
                </a:solidFill>
              </a:rPr>
              <a:t>stringValue </a:t>
            </a:r>
            <a:r>
              <a:rPr lang="ru">
                <a:solidFill>
                  <a:srgbClr val="434343"/>
                </a:solidFill>
              </a:rPr>
              <a:t>- будет равно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11700" y="1608275"/>
            <a:ext cx="5476800" cy="156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By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exhaustive(исчерпывающий), это значит, что если подходящая ветка обязательно должна быть определена, иначе произойдет исключительная ситуация (Exception).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11700" y="225785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error, no matching case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Возможности Pattern matching в scala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значению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типу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дополнительные IF внутри case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объединение нескольких case в один с помощью </a:t>
            </a:r>
            <a:r>
              <a:rPr b="1" lang="ru">
                <a:solidFill>
                  <a:srgbClr val="434343"/>
                </a:solidFill>
              </a:rPr>
              <a:t>|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объявление синонима сопоставленному образцу c помощью </a:t>
            </a:r>
            <a:r>
              <a:rPr b="1" lang="ru">
                <a:solidFill>
                  <a:srgbClr val="434343"/>
                </a:solidFill>
              </a:rPr>
              <a:t>@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с regexp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задание области определения для PartialFunction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использование функций экстаркторов(unapply)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11700" y="3149150"/>
            <a:ext cx="6325500" cy="18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Any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"exact match"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"type match, does the same as the previous case"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"won't match, because c is a 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everything @ 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(everything)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кейс классов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311700" y="1577425"/>
            <a:ext cx="5686200" cy="23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Address(city: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country: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street: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building: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"Moscow"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"Kremlin"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whiteHouse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"Washington DC"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"Pennsylvania Avenue"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inRussian@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(inRussian.city)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inUSA@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(inUSA.city)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somewhereElse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"Terra incognita!"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коллекций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Сопоставление с образцом работает для коллекций и кейс классов благодаря методу unapply в объектах компаньонах. Подробнее этот механизм рассмотрен чуть ниже в разделе, посвященном объектам.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351150" y="1526700"/>
            <a:ext cx="5686200" cy="21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print list in reverse 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100500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[Int]): Unit = list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tail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printList(tail)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TODO fix compilation warning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matching. Задания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Разберите вещи по коробкам, воспользовавшись pattern matching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434343"/>
                </a:solidFill>
              </a:rPr>
              <a:t>lectures.matching.SortingStuff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Понятие partial function пришло из математики.  Оно обозначает функцию, для которой область определения содержит лишь часть числовой прямой. В scala, partial function обозначает функцию, для которой область определения вычисляется.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PartialFunction - это функция одного аргумента (Function1)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311699" y="2462250"/>
            <a:ext cx="6169500" cy="25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from package scala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PartialFunction[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scala.AnyRef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scala.Function1[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 =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PartialFunction[Int, String]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apply(d: Int)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isDefinedAt(d: Int) = d !=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despite the fact, that isDefinedAt == false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we still can apply a function to an argument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the same as pf.apply(0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11700" y="1053950"/>
            <a:ext cx="85206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 выше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apply(d: Int) -  </a:t>
            </a:r>
            <a:r>
              <a:rPr lang="ru">
                <a:solidFill>
                  <a:srgbClr val="434343"/>
                </a:solidFill>
              </a:rPr>
              <a:t>метод, который будет выполнен при вызове функции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isDefinedAt(d: Int)  - </a:t>
            </a:r>
            <a:r>
              <a:rPr lang="ru">
                <a:solidFill>
                  <a:srgbClr val="434343"/>
                </a:solidFill>
              </a:rPr>
              <a:t>метод, вычисляющий область определения функции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partial function есть сокращенная запись. 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Не путайте сокращенную запись PartialFunction с pattern Matching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11699" y="2284700"/>
            <a:ext cx="6169500" cy="18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It does the same but using pattern matching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pf2: PartialFunction[Int,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d: Int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 !=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Still error! But another one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 lift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lift </a:t>
            </a:r>
            <a:r>
              <a:rPr lang="ru">
                <a:solidFill>
                  <a:srgbClr val="434343"/>
                </a:solidFill>
              </a:rPr>
              <a:t>превращает </a:t>
            </a:r>
            <a:r>
              <a:rPr b="1" lang="ru">
                <a:solidFill>
                  <a:srgbClr val="434343"/>
                </a:solidFill>
              </a:rPr>
              <a:t>PartialFunction[-A, +B]</a:t>
            </a:r>
            <a:r>
              <a:rPr lang="ru">
                <a:solidFill>
                  <a:srgbClr val="434343"/>
                </a:solidFill>
              </a:rPr>
              <a:t> в </a:t>
            </a:r>
            <a:r>
              <a:rPr b="1" lang="ru">
                <a:solidFill>
                  <a:srgbClr val="434343"/>
                </a:solidFill>
              </a:rPr>
              <a:t>scala.Function1[A, scala.Option[B]]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избавляет от необходимости проверять isDefined каждый раз, перед вызовом partial function.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PartialFunction активно применяется в scala.collection. 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11699" y="1988750"/>
            <a:ext cx="6169500" cy="7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 = 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pf2.lift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11699" y="3225775"/>
            <a:ext cx="6169500" cy="17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pf, pf2)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//list.isDefinedAt(pf _) // no such signature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strange method in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List[Any] -&gt; List[Int]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list.collect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functions. Задания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Помогите реализовать авторизацию.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lectures.functions.Authentication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элементы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затем реализовать тоже самое с помощью reduceLeft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//Интервал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 Задания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1700" y="1231699"/>
            <a:ext cx="78816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класс MyList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lectures.collections.MyListImpl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Избавитьcя от NPE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</a:t>
            </a:r>
            <a:r>
              <a:rPr b="1" lang="ru" sz="1800">
                <a:solidFill>
                  <a:srgbClr val="434343"/>
                </a:solidFill>
              </a:rPr>
              <a:t>OptionVsNPE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>
                <a:solidFill>
                  <a:srgbClr val="666666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lectures.collections.MergeSortImpl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11700" y="1166700"/>
            <a:ext cx="8520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синтаксический сахар, предназначенный для повышения читаемости кода, в случаях, когда необходимо проитерироваться по одной или более коллекциям. FC, зависимости от ситуации, может заменить </a:t>
            </a:r>
            <a:r>
              <a:rPr b="1" lang="ru">
                <a:solidFill>
                  <a:srgbClr val="434343"/>
                </a:solidFill>
              </a:rPr>
              <a:t>foreach, map, flatMap, filter </a:t>
            </a:r>
            <a:r>
              <a:rPr lang="ru">
                <a:solidFill>
                  <a:srgbClr val="434343"/>
                </a:solidFill>
              </a:rPr>
              <a:t>или</a:t>
            </a:r>
            <a:r>
              <a:rPr b="1" lang="ru">
                <a:solidFill>
                  <a:srgbClr val="434343"/>
                </a:solidFill>
              </a:rPr>
              <a:t> withFilter.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На самом деле почти все циклы </a:t>
            </a:r>
            <a:r>
              <a:rPr b="1" lang="ru">
                <a:solidFill>
                  <a:srgbClr val="434343"/>
                </a:solidFill>
              </a:rPr>
              <a:t>for</a:t>
            </a:r>
            <a:r>
              <a:rPr lang="ru">
                <a:solidFill>
                  <a:srgbClr val="434343"/>
                </a:solidFill>
              </a:rPr>
              <a:t> в скале  - это трансформированные функции.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Если мы пишем цикл по одной или нескольким коллекциям без </a:t>
            </a:r>
            <a:r>
              <a:rPr b="1" lang="ru">
                <a:solidFill>
                  <a:srgbClr val="434343"/>
                </a:solidFill>
              </a:rPr>
              <a:t>yield, </a:t>
            </a:r>
            <a:r>
              <a:rPr lang="ru">
                <a:solidFill>
                  <a:srgbClr val="434343"/>
                </a:solidFill>
              </a:rPr>
              <a:t>этот цикл превратится в несколько методов </a:t>
            </a:r>
            <a:r>
              <a:rPr b="1" lang="ru">
                <a:solidFill>
                  <a:srgbClr val="434343"/>
                </a:solidFill>
              </a:rPr>
              <a:t>foreach. </a:t>
            </a:r>
            <a:r>
              <a:rPr lang="ru">
                <a:solidFill>
                  <a:srgbClr val="434343"/>
                </a:solidFill>
              </a:rPr>
              <a:t>Если в цикле присутствует </a:t>
            </a:r>
            <a:r>
              <a:rPr b="1" lang="ru">
                <a:solidFill>
                  <a:srgbClr val="434343"/>
                </a:solidFill>
              </a:rPr>
              <a:t>IF, </a:t>
            </a:r>
            <a:r>
              <a:rPr lang="ru">
                <a:solidFill>
                  <a:srgbClr val="434343"/>
                </a:solidFill>
              </a:rPr>
              <a:t>то вместо foreach будет использован </a:t>
            </a:r>
            <a:r>
              <a:rPr b="1" lang="ru">
                <a:solidFill>
                  <a:srgbClr val="434343"/>
                </a:solidFill>
              </a:rPr>
              <a:t>withFilter </a:t>
            </a:r>
            <a:r>
              <a:rPr lang="ru">
                <a:solidFill>
                  <a:srgbClr val="434343"/>
                </a:solidFill>
              </a:rPr>
              <a:t>или </a:t>
            </a:r>
            <a:r>
              <a:rPr b="1" lang="ru">
                <a:solidFill>
                  <a:srgbClr val="434343"/>
                </a:solidFill>
              </a:rPr>
              <a:t>filter, </a:t>
            </a:r>
            <a:r>
              <a:rPr lang="ru">
                <a:solidFill>
                  <a:srgbClr val="434343"/>
                </a:solidFill>
              </a:rPr>
              <a:t>если</a:t>
            </a:r>
            <a:r>
              <a:rPr b="1" lang="ru">
                <a:solidFill>
                  <a:srgbClr val="434343"/>
                </a:solidFill>
              </a:rPr>
              <a:t> withFilter </a:t>
            </a:r>
            <a:r>
              <a:rPr lang="ru">
                <a:solidFill>
                  <a:srgbClr val="434343"/>
                </a:solidFill>
              </a:rPr>
              <a:t>не доступен для данной коллекции.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Важно понимать различия между </a:t>
            </a:r>
            <a:r>
              <a:rPr b="1" lang="ru">
                <a:solidFill>
                  <a:srgbClr val="434343"/>
                </a:solidFill>
              </a:rPr>
              <a:t>withFilter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filter</a:t>
            </a:r>
            <a:r>
              <a:rPr lang="ru">
                <a:solidFill>
                  <a:srgbClr val="434343"/>
                </a:solidFill>
              </a:rPr>
              <a:t>. </a:t>
            </a:r>
            <a:r>
              <a:rPr b="1" lang="ru">
                <a:solidFill>
                  <a:srgbClr val="434343"/>
                </a:solidFill>
              </a:rPr>
              <a:t>withFilter </a:t>
            </a:r>
            <a:r>
              <a:rPr lang="ru">
                <a:solidFill>
                  <a:srgbClr val="434343"/>
                </a:solidFill>
              </a:rPr>
              <a:t>не применяет фильтр сразу, а создает инстанс </a:t>
            </a:r>
            <a:r>
              <a:rPr b="1" lang="ru">
                <a:solidFill>
                  <a:srgbClr val="434343"/>
                </a:solidFill>
              </a:rPr>
              <a:t>WithFilter[T]</a:t>
            </a:r>
            <a:r>
              <a:rPr lang="ru">
                <a:solidFill>
                  <a:srgbClr val="434343"/>
                </a:solidFill>
              </a:rPr>
              <a:t>, который применяет функции фильтрации по требованию. Это значит, что если в фильтре была использована переменная, которая поменялась в процессе обхода, то результат фильтрации, зависящий от нее тоже поменяется. В случае метода </a:t>
            </a:r>
            <a:r>
              <a:rPr b="1" lang="ru">
                <a:solidFill>
                  <a:srgbClr val="434343"/>
                </a:solidFill>
              </a:rPr>
              <a:t>filter</a:t>
            </a:r>
            <a:r>
              <a:rPr lang="ru">
                <a:solidFill>
                  <a:srgbClr val="434343"/>
                </a:solidFill>
              </a:rPr>
              <a:t> это не так, т.к. он будет применен сразу и один раз</a:t>
            </a:r>
            <a:r>
              <a:rPr b="1" lang="ru">
                <a:solidFill>
                  <a:srgbClr val="434343"/>
                </a:solidFill>
              </a:rPr>
              <a:t>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11700" y="1177775"/>
            <a:ext cx="8520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81049" y="1718875"/>
            <a:ext cx="6159900" cy="24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"препод"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adjective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"глупый"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"старый"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"глухой"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verb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"храпел"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"нудел"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"заболел"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noun; a &lt;- adjective; v &lt;- verb)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превратится 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11700" y="1177775"/>
            <a:ext cx="852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311699" y="1677600"/>
            <a:ext cx="6159900" cy="329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&lt;- adjective; v &lt;- verb)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noTeacher = 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noun.withFilter(_ =&gt; 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noun.filter(_ =&gt; 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11700" y="1177775"/>
            <a:ext cx="8520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в цикл должен вернуть какое-либо значение, перед телом цикла ставят ключевое слово yield. В этом случае foreach нам уже не поможет, т.к. он возвращает тип </a:t>
            </a:r>
            <a:r>
              <a:rPr b="1" lang="ru">
                <a:solidFill>
                  <a:srgbClr val="434343"/>
                </a:solidFill>
              </a:rPr>
              <a:t>Unit. </a:t>
            </a:r>
            <a:r>
              <a:rPr lang="ru">
                <a:solidFill>
                  <a:srgbClr val="434343"/>
                </a:solidFill>
              </a:rPr>
              <a:t>На помощь приходят методы</a:t>
            </a:r>
            <a:r>
              <a:rPr b="1" lang="ru">
                <a:solidFill>
                  <a:srgbClr val="434343"/>
                </a:solidFill>
              </a:rPr>
              <a:t> map</a:t>
            </a:r>
            <a:r>
              <a:rPr lang="ru">
                <a:solidFill>
                  <a:srgbClr val="434343"/>
                </a:solidFill>
              </a:rPr>
              <a:t> и</a:t>
            </a:r>
            <a:r>
              <a:rPr b="1" lang="ru">
                <a:solidFill>
                  <a:srgbClr val="434343"/>
                </a:solidFill>
              </a:rPr>
              <a:t> flatMap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11699" y="2258925"/>
            <a:ext cx="6159900" cy="27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"препод"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adjective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"глупый"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"старый"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"глухой"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verb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"храпел"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"нудел"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"заболел"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a &lt;- adjective; v &lt;- verb)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yiled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превратится 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noun.withFilter(_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).flatMap { n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adjective.flatMap { a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verb.map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}}}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 FC. Задания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11700" y="1177775"/>
            <a:ext cx="8520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Перепишите код в соответствии с условиями задачи.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lang="ru" sz="1800">
                <a:solidFill>
                  <a:srgbClr val="666666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lectures.collections.comprehension.Couriers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311700" y="1177775"/>
            <a:ext cx="85206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Tuples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Tuple или кортеж или record -  это упорядоченный список элементов. Каждый член списка может иметь свой тип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В scala, tuple - это кейс класс типа </a:t>
            </a:r>
            <a:r>
              <a:rPr b="1" lang="ru">
                <a:solidFill>
                  <a:srgbClr val="434343"/>
                </a:solidFill>
              </a:rPr>
              <a:t>Tuple1[T1] - Tuple22[T1,T2… T22]</a:t>
            </a:r>
            <a:r>
              <a:rPr lang="ru">
                <a:solidFill>
                  <a:srgbClr val="434343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создания tuple, начиная с Tuple2, достаточно заключить несколько элементов в круглые скобки, разделив их запятыми.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доступа к членам tuple автоматически генерируются методы- аксессоры _n, где n  - это порядковый номер член tuple. Нумерация начинается с 1.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Другие полезные функции tuple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productPrefix - строка сожержащая имя класса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productIterator - итератор, которым можно пройти по порядку все члены tuple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productArity - размернось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productElement(idx: Int): Any -  получает idx-ый член tuple, при этом информация о типе теряется. Если члена с таим индексом нет, мы получим </a:t>
            </a:r>
            <a:r>
              <a:rPr b="1" lang="ru">
                <a:solidFill>
                  <a:srgbClr val="434343"/>
                </a:solidFill>
              </a:rPr>
              <a:t>IndexOutOfBoundsException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11700" y="1177775"/>
            <a:ext cx="8520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Tuples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11699" y="1627775"/>
            <a:ext cx="6159900" cy="262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 =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Tuple1(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tpl2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tpl2i2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tpl3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[Long])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tpl4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[Long], (x: Int)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tpl1.productPrefix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tpl4.productPrefix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tpl1.productIterator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tpl1.productArity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would throw IndexOutOfBoundsException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//tpl1.productElement(2)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Модификаторы доступа могут быть дополнительно специфицированы контекстом (scoped)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описание,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классов,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одно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Чем полезны объекты-компаньоны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объекте-компаньоне удобно задавать статические данные, доступные всем инстансам этого типа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apply используют, как фабрику объектов данного типа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используют для декомпозиции объектов в операторе присвоения и pattern mathcing -ге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имплиситы, определенные в объекте компаньоне, доступны внутри класса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311700" y="1167425"/>
            <a:ext cx="8263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по умолчанию публичный </a:t>
            </a:r>
            <a:r>
              <a:rPr b="1" lang="ru">
                <a:solidFill>
                  <a:srgbClr val="434343"/>
                </a:solidFill>
              </a:rPr>
              <a:t>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</a:t>
            </a:r>
            <a:r>
              <a:rPr b="1" lang="ru">
                <a:solidFill>
                  <a:srgbClr val="434343"/>
                </a:solidFill>
              </a:rPr>
              <a:t>equals </a:t>
            </a:r>
            <a:r>
              <a:rPr lang="ru">
                <a:solidFill>
                  <a:srgbClr val="434343"/>
                </a:solidFill>
              </a:rPr>
              <a:t>и</a:t>
            </a:r>
            <a:r>
              <a:rPr b="1" lang="ru">
                <a:solidFill>
                  <a:srgbClr val="434343"/>
                </a:solidFill>
              </a:rPr>
              <a:t> toString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</a:t>
            </a:r>
            <a:r>
              <a:rPr b="1" lang="ru">
                <a:solidFill>
                  <a:srgbClr val="434343"/>
                </a:solidFill>
              </a:rPr>
              <a:t>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11700" y="1056150"/>
            <a:ext cx="85206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 apply мы уже встречались в </a:t>
            </a:r>
            <a:r>
              <a:rPr b="1" lang="ru">
                <a:solidFill>
                  <a:srgbClr val="434343"/>
                </a:solidFill>
              </a:rPr>
              <a:t>lectures.functions.AuthenticationDomain.scala</a:t>
            </a:r>
            <a:r>
              <a:rPr lang="ru">
                <a:solidFill>
                  <a:srgbClr val="434343"/>
                </a:solidFill>
              </a:rPr>
              <a:t>. Например, для класса </a:t>
            </a:r>
            <a:r>
              <a:rPr b="1" lang="ru">
                <a:solidFill>
                  <a:srgbClr val="434343"/>
                </a:solidFill>
              </a:rPr>
              <a:t>CardCredentials</a:t>
            </a:r>
            <a:r>
              <a:rPr lang="ru">
                <a:solidFill>
                  <a:srgbClr val="434343"/>
                </a:solidFill>
              </a:rPr>
              <a:t> нам необходимо генерировать карты со случайными номерами. Вместо того, что бы повторять этот код везде, где он нужен, мы переносим его в метод</a:t>
            </a:r>
            <a:r>
              <a:rPr b="1" lang="ru">
                <a:solidFill>
                  <a:srgbClr val="434343"/>
                </a:solidFill>
              </a:rPr>
              <a:t> apply.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Если любой объект(не обязательно объект-компаньон) имеет метод </a:t>
            </a:r>
            <a:r>
              <a:rPr b="1" lang="ru">
                <a:solidFill>
                  <a:srgbClr val="434343"/>
                </a:solidFill>
              </a:rPr>
              <a:t>apply, </a:t>
            </a:r>
            <a:r>
              <a:rPr lang="ru">
                <a:solidFill>
                  <a:srgbClr val="434343"/>
                </a:solidFill>
              </a:rPr>
              <a:t> этот метод можно вызвать, указав после имени объекта круглые скобки.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311700" y="2700900"/>
            <a:ext cx="4858800" cy="221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apply(): CardCredentials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((Math.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()*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).toInt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CardCredentials(cardNumber: Int)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создаст инстанс CardCredentials со случайнми реквизитами. Это наш apply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будет вызван apply, сгенирированный компилятором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(100)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11700" y="1056150"/>
            <a:ext cx="85206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кейс классов объект компаньон и метод </a:t>
            </a:r>
            <a:r>
              <a:rPr b="1" lang="ru">
                <a:solidFill>
                  <a:srgbClr val="434343"/>
                </a:solidFill>
              </a:rPr>
              <a:t>apply </a:t>
            </a:r>
            <a:r>
              <a:rPr lang="ru">
                <a:solidFill>
                  <a:srgbClr val="434343"/>
                </a:solidFill>
              </a:rPr>
              <a:t>создаются автоматически. Количество входных параметров их типы и порядок будут соответствовать членам класса.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Объект-компаньон можно написать вручную, при этом все методы, созданные автоматически,  попадут в него. По этой причине для кейс классов нельзя переопределить метода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с сигнатурой из примера выше.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45650" y="1886550"/>
            <a:ext cx="7264800" cy="18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//Т.е. Для кейс класса с сигнатурой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TestClass(t1:T1,  t2: T2)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будет создан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apply(xt1: T1, xt2: T2): TestClass =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/* generated code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311700" y="1573550"/>
            <a:ext cx="5810700" cy="24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apply(): CardCredentials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((Math.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()*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).toInt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CardCredentials(cardNumber: Int)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создаст инстанс CardCredentials со случайнми реквизитами. Это наш apply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будет вызван apply, сгенирированный компилятором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(100)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311700" y="1056150"/>
            <a:ext cx="852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unapply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обычно совершать действие, противоположное методу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, а именно декомпозирует инстанс на составные части.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Сигнатура метода </a:t>
            </a:r>
            <a:r>
              <a:rPr b="1" lang="ru">
                <a:solidFill>
                  <a:srgbClr val="434343"/>
                </a:solidFill>
              </a:rPr>
              <a:t>unapply, </a:t>
            </a:r>
            <a:r>
              <a:rPr lang="ru">
                <a:solidFill>
                  <a:srgbClr val="434343"/>
                </a:solidFill>
              </a:rPr>
              <a:t>выглядит следующим образом: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T1</a:t>
            </a:r>
            <a:r>
              <a:rPr lang="ru">
                <a:solidFill>
                  <a:srgbClr val="434343"/>
                </a:solidFill>
              </a:rPr>
              <a:t> - это тип элемента, разбираемого на части.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Т2</a:t>
            </a:r>
            <a:r>
              <a:rPr lang="ru">
                <a:solidFill>
                  <a:srgbClr val="434343"/>
                </a:solidFill>
              </a:rPr>
              <a:t> - тип составной части. Если составных частей много, </a:t>
            </a:r>
            <a:r>
              <a:rPr b="1" lang="ru">
                <a:solidFill>
                  <a:srgbClr val="434343"/>
                </a:solidFill>
              </a:rPr>
              <a:t>Т2</a:t>
            </a:r>
            <a:r>
              <a:rPr lang="ru">
                <a:solidFill>
                  <a:srgbClr val="434343"/>
                </a:solidFill>
              </a:rPr>
              <a:t> будет представлять собой </a:t>
            </a:r>
            <a:r>
              <a:rPr b="1" lang="ru">
                <a:solidFill>
                  <a:srgbClr val="434343"/>
                </a:solidFill>
              </a:rPr>
              <a:t>TupleN[N1, N2… N22]</a:t>
            </a:r>
            <a:r>
              <a:rPr lang="ru">
                <a:solidFill>
                  <a:srgbClr val="434343"/>
                </a:solidFill>
              </a:rPr>
              <a:t>, где N - количество составных элементов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вернет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Some[T2]</a:t>
            </a:r>
            <a:r>
              <a:rPr lang="ru">
                <a:solidFill>
                  <a:srgbClr val="434343"/>
                </a:solidFill>
              </a:rPr>
              <a:t>, если разобрать инстанс удалось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None, </a:t>
            </a:r>
            <a:r>
              <a:rPr lang="ru">
                <a:solidFill>
                  <a:srgbClr val="434343"/>
                </a:solidFill>
              </a:rPr>
              <a:t>если разобрать не удалось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311700" y="2209100"/>
            <a:ext cx="7264800" cy="3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unapply(parameter: T1): Option[T2]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и кейс классы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метода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, созданного для кейс класса, действуют те же правила, что и для метода </a:t>
            </a:r>
            <a:r>
              <a:rPr b="1" lang="ru">
                <a:solidFill>
                  <a:srgbClr val="434343"/>
                </a:solidFill>
              </a:rPr>
              <a:t>apply.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11700" y="2103525"/>
            <a:ext cx="7264800" cy="18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//Т.е. Для кейс класса с сигнатурой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TestClass(t1:T1,  t2: T2)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будет создан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unapply(puzzle: TestClass): Option[(T1,T2)]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/* generated code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в операторе присвоения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удобно использовать, когда хочется разложить члены класса по переменным.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примере, ниже мы определим класс </a:t>
            </a:r>
            <a:r>
              <a:rPr b="1" lang="ru">
                <a:solidFill>
                  <a:srgbClr val="434343"/>
                </a:solidFill>
              </a:rPr>
              <a:t>ToyPuzzle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для него, возвращающий </a:t>
            </a:r>
            <a:r>
              <a:rPr b="1" lang="ru">
                <a:solidFill>
                  <a:srgbClr val="434343"/>
                </a:solidFill>
              </a:rPr>
              <a:t>Option[String,String, String]. </a:t>
            </a:r>
            <a:r>
              <a:rPr lang="ru">
                <a:solidFill>
                  <a:srgbClr val="434343"/>
                </a:solidFill>
              </a:rPr>
              <a:t>Строки будут содержать значения цветов фигурок из которых собран </a:t>
            </a:r>
            <a:r>
              <a:rPr b="1" lang="ru">
                <a:solidFill>
                  <a:srgbClr val="434343"/>
                </a:solidFill>
              </a:rPr>
              <a:t>ToyPuzzle.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случае, если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применяется в операторе присвоения и метод, по какой-то причине, вернул </a:t>
            </a: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- будет выброшен MatchError.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и pattern matching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Кейс классы и объекты, имеющие определенный 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, можно использовать в case части pattern mathcing. Нужный сase будет выбран тогда, когда соответствущйи метод </a:t>
            </a:r>
            <a:r>
              <a:rPr b="1" lang="ru">
                <a:solidFill>
                  <a:srgbClr val="434343"/>
                </a:solidFill>
              </a:rPr>
              <a:t>unapply  </a:t>
            </a:r>
            <a:r>
              <a:rPr lang="ru">
                <a:solidFill>
                  <a:srgbClr val="434343"/>
                </a:solidFill>
              </a:rPr>
              <a:t>вернет</a:t>
            </a:r>
            <a:r>
              <a:rPr b="1" lang="ru">
                <a:solidFill>
                  <a:srgbClr val="434343"/>
                </a:solidFill>
              </a:rPr>
              <a:t> Some.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Пример: </a:t>
            </a:r>
            <a:r>
              <a:rPr b="1" lang="ru">
                <a:solidFill>
                  <a:srgbClr val="434343"/>
                </a:solidFill>
              </a:rPr>
              <a:t>l</a:t>
            </a:r>
            <a:r>
              <a:rPr b="1" lang="ru">
                <a:solidFill>
                  <a:srgbClr val="434343"/>
                </a:solidFill>
              </a:rPr>
              <a:t>ectures.features.Main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311700" y="1079300"/>
            <a:ext cx="7881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метод </a:t>
            </a:r>
            <a:r>
              <a:rPr b="1" lang="ru" sz="1800">
                <a:solidFill>
                  <a:srgbClr val="434343"/>
                </a:solidFill>
              </a:rPr>
              <a:t>add</a:t>
            </a:r>
            <a:r>
              <a:rPr lang="ru" sz="1800">
                <a:solidFill>
                  <a:srgbClr val="434343"/>
                </a:solidFill>
              </a:rPr>
              <a:t> простого бинарного дерева поиска.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Создать генератор дерева.</a:t>
            </a: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lectures.oop.BST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311700" y="1989225"/>
            <a:ext cx="7881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уровням. Методы breadthTraverse и levelTraverse принимают на вход функцию, которую применяют к текущему значению дерева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311700" y="3232149"/>
            <a:ext cx="7881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Ниже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 	    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  91	           171 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  13    17          155            303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Для наглядности можно, </a:t>
            </a:r>
            <a:r>
              <a:rPr lang="ru">
                <a:solidFill>
                  <a:srgbClr val="434343"/>
                </a:solidFill>
              </a:rPr>
              <a:t>заменить</a:t>
            </a:r>
            <a:r>
              <a:rPr lang="ru">
                <a:solidFill>
                  <a:srgbClr val="434343"/>
                </a:solidFill>
              </a:rPr>
              <a:t> отсутствующих потомков значением ‘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’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277725" y="2698998"/>
            <a:ext cx="7881600" cy="1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 fold для дерева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11700" y="1079300"/>
            <a:ext cx="78816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Тесты - это приложения, которые проверяют приложения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классификация тестирования: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unit test - тест небольшой части приложения, функции, реализации какого-либо интерфейса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functional(system) test - тестирование крупной подсистемы приложения “в сборе”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validation &amp; verification -  тест всего приложения на соответствие требованиям. Очень частот проводится вручную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smoke test - проверка на соответствие требованиям всего приложения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performance tests (stress test, resilience test) - категория тестов направленная на проверке “спортивной формы” приложения.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white box - тестирование с учетом знания реализации приложения. Этот подход чаще применяется для unit тестирования.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black box - тестирования на основе требований. V&amp;V и smoke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grey box -  тесты для которых важно учитывать и техническую информацию о приложении и функциональные требования. Preformance и smoke чаще всего.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311700" y="1079300"/>
            <a:ext cx="78816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Как тестируем мы.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Перед тем как попасть на бой, приложение должно пройти несколько </a:t>
            </a:r>
            <a:r>
              <a:rPr lang="ru" strike="sngStrike">
                <a:solidFill>
                  <a:srgbClr val="434343"/>
                </a:solidFill>
              </a:rPr>
              <a:t>кругов ада,</a:t>
            </a:r>
            <a:r>
              <a:rPr lang="ru">
                <a:solidFill>
                  <a:srgbClr val="434343"/>
                </a:solidFill>
              </a:rPr>
              <a:t> этапов тестирования.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сode review - проводят все члены команды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unit и functional тесты - запускаются при каждом пул реквесте в общую ветку. Наличие тестов обязательное требование, для успешного прохождения CR.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V &amp; V  на тестовой и закрытой боевой средах. Этим занимается отдел тестирования.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smoke тесты и стресс тест.  Selenium +  Gatling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smoke тест и V &amp; V после релиза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311700" y="1079300"/>
            <a:ext cx="78816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употребляемые термины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Test Driven Developments (TDD) - методология разработки, в которой написание тестов происходит раньше написания основного кода приложения. </a:t>
            </a:r>
            <a:r>
              <a:rPr lang="ru" u="sng">
                <a:solidFill>
                  <a:schemeClr val="hlink"/>
                </a:solidFill>
                <a:hlinkClick r:id="rId3"/>
              </a:rPr>
              <a:t>Wiki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Behaviour Driven Development (BDD)  - это подход при котором тесты представляют собой исполняемую спецификацию приложения. </a:t>
            </a:r>
            <a:r>
              <a:rPr lang="ru" u="sng">
                <a:solidFill>
                  <a:schemeClr val="hlink"/>
                </a:solidFill>
                <a:hlinkClick r:id="rId4"/>
              </a:rPr>
              <a:t>Scala test BDD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mock, stub, dummy - это модули частично или полностью, подменяющие собой соответствующие модули тестируемого приложения. </a:t>
            </a:r>
            <a:r>
              <a:rPr lang="ru" u="sng">
                <a:solidFill>
                  <a:schemeClr val="hlink"/>
                </a:solidFill>
                <a:hlinkClick r:id="rId5"/>
              </a:rPr>
              <a:t>Интересная статья</a:t>
            </a:r>
            <a:r>
              <a:rPr lang="ru">
                <a:solidFill>
                  <a:srgbClr val="434343"/>
                </a:solidFill>
              </a:rPr>
              <a:t>  Мартина Фаулера на тему моков, стабов и подхода к Unit тестированию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spy - частично примененный mock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11700" y="1079300"/>
            <a:ext cx="78816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ScalaTest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Самый популярный фреймворк для unit и functional тестирования на скале. Домашняя страница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http://www.scalatest.org/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ScalaTest предоставляет программисту на выбор, несколько стилей написания тестов. Что бы было понятнее сразу перейдем к примерам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lectures.collections.MergeSortImpFunSuiteTest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lectures.collections.MergeSortImplFlatSpecTest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lectures.collections.MergeSortImplWordSpecTest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lectures.oop.BSTTestWithMocks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311700" y="1079300"/>
            <a:ext cx="78816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ScalaCheck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 </a:t>
            </a:r>
            <a:r>
              <a:rPr lang="ru">
                <a:solidFill>
                  <a:srgbClr val="434343"/>
                </a:solidFill>
              </a:rPr>
              <a:t>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