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7" r:id="rId4"/>
    <p:sldId id="263" r:id="rId5"/>
    <p:sldId id="257" r:id="rId6"/>
    <p:sldId id="265" r:id="rId7"/>
    <p:sldId id="270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Sputnik, via </a:t>
            </a:r>
            <a:r>
              <a:rPr lang="en-US" dirty="0" err="1"/>
              <a:t>Agence</a:t>
            </a:r>
            <a:r>
              <a:rPr lang="en-US" dirty="0"/>
              <a:t> France Presse and accessed from The New York Times JUL 11</a:t>
            </a:r>
            <a:r>
              <a:rPr lang="en-US" baseline="30000" dirty="0"/>
              <a:t>th</a:t>
            </a:r>
            <a:r>
              <a:rPr lang="en-US" dirty="0"/>
              <a:t>, 2023 at: https://www.nytimes.com/2023/07/06/opinion/xi-putin-relationship-china.html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&amp; Letter grade are subjective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China may be under represented.  However, Finland and China have almost the same number of companies and are opposites in their received grades.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mpanies_in_russia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vadimtynchenko/list-of-companies-leaving-or-staying-in-russ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79724"/>
            <a:ext cx="10744199" cy="11584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 Leaving or Staying in Russia Following Invasion of Ukraine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Lindeman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3AFA4-BF98-E6E1-5B0F-4CF950AAA82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Compare Company Activity following invasion of Ukraine</a:t>
            </a:r>
          </a:p>
          <a:p>
            <a:pPr lvl="1"/>
            <a:r>
              <a:rPr lang="en-US" dirty="0"/>
              <a:t>Type of Industry</a:t>
            </a:r>
          </a:p>
          <a:p>
            <a:pPr lvl="1"/>
            <a:r>
              <a:rPr lang="en-US" dirty="0"/>
              <a:t>Country of Origin</a:t>
            </a:r>
          </a:p>
          <a:p>
            <a:pPr lvl="1"/>
            <a:r>
              <a:rPr lang="en-US" dirty="0"/>
              <a:t>Scale Comparison</a:t>
            </a:r>
          </a:p>
          <a:p>
            <a:r>
              <a:rPr lang="en-US" dirty="0"/>
              <a:t>Way Forward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9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B104-3CF2-E9BA-0CBF-F497C3B5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whether specific industries are unable/unlikely to divest</a:t>
            </a:r>
          </a:p>
          <a:p>
            <a:r>
              <a:rPr lang="en-US" dirty="0"/>
              <a:t>Inform future negotiation strategies</a:t>
            </a:r>
          </a:p>
          <a:p>
            <a:r>
              <a:rPr lang="en-US" dirty="0"/>
              <a:t>Assess significant disparities to determine vulnerable companies for sanctions strategies</a:t>
            </a:r>
          </a:p>
        </p:txBody>
      </p:sp>
      <p:pic>
        <p:nvPicPr>
          <p:cNvPr id="1026" name="Picture 2" descr="Xi Jinping and Vladimir Putin in a photo released by Russian state media.">
            <a:extLst>
              <a:ext uri="{FF2B5EF4-FFF2-40B4-BE49-F238E27FC236}">
                <a16:creationId xmlns:a16="http://schemas.microsoft.com/office/drawing/2014/main" id="{3623747D-348C-8774-A9FD-4D914FD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5052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3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FF33-7759-EC24-FA86-F5440707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515600" cy="911949"/>
          </a:xfrm>
        </p:spPr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CA67-33F1-BECB-6FF6-F8CB2996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50" y="1447800"/>
            <a:ext cx="3680560" cy="4800601"/>
          </a:xfrm>
        </p:spPr>
        <p:txBody>
          <a:bodyPr>
            <a:normAutofit/>
          </a:bodyPr>
          <a:lstStyle/>
          <a:p>
            <a:r>
              <a:rPr lang="en-US" dirty="0"/>
              <a:t>Company Name</a:t>
            </a:r>
          </a:p>
          <a:p>
            <a:pPr lvl="1"/>
            <a:r>
              <a:rPr lang="en-US" dirty="0"/>
              <a:t>1581 Companies</a:t>
            </a:r>
          </a:p>
          <a:p>
            <a:r>
              <a:rPr lang="en-US" dirty="0"/>
              <a:t>Actions taken since the Invasion</a:t>
            </a:r>
          </a:p>
          <a:p>
            <a:r>
              <a:rPr lang="en-US" dirty="0"/>
              <a:t>Company Industry: </a:t>
            </a:r>
          </a:p>
          <a:p>
            <a:pPr lvl="1"/>
            <a:r>
              <a:rPr lang="en-US" dirty="0"/>
              <a:t>12 categories</a:t>
            </a:r>
          </a:p>
          <a:p>
            <a:r>
              <a:rPr lang="en-US" dirty="0"/>
              <a:t>Country of Origin: </a:t>
            </a:r>
          </a:p>
          <a:p>
            <a:pPr lvl="1"/>
            <a:r>
              <a:rPr lang="en-US" dirty="0"/>
              <a:t>67 represented</a:t>
            </a:r>
          </a:p>
          <a:p>
            <a:r>
              <a:rPr lang="en-US" dirty="0"/>
              <a:t>Grade: </a:t>
            </a:r>
          </a:p>
          <a:p>
            <a:pPr lvl="1"/>
            <a:r>
              <a:rPr lang="en-US" dirty="0"/>
              <a:t>A, B, C, D, F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977B4097-1DB4-ABC0-CB93-7C396AAC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86251"/>
              </p:ext>
            </p:extLst>
          </p:nvPr>
        </p:nvGraphicFramePr>
        <p:xfrm>
          <a:off x="4343400" y="1787898"/>
          <a:ext cx="7426650" cy="328220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830">
                  <a:extLst>
                    <a:ext uri="{9D8B030D-6E8A-4147-A177-3AD203B41FA5}">
                      <a16:colId xmlns:a16="http://schemas.microsoft.com/office/drawing/2014/main" val="1291309560"/>
                    </a:ext>
                  </a:extLst>
                </a:gridCol>
                <a:gridCol w="2061808">
                  <a:extLst>
                    <a:ext uri="{9D8B030D-6E8A-4147-A177-3AD203B41FA5}">
                      <a16:colId xmlns:a16="http://schemas.microsoft.com/office/drawing/2014/main" val="35838827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7103261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7590897"/>
                    </a:ext>
                  </a:extLst>
                </a:gridCol>
                <a:gridCol w="796212">
                  <a:extLst>
                    <a:ext uri="{9D8B030D-6E8A-4147-A177-3AD203B41FA5}">
                      <a16:colId xmlns:a16="http://schemas.microsoft.com/office/drawing/2014/main" val="2816260752"/>
                    </a:ext>
                  </a:extLst>
                </a:gridCol>
              </a:tblGrid>
              <a:tr h="349373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87981"/>
                  </a:ext>
                </a:extLst>
              </a:tr>
              <a:tr h="349373">
                <a:tc>
                  <a:txBody>
                    <a:bodyPr/>
                    <a:lstStyle/>
                    <a:p>
                      <a:r>
                        <a:rPr lang="en-US" sz="1400" dirty="0"/>
                        <a:t>China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as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08160"/>
                  </a:ext>
                </a:extLst>
              </a:tr>
              <a:tr h="488166">
                <a:tc>
                  <a:txBody>
                    <a:bodyPr/>
                    <a:lstStyle/>
                    <a:p>
                      <a:r>
                        <a:rPr lang="en-US" sz="14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as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Consumer Discretionary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69325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r>
                        <a:rPr lang="en-US" sz="1400" dirty="0"/>
                        <a:t>TEPCO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Continues purchasing Russian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78464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Planning Divestment of Russian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Estate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74517"/>
                  </a:ext>
                </a:extLst>
              </a:tr>
              <a:tr h="488166">
                <a:tc>
                  <a:txBody>
                    <a:bodyPr/>
                    <a:lstStyle/>
                    <a:p>
                      <a:r>
                        <a:rPr lang="en-US" sz="1400" dirty="0"/>
                        <a:t>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Divest Yandex 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26115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5658EFE-B8EB-9060-6199-36C41DB83389}"/>
              </a:ext>
            </a:extLst>
          </p:cNvPr>
          <p:cNvSpPr txBox="1">
            <a:spLocks/>
          </p:cNvSpPr>
          <p:nvPr/>
        </p:nvSpPr>
        <p:spPr>
          <a:xfrm>
            <a:off x="1249785" y="6400800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Data aggregated by researchers at the Yale Chief Executive Leadership Institute</a:t>
            </a:r>
          </a:p>
        </p:txBody>
      </p:sp>
    </p:spTree>
    <p:extLst>
      <p:ext uri="{BB962C8B-B14F-4D97-AF65-F5344CB8AC3E}">
        <p14:creationId xmlns:p14="http://schemas.microsoft.com/office/powerpoint/2010/main" val="1373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by Industry: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Biggest Six Industries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9EE3E-6619-6F86-32CF-A5C7189B3B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0618"/>
            <a:ext cx="36576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D49A2-DA94-7CC0-A50F-A909B44C204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1650"/>
            <a:ext cx="3657600" cy="36576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Industry comparison does not show significant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by Country of Origin: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10 Countries with the Most Companies in Russia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Geopolitical positions correlate with company operations in Russia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7185-F9AC-06DA-A082-E9D2576F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5" y="1752600"/>
            <a:ext cx="4038601" cy="3770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29870-8B45-7F32-33BD-80876298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52600"/>
            <a:ext cx="4038600" cy="37701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B6350C-95B3-3A38-F0B1-E4A2FAE2E26B}"/>
              </a:ext>
            </a:extLst>
          </p:cNvPr>
          <p:cNvGrpSpPr/>
          <p:nvPr/>
        </p:nvGrpSpPr>
        <p:grpSpPr>
          <a:xfrm>
            <a:off x="8610600" y="1828078"/>
            <a:ext cx="3124200" cy="1200329"/>
            <a:chOff x="8610600" y="1828078"/>
            <a:chExt cx="3124200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E8AEE9-85E0-E6AD-FE6B-54D6F2A657C9}"/>
                </a:ext>
              </a:extLst>
            </p:cNvPr>
            <p:cNvSpPr txBox="1"/>
            <p:nvPr/>
          </p:nvSpPr>
          <p:spPr>
            <a:xfrm>
              <a:off x="9220200" y="1828078"/>
              <a:ext cx="2514600" cy="1200329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Reflected by “no-limit” partnership between China &amp; Russia.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8587F76A-8F51-C7AB-2CE8-965392CFABE5}"/>
                </a:ext>
              </a:extLst>
            </p:cNvPr>
            <p:cNvSpPr/>
            <p:nvPr/>
          </p:nvSpPr>
          <p:spPr>
            <a:xfrm>
              <a:off x="8610600" y="2474312"/>
              <a:ext cx="615820" cy="192687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07B0-21E0-0977-092D-91105BE676EF}"/>
              </a:ext>
            </a:extLst>
          </p:cNvPr>
          <p:cNvGrpSpPr/>
          <p:nvPr/>
        </p:nvGrpSpPr>
        <p:grpSpPr>
          <a:xfrm>
            <a:off x="7848600" y="3368954"/>
            <a:ext cx="3886200" cy="2031325"/>
            <a:chOff x="7848600" y="3368954"/>
            <a:chExt cx="3886200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197AE-C054-86DE-22D8-314B6E8E9F58}"/>
                </a:ext>
              </a:extLst>
            </p:cNvPr>
            <p:cNvSpPr txBox="1"/>
            <p:nvPr/>
          </p:nvSpPr>
          <p:spPr>
            <a:xfrm>
              <a:off x="9220200" y="3368954"/>
              <a:ext cx="2514600" cy="2031325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Reflected by President Macron’s statement about “getting caught up in crises that are not ours” and “strategic autonomy.”</a:t>
              </a:r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02D26443-FDAA-336C-9F6A-7FDA72264868}"/>
                </a:ext>
              </a:extLst>
            </p:cNvPr>
            <p:cNvSpPr/>
            <p:nvPr/>
          </p:nvSpPr>
          <p:spPr>
            <a:xfrm>
              <a:off x="7848600" y="3691133"/>
              <a:ext cx="1371600" cy="192687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0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92"/>
            <a:ext cx="10515600" cy="1145224"/>
          </a:xfrm>
        </p:spPr>
        <p:txBody>
          <a:bodyPr>
            <a:normAutofit/>
          </a:bodyPr>
          <a:lstStyle/>
          <a:p>
            <a:r>
              <a:rPr lang="en-US" dirty="0"/>
              <a:t>Scale Comparison with Total of all Companies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7820" y="5596428"/>
            <a:ext cx="11276360" cy="896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 Grades account for 41 Chinese, 26 French, and 27 U.S. companies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29870-8B45-7F32-33BD-80876298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12636"/>
            <a:ext cx="4419600" cy="4125831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004C133-DA71-487D-5310-70DC1153D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15752"/>
            <a:ext cx="4485543" cy="415070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4D3862-FF80-773D-5CB1-7BC3EC15B776}"/>
              </a:ext>
            </a:extLst>
          </p:cNvPr>
          <p:cNvGrpSpPr/>
          <p:nvPr/>
        </p:nvGrpSpPr>
        <p:grpSpPr>
          <a:xfrm>
            <a:off x="1428018" y="1524000"/>
            <a:ext cx="8889021" cy="3048000"/>
            <a:chOff x="1428018" y="1524000"/>
            <a:chExt cx="8889021" cy="304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236EDB7-E204-E0D6-E30A-91431692A239}"/>
                </a:ext>
              </a:extLst>
            </p:cNvPr>
            <p:cNvGrpSpPr/>
            <p:nvPr/>
          </p:nvGrpSpPr>
          <p:grpSpPr>
            <a:xfrm>
              <a:off x="6400800" y="3962400"/>
              <a:ext cx="3916239" cy="533400"/>
              <a:chOff x="6400800" y="3962400"/>
              <a:chExt cx="3916239" cy="533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DB08B4-198E-03E2-9839-A806E60FEFAF}"/>
                  </a:ext>
                </a:extLst>
              </p:cNvPr>
              <p:cNvSpPr/>
              <p:nvPr/>
            </p:nvSpPr>
            <p:spPr>
              <a:xfrm>
                <a:off x="9906000" y="3962400"/>
                <a:ext cx="411039" cy="533400"/>
              </a:xfrm>
              <a:prstGeom prst="rect">
                <a:avLst/>
              </a:prstGeom>
              <a:solidFill>
                <a:schemeClr val="tx2">
                  <a:lumMod val="90000"/>
                  <a:alpha val="0"/>
                </a:schemeClr>
              </a:solidFill>
              <a:ln w="60325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416A91-798F-A15A-EEF2-6E56385403BD}"/>
                  </a:ext>
                </a:extLst>
              </p:cNvPr>
              <p:cNvSpPr/>
              <p:nvPr/>
            </p:nvSpPr>
            <p:spPr>
              <a:xfrm>
                <a:off x="6400800" y="3962400"/>
                <a:ext cx="411039" cy="533400"/>
              </a:xfrm>
              <a:prstGeom prst="rect">
                <a:avLst/>
              </a:prstGeom>
              <a:solidFill>
                <a:schemeClr val="tx2">
                  <a:lumMod val="90000"/>
                  <a:alpha val="0"/>
                </a:schemeClr>
              </a:solidFill>
              <a:ln w="60325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CE3D9-4660-357D-B050-2343D0FC3664}"/>
                </a:ext>
              </a:extLst>
            </p:cNvPr>
            <p:cNvSpPr/>
            <p:nvPr/>
          </p:nvSpPr>
          <p:spPr>
            <a:xfrm>
              <a:off x="1428018" y="4038600"/>
              <a:ext cx="411039" cy="533400"/>
            </a:xfrm>
            <a:prstGeom prst="rect">
              <a:avLst/>
            </a:prstGeom>
            <a:solidFill>
              <a:schemeClr val="tx2">
                <a:lumMod val="90000"/>
                <a:alpha val="0"/>
              </a:schemeClr>
            </a:solidFill>
            <a:ln w="60325">
              <a:solidFill>
                <a:srgbClr val="99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94331-8EFF-A610-874D-E46BCB998466}"/>
                </a:ext>
              </a:extLst>
            </p:cNvPr>
            <p:cNvSpPr/>
            <p:nvPr/>
          </p:nvSpPr>
          <p:spPr>
            <a:xfrm>
              <a:off x="5093526" y="1524000"/>
              <a:ext cx="411039" cy="3036939"/>
            </a:xfrm>
            <a:prstGeom prst="rect">
              <a:avLst/>
            </a:prstGeom>
            <a:solidFill>
              <a:schemeClr val="tx2">
                <a:lumMod val="90000"/>
                <a:alpha val="0"/>
              </a:schemeClr>
            </a:solidFill>
            <a:ln w="60325">
              <a:solidFill>
                <a:srgbClr val="99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5B9-F67F-38E2-88E2-74F2FB83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61E8-F4CF-3990-D3F2-C9529D15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by “Global South” countries: Brazil, South Africa, </a:t>
            </a:r>
            <a:r>
              <a:rPr lang="en-US" dirty="0" err="1"/>
              <a:t>Turkiye</a:t>
            </a:r>
            <a:r>
              <a:rPr lang="en-US" dirty="0"/>
              <a:t>, Indonesia, China to see if the “unaligned global south” is less interested in divestment</a:t>
            </a:r>
          </a:p>
          <a:p>
            <a:r>
              <a:rPr lang="en-US" dirty="0"/>
              <a:t>Perhaps a scatter plot which shows the number of each letter grade by the 10 most represented countries in the study</a:t>
            </a:r>
          </a:p>
          <a:p>
            <a:r>
              <a:rPr lang="en-US" dirty="0"/>
              <a:t>See if there is a difference between state-owned enterprises specifically, though this requires a more individuated look at each company</a:t>
            </a:r>
          </a:p>
          <a:p>
            <a:r>
              <a:rPr lang="en-US" strike="sngStrike" dirty="0"/>
              <a:t>Could group A &amp; B and D &amp; F to show greater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AF5E-4726-3FCA-3646-6CC8BA08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145224"/>
          </a:xfrm>
        </p:spPr>
        <p:txBody>
          <a:bodyPr/>
          <a:lstStyle/>
          <a:p>
            <a:r>
              <a:rPr lang="en-US" dirty="0"/>
              <a:t>Contact and Data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CCA1-8679-6A6E-6A9E-F91CC74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Contact Info:</a:t>
            </a:r>
          </a:p>
          <a:p>
            <a:pPr lvl="1"/>
            <a:r>
              <a:rPr lang="en-US" sz="2600" dirty="0"/>
              <a:t>Travis Lindeman </a:t>
            </a:r>
          </a:p>
          <a:p>
            <a:pPr lvl="1"/>
            <a:r>
              <a:rPr lang="en-US" sz="2600" dirty="0">
                <a:hlinkClick r:id="rId2"/>
              </a:rPr>
              <a:t>tralinde@gmail.com</a:t>
            </a:r>
            <a:endParaRPr lang="en-US" sz="2600" dirty="0"/>
          </a:p>
          <a:p>
            <a:r>
              <a:rPr lang="en-US" sz="3300" dirty="0"/>
              <a:t>Repository link: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3"/>
              </a:rPr>
              <a:t>https://github.com/tralinde/companies_in_russia</a:t>
            </a:r>
            <a:endParaRPr lang="en-US" sz="2600" dirty="0"/>
          </a:p>
          <a:p>
            <a:r>
              <a:rPr lang="en-US" sz="3300" dirty="0"/>
              <a:t>Dataset link: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4"/>
              </a:rPr>
              <a:t>https://www.kaggle.com/datasets/vadimtynchenko/list-of-companies-leaving-or-staying-in-russia</a:t>
            </a:r>
            <a:endParaRPr lang="en-US" sz="26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8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411</TotalTime>
  <Words>465</Words>
  <Application>Microsoft Office PowerPoint</Application>
  <PresentationFormat>Widescreen</PresentationFormat>
  <Paragraphs>83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Schoolbook</vt:lpstr>
      <vt:lpstr>CITY SKETCH 16X9</vt:lpstr>
      <vt:lpstr>Companies Leaving or Staying in Russia Following Invasion of Ukraine</vt:lpstr>
      <vt:lpstr>Agenda</vt:lpstr>
      <vt:lpstr>Stakeholder Interest</vt:lpstr>
      <vt:lpstr>Data of Interest</vt:lpstr>
      <vt:lpstr>Comparison by Industry:  Biggest Six Industries</vt:lpstr>
      <vt:lpstr>Comparison by Country of Origin:  10 Countries with the Most Companies in Russia</vt:lpstr>
      <vt:lpstr>Scale Comparison with Total of all Companies</vt:lpstr>
      <vt:lpstr>Future Project Plans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Travis Lindeman</dc:creator>
  <cp:lastModifiedBy>Travis Lindeman</cp:lastModifiedBy>
  <cp:revision>16</cp:revision>
  <dcterms:created xsi:type="dcterms:W3CDTF">2023-07-10T15:02:54Z</dcterms:created>
  <dcterms:modified xsi:type="dcterms:W3CDTF">2023-07-11T21:45:44Z</dcterms:modified>
</cp:coreProperties>
</file>