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7" r:id="rId4"/>
    <p:sldId id="263" r:id="rId5"/>
    <p:sldId id="257" r:id="rId6"/>
    <p:sldId id="271" r:id="rId7"/>
    <p:sldId id="265" r:id="rId8"/>
    <p:sldId id="270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Sputnik, via </a:t>
            </a:r>
            <a:r>
              <a:rPr lang="en-US" dirty="0" err="1"/>
              <a:t>Agence</a:t>
            </a:r>
            <a:r>
              <a:rPr lang="en-US" dirty="0"/>
              <a:t> France Presse and accessed from The New York Times JUL 11</a:t>
            </a:r>
            <a:r>
              <a:rPr lang="en-US" baseline="30000" dirty="0"/>
              <a:t>th</a:t>
            </a:r>
            <a:r>
              <a:rPr lang="en-US" dirty="0"/>
              <a:t>, 2023 at: https://www.nytimes.com/2023/07/06/opinion/xi-putin-relationship-china.html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 &amp; Letter grade are subjective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China may be under represented.  However, Finland and China have almost the same number of companies and are opposites in their received grades.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linde/companies_in_russia" TargetMode="External"/><Relationship Id="rId2" Type="http://schemas.openxmlformats.org/officeDocument/2006/relationships/hyperlink" Target="mailto:tralind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vadimtynchenko/list-of-companies-leaving-or-staying-in-russi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79724"/>
            <a:ext cx="10744199" cy="11584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 Leaving or Staying in Russia Following Invasion of Ukraine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Travis Lindeman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AF5E-4726-3FCA-3646-6CC8BA08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145224"/>
          </a:xfrm>
        </p:spPr>
        <p:txBody>
          <a:bodyPr/>
          <a:lstStyle/>
          <a:p>
            <a:r>
              <a:rPr lang="en-US" dirty="0"/>
              <a:t>Contact and Data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CCA1-8679-6A6E-6A9E-F91CC74A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4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Contact Info:</a:t>
            </a:r>
          </a:p>
          <a:p>
            <a:pPr lvl="1"/>
            <a:r>
              <a:rPr lang="en-US" sz="2600" dirty="0"/>
              <a:t>Travis Lindeman </a:t>
            </a:r>
          </a:p>
          <a:p>
            <a:pPr lvl="1"/>
            <a:r>
              <a:rPr lang="en-US" sz="2600" dirty="0">
                <a:hlinkClick r:id="rId2"/>
              </a:rPr>
              <a:t>tralinde@gmail.com</a:t>
            </a:r>
            <a:endParaRPr lang="en-US" sz="2600" dirty="0"/>
          </a:p>
          <a:p>
            <a:r>
              <a:rPr lang="en-US" sz="3300" dirty="0"/>
              <a:t>Repository link: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3"/>
              </a:rPr>
              <a:t>https://github.com/tralinde/companies_in_russia</a:t>
            </a:r>
            <a:endParaRPr lang="en-US" sz="2600" dirty="0"/>
          </a:p>
          <a:p>
            <a:r>
              <a:rPr lang="en-US" sz="3300" dirty="0"/>
              <a:t>Dataset link: 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600" dirty="0">
                <a:hlinkClick r:id="rId4"/>
              </a:rPr>
              <a:t>https://www.kaggle.com/datasets/vadimtynchenko/list-of-companies-leaving-or-staying-in-russia</a:t>
            </a:r>
            <a:endParaRPr lang="en-US" sz="2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8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3AFA4-BF98-E6E1-5B0F-4CF950AAA82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Stakeholder Interest</a:t>
            </a:r>
          </a:p>
          <a:p>
            <a:r>
              <a:rPr lang="en-US" dirty="0"/>
              <a:t>Data of Interest</a:t>
            </a:r>
          </a:p>
          <a:p>
            <a:r>
              <a:rPr lang="en-US" dirty="0"/>
              <a:t>Compare Company Activity following invasion of Ukraine</a:t>
            </a:r>
          </a:p>
          <a:p>
            <a:pPr lvl="1"/>
            <a:r>
              <a:rPr lang="en-US" dirty="0"/>
              <a:t>Type of Industry</a:t>
            </a:r>
          </a:p>
          <a:p>
            <a:pPr lvl="1"/>
            <a:r>
              <a:rPr lang="en-US" dirty="0"/>
              <a:t>Country of Origin</a:t>
            </a:r>
          </a:p>
          <a:p>
            <a:pPr lvl="1"/>
            <a:r>
              <a:rPr lang="en-US" dirty="0"/>
              <a:t>Scale Comparison</a:t>
            </a:r>
          </a:p>
          <a:p>
            <a:r>
              <a:rPr lang="en-US" dirty="0"/>
              <a:t>Way Forward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C5-B5D5-E232-2B47-446FDCCF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B104-3CF2-E9BA-0CBF-F497C3B5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whether specific industries are unable/unlikely to divest</a:t>
            </a:r>
          </a:p>
          <a:p>
            <a:r>
              <a:rPr lang="en-US" dirty="0"/>
              <a:t>Inform future negotiation strategies</a:t>
            </a:r>
          </a:p>
          <a:p>
            <a:r>
              <a:rPr lang="en-US" dirty="0"/>
              <a:t>Assess significant disparities to determine vulnerable companies for sanctions strategies</a:t>
            </a:r>
          </a:p>
        </p:txBody>
      </p:sp>
      <p:pic>
        <p:nvPicPr>
          <p:cNvPr id="1026" name="Picture 2" descr="Xi Jinping and Vladimir Putin in a photo released by Russian state media.">
            <a:extLst>
              <a:ext uri="{FF2B5EF4-FFF2-40B4-BE49-F238E27FC236}">
                <a16:creationId xmlns:a16="http://schemas.microsoft.com/office/drawing/2014/main" id="{3623747D-348C-8774-A9FD-4D914FD8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5052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3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FF33-7759-EC24-FA86-F5440707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515600" cy="91194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CA67-33F1-BECB-6FF6-F8CB2996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50" y="1447800"/>
            <a:ext cx="3680560" cy="4800601"/>
          </a:xfrm>
        </p:spPr>
        <p:txBody>
          <a:bodyPr>
            <a:normAutofit/>
          </a:bodyPr>
          <a:lstStyle/>
          <a:p>
            <a:r>
              <a:rPr lang="en-US" dirty="0"/>
              <a:t>Company Name</a:t>
            </a:r>
          </a:p>
          <a:p>
            <a:pPr lvl="1"/>
            <a:r>
              <a:rPr lang="en-US" dirty="0"/>
              <a:t>1581 Companies</a:t>
            </a:r>
          </a:p>
          <a:p>
            <a:r>
              <a:rPr lang="en-US" dirty="0"/>
              <a:t>Actions taken since the Invasion</a:t>
            </a:r>
          </a:p>
          <a:p>
            <a:r>
              <a:rPr lang="en-US" dirty="0"/>
              <a:t>Company Industry: </a:t>
            </a:r>
          </a:p>
          <a:p>
            <a:pPr lvl="1"/>
            <a:r>
              <a:rPr lang="en-US" dirty="0"/>
              <a:t>12 categories</a:t>
            </a:r>
          </a:p>
          <a:p>
            <a:r>
              <a:rPr lang="en-US" dirty="0"/>
              <a:t>Country of Origin: </a:t>
            </a:r>
          </a:p>
          <a:p>
            <a:pPr lvl="1"/>
            <a:r>
              <a:rPr lang="en-US" dirty="0"/>
              <a:t>67 represented</a:t>
            </a:r>
          </a:p>
          <a:p>
            <a:r>
              <a:rPr lang="en-US" dirty="0"/>
              <a:t>Grade: </a:t>
            </a:r>
          </a:p>
          <a:p>
            <a:pPr lvl="1"/>
            <a:r>
              <a:rPr lang="en-US" dirty="0"/>
              <a:t>A, B, C, D, F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977B4097-1DB4-ABC0-CB93-7C396AA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91944"/>
              </p:ext>
            </p:extLst>
          </p:nvPr>
        </p:nvGraphicFramePr>
        <p:xfrm>
          <a:off x="4102510" y="1463964"/>
          <a:ext cx="7426650" cy="36315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5830">
                  <a:extLst>
                    <a:ext uri="{9D8B030D-6E8A-4147-A177-3AD203B41FA5}">
                      <a16:colId xmlns:a16="http://schemas.microsoft.com/office/drawing/2014/main" val="1291309560"/>
                    </a:ext>
                  </a:extLst>
                </a:gridCol>
                <a:gridCol w="2061808">
                  <a:extLst>
                    <a:ext uri="{9D8B030D-6E8A-4147-A177-3AD203B41FA5}">
                      <a16:colId xmlns:a16="http://schemas.microsoft.com/office/drawing/2014/main" val="35838827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7103261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97590897"/>
                    </a:ext>
                  </a:extLst>
                </a:gridCol>
                <a:gridCol w="796212">
                  <a:extLst>
                    <a:ext uri="{9D8B030D-6E8A-4147-A177-3AD203B41FA5}">
                      <a16:colId xmlns:a16="http://schemas.microsoft.com/office/drawing/2014/main" val="2816260752"/>
                    </a:ext>
                  </a:extLst>
                </a:gridCol>
              </a:tblGrid>
              <a:tr h="34937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Sample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834945"/>
                  </a:ext>
                </a:extLst>
              </a:tr>
              <a:tr h="349373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7981"/>
                  </a:ext>
                </a:extLst>
              </a:tr>
              <a:tr h="349373">
                <a:tc>
                  <a:txBody>
                    <a:bodyPr/>
                    <a:lstStyle/>
                    <a:p>
                      <a:r>
                        <a:rPr lang="en-US" sz="1400" dirty="0"/>
                        <a:t>China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308160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as usual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Consumer Discretionary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69325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/>
                        <a:t>TEPCO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Continues purchasing Russian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78464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r>
                        <a:rPr lang="en-US" sz="1400" dirty="0" err="1"/>
                        <a:t>WeWork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Planning Divestment of Russian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4517"/>
                  </a:ext>
                </a:extLst>
              </a:tr>
              <a:tr h="488166">
                <a:tc>
                  <a:txBody>
                    <a:bodyPr/>
                    <a:lstStyle/>
                    <a:p>
                      <a:r>
                        <a:rPr lang="en-US" sz="1400" dirty="0"/>
                        <a:t>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Divest Yandex 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2611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5658EFE-B8EB-9060-6199-36C41DB83389}"/>
              </a:ext>
            </a:extLst>
          </p:cNvPr>
          <p:cNvSpPr txBox="1">
            <a:spLocks/>
          </p:cNvSpPr>
          <p:nvPr/>
        </p:nvSpPr>
        <p:spPr>
          <a:xfrm>
            <a:off x="1249785" y="6400800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Data aggregated by researchers at the Yale Chief Executive Leadership Institute</a:t>
            </a:r>
          </a:p>
        </p:txBody>
      </p:sp>
    </p:spTree>
    <p:extLst>
      <p:ext uri="{BB962C8B-B14F-4D97-AF65-F5344CB8AC3E}">
        <p14:creationId xmlns:p14="http://schemas.microsoft.com/office/powerpoint/2010/main" val="137310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145224"/>
          </a:xfrm>
        </p:spPr>
        <p:txBody>
          <a:bodyPr/>
          <a:lstStyle/>
          <a:p>
            <a:r>
              <a:rPr lang="en-US" dirty="0"/>
              <a:t>Comparison by Industry: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49EE3E-6619-6F86-32CF-A5C7189B3BD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6400"/>
            <a:ext cx="36576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8D49A2-DA94-7CC0-A50F-A909B44C204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1676400"/>
            <a:ext cx="3657600" cy="36576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Industry comparison does not show significant differences</a:t>
            </a:r>
          </a:p>
          <a:p>
            <a:endParaRPr lang="en-US" dirty="0"/>
          </a:p>
        </p:txBody>
      </p:sp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3C56C65F-9F80-29CB-53CA-09EE6613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4191528" cy="346848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DAFF2F-64DB-340C-5993-87EC1174E789}"/>
              </a:ext>
            </a:extLst>
          </p:cNvPr>
          <p:cNvSpPr txBox="1">
            <a:spLocks/>
          </p:cNvSpPr>
          <p:nvPr/>
        </p:nvSpPr>
        <p:spPr>
          <a:xfrm>
            <a:off x="152400" y="1035594"/>
            <a:ext cx="4191528" cy="383224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All Industries</a:t>
            </a:r>
            <a:r>
              <a:rPr lang="en-US" dirty="0"/>
              <a:t>	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EDF8E-E685-00D2-5775-0560E3A8D93F}"/>
              </a:ext>
            </a:extLst>
          </p:cNvPr>
          <p:cNvSpPr txBox="1">
            <a:spLocks/>
          </p:cNvSpPr>
          <p:nvPr/>
        </p:nvSpPr>
        <p:spPr>
          <a:xfrm>
            <a:off x="4419600" y="1031140"/>
            <a:ext cx="7543800" cy="383224"/>
          </a:xfrm>
          <a:prstGeom prst="rect">
            <a:avLst/>
          </a:prstGeom>
          <a:solidFill>
            <a:schemeClr val="accent2">
              <a:lumMod val="60000"/>
              <a:lumOff val="40000"/>
              <a:alpha val="28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Six Biggest Industry Comparison (82.5% of the Total)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2C5F-5023-92F3-FB83-F40A2DDC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58618"/>
            <a:ext cx="10515600" cy="1145224"/>
          </a:xfrm>
        </p:spPr>
        <p:txBody>
          <a:bodyPr/>
          <a:lstStyle/>
          <a:p>
            <a:r>
              <a:rPr lang="en-US" dirty="0"/>
              <a:t>Comparison by Country of Origin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39F96-8091-17EF-E1CD-BAA92AD1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89182"/>
            <a:ext cx="70104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C0260-D46C-8B21-D093-31AE4124EE59}"/>
              </a:ext>
            </a:extLst>
          </p:cNvPr>
          <p:cNvSpPr txBox="1"/>
          <p:nvPr/>
        </p:nvSpPr>
        <p:spPr>
          <a:xfrm>
            <a:off x="9144000" y="2895600"/>
            <a:ext cx="2721864" cy="1477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United States: </a:t>
            </a:r>
          </a:p>
          <a:p>
            <a:r>
              <a:rPr lang="en-US" dirty="0"/>
              <a:t> 457 companies</a:t>
            </a:r>
          </a:p>
          <a:p>
            <a:endParaRPr lang="en-US" dirty="0"/>
          </a:p>
          <a:p>
            <a:r>
              <a:rPr lang="en-US" dirty="0"/>
              <a:t>United Arab Emirates: </a:t>
            </a:r>
          </a:p>
          <a:p>
            <a:r>
              <a:rPr lang="en-US" dirty="0"/>
              <a:t>  4 companies</a:t>
            </a:r>
          </a:p>
        </p:txBody>
      </p:sp>
    </p:spTree>
    <p:extLst>
      <p:ext uri="{BB962C8B-B14F-4D97-AF65-F5344CB8AC3E}">
        <p14:creationId xmlns:p14="http://schemas.microsoft.com/office/powerpoint/2010/main" val="7657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by Country of Origin: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10 Countries with the Most Companies in Russia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8440" y="5652412"/>
            <a:ext cx="11276360" cy="748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Geopolitical positions correlate with company operations in Russia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47185-F9AC-06DA-A082-E9D2576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5" y="1752600"/>
            <a:ext cx="4038601" cy="3770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52600"/>
            <a:ext cx="4038600" cy="37701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B6350C-95B3-3A38-F0B1-E4A2FAE2E26B}"/>
              </a:ext>
            </a:extLst>
          </p:cNvPr>
          <p:cNvGrpSpPr/>
          <p:nvPr/>
        </p:nvGrpSpPr>
        <p:grpSpPr>
          <a:xfrm>
            <a:off x="8610600" y="1828078"/>
            <a:ext cx="3124200" cy="1200329"/>
            <a:chOff x="8610600" y="1828078"/>
            <a:chExt cx="3124200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E8AEE9-85E0-E6AD-FE6B-54D6F2A657C9}"/>
                </a:ext>
              </a:extLst>
            </p:cNvPr>
            <p:cNvSpPr txBox="1"/>
            <p:nvPr/>
          </p:nvSpPr>
          <p:spPr>
            <a:xfrm>
              <a:off x="9220200" y="1828078"/>
              <a:ext cx="2514600" cy="1200329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“no-limit” partnership between China &amp; Russia.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587F76A-8F51-C7AB-2CE8-965392CFABE5}"/>
                </a:ext>
              </a:extLst>
            </p:cNvPr>
            <p:cNvSpPr/>
            <p:nvPr/>
          </p:nvSpPr>
          <p:spPr>
            <a:xfrm>
              <a:off x="8610600" y="2474312"/>
              <a:ext cx="61582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07B0-21E0-0977-092D-91105BE676EF}"/>
              </a:ext>
            </a:extLst>
          </p:cNvPr>
          <p:cNvGrpSpPr/>
          <p:nvPr/>
        </p:nvGrpSpPr>
        <p:grpSpPr>
          <a:xfrm>
            <a:off x="7848600" y="3368954"/>
            <a:ext cx="3886200" cy="2031325"/>
            <a:chOff x="7848600" y="3368954"/>
            <a:chExt cx="3886200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197AE-C054-86DE-22D8-314B6E8E9F58}"/>
                </a:ext>
              </a:extLst>
            </p:cNvPr>
            <p:cNvSpPr txBox="1"/>
            <p:nvPr/>
          </p:nvSpPr>
          <p:spPr>
            <a:xfrm>
              <a:off x="9220200" y="3368954"/>
              <a:ext cx="2514600" cy="2031325"/>
            </a:xfrm>
            <a:prstGeom prst="rect">
              <a:avLst/>
            </a:prstGeom>
            <a:noFill/>
            <a:ln>
              <a:solidFill>
                <a:schemeClr val="tx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Reflected by President Macron’s statement about “getting caught up in crises that are not ours” and “strategic autonomy.”</a:t>
              </a:r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02D26443-FDAA-336C-9F6A-7FDA72264868}"/>
                </a:ext>
              </a:extLst>
            </p:cNvPr>
            <p:cNvSpPr/>
            <p:nvPr/>
          </p:nvSpPr>
          <p:spPr>
            <a:xfrm>
              <a:off x="7848600" y="3691133"/>
              <a:ext cx="1371600" cy="1926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0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CE7C9325-8678-2C24-A0DC-AAA982618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90" y="1312636"/>
            <a:ext cx="4663910" cy="413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92"/>
            <a:ext cx="10515600" cy="1145224"/>
          </a:xfrm>
        </p:spPr>
        <p:txBody>
          <a:bodyPr>
            <a:normAutofit/>
          </a:bodyPr>
          <a:lstStyle/>
          <a:p>
            <a:r>
              <a:rPr lang="en-US" dirty="0"/>
              <a:t>Scale Comparison with Total of all Companies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E8AC5BF-36CB-34A3-9CD7-3C8C22B73B72}"/>
              </a:ext>
            </a:extLst>
          </p:cNvPr>
          <p:cNvSpPr txBox="1">
            <a:spLocks/>
          </p:cNvSpPr>
          <p:nvPr/>
        </p:nvSpPr>
        <p:spPr>
          <a:xfrm>
            <a:off x="457820" y="5596428"/>
            <a:ext cx="11276360" cy="896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Grades account for 41 Chinese, 26 French, and 27 U.S. 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9870-8B45-7F32-33BD-808762985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312636"/>
            <a:ext cx="4419600" cy="41258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F9F779-BBA1-4BC6-2E3E-851A893C0998}"/>
              </a:ext>
            </a:extLst>
          </p:cNvPr>
          <p:cNvGrpSpPr/>
          <p:nvPr/>
        </p:nvGrpSpPr>
        <p:grpSpPr>
          <a:xfrm>
            <a:off x="1428018" y="1524000"/>
            <a:ext cx="9117621" cy="3124200"/>
            <a:chOff x="1428018" y="1524000"/>
            <a:chExt cx="9117621" cy="3124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4D3862-FF80-773D-5CB1-7BC3EC15B776}"/>
                </a:ext>
              </a:extLst>
            </p:cNvPr>
            <p:cNvGrpSpPr/>
            <p:nvPr/>
          </p:nvGrpSpPr>
          <p:grpSpPr>
            <a:xfrm>
              <a:off x="1428018" y="1524000"/>
              <a:ext cx="9117621" cy="3124200"/>
              <a:chOff x="1428018" y="1524000"/>
              <a:chExt cx="9117621" cy="31242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236EDB7-E204-E0D6-E30A-91431692A239}"/>
                  </a:ext>
                </a:extLst>
              </p:cNvPr>
              <p:cNvGrpSpPr/>
              <p:nvPr/>
            </p:nvGrpSpPr>
            <p:grpSpPr>
              <a:xfrm>
                <a:off x="6446961" y="4114800"/>
                <a:ext cx="4098678" cy="533400"/>
                <a:chOff x="6446961" y="4114800"/>
                <a:chExt cx="4098678" cy="5334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DB08B4-198E-03E2-9839-A806E60FEFAF}"/>
                    </a:ext>
                  </a:extLst>
                </p:cNvPr>
                <p:cNvSpPr/>
                <p:nvPr/>
              </p:nvSpPr>
              <p:spPr>
                <a:xfrm>
                  <a:off x="10134600" y="4114800"/>
                  <a:ext cx="411039" cy="533400"/>
                </a:xfrm>
                <a:prstGeom prst="rect">
                  <a:avLst/>
                </a:prstGeom>
                <a:solidFill>
                  <a:schemeClr val="tx2">
                    <a:lumMod val="90000"/>
                    <a:alpha val="0"/>
                  </a:schemeClr>
                </a:solidFill>
                <a:ln w="60325"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8416A91-798F-A15A-EEF2-6E56385403BD}"/>
                    </a:ext>
                  </a:extLst>
                </p:cNvPr>
                <p:cNvSpPr/>
                <p:nvPr/>
              </p:nvSpPr>
              <p:spPr>
                <a:xfrm>
                  <a:off x="6446961" y="4114800"/>
                  <a:ext cx="411039" cy="533400"/>
                </a:xfrm>
                <a:prstGeom prst="rect">
                  <a:avLst/>
                </a:prstGeom>
                <a:solidFill>
                  <a:schemeClr val="tx2">
                    <a:lumMod val="90000"/>
                    <a:alpha val="0"/>
                  </a:schemeClr>
                </a:solidFill>
                <a:ln w="60325">
                  <a:solidFill>
                    <a:srgbClr val="9933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  <a:prstDash val="solid"/>
                    </a:ln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3CE3D9-4660-357D-B050-2343D0FC3664}"/>
                  </a:ext>
                </a:extLst>
              </p:cNvPr>
              <p:cNvSpPr/>
              <p:nvPr/>
            </p:nvSpPr>
            <p:spPr>
              <a:xfrm>
                <a:off x="1428018" y="4114800"/>
                <a:ext cx="411039" cy="533400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894331-8EFF-A610-874D-E46BCB998466}"/>
                  </a:ext>
                </a:extLst>
              </p:cNvPr>
              <p:cNvSpPr/>
              <p:nvPr/>
            </p:nvSpPr>
            <p:spPr>
              <a:xfrm>
                <a:off x="5093526" y="1524000"/>
                <a:ext cx="411039" cy="3036939"/>
              </a:xfrm>
              <a:prstGeom prst="rect">
                <a:avLst/>
              </a:prstGeom>
              <a:solidFill>
                <a:schemeClr val="tx2">
                  <a:lumMod val="90000"/>
                  <a:alpha val="0"/>
                </a:schemeClr>
              </a:solidFill>
              <a:ln w="60325">
                <a:solidFill>
                  <a:srgbClr val="9933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63DF9A-E964-FE46-0613-960E6567F8AD}"/>
                </a:ext>
              </a:extLst>
            </p:cNvPr>
            <p:cNvSpPr/>
            <p:nvPr/>
          </p:nvSpPr>
          <p:spPr>
            <a:xfrm>
              <a:off x="8504361" y="4114800"/>
              <a:ext cx="411039" cy="533400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7AF67F-C09F-E54D-8705-03FEE916CE58}"/>
                </a:ext>
              </a:extLst>
            </p:cNvPr>
            <p:cNvSpPr/>
            <p:nvPr/>
          </p:nvSpPr>
          <p:spPr>
            <a:xfrm>
              <a:off x="3443298" y="4114800"/>
              <a:ext cx="411039" cy="533400"/>
            </a:xfrm>
            <a:prstGeom prst="rect">
              <a:avLst/>
            </a:prstGeom>
            <a:solidFill>
              <a:schemeClr val="tx2">
                <a:lumMod val="90000"/>
                <a:alpha val="0"/>
              </a:schemeClr>
            </a:solidFill>
            <a:ln w="60325">
              <a:solidFill>
                <a:srgbClr val="993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20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A5B9-F67F-38E2-88E2-74F2FB83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61E8-F4CF-3990-D3F2-C9529D15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by “Global South” countries such as Brazil, South Africa, </a:t>
            </a:r>
            <a:r>
              <a:rPr lang="en-US" dirty="0" err="1"/>
              <a:t>Turkiye</a:t>
            </a:r>
            <a:r>
              <a:rPr lang="en-US" dirty="0"/>
              <a:t>, Indonesia, China to see if the “unaligned global south” demonstrates less interested in divestment</a:t>
            </a:r>
          </a:p>
          <a:p>
            <a:r>
              <a:rPr lang="en-US" dirty="0"/>
              <a:t>Look for correlations on whether or not companies are state owned enterprises to see if there is a significant disposition to stay or leave</a:t>
            </a:r>
          </a:p>
        </p:txBody>
      </p:sp>
    </p:spTree>
    <p:extLst>
      <p:ext uri="{BB962C8B-B14F-4D97-AF65-F5344CB8AC3E}">
        <p14:creationId xmlns:p14="http://schemas.microsoft.com/office/powerpoint/2010/main" val="332675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651</TotalTime>
  <Words>465</Words>
  <Application>Microsoft Office PowerPoint</Application>
  <PresentationFormat>Widescreen</PresentationFormat>
  <Paragraphs>90</Paragraphs>
  <Slides>10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Companies Leaving or Staying in Russia Following Invasion of Ukraine</vt:lpstr>
      <vt:lpstr>Agenda</vt:lpstr>
      <vt:lpstr>Stakeholder Interest</vt:lpstr>
      <vt:lpstr>Dataset</vt:lpstr>
      <vt:lpstr>Comparison by Industry:  </vt:lpstr>
      <vt:lpstr>Comparison by Country of Origin </vt:lpstr>
      <vt:lpstr>Comparison by Country of Origin:  10 Countries with the Most Companies in Russia</vt:lpstr>
      <vt:lpstr>Scale Comparison with Total of all Companies</vt:lpstr>
      <vt:lpstr>Future Project Plans</vt:lpstr>
      <vt:lpstr>Contact and Data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Travis Lindeman</dc:creator>
  <cp:lastModifiedBy>Travis Lindeman</cp:lastModifiedBy>
  <cp:revision>19</cp:revision>
  <dcterms:created xsi:type="dcterms:W3CDTF">2023-07-10T15:02:54Z</dcterms:created>
  <dcterms:modified xsi:type="dcterms:W3CDTF">2023-07-13T15:35:25Z</dcterms:modified>
</cp:coreProperties>
</file>