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88" r:id="rId16"/>
    <p:sldId id="287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linde/covid_data_project" TargetMode="External"/><Relationship Id="rId2" Type="http://schemas.openxmlformats.org/officeDocument/2006/relationships/hyperlink" Target="mailto:tralind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Covid Death Rates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Travis Lindeman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3CD-0F8D-3FC7-A2E2-D3C8656B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tests</a:t>
            </a:r>
          </a:p>
        </p:txBody>
      </p:sp>
      <p:pic>
        <p:nvPicPr>
          <p:cNvPr id="5" name="Content Placeholder 4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0AAC1293-606E-D89A-CE69-48516948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59" y="2306278"/>
            <a:ext cx="2868673" cy="2177475"/>
          </a:xfrm>
        </p:spPr>
      </p:pic>
      <p:pic>
        <p:nvPicPr>
          <p:cNvPr id="7" name="Picture 6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C693A6DB-F6DB-D35B-9271-1C051765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38" y="4483753"/>
            <a:ext cx="2832716" cy="2177475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1B47A1BC-60B3-0477-B49A-DB3BA8468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032" y="2289253"/>
            <a:ext cx="2897728" cy="2243270"/>
          </a:xfrm>
          <a:prstGeom prst="rect">
            <a:avLst/>
          </a:prstGeom>
        </p:spPr>
      </p:pic>
      <p:pic>
        <p:nvPicPr>
          <p:cNvPr id="11" name="Picture 10" descr="A graph of a line graph with blue dots&#10;&#10;Description automatically generated with medium confidence">
            <a:extLst>
              <a:ext uri="{FF2B5EF4-FFF2-40B4-BE49-F238E27FC236}">
                <a16:creationId xmlns:a16="http://schemas.microsoft.com/office/drawing/2014/main" id="{A9C32DF1-F0C0-A301-A79A-5DC4BA256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800" y="4475572"/>
            <a:ext cx="2921200" cy="2290725"/>
          </a:xfrm>
          <a:prstGeom prst="rect">
            <a:avLst/>
          </a:prstGeom>
        </p:spPr>
      </p:pic>
      <p:pic>
        <p:nvPicPr>
          <p:cNvPr id="13" name="Picture 12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CD1A02B-AC21-FA55-5D13-47E9E1D75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431" y="2306278"/>
            <a:ext cx="2860682" cy="2177475"/>
          </a:xfrm>
          <a:prstGeom prst="rect">
            <a:avLst/>
          </a:prstGeom>
        </p:spPr>
      </p:pic>
      <p:pic>
        <p:nvPicPr>
          <p:cNvPr id="15" name="Picture 1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7E3394F9-0EA6-E78F-A79A-2B93AA9D7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695" y="4523027"/>
            <a:ext cx="2860682" cy="2243270"/>
          </a:xfrm>
          <a:prstGeom prst="rect">
            <a:avLst/>
          </a:prstGeom>
        </p:spPr>
      </p:pic>
      <p:pic>
        <p:nvPicPr>
          <p:cNvPr id="17" name="Picture 16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317AAA2B-3F09-FB13-9106-DA5E033AB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5426" y="4598483"/>
            <a:ext cx="2668236" cy="2092358"/>
          </a:xfrm>
          <a:prstGeom prst="rect">
            <a:avLst/>
          </a:prstGeom>
        </p:spPr>
      </p:pic>
      <p:pic>
        <p:nvPicPr>
          <p:cNvPr id="19" name="Picture 18" descr="A graph with blue dots&#10;&#10;Description automatically generated">
            <a:extLst>
              <a:ext uri="{FF2B5EF4-FFF2-40B4-BE49-F238E27FC236}">
                <a16:creationId xmlns:a16="http://schemas.microsoft.com/office/drawing/2014/main" id="{41D8297F-D7EB-635D-830A-544121CF6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4377" y="2355048"/>
            <a:ext cx="2865407" cy="21810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C290FB-75C7-D7F3-8888-A3817E879C88}"/>
              </a:ext>
            </a:extLst>
          </p:cNvPr>
          <p:cNvSpPr txBox="1">
            <a:spLocks/>
          </p:cNvSpPr>
          <p:nvPr/>
        </p:nvSpPr>
        <p:spPr>
          <a:xfrm>
            <a:off x="865303" y="1790687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gdp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C28AC-AB2F-568C-F7BE-BF5CD738FB75}"/>
              </a:ext>
            </a:extLst>
          </p:cNvPr>
          <p:cNvSpPr txBox="1">
            <a:spLocks/>
          </p:cNvSpPr>
          <p:nvPr/>
        </p:nvSpPr>
        <p:spPr>
          <a:xfrm rot="16200000">
            <a:off x="-393904" y="5413224"/>
            <a:ext cx="1287628" cy="3185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Vaccinated %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3EBD4-FC86-9C70-9944-2CBBE556F0D6}"/>
              </a:ext>
            </a:extLst>
          </p:cNvPr>
          <p:cNvSpPr txBox="1">
            <a:spLocks/>
          </p:cNvSpPr>
          <p:nvPr/>
        </p:nvSpPr>
        <p:spPr>
          <a:xfrm rot="16200000">
            <a:off x="-335476" y="3061244"/>
            <a:ext cx="1287628" cy="3185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Total deaths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39140C-AD50-1D6B-B5D7-68982700A991}"/>
              </a:ext>
            </a:extLst>
          </p:cNvPr>
          <p:cNvSpPr txBox="1">
            <a:spLocks/>
          </p:cNvSpPr>
          <p:nvPr/>
        </p:nvSpPr>
        <p:spPr>
          <a:xfrm>
            <a:off x="3812326" y="1736820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Median 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3BDA57-9BC0-9485-ECEF-FAAAA844BA42}"/>
              </a:ext>
            </a:extLst>
          </p:cNvPr>
          <p:cNvSpPr txBox="1">
            <a:spLocks/>
          </p:cNvSpPr>
          <p:nvPr/>
        </p:nvSpPr>
        <p:spPr>
          <a:xfrm>
            <a:off x="6872725" y="1744363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hdi</a:t>
            </a:r>
            <a:endParaRPr lang="en-US" sz="2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6A326F-3D6F-4A91-6DF1-259F193FD46A}"/>
              </a:ext>
            </a:extLst>
          </p:cNvPr>
          <p:cNvSpPr txBox="1">
            <a:spLocks/>
          </p:cNvSpPr>
          <p:nvPr/>
        </p:nvSpPr>
        <p:spPr>
          <a:xfrm>
            <a:off x="9796184" y="1744363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Life expectancy</a:t>
            </a:r>
          </a:p>
        </p:txBody>
      </p:sp>
    </p:spTree>
    <p:extLst>
      <p:ext uri="{BB962C8B-B14F-4D97-AF65-F5344CB8AC3E}">
        <p14:creationId xmlns:p14="http://schemas.microsoft.com/office/powerpoint/2010/main" val="71469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3CD-0F8D-3FC7-A2E2-D3C8656B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27" y="-224520"/>
            <a:ext cx="9720072" cy="1499616"/>
          </a:xfrm>
        </p:spPr>
        <p:txBody>
          <a:bodyPr/>
          <a:lstStyle/>
          <a:p>
            <a:r>
              <a:rPr lang="en-US" dirty="0"/>
              <a:t>Multiple linear regression tests</a:t>
            </a:r>
          </a:p>
        </p:txBody>
      </p:sp>
      <p:pic>
        <p:nvPicPr>
          <p:cNvPr id="5" name="Content Placeholder 4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0AAC1293-606E-D89A-CE69-48516948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08" y="1213893"/>
            <a:ext cx="3677728" cy="2791591"/>
          </a:xfrm>
        </p:spPr>
      </p:pic>
      <p:pic>
        <p:nvPicPr>
          <p:cNvPr id="7" name="Picture 6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C693A6DB-F6DB-D35B-9271-1C051765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64" y="3899165"/>
            <a:ext cx="3641771" cy="2799386"/>
          </a:xfrm>
          <a:prstGeom prst="rect">
            <a:avLst/>
          </a:prstGeom>
        </p:spPr>
      </p:pic>
      <p:pic>
        <p:nvPicPr>
          <p:cNvPr id="13" name="Picture 12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CD1A02B-AC21-FA55-5D13-47E9E1D7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12" y="1248634"/>
            <a:ext cx="3677728" cy="2799389"/>
          </a:xfrm>
          <a:prstGeom prst="rect">
            <a:avLst/>
          </a:prstGeom>
        </p:spPr>
      </p:pic>
      <p:pic>
        <p:nvPicPr>
          <p:cNvPr id="15" name="Picture 1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7E3394F9-0EA6-E78F-A79A-2B93AA9D7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131" y="3899165"/>
            <a:ext cx="3630408" cy="28468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C290FB-75C7-D7F3-8888-A3817E879C88}"/>
              </a:ext>
            </a:extLst>
          </p:cNvPr>
          <p:cNvSpPr txBox="1">
            <a:spLocks/>
          </p:cNvSpPr>
          <p:nvPr/>
        </p:nvSpPr>
        <p:spPr>
          <a:xfrm>
            <a:off x="1763485" y="858417"/>
            <a:ext cx="2360645" cy="4913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gdp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C28AC-AB2F-568C-F7BE-BF5CD738FB75}"/>
              </a:ext>
            </a:extLst>
          </p:cNvPr>
          <p:cNvSpPr txBox="1">
            <a:spLocks/>
          </p:cNvSpPr>
          <p:nvPr/>
        </p:nvSpPr>
        <p:spPr>
          <a:xfrm rot="16200000">
            <a:off x="-148707" y="4685568"/>
            <a:ext cx="1980206" cy="6906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Vaccinated %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3EBD4-FC86-9C70-9944-2CBBE556F0D6}"/>
              </a:ext>
            </a:extLst>
          </p:cNvPr>
          <p:cNvSpPr txBox="1">
            <a:spLocks/>
          </p:cNvSpPr>
          <p:nvPr/>
        </p:nvSpPr>
        <p:spPr>
          <a:xfrm rot="16200000">
            <a:off x="-146171" y="2223235"/>
            <a:ext cx="1870790" cy="6852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Total deaths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3BDA57-9BC0-9485-ECEF-FAAAA844BA42}"/>
              </a:ext>
            </a:extLst>
          </p:cNvPr>
          <p:cNvSpPr txBox="1">
            <a:spLocks/>
          </p:cNvSpPr>
          <p:nvPr/>
        </p:nvSpPr>
        <p:spPr>
          <a:xfrm>
            <a:off x="5334554" y="794880"/>
            <a:ext cx="2792393" cy="595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hdi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F40F44B-D6DD-EFEC-EB8F-AD66F7913779}"/>
              </a:ext>
            </a:extLst>
          </p:cNvPr>
          <p:cNvSpPr txBox="1">
            <a:spLocks/>
          </p:cNvSpPr>
          <p:nvPr/>
        </p:nvSpPr>
        <p:spPr>
          <a:xfrm>
            <a:off x="9045939" y="1726164"/>
            <a:ext cx="279239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D5947668-4DDF-7049-5A77-36270523D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383" y="1251148"/>
            <a:ext cx="3533788" cy="273567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3CAAFA93-DA2E-251C-2CE6-817A7E34964F}"/>
              </a:ext>
            </a:extLst>
          </p:cNvPr>
          <p:cNvSpPr txBox="1">
            <a:spLocks/>
          </p:cNvSpPr>
          <p:nvPr/>
        </p:nvSpPr>
        <p:spPr>
          <a:xfrm>
            <a:off x="9012282" y="791989"/>
            <a:ext cx="2792393" cy="595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Aged ≥ 65</a:t>
            </a:r>
          </a:p>
        </p:txBody>
      </p:sp>
      <p:pic>
        <p:nvPicPr>
          <p:cNvPr id="22" name="Picture 21" descr="A graph of blue dots and a line&#10;&#10;Description automatically generated">
            <a:extLst>
              <a:ext uri="{FF2B5EF4-FFF2-40B4-BE49-F238E27FC236}">
                <a16:creationId xmlns:a16="http://schemas.microsoft.com/office/drawing/2014/main" id="{0AC69E21-319C-E9F3-F49F-7C7ABB66F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6708" y="3899165"/>
            <a:ext cx="3630409" cy="28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3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4ED-0F3E-ED3E-6184-598C64F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97F9-1D16-2954-BD21-1B3F9F5ED35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/>
            <a:r>
              <a:rPr lang="en-US" sz="2400" dirty="0"/>
              <a:t>Vaccination percentages are not the only factor affecting death rates.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Covid vaccination rates correlate with wealthier, more developed, and older populations which showed higher death rates than poorer and younger populations.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country’s death rates from covid likely have more to do with the vulnerabilities of elderly populations.</a:t>
            </a:r>
          </a:p>
        </p:txBody>
      </p:sp>
    </p:spTree>
    <p:extLst>
      <p:ext uri="{BB962C8B-B14F-4D97-AF65-F5344CB8AC3E}">
        <p14:creationId xmlns:p14="http://schemas.microsoft.com/office/powerpoint/2010/main" val="120099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F18B-0FB0-8520-6F85-3BA73912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7F3B-675F-E88B-9C8D-AAEF2D27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Assess pandemic intensity over time as opposed to total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Missing from this data is information about deaths by age group which could assist more refined assessments of vulnerable populations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Measuring by excess mortality improve accuracy and account for underreporting in poorer or autocratic countries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Contact and data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5E1E0-F941-E8DC-EC89-EE40A705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12776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Contact Info</a:t>
            </a:r>
          </a:p>
          <a:p>
            <a:pPr lvl="1"/>
            <a:r>
              <a:rPr lang="en-US" sz="2400" dirty="0"/>
              <a:t>Travis Lindeman</a:t>
            </a:r>
          </a:p>
          <a:p>
            <a:pPr lvl="1"/>
            <a:r>
              <a:rPr lang="en-US" sz="2400" dirty="0">
                <a:hlinkClick r:id="rId2"/>
              </a:rPr>
              <a:t>tralinde@gmail.com</a:t>
            </a:r>
            <a:endParaRPr lang="en-US" sz="2400" dirty="0"/>
          </a:p>
          <a:p>
            <a:r>
              <a:rPr lang="en-US" sz="2800" dirty="0"/>
              <a:t>Repository Link</a:t>
            </a:r>
          </a:p>
          <a:p>
            <a:pPr lvl="1"/>
            <a:r>
              <a:rPr lang="en-US" sz="2400" dirty="0">
                <a:hlinkClick r:id="rId3"/>
              </a:rPr>
              <a:t>https://github.com/tralinde/covid_data_project</a:t>
            </a:r>
            <a:endParaRPr lang="en-US" sz="2400" dirty="0"/>
          </a:p>
          <a:p>
            <a:r>
              <a:rPr lang="en-US" sz="2800" dirty="0"/>
              <a:t>Dataset Link</a:t>
            </a:r>
          </a:p>
          <a:p>
            <a:pPr lvl="1"/>
            <a:r>
              <a:rPr lang="en-US" sz="2400" dirty="0"/>
              <a:t>https://www.kaggle.com/datasets/tohidkhanbagani/covid-19-deaths-and-vaccinations-dataset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E01A-6C16-86AA-B039-42E13F4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DAC8-5B31-D15D-AE9D-0CAC7C83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  <a:p>
            <a:r>
              <a:rPr lang="en-US" dirty="0"/>
              <a:t>Data of Interest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Hypothesis Testing and Regression: Vaccination Rates vs Covid Deaths</a:t>
            </a:r>
          </a:p>
          <a:p>
            <a:r>
              <a:rPr lang="en-US" dirty="0"/>
              <a:t>Analysis of Ancillary Factors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Way Forward</a:t>
            </a:r>
          </a:p>
          <a:p>
            <a:r>
              <a:rPr lang="en-US" dirty="0"/>
              <a:t>Contact and Repository</a:t>
            </a:r>
          </a:p>
        </p:txBody>
      </p:sp>
    </p:spTree>
    <p:extLst>
      <p:ext uri="{BB962C8B-B14F-4D97-AF65-F5344CB8AC3E}">
        <p14:creationId xmlns:p14="http://schemas.microsoft.com/office/powerpoint/2010/main" val="319233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2555-30E0-75AA-86D5-D4D64C0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52DC-67AC-7A27-8BA1-CC9F47DB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79" y="2084832"/>
            <a:ext cx="9720073" cy="1499616"/>
          </a:xfrm>
        </p:spPr>
        <p:txBody>
          <a:bodyPr/>
          <a:lstStyle/>
          <a:p>
            <a:pPr lvl="1"/>
            <a:r>
              <a:rPr lang="en-US" sz="2400" dirty="0"/>
              <a:t>Gauge future pandemic response</a:t>
            </a:r>
          </a:p>
          <a:p>
            <a:pPr lvl="1"/>
            <a:r>
              <a:rPr lang="en-US" sz="2400" dirty="0"/>
              <a:t>Refine response to support vulnerable populations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337EE-5BA7-D269-00A0-2DB38730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66" y="3725668"/>
            <a:ext cx="3230686" cy="27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2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3CC8-4644-5DC8-096F-CA0C3D64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292A-A329-0275-C14F-41035162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2547"/>
            <a:ext cx="9720073" cy="4576813"/>
          </a:xfrm>
        </p:spPr>
        <p:txBody>
          <a:bodyPr/>
          <a:lstStyle/>
          <a:p>
            <a:r>
              <a:rPr lang="en-US" sz="2800" dirty="0"/>
              <a:t>35 Columns, 302,000 Rows</a:t>
            </a:r>
          </a:p>
          <a:p>
            <a:pPr lvl="1"/>
            <a:r>
              <a:rPr lang="en-US" sz="2400" dirty="0"/>
              <a:t>By country data from 1/3/2020 to 4/12/2023</a:t>
            </a:r>
          </a:p>
          <a:p>
            <a:pPr lvl="1"/>
            <a:r>
              <a:rPr lang="en-US" sz="2400" dirty="0"/>
              <a:t>Missing values required using weekly averages in analysis</a:t>
            </a:r>
          </a:p>
          <a:p>
            <a:pPr lvl="1"/>
            <a:r>
              <a:rPr lang="en-US" sz="2400" dirty="0"/>
              <a:t>Likelihood of underreporting or overreporting not explicitly addressed</a:t>
            </a:r>
          </a:p>
          <a:p>
            <a:pPr lvl="1"/>
            <a:r>
              <a:rPr lang="en-US" sz="2400" dirty="0"/>
              <a:t>Total analysis uses total or highest values to return unique values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7915B1B-3BDA-3485-1A30-C44A5E6D5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678" y="1388841"/>
            <a:ext cx="7058808" cy="52744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9C7EF-6B77-94EB-B865-C9F9BBF5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28" y="194691"/>
            <a:ext cx="9720072" cy="1499616"/>
          </a:xfrm>
        </p:spPr>
        <p:txBody>
          <a:bodyPr/>
          <a:lstStyle/>
          <a:p>
            <a:r>
              <a:rPr lang="en-US" dirty="0"/>
              <a:t>New covid cases over 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FD1904-91E3-4EDF-4AB5-7BC667F16F0E}"/>
              </a:ext>
            </a:extLst>
          </p:cNvPr>
          <p:cNvGrpSpPr/>
          <p:nvPr/>
        </p:nvGrpSpPr>
        <p:grpSpPr>
          <a:xfrm>
            <a:off x="7361852" y="1875453"/>
            <a:ext cx="3592287" cy="1200329"/>
            <a:chOff x="7361852" y="1875453"/>
            <a:chExt cx="4245429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12FBFE-0855-DD42-8226-D2F2DF8C2F5C}"/>
                </a:ext>
              </a:extLst>
            </p:cNvPr>
            <p:cNvSpPr txBox="1"/>
            <p:nvPr/>
          </p:nvSpPr>
          <p:spPr>
            <a:xfrm>
              <a:off x="8640146" y="1875453"/>
              <a:ext cx="2967135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Correlates with China’s “reopening”</a:t>
              </a: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27A211B6-2103-BEE8-7D1B-CF677C3EE07F}"/>
                </a:ext>
              </a:extLst>
            </p:cNvPr>
            <p:cNvSpPr/>
            <p:nvPr/>
          </p:nvSpPr>
          <p:spPr>
            <a:xfrm>
              <a:off x="7361852" y="1962103"/>
              <a:ext cx="1278293" cy="183938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9C745D-25F4-8B39-0420-B9D08DEBCAC8}"/>
              </a:ext>
            </a:extLst>
          </p:cNvPr>
          <p:cNvGrpSpPr/>
          <p:nvPr/>
        </p:nvGrpSpPr>
        <p:grpSpPr>
          <a:xfrm>
            <a:off x="4254760" y="4105884"/>
            <a:ext cx="6634065" cy="498389"/>
            <a:chOff x="4254760" y="4105884"/>
            <a:chExt cx="6634065" cy="4983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2F805F-55AE-E849-9B41-FE4F6116FFFA}"/>
                </a:ext>
              </a:extLst>
            </p:cNvPr>
            <p:cNvSpPr txBox="1"/>
            <p:nvPr/>
          </p:nvSpPr>
          <p:spPr>
            <a:xfrm>
              <a:off x="8443485" y="4137322"/>
              <a:ext cx="244534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Seasonal spikes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EF46B063-D299-F27D-CD92-A3AB9D254744}"/>
                </a:ext>
              </a:extLst>
            </p:cNvPr>
            <p:cNvSpPr/>
            <p:nvPr/>
          </p:nvSpPr>
          <p:spPr>
            <a:xfrm>
              <a:off x="5887617" y="4105884"/>
              <a:ext cx="2555868" cy="200012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4D99B784-EAA3-B794-36C4-D24848969DED}"/>
                </a:ext>
              </a:extLst>
            </p:cNvPr>
            <p:cNvSpPr/>
            <p:nvPr/>
          </p:nvSpPr>
          <p:spPr>
            <a:xfrm>
              <a:off x="4254760" y="4404261"/>
              <a:ext cx="4188725" cy="200012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8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0690-AC93-88F3-55AC-D51A9805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0441"/>
            <a:ext cx="9720072" cy="1499616"/>
          </a:xfrm>
        </p:spPr>
        <p:txBody>
          <a:bodyPr/>
          <a:lstStyle/>
          <a:p>
            <a:r>
              <a:rPr lang="en-US" dirty="0"/>
              <a:t>New deaths per million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ECA1C56-E9CF-418D-61CC-DCDBFF49A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745" y="1636356"/>
            <a:ext cx="6627230" cy="49519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823FDD-B572-38E7-549B-093CC789AFF0}"/>
              </a:ext>
            </a:extLst>
          </p:cNvPr>
          <p:cNvSpPr txBox="1"/>
          <p:nvPr/>
        </p:nvSpPr>
        <p:spPr>
          <a:xfrm>
            <a:off x="8118216" y="3230359"/>
            <a:ext cx="3217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Deaths Per Million makes Brazil look like the worst performer</a:t>
            </a:r>
          </a:p>
        </p:txBody>
      </p:sp>
    </p:spTree>
    <p:extLst>
      <p:ext uri="{BB962C8B-B14F-4D97-AF65-F5344CB8AC3E}">
        <p14:creationId xmlns:p14="http://schemas.microsoft.com/office/powerpoint/2010/main" val="1457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C09B-28B9-9885-E34B-5C31DBCE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vaccination percentage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104FA7-98DE-D4A7-8504-2099BA17F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885" y="1629747"/>
            <a:ext cx="6584662" cy="491236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FD00756-4A44-0138-8700-12EFCF92F1C2}"/>
              </a:ext>
            </a:extLst>
          </p:cNvPr>
          <p:cNvGrpSpPr/>
          <p:nvPr/>
        </p:nvGrpSpPr>
        <p:grpSpPr>
          <a:xfrm>
            <a:off x="5747658" y="2062337"/>
            <a:ext cx="5811352" cy="1938992"/>
            <a:chOff x="5747658" y="2062337"/>
            <a:chExt cx="5811352" cy="19389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F92C03-1BAF-45DB-D67B-4D7C13ADB70C}"/>
                </a:ext>
              </a:extLst>
            </p:cNvPr>
            <p:cNvGrpSpPr/>
            <p:nvPr/>
          </p:nvGrpSpPr>
          <p:grpSpPr>
            <a:xfrm>
              <a:off x="5747658" y="2062337"/>
              <a:ext cx="5811352" cy="1938992"/>
              <a:chOff x="4309266" y="1962103"/>
              <a:chExt cx="6867960" cy="193899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BCE8B-E492-884F-FE57-371AFAE0BE97}"/>
                  </a:ext>
                </a:extLst>
              </p:cNvPr>
              <p:cNvSpPr txBox="1"/>
              <p:nvPr/>
            </p:nvSpPr>
            <p:spPr>
              <a:xfrm>
                <a:off x="8210091" y="1962103"/>
                <a:ext cx="2967135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Inconsistent reporting may indicate data contamination or bias</a:t>
                </a:r>
              </a:p>
            </p:txBody>
          </p:sp>
          <p:sp>
            <p:nvSpPr>
              <p:cNvPr id="6" name="Arrow: Left 5">
                <a:extLst>
                  <a:ext uri="{FF2B5EF4-FFF2-40B4-BE49-F238E27FC236}">
                    <a16:creationId xmlns:a16="http://schemas.microsoft.com/office/drawing/2014/main" id="{44656E79-98BF-C9B6-123A-11546CBDD44E}"/>
                  </a:ext>
                </a:extLst>
              </p:cNvPr>
              <p:cNvSpPr/>
              <p:nvPr/>
            </p:nvSpPr>
            <p:spPr>
              <a:xfrm>
                <a:off x="4309266" y="1984598"/>
                <a:ext cx="3900826" cy="238490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9DD9B7BF-1677-3B1A-5B12-D1297370CBAE}"/>
                </a:ext>
              </a:extLst>
            </p:cNvPr>
            <p:cNvSpPr/>
            <p:nvPr/>
          </p:nvSpPr>
          <p:spPr>
            <a:xfrm>
              <a:off x="7035283" y="3309755"/>
              <a:ext cx="2013074" cy="23849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75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2987-8EA4-3AB8-30BD-D5625E02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22" y="435180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Hypothesis Test: </a:t>
            </a:r>
            <a:br>
              <a:rPr lang="en-US" dirty="0"/>
            </a:br>
            <a:r>
              <a:rPr lang="en-US" dirty="0"/>
              <a:t>Did vaccination rates Affect death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11AC-9386-F068-8616-EE213608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43" y="2172997"/>
            <a:ext cx="5691958" cy="412960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Hypothesis:</a:t>
            </a:r>
          </a:p>
          <a:p>
            <a:pPr marL="0" indent="0">
              <a:buNone/>
            </a:pPr>
            <a:r>
              <a:rPr lang="en-US" sz="1800" dirty="0"/>
              <a:t>H0: Vaccination rates do not affect the death rate in a country.</a:t>
            </a:r>
          </a:p>
          <a:p>
            <a:pPr marL="0" indent="0">
              <a:buNone/>
            </a:pPr>
            <a:r>
              <a:rPr lang="en-US" sz="1800" dirty="0"/>
              <a:t>H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800" dirty="0"/>
              <a:t>: Vaccination rates have an effect on a country’s death rate.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800" b="1" dirty="0"/>
              <a:t>P-value: 0.002</a:t>
            </a:r>
            <a:br>
              <a:rPr lang="en-US" sz="1800" b="1" dirty="0"/>
            </a:br>
            <a:endParaRPr lang="en-US" sz="1800" b="1" dirty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800" dirty="0"/>
              <a:t>Statistical results suggest accepting H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within 95% confidence rating</a:t>
            </a:r>
            <a:r>
              <a:rPr lang="en-US" sz="1800" dirty="0"/>
              <a:t>.  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800" dirty="0"/>
              <a:t>However, vaccination rates do not tell the entire story.</a:t>
            </a:r>
          </a:p>
        </p:txBody>
      </p:sp>
      <p:pic>
        <p:nvPicPr>
          <p:cNvPr id="5" name="Picture 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2FA7FA0B-CB3F-DE8A-35A6-742B6667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22" y="1838739"/>
            <a:ext cx="5766162" cy="44638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8BC55D-5649-5AB2-43B6-1EFA9FD5B199}"/>
              </a:ext>
            </a:extLst>
          </p:cNvPr>
          <p:cNvSpPr txBox="1">
            <a:spLocks/>
          </p:cNvSpPr>
          <p:nvPr/>
        </p:nvSpPr>
        <p:spPr>
          <a:xfrm>
            <a:off x="404042" y="3819546"/>
            <a:ext cx="5691958" cy="187212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609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2134-C014-976E-A04B-C88143F8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5" y="594546"/>
            <a:ext cx="4135701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factors affecting death rates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2C3C5E-FF8D-2B1C-27E5-D85AF5FC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829" y="298580"/>
            <a:ext cx="6713241" cy="60838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7FF5E-8BAE-9AC4-92A3-540223046A1F}"/>
              </a:ext>
            </a:extLst>
          </p:cNvPr>
          <p:cNvSpPr txBox="1">
            <a:spLocks/>
          </p:cNvSpPr>
          <p:nvPr/>
        </p:nvSpPr>
        <p:spPr>
          <a:xfrm>
            <a:off x="413375" y="3429000"/>
            <a:ext cx="5237525" cy="18340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800" dirty="0"/>
              <a:t>Total Deaths are </a:t>
            </a:r>
            <a:r>
              <a:rPr lang="en-US" sz="1800" u="sng" dirty="0"/>
              <a:t>negatively correlated </a:t>
            </a:r>
            <a:r>
              <a:rPr lang="en-US" sz="1800" dirty="0"/>
              <a:t>with extreme poverty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800" u="sng" dirty="0"/>
              <a:t>Positively correlated </a:t>
            </a:r>
            <a:r>
              <a:rPr lang="en-US" sz="1800" dirty="0"/>
              <a:t>with vaccination rates, increased age, wealthier nations, life expectancy, and human development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23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693</TotalTime>
  <Words>394</Words>
  <Application>Microsoft Office PowerPoint</Application>
  <PresentationFormat>Widescreen</PresentationFormat>
  <Paragraphs>70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Tw Cen MT</vt:lpstr>
      <vt:lpstr>Tw Cen MT Condensed</vt:lpstr>
      <vt:lpstr>Wingdings 3</vt:lpstr>
      <vt:lpstr>Integral</vt:lpstr>
      <vt:lpstr>Covid Death Rates Analysis</vt:lpstr>
      <vt:lpstr>Agenda</vt:lpstr>
      <vt:lpstr>Stakeholder interest</vt:lpstr>
      <vt:lpstr>Dataset and cleaning</vt:lpstr>
      <vt:lpstr>New covid cases over time</vt:lpstr>
      <vt:lpstr>New deaths per million</vt:lpstr>
      <vt:lpstr>Population vaccination percentage</vt:lpstr>
      <vt:lpstr>Hypothesis Test:  Did vaccination rates Affect death rates?</vt:lpstr>
      <vt:lpstr>Additional factors affecting death rates</vt:lpstr>
      <vt:lpstr>Multiple linear regression tests</vt:lpstr>
      <vt:lpstr>Multiple linear regression tests</vt:lpstr>
      <vt:lpstr>conclusion</vt:lpstr>
      <vt:lpstr>Way forward</vt:lpstr>
      <vt:lpstr>Contact and data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Death Rates Analysis</dc:title>
  <dc:creator>Travis Lindeman</dc:creator>
  <cp:lastModifiedBy>Travis Lindeman</cp:lastModifiedBy>
  <cp:revision>13</cp:revision>
  <dcterms:created xsi:type="dcterms:W3CDTF">2023-08-02T21:59:27Z</dcterms:created>
  <dcterms:modified xsi:type="dcterms:W3CDTF">2023-08-11T18:35:33Z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