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linde/covid_data_project" TargetMode="External"/><Relationship Id="rId2" Type="http://schemas.openxmlformats.org/officeDocument/2006/relationships/hyperlink" Target="mailto:tralind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Covid Death Rates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Travis Lindeman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3CD-0F8D-3FC7-A2E2-D3C8656B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0AAC1293-606E-D89A-CE69-48516948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9150" y="1272631"/>
            <a:ext cx="1782106" cy="1352713"/>
          </a:xfrm>
        </p:spPr>
      </p:pic>
      <p:pic>
        <p:nvPicPr>
          <p:cNvPr id="7" name="Picture 6" descr="A graph with blue dots and a blue line&#10;&#10;Description automatically generated">
            <a:extLst>
              <a:ext uri="{FF2B5EF4-FFF2-40B4-BE49-F238E27FC236}">
                <a16:creationId xmlns:a16="http://schemas.microsoft.com/office/drawing/2014/main" id="{C693A6DB-F6DB-D35B-9271-1C051765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48" y="1272631"/>
            <a:ext cx="1685050" cy="1295278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1B47A1BC-60B3-0477-B49A-DB3BA8468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151" y="2672216"/>
            <a:ext cx="1782105" cy="1379613"/>
          </a:xfrm>
          <a:prstGeom prst="rect">
            <a:avLst/>
          </a:prstGeom>
        </p:spPr>
      </p:pic>
      <p:pic>
        <p:nvPicPr>
          <p:cNvPr id="11" name="Picture 10" descr="A graph of a line graph with blue dots&#10;&#10;Description automatically generated with medium confidence">
            <a:extLst>
              <a:ext uri="{FF2B5EF4-FFF2-40B4-BE49-F238E27FC236}">
                <a16:creationId xmlns:a16="http://schemas.microsoft.com/office/drawing/2014/main" id="{A9C32DF1-F0C0-A301-A79A-5DC4BA256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822" y="2625344"/>
            <a:ext cx="1782104" cy="1397477"/>
          </a:xfrm>
          <a:prstGeom prst="rect">
            <a:avLst/>
          </a:prstGeom>
        </p:spPr>
      </p:pic>
      <p:pic>
        <p:nvPicPr>
          <p:cNvPr id="13" name="Picture 12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CD1A02B-AC21-FA55-5D13-47E9E1D75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152" y="4094922"/>
            <a:ext cx="1782105" cy="1356491"/>
          </a:xfrm>
          <a:prstGeom prst="rect">
            <a:avLst/>
          </a:prstGeom>
        </p:spPr>
      </p:pic>
      <p:pic>
        <p:nvPicPr>
          <p:cNvPr id="15" name="Picture 1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7E3394F9-0EA6-E78F-A79A-2B93AA9D7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2821" y="4051229"/>
            <a:ext cx="1782105" cy="1397479"/>
          </a:xfrm>
          <a:prstGeom prst="rect">
            <a:avLst/>
          </a:prstGeom>
        </p:spPr>
      </p:pic>
      <p:pic>
        <p:nvPicPr>
          <p:cNvPr id="17" name="Picture 16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317AAA2B-3F09-FB13-9106-DA5E033AB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2822" y="5451413"/>
            <a:ext cx="1782104" cy="1397477"/>
          </a:xfrm>
          <a:prstGeom prst="rect">
            <a:avLst/>
          </a:prstGeom>
        </p:spPr>
      </p:pic>
      <p:pic>
        <p:nvPicPr>
          <p:cNvPr id="19" name="Picture 18" descr="A graph with blue dots&#10;&#10;Description automatically generated">
            <a:extLst>
              <a:ext uri="{FF2B5EF4-FFF2-40B4-BE49-F238E27FC236}">
                <a16:creationId xmlns:a16="http://schemas.microsoft.com/office/drawing/2014/main" id="{41D8297F-D7EB-635D-830A-544121CF6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9152" y="5451414"/>
            <a:ext cx="1782105" cy="135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9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D4ED-0F3E-ED3E-6184-598C64FA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97F9-1D16-2954-BD21-1B3F9F5E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 vaccinations statistically support a decrease in total deaths, but this is debatable given the array of data which correlates slightly upwards with vaccination rates.</a:t>
            </a:r>
          </a:p>
          <a:p>
            <a:r>
              <a:rPr lang="en-US" dirty="0"/>
              <a:t>Covid vaccination rates correlate with wealthier and older populations which died at higher rates than poorer and younger populations.</a:t>
            </a:r>
          </a:p>
          <a:p>
            <a:r>
              <a:rPr lang="en-US" dirty="0"/>
              <a:t>A country’s covid death rates likely have more to do with the vulnerabilities of elderly populations.</a:t>
            </a:r>
          </a:p>
        </p:txBody>
      </p:sp>
    </p:spTree>
    <p:extLst>
      <p:ext uri="{BB962C8B-B14F-4D97-AF65-F5344CB8AC3E}">
        <p14:creationId xmlns:p14="http://schemas.microsoft.com/office/powerpoint/2010/main" val="120099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F18B-0FB0-8520-6F85-3BA73912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7F3B-675F-E88B-9C8D-AAEF2D27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Assess pandemic intensity over time as opposed to total</a:t>
            </a:r>
          </a:p>
          <a:p>
            <a:pPr lvl="1"/>
            <a:r>
              <a:rPr lang="en-US" dirty="0"/>
              <a:t>Missing from this data is information about deaths by age group which could assist more refined assessments of vulnerable populations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3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Contact and data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5E1E0-F941-E8DC-EC89-EE40A705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12776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Contact Info</a:t>
            </a:r>
          </a:p>
          <a:p>
            <a:pPr lvl="1"/>
            <a:r>
              <a:rPr lang="en-US" sz="2400" dirty="0"/>
              <a:t>Travis Lindeman</a:t>
            </a:r>
          </a:p>
          <a:p>
            <a:pPr lvl="1"/>
            <a:r>
              <a:rPr lang="en-US" sz="2400" dirty="0">
                <a:hlinkClick r:id="rId2"/>
              </a:rPr>
              <a:t>tralinde@gmail.com</a:t>
            </a:r>
            <a:endParaRPr lang="en-US" sz="2400" dirty="0"/>
          </a:p>
          <a:p>
            <a:r>
              <a:rPr lang="en-US" sz="2800" dirty="0"/>
              <a:t>Repository Link</a:t>
            </a:r>
          </a:p>
          <a:p>
            <a:pPr lvl="1"/>
            <a:r>
              <a:rPr lang="en-US" sz="2400" dirty="0">
                <a:hlinkClick r:id="rId3"/>
              </a:rPr>
              <a:t>https://github.com/tralinde/covid_data_project</a:t>
            </a:r>
            <a:endParaRPr lang="en-US" sz="2400" dirty="0"/>
          </a:p>
          <a:p>
            <a:r>
              <a:rPr lang="en-US" sz="2800" dirty="0"/>
              <a:t>Dataset Link</a:t>
            </a:r>
          </a:p>
          <a:p>
            <a:pPr lvl="1"/>
            <a:r>
              <a:rPr lang="en-US" sz="2400" dirty="0"/>
              <a:t>https://www.kaggle.com/datasets/tohidkhanbagani/covid-19-deaths-and-vaccinations-dataset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E01A-6C16-86AA-B039-42E13F4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DAC8-5B31-D15D-AE9D-0CAC7C83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  <a:p>
            <a:r>
              <a:rPr lang="en-US" dirty="0"/>
              <a:t>Data of Interest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Hypothesis Testing and Regression: Vaccination Rates vs Covid Deaths</a:t>
            </a:r>
          </a:p>
          <a:p>
            <a:r>
              <a:rPr lang="en-US" dirty="0"/>
              <a:t>Analysis of Ancillary Factors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Way Forward</a:t>
            </a:r>
          </a:p>
          <a:p>
            <a:r>
              <a:rPr lang="en-US" dirty="0"/>
              <a:t>Contact and Repository</a:t>
            </a:r>
          </a:p>
        </p:txBody>
      </p:sp>
    </p:spTree>
    <p:extLst>
      <p:ext uri="{BB962C8B-B14F-4D97-AF65-F5344CB8AC3E}">
        <p14:creationId xmlns:p14="http://schemas.microsoft.com/office/powerpoint/2010/main" val="319233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2555-30E0-75AA-86D5-D4D64C0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52DC-67AC-7A27-8BA1-CC9F47DB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Gauge future pandemic response</a:t>
            </a:r>
          </a:p>
          <a:p>
            <a:pPr lvl="1"/>
            <a:r>
              <a:rPr lang="en-US" sz="2400" dirty="0"/>
              <a:t>Target most vulnerable populations</a:t>
            </a:r>
          </a:p>
          <a:p>
            <a:pPr lvl="1"/>
            <a:r>
              <a:rPr lang="en-US" sz="2400" dirty="0"/>
              <a:t>Inform decision making by understanding at-risk societies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2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3CC8-4644-5DC8-096F-CA0C3D64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292A-A329-0275-C14F-41035162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2547"/>
            <a:ext cx="9720073" cy="4576813"/>
          </a:xfrm>
        </p:spPr>
        <p:txBody>
          <a:bodyPr/>
          <a:lstStyle/>
          <a:p>
            <a:r>
              <a:rPr lang="en-US" dirty="0"/>
              <a:t>35 Columns, 302K Rows</a:t>
            </a:r>
          </a:p>
          <a:p>
            <a:pPr lvl="1"/>
            <a:r>
              <a:rPr lang="en-US" dirty="0"/>
              <a:t>By country data from 1/3/2020 to 4/12/2023</a:t>
            </a:r>
          </a:p>
          <a:p>
            <a:pPr lvl="1"/>
            <a:r>
              <a:rPr lang="en-US" dirty="0"/>
              <a:t>Missing values required using weekly averages in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C7EF-6B77-94EB-B865-C9F9BBF5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328" y="194691"/>
            <a:ext cx="9720072" cy="1499616"/>
          </a:xfrm>
        </p:spPr>
        <p:txBody>
          <a:bodyPr/>
          <a:lstStyle/>
          <a:p>
            <a:r>
              <a:rPr lang="en-US" dirty="0"/>
              <a:t>New cases over time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3229D98-8411-3850-01A4-29AB7BA36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1359027"/>
            <a:ext cx="6768786" cy="5035423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FD1904-91E3-4EDF-4AB5-7BC667F16F0E}"/>
              </a:ext>
            </a:extLst>
          </p:cNvPr>
          <p:cNvGrpSpPr/>
          <p:nvPr/>
        </p:nvGrpSpPr>
        <p:grpSpPr>
          <a:xfrm>
            <a:off x="7361852" y="1875453"/>
            <a:ext cx="3592287" cy="646331"/>
            <a:chOff x="7361852" y="1875453"/>
            <a:chExt cx="4245429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12FBFE-0855-DD42-8226-D2F2DF8C2F5C}"/>
                </a:ext>
              </a:extLst>
            </p:cNvPr>
            <p:cNvSpPr txBox="1"/>
            <p:nvPr/>
          </p:nvSpPr>
          <p:spPr>
            <a:xfrm>
              <a:off x="8640146" y="1875453"/>
              <a:ext cx="296713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Correlates with China’s “reopening”</a:t>
              </a: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27A211B6-2103-BEE8-7D1B-CF677C3EE07F}"/>
                </a:ext>
              </a:extLst>
            </p:cNvPr>
            <p:cNvSpPr/>
            <p:nvPr/>
          </p:nvSpPr>
          <p:spPr>
            <a:xfrm>
              <a:off x="7361852" y="1962103"/>
              <a:ext cx="1278293" cy="183938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9C745D-25F4-8B39-0420-B9D08DEBCAC8}"/>
              </a:ext>
            </a:extLst>
          </p:cNvPr>
          <p:cNvGrpSpPr/>
          <p:nvPr/>
        </p:nvGrpSpPr>
        <p:grpSpPr>
          <a:xfrm>
            <a:off x="4254760" y="4105884"/>
            <a:ext cx="6634065" cy="451734"/>
            <a:chOff x="4254760" y="4105884"/>
            <a:chExt cx="6634065" cy="4517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2F805F-55AE-E849-9B41-FE4F6116FFFA}"/>
                </a:ext>
              </a:extLst>
            </p:cNvPr>
            <p:cNvSpPr txBox="1"/>
            <p:nvPr/>
          </p:nvSpPr>
          <p:spPr>
            <a:xfrm>
              <a:off x="8443485" y="4137322"/>
              <a:ext cx="24453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Seasonal spikes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EF46B063-D299-F27D-CD92-A3AB9D254744}"/>
                </a:ext>
              </a:extLst>
            </p:cNvPr>
            <p:cNvSpPr/>
            <p:nvPr/>
          </p:nvSpPr>
          <p:spPr>
            <a:xfrm>
              <a:off x="5887617" y="4105884"/>
              <a:ext cx="2555868" cy="200012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4D99B784-EAA3-B794-36C4-D24848969DED}"/>
                </a:ext>
              </a:extLst>
            </p:cNvPr>
            <p:cNvSpPr/>
            <p:nvPr/>
          </p:nvSpPr>
          <p:spPr>
            <a:xfrm>
              <a:off x="4254760" y="4357606"/>
              <a:ext cx="4188725" cy="200012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8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0690-AC93-88F3-55AC-D51A9805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0441"/>
            <a:ext cx="9720072" cy="1499616"/>
          </a:xfrm>
        </p:spPr>
        <p:txBody>
          <a:bodyPr/>
          <a:lstStyle/>
          <a:p>
            <a:r>
              <a:rPr lang="en-US" dirty="0"/>
              <a:t>New deaths per million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FFA9DA4-0EEA-83D7-8CC9-867B27630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013" y="1781175"/>
            <a:ext cx="6487662" cy="4826086"/>
          </a:xfrm>
        </p:spPr>
      </p:pic>
    </p:spTree>
    <p:extLst>
      <p:ext uri="{BB962C8B-B14F-4D97-AF65-F5344CB8AC3E}">
        <p14:creationId xmlns:p14="http://schemas.microsoft.com/office/powerpoint/2010/main" val="1457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C09B-28B9-9885-E34B-5C31DBCE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vaccination percentage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2104FA7-98DE-D4A7-8504-2099BA17F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113" y="1676400"/>
            <a:ext cx="6584662" cy="4912368"/>
          </a:xfrm>
        </p:spPr>
      </p:pic>
    </p:spTree>
    <p:extLst>
      <p:ext uri="{BB962C8B-B14F-4D97-AF65-F5344CB8AC3E}">
        <p14:creationId xmlns:p14="http://schemas.microsoft.com/office/powerpoint/2010/main" val="358575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2987-8EA4-3AB8-30BD-D5625E0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test: Did vaccination rates decrease death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11AC-9386-F068-8616-EE213608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39" y="2084832"/>
            <a:ext cx="5237525" cy="920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H0: Vaccination rates do not lower the death rate in a country.</a:t>
            </a:r>
          </a:p>
          <a:p>
            <a:pPr marL="0" indent="0">
              <a:buNone/>
            </a:pPr>
            <a:r>
              <a:rPr lang="en-US" sz="1600" dirty="0"/>
              <a:t>H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dirty="0"/>
              <a:t>: An increase in vaccination rates lowers the death rate in a country.</a:t>
            </a:r>
          </a:p>
        </p:txBody>
      </p:sp>
      <p:pic>
        <p:nvPicPr>
          <p:cNvPr id="5" name="Picture 4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2FA7FA0B-CB3F-DE8A-35A6-742B6667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22" y="1838739"/>
            <a:ext cx="5766162" cy="44638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8BC55D-5649-5AB2-43B6-1EFA9FD5B199}"/>
              </a:ext>
            </a:extLst>
          </p:cNvPr>
          <p:cNvSpPr txBox="1">
            <a:spLocks/>
          </p:cNvSpPr>
          <p:nvPr/>
        </p:nvSpPr>
        <p:spPr>
          <a:xfrm>
            <a:off x="646638" y="3800885"/>
            <a:ext cx="5237525" cy="140834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600" b="1" dirty="0"/>
              <a:t>P-value: 0.012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600" dirty="0"/>
              <a:t>These readings suggest that we can reject the null hypothesis.  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609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2134-C014-976E-A04B-C88143F8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5" y="594546"/>
            <a:ext cx="4135701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factors affecting death rates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2C3C5E-FF8D-2B1C-27E5-D85AF5FC8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829" y="298580"/>
            <a:ext cx="6713241" cy="60838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7FF5E-8BAE-9AC4-92A3-540223046A1F}"/>
              </a:ext>
            </a:extLst>
          </p:cNvPr>
          <p:cNvSpPr txBox="1">
            <a:spLocks/>
          </p:cNvSpPr>
          <p:nvPr/>
        </p:nvSpPr>
        <p:spPr>
          <a:xfrm>
            <a:off x="534672" y="2765966"/>
            <a:ext cx="5237525" cy="18340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600" dirty="0"/>
              <a:t>Negatively correlated with extreme poverty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600" dirty="0"/>
              <a:t>Positively correlated with vaccination rates, increased age, wealthier nations, life expectancy, and human development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023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72</TotalTime>
  <Words>313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Times New Roman</vt:lpstr>
      <vt:lpstr>Tw Cen MT</vt:lpstr>
      <vt:lpstr>Tw Cen MT Condensed</vt:lpstr>
      <vt:lpstr>Wingdings 3</vt:lpstr>
      <vt:lpstr>Integral</vt:lpstr>
      <vt:lpstr>Covid Death Rates Analysis</vt:lpstr>
      <vt:lpstr>Agenda</vt:lpstr>
      <vt:lpstr>Stakeholder interest</vt:lpstr>
      <vt:lpstr>Dataset and cleaning</vt:lpstr>
      <vt:lpstr>New cases over time</vt:lpstr>
      <vt:lpstr>New deaths per million</vt:lpstr>
      <vt:lpstr>Population vaccination percentage</vt:lpstr>
      <vt:lpstr>Hypothesis test: Did vaccination rates decrease death rates?</vt:lpstr>
      <vt:lpstr>Additional factors affecting death rates</vt:lpstr>
      <vt:lpstr>PowerPoint Presentation</vt:lpstr>
      <vt:lpstr>conclusion</vt:lpstr>
      <vt:lpstr>Way forward</vt:lpstr>
      <vt:lpstr>Contact and data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Death Rates Analysis</dc:title>
  <dc:creator>Travis Lindeman</dc:creator>
  <cp:lastModifiedBy>Travis Lindeman</cp:lastModifiedBy>
  <cp:revision>4</cp:revision>
  <dcterms:created xsi:type="dcterms:W3CDTF">2023-08-02T21:59:27Z</dcterms:created>
  <dcterms:modified xsi:type="dcterms:W3CDTF">2023-08-03T21:57:04Z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