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2"/>
  </p:notesMasterIdLst>
  <p:sldIdLst>
    <p:sldId id="256" r:id="rId2"/>
    <p:sldId id="262" r:id="rId3"/>
    <p:sldId id="257" r:id="rId4"/>
    <p:sldId id="263" r:id="rId5"/>
    <p:sldId id="258" r:id="rId6"/>
    <p:sldId id="259" r:id="rId7"/>
    <p:sldId id="260"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90327" autoAdjust="0"/>
  </p:normalViewPr>
  <p:slideViewPr>
    <p:cSldViewPr snapToGrid="0">
      <p:cViewPr varScale="1">
        <p:scale>
          <a:sx n="74" d="100"/>
          <a:sy n="74" d="100"/>
        </p:scale>
        <p:origin x="120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Analyzing YouTube video viewership is important for evaluating content performance, understanding the audience, optimizing content, monetization, competitor analysis, and making informed decisions. It helps creators and businesses maximize their reach, engagement, and overall success on the platform.</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5</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Robert.auer@spaceforce.mil" TargetMode="External"/><Relationship Id="rId2" Type="http://schemas.openxmlformats.org/officeDocument/2006/relationships/hyperlink" Target="mailto:joshlyn.Jamerson@spaceforce.mil" TargetMode="External"/><Relationship Id="rId1" Type="http://schemas.openxmlformats.org/officeDocument/2006/relationships/slideLayout" Target="../slideLayouts/slideLayout2.xml"/><Relationship Id="rId4" Type="http://schemas.openxmlformats.org/officeDocument/2006/relationships/hyperlink" Target="mailto:young.j.kim@socom.mi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2">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fontScale="90000"/>
          </a:bodyPr>
          <a:lstStyle/>
          <a:p>
            <a:r>
              <a:rPr lang="en-US" sz="6600" b="1" dirty="0">
                <a:solidFill>
                  <a:srgbClr val="FFFFFF"/>
                </a:solidFill>
                <a:latin typeface="Bahnschrift SemiBold" panose="020B0502040204020203" pitchFamily="34" charset="0"/>
                <a:cs typeface="Aharoni" panose="020F0502020204030204" pitchFamily="2" charset="-79"/>
              </a:rPr>
              <a:t>Y</a:t>
            </a:r>
            <a:r>
              <a:rPr lang="en-US" sz="6600" b="1" i="0" dirty="0">
                <a:solidFill>
                  <a:srgbClr val="FFFFFF"/>
                </a:solidFill>
                <a:effectLst/>
                <a:latin typeface="Bahnschrift SemiBold" panose="020B0502040204020203" pitchFamily="34" charset="0"/>
                <a:cs typeface="Aharoni" panose="020F0502020204030204" pitchFamily="2" charset="-79"/>
              </a:rPr>
              <a:t>ouTube Analytics from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dirty="0">
                <a:solidFill>
                  <a:srgbClr val="FFFFFF"/>
                </a:solidFill>
                <a:latin typeface="Bahnschrift SemiBold" panose="020B0502040204020203" pitchFamily="34" charset="0"/>
                <a:cs typeface="Aharoni" panose="020F0502020204030204" pitchFamily="2" charset="-79"/>
              </a:rPr>
              <a:t>Nov 2017-Jun 2018</a:t>
            </a:r>
            <a:r>
              <a:rPr lang="en-US" sz="6600" b="1" i="0" dirty="0">
                <a:solidFill>
                  <a:srgbClr val="FFFFFF"/>
                </a:solidFill>
                <a:effectLst/>
                <a:latin typeface="Bahnschrift SemiBold" panose="020B0502040204020203" pitchFamily="34" charset="0"/>
                <a:cs typeface="Aharoni" panose="020F0502020204030204" pitchFamily="2" charset="-79"/>
              </a:rPr>
              <a:t>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i="0" dirty="0">
                <a:solidFill>
                  <a:srgbClr val="FFFFFF"/>
                </a:solidFill>
                <a:effectLst/>
                <a:latin typeface="Bahnschrift SemiBold" panose="020B0502040204020203" pitchFamily="34" charset="0"/>
                <a:cs typeface="Aharoni" panose="020F0502020204030204" pitchFamily="2" charset="-79"/>
              </a:rPr>
              <a:t>in the U.S.</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err="1">
                <a:solidFill>
                  <a:srgbClr val="FFFFFF"/>
                </a:solidFill>
              </a:rPr>
              <a:t>Joshlyn</a:t>
            </a:r>
            <a:r>
              <a:rPr lang="en-US" sz="2200" dirty="0">
                <a:solidFill>
                  <a:srgbClr val="FFFFFF"/>
                </a:solidFill>
              </a:rPr>
              <a:t> Jamerson, YJ Kim, Robert Auer, Travis Lindeman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AF5E-4726-3FCA-3646-6CC8BA08E269}"/>
              </a:ext>
            </a:extLst>
          </p:cNvPr>
          <p:cNvSpPr>
            <a:spLocks noGrp="1"/>
          </p:cNvSpPr>
          <p:nvPr>
            <p:ph type="title"/>
          </p:nvPr>
        </p:nvSpPr>
        <p:spPr/>
        <p:txBody>
          <a:bodyPr/>
          <a:lstStyle/>
          <a:p>
            <a:r>
              <a:rPr lang="en-US" dirty="0"/>
              <a:t>Contact Info, Repository &amp; Dataset</a:t>
            </a:r>
          </a:p>
        </p:txBody>
      </p:sp>
      <p:sp>
        <p:nvSpPr>
          <p:cNvPr id="3" name="Content Placeholder 2">
            <a:extLst>
              <a:ext uri="{FF2B5EF4-FFF2-40B4-BE49-F238E27FC236}">
                <a16:creationId xmlns:a16="http://schemas.microsoft.com/office/drawing/2014/main" id="{4710CCA1-8679-6A6E-6A9E-F91CC74A80E2}"/>
              </a:ext>
            </a:extLst>
          </p:cNvPr>
          <p:cNvSpPr>
            <a:spLocks noGrp="1"/>
          </p:cNvSpPr>
          <p:nvPr>
            <p:ph idx="1"/>
          </p:nvPr>
        </p:nvSpPr>
        <p:spPr>
          <a:xfrm>
            <a:off x="838200" y="1607416"/>
            <a:ext cx="10515600" cy="4351338"/>
          </a:xfrm>
        </p:spPr>
        <p:txBody>
          <a:bodyPr>
            <a:normAutofit fontScale="77500" lnSpcReduction="20000"/>
          </a:bodyPr>
          <a:lstStyle/>
          <a:p>
            <a:r>
              <a:rPr lang="en-US" dirty="0"/>
              <a:t>Teammates contact info</a:t>
            </a:r>
          </a:p>
          <a:p>
            <a:pPr lvl="1"/>
            <a:r>
              <a:rPr lang="en-US" dirty="0" err="1"/>
              <a:t>Joshlyn</a:t>
            </a:r>
            <a:r>
              <a:rPr lang="en-US" dirty="0"/>
              <a:t> Jamerson: </a:t>
            </a:r>
            <a:r>
              <a:rPr lang="en-US" dirty="0">
                <a:hlinkClick r:id="rId2"/>
              </a:rPr>
              <a:t>joshlyn.Jamerson@spaceforce.mil</a:t>
            </a:r>
            <a:endParaRPr lang="en-US" dirty="0"/>
          </a:p>
          <a:p>
            <a:pPr lvl="1"/>
            <a:r>
              <a:rPr lang="en-US" dirty="0"/>
              <a:t>Robert Auer: </a:t>
            </a:r>
            <a:r>
              <a:rPr lang="en-US" dirty="0">
                <a:hlinkClick r:id="rId3"/>
              </a:rPr>
              <a:t>Robert.auer@spaceforce.mil</a:t>
            </a:r>
            <a:endParaRPr lang="en-US" dirty="0"/>
          </a:p>
          <a:p>
            <a:pPr lvl="1"/>
            <a:r>
              <a:rPr lang="en-US" dirty="0"/>
              <a:t>YJ Kim: </a:t>
            </a:r>
            <a:r>
              <a:rPr lang="en-US" dirty="0">
                <a:hlinkClick r:id="rId4"/>
              </a:rPr>
              <a:t>young.j.kim@socom.mil</a:t>
            </a:r>
            <a:endParaRPr lang="en-US" dirty="0"/>
          </a:p>
          <a:p>
            <a:pPr lvl="1"/>
            <a:r>
              <a:rPr lang="en-US" dirty="0"/>
              <a:t>Travis Lindeman: travis.lindeman@socom.mil</a:t>
            </a:r>
          </a:p>
          <a:p>
            <a:endParaRPr lang="en-US" dirty="0"/>
          </a:p>
          <a:p>
            <a:r>
              <a:rPr lang="en-US" dirty="0"/>
              <a:t>Repository:</a:t>
            </a:r>
          </a:p>
          <a:p>
            <a:pPr marL="0" indent="0">
              <a:buNone/>
            </a:pPr>
            <a:r>
              <a:rPr lang="en-US" dirty="0"/>
              <a:t>  https://github.com/tralinde/tralinde_EDA_group_presentation</a:t>
            </a:r>
          </a:p>
          <a:p>
            <a:endParaRPr lang="en-US" dirty="0"/>
          </a:p>
          <a:p>
            <a:endParaRPr lang="en-US" dirty="0"/>
          </a:p>
          <a:p>
            <a:r>
              <a:rPr lang="en-US" dirty="0"/>
              <a:t>Dataset: https://www.kaggle.com/datasets/datasnaek/youtube-new</a:t>
            </a:r>
          </a:p>
        </p:txBody>
      </p:sp>
    </p:spTree>
    <p:extLst>
      <p:ext uri="{BB962C8B-B14F-4D97-AF65-F5344CB8AC3E}">
        <p14:creationId xmlns:p14="http://schemas.microsoft.com/office/powerpoint/2010/main" val="21648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1898894"/>
            <a:ext cx="10515600" cy="3154362"/>
          </a:xfrm>
        </p:spPr>
        <p:txBody>
          <a:bodyPr>
            <a:normAutofit/>
          </a:bodyPr>
          <a:lstStyle/>
          <a:p>
            <a:r>
              <a:rPr lang="en-US" b="0" i="0" dirty="0">
                <a:solidFill>
                  <a:schemeClr val="tx1"/>
                </a:solidFill>
                <a:effectLst/>
              </a:rPr>
              <a:t>Analyzing YouTube viewership</a:t>
            </a:r>
          </a:p>
          <a:p>
            <a:r>
              <a:rPr lang="en-US" dirty="0">
                <a:solidFill>
                  <a:schemeClr val="tx1"/>
                </a:solidFill>
              </a:rPr>
              <a:t>Evaluating audience engagement</a:t>
            </a:r>
          </a:p>
          <a:p>
            <a:r>
              <a:rPr lang="en-US" dirty="0">
                <a:solidFill>
                  <a:schemeClr val="tx1"/>
                </a:solidFill>
              </a:rPr>
              <a:t>Informing marketing decisions</a:t>
            </a:r>
          </a:p>
        </p:txBody>
      </p:sp>
      <p:pic>
        <p:nvPicPr>
          <p:cNvPr id="5" name="Picture 4">
            <a:extLst>
              <a:ext uri="{FF2B5EF4-FFF2-40B4-BE49-F238E27FC236}">
                <a16:creationId xmlns:a16="http://schemas.microsoft.com/office/drawing/2014/main" id="{21254CC4-6008-6647-2475-E77D05771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460" y="3476075"/>
            <a:ext cx="4782885" cy="2967160"/>
          </a:xfrm>
          <a:prstGeom prst="rect">
            <a:avLst/>
          </a:prstGeom>
        </p:spPr>
      </p:pic>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Most popular content creators</a:t>
            </a:r>
          </a:p>
          <a:p>
            <a:r>
              <a:rPr lang="en-US" dirty="0"/>
              <a:t>Analysis by video category</a:t>
            </a:r>
          </a:p>
          <a:p>
            <a:pPr lvl="1"/>
            <a:r>
              <a:rPr lang="en-US" dirty="0"/>
              <a:t>Most viewed</a:t>
            </a:r>
          </a:p>
          <a:p>
            <a:pPr lvl="1"/>
            <a:r>
              <a:rPr lang="en-US" dirty="0"/>
              <a:t>Most commented</a:t>
            </a:r>
          </a:p>
          <a:p>
            <a:r>
              <a:rPr lang="en-US" dirty="0"/>
              <a:t>Timeline between publication and trending status</a:t>
            </a:r>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a:xfrm>
            <a:off x="640773" y="195986"/>
            <a:ext cx="10515600" cy="1325563"/>
          </a:xfrm>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a:xfrm>
            <a:off x="370609" y="1358034"/>
            <a:ext cx="10515600" cy="4351338"/>
          </a:xfrm>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p:txBody>
      </p:sp>
      <p:grpSp>
        <p:nvGrpSpPr>
          <p:cNvPr id="4" name="Group 3">
            <a:extLst>
              <a:ext uri="{FF2B5EF4-FFF2-40B4-BE49-F238E27FC236}">
                <a16:creationId xmlns:a16="http://schemas.microsoft.com/office/drawing/2014/main" id="{4A63A429-1917-3EEF-F56E-16779D7CAB1F}"/>
              </a:ext>
            </a:extLst>
          </p:cNvPr>
          <p:cNvGrpSpPr/>
          <p:nvPr/>
        </p:nvGrpSpPr>
        <p:grpSpPr>
          <a:xfrm>
            <a:off x="3356262" y="1148628"/>
            <a:ext cx="8132620" cy="5228359"/>
            <a:chOff x="5104255" y="1825625"/>
            <a:chExt cx="6249545" cy="3689125"/>
          </a:xfrm>
        </p:grpSpPr>
        <p:pic>
          <p:nvPicPr>
            <p:cNvPr id="7" name="Picture 6">
              <a:extLst>
                <a:ext uri="{FF2B5EF4-FFF2-40B4-BE49-F238E27FC236}">
                  <a16:creationId xmlns:a16="http://schemas.microsoft.com/office/drawing/2014/main" id="{872CBD46-C24B-8F44-F617-BC86E411A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55" y="1825625"/>
              <a:ext cx="6249545" cy="3689125"/>
            </a:xfrm>
            <a:prstGeom prst="rect">
              <a:avLst/>
            </a:prstGeom>
          </p:spPr>
        </p:pic>
        <p:sp>
          <p:nvSpPr>
            <p:cNvPr id="8" name="Rectangle 7">
              <a:extLst>
                <a:ext uri="{FF2B5EF4-FFF2-40B4-BE49-F238E27FC236}">
                  <a16:creationId xmlns:a16="http://schemas.microsoft.com/office/drawing/2014/main" id="{53B37133-9BA9-E94A-8ADC-3F696ED7CE97}"/>
                </a:ext>
              </a:extLst>
            </p:cNvPr>
            <p:cNvSpPr/>
            <p:nvPr/>
          </p:nvSpPr>
          <p:spPr>
            <a:xfrm>
              <a:off x="5264209" y="1825625"/>
              <a:ext cx="1602583"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FDA7B98-96E1-6683-BEB7-73C8BCAE1E0F}"/>
                </a:ext>
              </a:extLst>
            </p:cNvPr>
            <p:cNvSpPr/>
            <p:nvPr/>
          </p:nvSpPr>
          <p:spPr>
            <a:xfrm>
              <a:off x="7940002" y="1825625"/>
              <a:ext cx="263222"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3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F8B2B2-2C53-A811-4EA4-6386E2A3BE58}"/>
              </a:ext>
            </a:extLst>
          </p:cNvPr>
          <p:cNvPicPr>
            <a:picLocks noChangeAspect="1"/>
          </p:cNvPicPr>
          <p:nvPr/>
        </p:nvPicPr>
        <p:blipFill>
          <a:blip r:embed="rId3"/>
          <a:stretch>
            <a:fillRect/>
          </a:stretch>
        </p:blipFill>
        <p:spPr>
          <a:xfrm>
            <a:off x="195384" y="78154"/>
            <a:ext cx="11774943" cy="6628405"/>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272F5E4-D6C4-2144-3A65-4EB0A65381E1}"/>
              </a:ext>
            </a:extLst>
          </p:cNvPr>
          <p:cNvPicPr>
            <a:picLocks noChangeAspect="1"/>
          </p:cNvPicPr>
          <p:nvPr/>
        </p:nvPicPr>
        <p:blipFill>
          <a:blip r:embed="rId3"/>
          <a:stretch>
            <a:fillRect/>
          </a:stretch>
        </p:blipFill>
        <p:spPr>
          <a:xfrm>
            <a:off x="0" y="17213"/>
            <a:ext cx="12192000" cy="6823574"/>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spTree>
    <p:extLst>
      <p:ext uri="{BB962C8B-B14F-4D97-AF65-F5344CB8AC3E}">
        <p14:creationId xmlns:p14="http://schemas.microsoft.com/office/powerpoint/2010/main" val="164427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80</TotalTime>
  <Words>377</Words>
  <Application>Microsoft Office PowerPoint</Application>
  <PresentationFormat>Widescreen</PresentationFormat>
  <Paragraphs>50</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Avenir Next LT Pro</vt:lpstr>
      <vt:lpstr>AvenirNext LT Pro Medium</vt:lpstr>
      <vt:lpstr>Bahnschrift SemiBold</vt:lpstr>
      <vt:lpstr>Calibri</vt:lpstr>
      <vt:lpstr>Posterama</vt:lpstr>
      <vt:lpstr>Segoe UI Semilight</vt:lpstr>
      <vt:lpstr>ExploreVTI</vt:lpstr>
      <vt:lpstr>YouTube Analytics from  Nov 2017-Jun 2018  in the U.S. </vt:lpstr>
      <vt:lpstr>Stakeholder Interest</vt:lpstr>
      <vt:lpstr>Agenda</vt:lpstr>
      <vt:lpstr>Data of Interest</vt:lpstr>
      <vt:lpstr>PowerPoint Presentation</vt:lpstr>
      <vt:lpstr>PowerPoint Presentation</vt:lpstr>
      <vt:lpstr>PowerPoint Presentation</vt:lpstr>
      <vt:lpstr>Data Cleaning</vt:lpstr>
      <vt:lpstr>Future Project Plans</vt:lpstr>
      <vt:lpstr>Contact Info, Repository &amp;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 </dc:title>
  <dc:creator>Joshlyn Jamerson</dc:creator>
  <cp:lastModifiedBy>Travis Lindeman</cp:lastModifiedBy>
  <cp:revision>12</cp:revision>
  <dcterms:created xsi:type="dcterms:W3CDTF">2023-06-26T21:34:06Z</dcterms:created>
  <dcterms:modified xsi:type="dcterms:W3CDTF">2023-06-28T14:32:13Z</dcterms:modified>
</cp:coreProperties>
</file>