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1"/>
  </p:notesMasterIdLst>
  <p:sldIdLst>
    <p:sldId id="256" r:id="rId2"/>
    <p:sldId id="262" r:id="rId3"/>
    <p:sldId id="257" r:id="rId4"/>
    <p:sldId id="263" r:id="rId5"/>
    <p:sldId id="258" r:id="rId6"/>
    <p:sldId id="259" r:id="rId7"/>
    <p:sldId id="260"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0" autoAdjust="0"/>
    <p:restoredTop sz="90327" autoAdjust="0"/>
  </p:normalViewPr>
  <p:slideViewPr>
    <p:cSldViewPr snapToGrid="0">
      <p:cViewPr varScale="1">
        <p:scale>
          <a:sx n="122" d="100"/>
          <a:sy n="122" d="100"/>
        </p:scale>
        <p:origin x="120"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F2721-197B-4B82-ADF5-02F5CB5CFA8F}" type="datetimeFigureOut">
              <a:rPr lang="en-US" smtClean="0"/>
              <a:t>6/27/2023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5D247-5FC7-47FC-9B7D-6E03ACDD1CC9}" type="slidenum">
              <a:rPr lang="en-US" smtClean="0"/>
              <a:t>‹#›</a:t>
            </a:fld>
            <a:endParaRPr lang="en-US"/>
          </a:p>
        </p:txBody>
      </p:sp>
    </p:spTree>
    <p:extLst>
      <p:ext uri="{BB962C8B-B14F-4D97-AF65-F5344CB8AC3E}">
        <p14:creationId xmlns:p14="http://schemas.microsoft.com/office/powerpoint/2010/main" val="288293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Analyzing YouTube video viewership is important for evaluating content performance, understanding the audience, optimizing content, monetization, competitor analysis, and making informed decisions. It helps creators and businesses maximize their reach, engagement, and overall success on the platform.</a:t>
            </a:r>
            <a:endParaRPr lang="en-US"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2</a:t>
            </a:fld>
            <a:endParaRPr lang="en-US"/>
          </a:p>
        </p:txBody>
      </p:sp>
    </p:spTree>
    <p:extLst>
      <p:ext uri="{BB962C8B-B14F-4D97-AF65-F5344CB8AC3E}">
        <p14:creationId xmlns:p14="http://schemas.microsoft.com/office/powerpoint/2010/main" val="116677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analysis determined the top ten most viewed YouTube channels which can be used to target an advertising campaign.</a:t>
            </a:r>
          </a:p>
        </p:txBody>
      </p:sp>
      <p:sp>
        <p:nvSpPr>
          <p:cNvPr id="4" name="Slide Number Placeholder 3"/>
          <p:cNvSpPr>
            <a:spLocks noGrp="1"/>
          </p:cNvSpPr>
          <p:nvPr>
            <p:ph type="sldNum" sz="quarter" idx="5"/>
          </p:nvPr>
        </p:nvSpPr>
        <p:spPr/>
        <p:txBody>
          <a:bodyPr/>
          <a:lstStyle/>
          <a:p>
            <a:fld id="{0985D247-5FC7-47FC-9B7D-6E03ACDD1CC9}" type="slidenum">
              <a:rPr lang="en-US" smtClean="0"/>
              <a:t>5</a:t>
            </a:fld>
            <a:endParaRPr lang="en-US"/>
          </a:p>
        </p:txBody>
      </p:sp>
    </p:spTree>
    <p:extLst>
      <p:ext uri="{BB962C8B-B14F-4D97-AF65-F5344CB8AC3E}">
        <p14:creationId xmlns:p14="http://schemas.microsoft.com/office/powerpoint/2010/main" val="4102790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analysis of the data can inform building advertising campaigns.  We can demonstrate that to get the most visibility campaigns should seek to attach ads to ‘entertainment’ and ‘music’ videos due to their receiving 10x as many views as categories like ‘news &amp; politics’ and ‘travel &amp; events.’  Of note, while music videos receive the most views, viewers are most engaged with entertainment videos.</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6</a:t>
            </a:fld>
            <a:endParaRPr lang="en-US"/>
          </a:p>
        </p:txBody>
      </p:sp>
    </p:spTree>
    <p:extLst>
      <p:ext uri="{BB962C8B-B14F-4D97-AF65-F5344CB8AC3E}">
        <p14:creationId xmlns:p14="http://schemas.microsoft.com/office/powerpoint/2010/main" val="362912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Days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til</a:t>
            </a:r>
            <a:r>
              <a:rPr lang="en-US" sz="1800" dirty="0">
                <a:effectLst/>
                <a:latin typeface="Calibri" panose="020F0502020204030204" pitchFamily="34" charset="0"/>
                <a:ea typeface="Calibri" panose="020F0502020204030204" pitchFamily="34" charset="0"/>
                <a:cs typeface="Times New Roman" panose="02020603050405020304" pitchFamily="18" charset="0"/>
              </a:rPr>
              <a:t> Trending shows that most categories of videos reach trending threshold with an average of five days from publication.  This data can help inform the duration of an ad campaign.</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7</a:t>
            </a:fld>
            <a:endParaRPr lang="en-US"/>
          </a:p>
        </p:txBody>
      </p:sp>
    </p:spTree>
    <p:extLst>
      <p:ext uri="{BB962C8B-B14F-4D97-AF65-F5344CB8AC3E}">
        <p14:creationId xmlns:p14="http://schemas.microsoft.com/office/powerpoint/2010/main" val="279741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6/27/2023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158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503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686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69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424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674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642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106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61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24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04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6/27/2023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260309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3">
            <a:extLst>
              <a:ext uri="{FF2B5EF4-FFF2-40B4-BE49-F238E27FC236}">
                <a16:creationId xmlns:a16="http://schemas.microsoft.com/office/drawing/2014/main" id="{3EE31B33-9FD3-6863-4CCB-5EEBB607457E}"/>
              </a:ext>
            </a:extLst>
          </p:cNvPr>
          <p:cNvPicPr>
            <a:picLocks noChangeAspect="1"/>
          </p:cNvPicPr>
          <p:nvPr/>
        </p:nvPicPr>
        <p:blipFill rotWithShape="1">
          <a:blip r:embed="rId2">
            <a:alphaModFix amt="70000"/>
          </a:blip>
          <a:srcRect t="15410" r="-1" b="-1"/>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B3498600-E1CA-DA95-15F1-C5DFF5141D57}"/>
              </a:ext>
            </a:extLst>
          </p:cNvPr>
          <p:cNvSpPr>
            <a:spLocks noGrp="1"/>
          </p:cNvSpPr>
          <p:nvPr>
            <p:ph type="ctrTitle"/>
          </p:nvPr>
        </p:nvSpPr>
        <p:spPr>
          <a:xfrm>
            <a:off x="1157732" y="1155680"/>
            <a:ext cx="10191942" cy="3173034"/>
          </a:xfrm>
        </p:spPr>
        <p:txBody>
          <a:bodyPr>
            <a:normAutofit fontScale="90000"/>
          </a:bodyPr>
          <a:lstStyle/>
          <a:p>
            <a:r>
              <a:rPr lang="en-US" sz="6600" b="1" dirty="0" err="1">
                <a:solidFill>
                  <a:srgbClr val="FFFFFF"/>
                </a:solidFill>
                <a:latin typeface="Bahnschrift SemiBold" panose="020B0502040204020203" pitchFamily="34" charset="0"/>
                <a:cs typeface="Aharoni" panose="020F0502020204030204" pitchFamily="2" charset="-79"/>
              </a:rPr>
              <a:t>Y</a:t>
            </a:r>
            <a:r>
              <a:rPr lang="en-US" sz="6600" b="1" i="0" dirty="0" err="1">
                <a:solidFill>
                  <a:srgbClr val="FFFFFF"/>
                </a:solidFill>
                <a:effectLst/>
                <a:latin typeface="Bahnschrift SemiBold" panose="020B0502040204020203" pitchFamily="34" charset="0"/>
                <a:cs typeface="Aharoni" panose="020F0502020204030204" pitchFamily="2" charset="-79"/>
              </a:rPr>
              <a:t>outube</a:t>
            </a:r>
            <a:r>
              <a:rPr lang="en-US" sz="6600" b="1" i="0" dirty="0">
                <a:solidFill>
                  <a:srgbClr val="FFFFFF"/>
                </a:solidFill>
                <a:effectLst/>
                <a:latin typeface="Bahnschrift SemiBold" panose="020B0502040204020203" pitchFamily="34" charset="0"/>
                <a:cs typeface="Aharoni" panose="020F0502020204030204" pitchFamily="2" charset="-79"/>
              </a:rPr>
              <a:t> Analytics from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dirty="0">
                <a:solidFill>
                  <a:srgbClr val="FFFFFF"/>
                </a:solidFill>
                <a:latin typeface="Bahnschrift SemiBold" panose="020B0502040204020203" pitchFamily="34" charset="0"/>
                <a:cs typeface="Aharoni" panose="020F0502020204030204" pitchFamily="2" charset="-79"/>
              </a:rPr>
              <a:t>Nov 2017-Jun 2018</a:t>
            </a:r>
            <a:r>
              <a:rPr lang="en-US" sz="6600" b="1" i="0" dirty="0">
                <a:solidFill>
                  <a:srgbClr val="FFFFFF"/>
                </a:solidFill>
                <a:effectLst/>
                <a:latin typeface="Bahnschrift SemiBold" panose="020B0502040204020203" pitchFamily="34" charset="0"/>
                <a:cs typeface="Aharoni" panose="020F0502020204030204" pitchFamily="2" charset="-79"/>
              </a:rPr>
              <a:t>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i="0" dirty="0">
                <a:solidFill>
                  <a:srgbClr val="FFFFFF"/>
                </a:solidFill>
                <a:effectLst/>
                <a:latin typeface="Bahnschrift SemiBold" panose="020B0502040204020203" pitchFamily="34" charset="0"/>
                <a:cs typeface="Aharoni" panose="020F0502020204030204" pitchFamily="2" charset="-79"/>
              </a:rPr>
              <a:t>in the U.S.</a:t>
            </a:r>
            <a:br>
              <a:rPr lang="en-US" sz="6600" b="1" i="0" dirty="0">
                <a:solidFill>
                  <a:srgbClr val="FFFFFF"/>
                </a:solidFill>
                <a:effectLst/>
                <a:latin typeface="-apple-system"/>
              </a:rPr>
            </a:br>
            <a:endParaRPr lang="en-US" sz="6600" dirty="0">
              <a:solidFill>
                <a:srgbClr val="FFFFFF"/>
              </a:solidFill>
            </a:endParaRPr>
          </a:p>
        </p:txBody>
      </p:sp>
      <p:sp>
        <p:nvSpPr>
          <p:cNvPr id="3" name="Subtitle 2">
            <a:extLst>
              <a:ext uri="{FF2B5EF4-FFF2-40B4-BE49-F238E27FC236}">
                <a16:creationId xmlns:a16="http://schemas.microsoft.com/office/drawing/2014/main" id="{36AE0061-432E-59DE-511D-FD2248FFE5A0}"/>
              </a:ext>
            </a:extLst>
          </p:cNvPr>
          <p:cNvSpPr>
            <a:spLocks noGrp="1"/>
          </p:cNvSpPr>
          <p:nvPr>
            <p:ph type="subTitle" idx="1"/>
          </p:nvPr>
        </p:nvSpPr>
        <p:spPr>
          <a:xfrm>
            <a:off x="1524000" y="4069354"/>
            <a:ext cx="9144000" cy="1265285"/>
          </a:xfrm>
        </p:spPr>
        <p:txBody>
          <a:bodyPr>
            <a:normAutofit/>
          </a:bodyPr>
          <a:lstStyle/>
          <a:p>
            <a:r>
              <a:rPr lang="en-US" sz="2200" dirty="0" err="1">
                <a:solidFill>
                  <a:srgbClr val="FFFFFF"/>
                </a:solidFill>
              </a:rPr>
              <a:t>Joshlyn</a:t>
            </a:r>
            <a:r>
              <a:rPr lang="en-US" sz="2200" dirty="0">
                <a:solidFill>
                  <a:srgbClr val="FFFFFF"/>
                </a:solidFill>
              </a:rPr>
              <a:t> Jamerson, YJ Kim, Robert Auer, Travis Lindeman</a:t>
            </a: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4475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88C6-5052-FAF9-3C94-C951D4645BE7}"/>
              </a:ext>
            </a:extLst>
          </p:cNvPr>
          <p:cNvSpPr>
            <a:spLocks noGrp="1"/>
          </p:cNvSpPr>
          <p:nvPr>
            <p:ph type="title"/>
          </p:nvPr>
        </p:nvSpPr>
        <p:spPr/>
        <p:txBody>
          <a:bodyPr/>
          <a:lstStyle/>
          <a:p>
            <a:r>
              <a:rPr lang="en-US" dirty="0"/>
              <a:t>Stakeholder Interest</a:t>
            </a:r>
          </a:p>
        </p:txBody>
      </p:sp>
      <p:sp>
        <p:nvSpPr>
          <p:cNvPr id="3" name="Content Placeholder 2">
            <a:extLst>
              <a:ext uri="{FF2B5EF4-FFF2-40B4-BE49-F238E27FC236}">
                <a16:creationId xmlns:a16="http://schemas.microsoft.com/office/drawing/2014/main" id="{8CCDB1AE-A0B1-1637-004D-35E1F9385DDB}"/>
              </a:ext>
            </a:extLst>
          </p:cNvPr>
          <p:cNvSpPr>
            <a:spLocks noGrp="1"/>
          </p:cNvSpPr>
          <p:nvPr>
            <p:ph idx="1"/>
          </p:nvPr>
        </p:nvSpPr>
        <p:spPr>
          <a:xfrm>
            <a:off x="838200" y="2142067"/>
            <a:ext cx="10515600" cy="3154362"/>
          </a:xfrm>
        </p:spPr>
        <p:txBody>
          <a:bodyPr>
            <a:normAutofit/>
          </a:bodyPr>
          <a:lstStyle/>
          <a:p>
            <a:r>
              <a:rPr lang="en-US" b="0" i="0" dirty="0">
                <a:solidFill>
                  <a:schemeClr val="tx1"/>
                </a:solidFill>
                <a:effectLst/>
              </a:rPr>
              <a:t>Analyzing YouTube viewership</a:t>
            </a:r>
          </a:p>
          <a:p>
            <a:r>
              <a:rPr lang="en-US" dirty="0">
                <a:solidFill>
                  <a:schemeClr val="tx1"/>
                </a:solidFill>
              </a:rPr>
              <a:t>Evaluating audience engagement</a:t>
            </a:r>
          </a:p>
          <a:p>
            <a:r>
              <a:rPr lang="en-US" dirty="0">
                <a:solidFill>
                  <a:schemeClr val="tx1"/>
                </a:solidFill>
              </a:rPr>
              <a:t>Informing marketing decisions</a:t>
            </a:r>
          </a:p>
        </p:txBody>
      </p:sp>
    </p:spTree>
    <p:extLst>
      <p:ext uri="{BB962C8B-B14F-4D97-AF65-F5344CB8AC3E}">
        <p14:creationId xmlns:p14="http://schemas.microsoft.com/office/powerpoint/2010/main" val="374234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355E-360F-1D8C-2DD1-A5788641532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825D200-BFC7-AAB3-58C3-FFC811F1E369}"/>
              </a:ext>
            </a:extLst>
          </p:cNvPr>
          <p:cNvSpPr>
            <a:spLocks noGrp="1"/>
          </p:cNvSpPr>
          <p:nvPr>
            <p:ph idx="1"/>
          </p:nvPr>
        </p:nvSpPr>
        <p:spPr/>
        <p:txBody>
          <a:bodyPr/>
          <a:lstStyle/>
          <a:p>
            <a:r>
              <a:rPr lang="en-US" dirty="0"/>
              <a:t>Most popular content creators</a:t>
            </a:r>
          </a:p>
          <a:p>
            <a:r>
              <a:rPr lang="en-US" dirty="0"/>
              <a:t>Analysis by video category</a:t>
            </a:r>
          </a:p>
          <a:p>
            <a:pPr lvl="1"/>
            <a:r>
              <a:rPr lang="en-US" dirty="0"/>
              <a:t>Most viewed</a:t>
            </a:r>
          </a:p>
          <a:p>
            <a:pPr lvl="1"/>
            <a:r>
              <a:rPr lang="en-US" dirty="0"/>
              <a:t>Most commented</a:t>
            </a:r>
          </a:p>
          <a:p>
            <a:r>
              <a:rPr lang="en-US" dirty="0"/>
              <a:t>Timeline between publication and trending status</a:t>
            </a:r>
          </a:p>
          <a:p>
            <a:endParaRPr lang="en-US" dirty="0"/>
          </a:p>
          <a:p>
            <a:pPr marL="0" indent="0">
              <a:buNone/>
            </a:pPr>
            <a:endParaRPr lang="en-US" dirty="0"/>
          </a:p>
        </p:txBody>
      </p:sp>
    </p:spTree>
    <p:extLst>
      <p:ext uri="{BB962C8B-B14F-4D97-AF65-F5344CB8AC3E}">
        <p14:creationId xmlns:p14="http://schemas.microsoft.com/office/powerpoint/2010/main" val="294361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FF33-7759-EC24-FA86-F5440707CA79}"/>
              </a:ext>
            </a:extLst>
          </p:cNvPr>
          <p:cNvSpPr>
            <a:spLocks noGrp="1"/>
          </p:cNvSpPr>
          <p:nvPr>
            <p:ph type="title"/>
          </p:nvPr>
        </p:nvSpPr>
        <p:spPr/>
        <p:txBody>
          <a:bodyPr/>
          <a:lstStyle/>
          <a:p>
            <a:r>
              <a:rPr lang="en-US" dirty="0"/>
              <a:t>Data of Interest</a:t>
            </a:r>
          </a:p>
        </p:txBody>
      </p:sp>
      <p:sp>
        <p:nvSpPr>
          <p:cNvPr id="3" name="Content Placeholder 2">
            <a:extLst>
              <a:ext uri="{FF2B5EF4-FFF2-40B4-BE49-F238E27FC236}">
                <a16:creationId xmlns:a16="http://schemas.microsoft.com/office/drawing/2014/main" id="{4C2BCA67-33F1-BECB-6FF6-F8CB2996A427}"/>
              </a:ext>
            </a:extLst>
          </p:cNvPr>
          <p:cNvSpPr>
            <a:spLocks noGrp="1"/>
          </p:cNvSpPr>
          <p:nvPr>
            <p:ph idx="1"/>
          </p:nvPr>
        </p:nvSpPr>
        <p:spPr/>
        <p:txBody>
          <a:bodyPr/>
          <a:lstStyle/>
          <a:p>
            <a:r>
              <a:rPr lang="en-US" dirty="0"/>
              <a:t>Channel name</a:t>
            </a:r>
          </a:p>
          <a:p>
            <a:r>
              <a:rPr lang="en-US" dirty="0"/>
              <a:t>Trending date</a:t>
            </a:r>
          </a:p>
          <a:p>
            <a:r>
              <a:rPr lang="en-US" dirty="0"/>
              <a:t>Publish time</a:t>
            </a:r>
          </a:p>
          <a:p>
            <a:r>
              <a:rPr lang="en-US" dirty="0"/>
              <a:t>Views</a:t>
            </a:r>
          </a:p>
          <a:p>
            <a:r>
              <a:rPr lang="en-US" dirty="0"/>
              <a:t>Comment count</a:t>
            </a:r>
          </a:p>
          <a:p>
            <a:r>
              <a:rPr lang="en-US" dirty="0"/>
              <a:t>Video Id</a:t>
            </a:r>
          </a:p>
        </p:txBody>
      </p:sp>
    </p:spTree>
    <p:extLst>
      <p:ext uri="{BB962C8B-B14F-4D97-AF65-F5344CB8AC3E}">
        <p14:creationId xmlns:p14="http://schemas.microsoft.com/office/powerpoint/2010/main" val="137310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B8C6-332A-42F0-75D4-D835CD704D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CC19FD-D7A9-A0B4-2AE3-6BCDCF7B00F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D749A48B-57C8-F32E-B769-1C9783DA70D3}"/>
              </a:ext>
            </a:extLst>
          </p:cNvPr>
          <p:cNvPicPr>
            <a:picLocks noChangeAspect="1"/>
          </p:cNvPicPr>
          <p:nvPr/>
        </p:nvPicPr>
        <p:blipFill>
          <a:blip r:embed="rId3"/>
          <a:stretch>
            <a:fillRect/>
          </a:stretch>
        </p:blipFill>
        <p:spPr>
          <a:xfrm>
            <a:off x="0" y="0"/>
            <a:ext cx="12192000" cy="6690360"/>
          </a:xfrm>
          <a:prstGeom prst="rect">
            <a:avLst/>
          </a:prstGeom>
        </p:spPr>
      </p:pic>
    </p:spTree>
    <p:extLst>
      <p:ext uri="{BB962C8B-B14F-4D97-AF65-F5344CB8AC3E}">
        <p14:creationId xmlns:p14="http://schemas.microsoft.com/office/powerpoint/2010/main" val="193066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5FFB-F12D-BB62-65B8-E14FF211CB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41655D-E8F1-3026-E38B-A6C86ED923F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6F8B2B2-2C53-A811-4EA4-6386E2A3BE58}"/>
              </a:ext>
            </a:extLst>
          </p:cNvPr>
          <p:cNvPicPr>
            <a:picLocks noChangeAspect="1"/>
          </p:cNvPicPr>
          <p:nvPr/>
        </p:nvPicPr>
        <p:blipFill>
          <a:blip r:embed="rId3"/>
          <a:stretch>
            <a:fillRect/>
          </a:stretch>
        </p:blipFill>
        <p:spPr>
          <a:xfrm>
            <a:off x="195384" y="78154"/>
            <a:ext cx="12192000" cy="6863177"/>
          </a:xfrm>
          <a:prstGeom prst="rect">
            <a:avLst/>
          </a:prstGeom>
        </p:spPr>
      </p:pic>
    </p:spTree>
    <p:extLst>
      <p:ext uri="{BB962C8B-B14F-4D97-AF65-F5344CB8AC3E}">
        <p14:creationId xmlns:p14="http://schemas.microsoft.com/office/powerpoint/2010/main" val="399581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3046-6956-4131-B971-E6C643EB93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88D60C-E562-A673-51CA-4C3D0D80ACF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FB2480C-5EA9-3AF1-CE58-F14FBF4380ED}"/>
              </a:ext>
            </a:extLst>
          </p:cNvPr>
          <p:cNvPicPr>
            <a:picLocks noChangeAspect="1"/>
          </p:cNvPicPr>
          <p:nvPr/>
        </p:nvPicPr>
        <p:blipFill>
          <a:blip r:embed="rId3"/>
          <a:stretch>
            <a:fillRect/>
          </a:stretch>
        </p:blipFill>
        <p:spPr>
          <a:xfrm>
            <a:off x="0" y="-1"/>
            <a:ext cx="12192000" cy="6783875"/>
          </a:xfrm>
          <a:prstGeom prst="rect">
            <a:avLst/>
          </a:prstGeom>
        </p:spPr>
      </p:pic>
    </p:spTree>
    <p:extLst>
      <p:ext uri="{BB962C8B-B14F-4D97-AF65-F5344CB8AC3E}">
        <p14:creationId xmlns:p14="http://schemas.microsoft.com/office/powerpoint/2010/main" val="428946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F471-CE0F-E83D-9D1E-3F11E509C54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FC94F795-2A2D-F82F-AC6F-4612AB182093}"/>
              </a:ext>
            </a:extLst>
          </p:cNvPr>
          <p:cNvSpPr>
            <a:spLocks noGrp="1"/>
          </p:cNvSpPr>
          <p:nvPr>
            <p:ph idx="1"/>
          </p:nvPr>
        </p:nvSpPr>
        <p:spPr/>
        <p:txBody>
          <a:bodyPr/>
          <a:lstStyle/>
          <a:p>
            <a:r>
              <a:rPr lang="en-US" dirty="0"/>
              <a:t>Duplicate data</a:t>
            </a:r>
          </a:p>
          <a:p>
            <a:r>
              <a:rPr lang="en-US" dirty="0"/>
              <a:t>Time formatting consistency</a:t>
            </a:r>
          </a:p>
          <a:p>
            <a:pPr lvl="1"/>
            <a:r>
              <a:rPr lang="en-US" dirty="0"/>
              <a:t>Converting time to integers</a:t>
            </a:r>
          </a:p>
          <a:p>
            <a:pPr lvl="1"/>
            <a:r>
              <a:rPr lang="en-US" dirty="0"/>
              <a:t>Date/time formatting</a:t>
            </a:r>
          </a:p>
          <a:p>
            <a:r>
              <a:rPr lang="en-US" dirty="0"/>
              <a:t>Removing outliers</a:t>
            </a:r>
          </a:p>
          <a:p>
            <a:r>
              <a:rPr lang="en-US" dirty="0"/>
              <a:t>Visual clarity on category ids</a:t>
            </a:r>
          </a:p>
        </p:txBody>
      </p:sp>
    </p:spTree>
    <p:extLst>
      <p:ext uri="{BB962C8B-B14F-4D97-AF65-F5344CB8AC3E}">
        <p14:creationId xmlns:p14="http://schemas.microsoft.com/office/powerpoint/2010/main" val="164427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A5B9-F67F-38E2-88E2-74F2FB831908}"/>
              </a:ext>
            </a:extLst>
          </p:cNvPr>
          <p:cNvSpPr>
            <a:spLocks noGrp="1"/>
          </p:cNvSpPr>
          <p:nvPr>
            <p:ph type="title"/>
          </p:nvPr>
        </p:nvSpPr>
        <p:spPr/>
        <p:txBody>
          <a:bodyPr/>
          <a:lstStyle/>
          <a:p>
            <a:r>
              <a:rPr lang="en-US" dirty="0"/>
              <a:t>Future Project Plans</a:t>
            </a:r>
          </a:p>
        </p:txBody>
      </p:sp>
      <p:sp>
        <p:nvSpPr>
          <p:cNvPr id="3" name="Content Placeholder 2">
            <a:extLst>
              <a:ext uri="{FF2B5EF4-FFF2-40B4-BE49-F238E27FC236}">
                <a16:creationId xmlns:a16="http://schemas.microsoft.com/office/drawing/2014/main" id="{D2AD61E8-F4CF-3990-D3F2-C9529D155318}"/>
              </a:ext>
            </a:extLst>
          </p:cNvPr>
          <p:cNvSpPr>
            <a:spLocks noGrp="1"/>
          </p:cNvSpPr>
          <p:nvPr>
            <p:ph idx="1"/>
          </p:nvPr>
        </p:nvSpPr>
        <p:spPr/>
        <p:txBody>
          <a:bodyPr/>
          <a:lstStyle/>
          <a:p>
            <a:r>
              <a:rPr lang="en-US" dirty="0"/>
              <a:t>Trending tags, identifying what makes a video trend</a:t>
            </a:r>
          </a:p>
          <a:p>
            <a:r>
              <a:rPr lang="en-US" dirty="0"/>
              <a:t>Duration of trending content</a:t>
            </a:r>
          </a:p>
          <a:p>
            <a:r>
              <a:rPr lang="en-US" dirty="0"/>
              <a:t>Identifying social media platforms in descriptions</a:t>
            </a:r>
          </a:p>
          <a:p>
            <a:endParaRPr lang="en-US" dirty="0"/>
          </a:p>
        </p:txBody>
      </p:sp>
    </p:spTree>
    <p:extLst>
      <p:ext uri="{BB962C8B-B14F-4D97-AF65-F5344CB8AC3E}">
        <p14:creationId xmlns:p14="http://schemas.microsoft.com/office/powerpoint/2010/main" val="3326759480"/>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2F1D1A"/>
      </a:dk2>
      <a:lt2>
        <a:srgbClr val="F2F0F3"/>
      </a:lt2>
      <a:accent1>
        <a:srgbClr val="75B03E"/>
      </a:accent1>
      <a:accent2>
        <a:srgbClr val="9CA931"/>
      </a:accent2>
      <a:accent3>
        <a:srgbClr val="C39B45"/>
      </a:accent3>
      <a:accent4>
        <a:srgbClr val="B75835"/>
      </a:accent4>
      <a:accent5>
        <a:srgbClr val="C9475A"/>
      </a:accent5>
      <a:accent6>
        <a:srgbClr val="B7357E"/>
      </a:accent6>
      <a:hlink>
        <a:srgbClr val="BF4441"/>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53</TotalTime>
  <Words>293</Words>
  <Application>Microsoft Office PowerPoint</Application>
  <PresentationFormat>Widescreen</PresentationFormat>
  <Paragraphs>38</Paragraphs>
  <Slides>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Avenir Next LT Pro</vt:lpstr>
      <vt:lpstr>AvenirNext LT Pro Medium</vt:lpstr>
      <vt:lpstr>Bahnschrift SemiBold</vt:lpstr>
      <vt:lpstr>Calibri</vt:lpstr>
      <vt:lpstr>Posterama</vt:lpstr>
      <vt:lpstr>Segoe UI Semilight</vt:lpstr>
      <vt:lpstr>ExploreVTI</vt:lpstr>
      <vt:lpstr>Youtube Analytics from  Nov 2017-Jun 2018  in the U.S. </vt:lpstr>
      <vt:lpstr>Stakeholder Interest</vt:lpstr>
      <vt:lpstr>Agenda</vt:lpstr>
      <vt:lpstr>Data of Interest</vt:lpstr>
      <vt:lpstr>PowerPoint Presentation</vt:lpstr>
      <vt:lpstr>PowerPoint Presentation</vt:lpstr>
      <vt:lpstr>PowerPoint Presentation</vt:lpstr>
      <vt:lpstr>Data Cleaning</vt:lpstr>
      <vt:lpstr>Future Project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Analytics from 2011 in the U.S. </dc:title>
  <dc:creator>Joshlyn Jamerson</dc:creator>
  <cp:lastModifiedBy>Joshlyn Jamerson</cp:lastModifiedBy>
  <cp:revision>6</cp:revision>
  <dcterms:created xsi:type="dcterms:W3CDTF">2023-06-26T21:34:06Z</dcterms:created>
  <dcterms:modified xsi:type="dcterms:W3CDTF">2023-06-27T21:49:40Z</dcterms:modified>
</cp:coreProperties>
</file>