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8" r:id="rId4"/>
    <p:sldId id="259" r:id="rId5"/>
    <p:sldId id="260" r:id="rId6"/>
    <p:sldId id="273" r:id="rId7"/>
    <p:sldId id="267" r:id="rId8"/>
    <p:sldId id="269" r:id="rId9"/>
    <p:sldId id="271" r:id="rId10"/>
    <p:sldId id="262" r:id="rId11"/>
    <p:sldId id="270" r:id="rId12"/>
    <p:sldId id="272" r:id="rId13"/>
    <p:sldId id="278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9DEA-F518-4A43-9468-6252563638E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45F9-2290-4496-AF45-FE782530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3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8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45F9-2290-4496-AF45-FE78253052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8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1ECC-1AA8-4D40-A94D-C8D94742D275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F3CD-DB8B-4540-8C2C-0B82ED44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 and </a:t>
            </a:r>
            <a:r>
              <a:rPr lang="en-US" dirty="0" err="1" smtClean="0"/>
              <a:t>Rx.Net</a:t>
            </a:r>
            <a:r>
              <a:rPr lang="en-US" dirty="0"/>
              <a:t>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30, 2017 </a:t>
            </a:r>
            <a:r>
              <a:rPr lang="en-US" dirty="0" err="1" smtClean="0"/>
              <a:t>georgis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Extensions (</a:t>
            </a:r>
            <a:r>
              <a:rPr lang="en-US" dirty="0" err="1" smtClean="0"/>
              <a:t>Rx.Net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Erik Meijer, Bart De Smet, co.</a:t>
            </a:r>
          </a:p>
          <a:p>
            <a:r>
              <a:rPr lang="en-US" dirty="0" smtClean="0"/>
              <a:t>Rx started in </a:t>
            </a:r>
            <a:r>
              <a:rPr lang="en-US" dirty="0" err="1" smtClean="0"/>
              <a:t>.Net</a:t>
            </a:r>
            <a:r>
              <a:rPr lang="en-US" dirty="0" smtClean="0"/>
              <a:t> and then proliferated in most programing languages as OSS</a:t>
            </a:r>
          </a:p>
        </p:txBody>
      </p:sp>
    </p:spTree>
    <p:extLst>
      <p:ext uri="{BB962C8B-B14F-4D97-AF65-F5344CB8AC3E}">
        <p14:creationId xmlns:p14="http://schemas.microsoft.com/office/powerpoint/2010/main" val="2681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59077" y="5184929"/>
            <a:ext cx="588936" cy="3967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9077" y="4708750"/>
            <a:ext cx="4424902" cy="272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365125"/>
            <a:ext cx="11592731" cy="1325563"/>
          </a:xfrm>
        </p:spPr>
        <p:txBody>
          <a:bodyPr/>
          <a:lstStyle/>
          <a:p>
            <a:r>
              <a:rPr lang="en-US" dirty="0" smtClean="0"/>
              <a:t>Anonymous methods don’t work well with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7979" y="22314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subscribe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.MouseMove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unsubscribe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.MouseMove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OnMouseMove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969" y="1730221"/>
            <a:ext cx="373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C# events were simple: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34264" y="3741648"/>
            <a:ext cx="598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But how to unsubscribe anonymous method?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202172" y="43813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subscribe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someEvent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 =&gt; {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unsubscribe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-= ???;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283979" y="3768698"/>
            <a:ext cx="2381573" cy="612648"/>
          </a:xfrm>
          <a:prstGeom prst="wedgeRoundRectCallout">
            <a:avLst>
              <a:gd name="adj1" fmla="val -52720"/>
              <a:gd name="adj2" fmla="val 1080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Anonymous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569193" y="5377059"/>
            <a:ext cx="5651580" cy="904263"/>
          </a:xfrm>
          <a:prstGeom prst="wedgeRoundRectCallout">
            <a:avLst>
              <a:gd name="adj1" fmla="val -71363"/>
              <a:gd name="adj2" fmla="val -5135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 don't have a handle to unsubscribe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If we assign the method to a variable, it will defeat the purpose of “anonymous”…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interfaces for events in </a:t>
            </a:r>
            <a:r>
              <a:rPr lang="en-US" dirty="0" err="1" smtClean="0"/>
              <a:t>.Net</a:t>
            </a:r>
            <a:r>
              <a:rPr lang="en-US" dirty="0" smtClean="0"/>
              <a:t> 3.0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7445598" y="1717874"/>
            <a:ext cx="3566437" cy="2303269"/>
            <a:chOff x="7445598" y="1717874"/>
            <a:chExt cx="3566437" cy="2303269"/>
          </a:xfrm>
        </p:grpSpPr>
        <p:sp>
          <p:nvSpPr>
            <p:cNvPr id="7" name="Rounded Rectangle 6"/>
            <p:cNvSpPr/>
            <p:nvPr/>
          </p:nvSpPr>
          <p:spPr>
            <a:xfrm>
              <a:off x="9817373" y="1717874"/>
              <a:ext cx="1194662" cy="12243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134155" y="2330057"/>
              <a:ext cx="680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955925" y="2147952"/>
              <a:ext cx="356461" cy="3642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5598" y="2636148"/>
              <a:ext cx="282590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IObserver</a:t>
              </a:r>
              <a:r>
                <a:rPr lang="en-US" sz="2400" b="1" dirty="0" smtClean="0"/>
                <a:t>&lt;T&gt;</a:t>
              </a:r>
            </a:p>
            <a:p>
              <a:pPr marL="342900" indent="-342900">
                <a:buFontTx/>
                <a:buChar char="-"/>
              </a:pPr>
              <a:r>
                <a:rPr lang="en-US" sz="2000" dirty="0" err="1" smtClean="0"/>
                <a:t>OnNext</a:t>
              </a:r>
              <a:r>
                <a:rPr lang="en-US" sz="2000" dirty="0" smtClean="0"/>
                <a:t>(T </a:t>
              </a:r>
              <a:r>
                <a:rPr lang="en-US" sz="2000" dirty="0" err="1" smtClean="0"/>
                <a:t>evt</a:t>
              </a:r>
              <a:r>
                <a:rPr lang="en-US" sz="2000" dirty="0" smtClean="0"/>
                <a:t>)</a:t>
              </a:r>
            </a:p>
            <a:p>
              <a:pPr marL="342900" indent="-342900">
                <a:buFontTx/>
                <a:buChar char="-"/>
              </a:pPr>
              <a:r>
                <a:rPr lang="en-US" sz="2000" dirty="0" err="1" smtClean="0"/>
                <a:t>OnCompleted</a:t>
              </a:r>
              <a:r>
                <a:rPr lang="en-US" sz="2000" dirty="0" smtClean="0"/>
                <a:t>()</a:t>
              </a:r>
            </a:p>
            <a:p>
              <a:pPr marL="342900" indent="-342900">
                <a:buFontTx/>
                <a:buChar char="-"/>
              </a:pPr>
              <a:r>
                <a:rPr lang="en-US" sz="2000" dirty="0" err="1" smtClean="0"/>
                <a:t>OnError</a:t>
              </a:r>
              <a:r>
                <a:rPr lang="en-US" sz="2000" dirty="0" smtClean="0"/>
                <a:t>(Exception ex)</a:t>
              </a:r>
              <a:endParaRPr lang="en-US" sz="2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953341" y="4388789"/>
            <a:ext cx="2056110" cy="1224366"/>
            <a:chOff x="8953341" y="4388789"/>
            <a:chExt cx="2056110" cy="1224366"/>
          </a:xfrm>
        </p:grpSpPr>
        <p:sp>
          <p:nvSpPr>
            <p:cNvPr id="15" name="Rounded Rectangle 14"/>
            <p:cNvSpPr/>
            <p:nvPr/>
          </p:nvSpPr>
          <p:spPr>
            <a:xfrm>
              <a:off x="9814789" y="4388789"/>
              <a:ext cx="1194662" cy="12243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9131571" y="5000972"/>
              <a:ext cx="680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953341" y="4818867"/>
              <a:ext cx="356461" cy="3642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3641" y="2273058"/>
            <a:ext cx="4779706" cy="2310731"/>
            <a:chOff x="323641" y="2273058"/>
            <a:chExt cx="4779706" cy="2310731"/>
          </a:xfrm>
        </p:grpSpPr>
        <p:sp>
          <p:nvSpPr>
            <p:cNvPr id="3" name="Rounded Rectangle 2"/>
            <p:cNvSpPr/>
            <p:nvPr/>
          </p:nvSpPr>
          <p:spPr>
            <a:xfrm>
              <a:off x="574729" y="3359423"/>
              <a:ext cx="1991828" cy="12243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566557" y="3958478"/>
              <a:ext cx="6806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068961" y="3776373"/>
              <a:ext cx="356461" cy="3642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641" y="2273058"/>
              <a:ext cx="477970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IObservable&lt;T&gt;</a:t>
              </a:r>
            </a:p>
            <a:p>
              <a:pPr marL="342900" indent="-342900">
                <a:buFontTx/>
                <a:buChar char="-"/>
              </a:pPr>
              <a:r>
                <a:rPr lang="en-US" sz="2000" dirty="0" err="1" smtClean="0"/>
                <a:t>IDisposable</a:t>
              </a:r>
              <a:r>
                <a:rPr lang="en-US" sz="2000" dirty="0" smtClean="0"/>
                <a:t> Subscribe(</a:t>
              </a:r>
              <a:r>
                <a:rPr lang="en-US" sz="2000" dirty="0" err="1" smtClean="0"/>
                <a:t>IObserver</a:t>
              </a:r>
              <a:r>
                <a:rPr lang="en-US" sz="2000" dirty="0" smtClean="0"/>
                <a:t>&lt;T&gt; </a:t>
              </a:r>
              <a:r>
                <a:rPr lang="en-US" sz="2000" dirty="0" err="1" smtClean="0"/>
                <a:t>obs</a:t>
              </a:r>
              <a:r>
                <a:rPr lang="en-US" sz="2000" dirty="0" smtClean="0"/>
                <a:t>)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07" y="3648439"/>
              <a:ext cx="486904" cy="54418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18204" y="3625147"/>
              <a:ext cx="1348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Some event source</a:t>
              </a:r>
              <a:endParaRPr lang="en-US" dirty="0"/>
            </a:p>
          </p:txBody>
        </p:sp>
      </p:grpSp>
      <p:sp>
        <p:nvSpPr>
          <p:cNvPr id="33" name="Freeform 32"/>
          <p:cNvSpPr/>
          <p:nvPr/>
        </p:nvSpPr>
        <p:spPr>
          <a:xfrm>
            <a:off x="4984862" y="3437260"/>
            <a:ext cx="596885" cy="1131376"/>
          </a:xfrm>
          <a:custGeom>
            <a:avLst/>
            <a:gdLst>
              <a:gd name="connsiteX0" fmla="*/ 426403 w 596885"/>
              <a:gd name="connsiteY0" fmla="*/ 0 h 1131376"/>
              <a:gd name="connsiteX1" fmla="*/ 100939 w 596885"/>
              <a:gd name="connsiteY1" fmla="*/ 216976 h 1131376"/>
              <a:gd name="connsiteX2" fmla="*/ 7949 w 596885"/>
              <a:gd name="connsiteY2" fmla="*/ 573437 h 1131376"/>
              <a:gd name="connsiteX3" fmla="*/ 271420 w 596885"/>
              <a:gd name="connsiteY3" fmla="*/ 1038386 h 1131376"/>
              <a:gd name="connsiteX4" fmla="*/ 596885 w 596885"/>
              <a:gd name="connsiteY4" fmla="*/ 1131376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885" h="1131376">
                <a:moveTo>
                  <a:pt x="426403" y="0"/>
                </a:moveTo>
                <a:cubicBezTo>
                  <a:pt x="298542" y="60701"/>
                  <a:pt x="170681" y="121403"/>
                  <a:pt x="100939" y="216976"/>
                </a:cubicBezTo>
                <a:cubicBezTo>
                  <a:pt x="31197" y="312549"/>
                  <a:pt x="-20464" y="436535"/>
                  <a:pt x="7949" y="573437"/>
                </a:cubicBezTo>
                <a:cubicBezTo>
                  <a:pt x="36362" y="710339"/>
                  <a:pt x="173264" y="945396"/>
                  <a:pt x="271420" y="1038386"/>
                </a:cubicBezTo>
                <a:cubicBezTo>
                  <a:pt x="369576" y="1131376"/>
                  <a:pt x="483230" y="1131376"/>
                  <a:pt x="596885" y="113137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645107" y="2813032"/>
            <a:ext cx="3830015" cy="1089177"/>
            <a:chOff x="3645107" y="2813032"/>
            <a:chExt cx="3830015" cy="108917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645107" y="3878798"/>
              <a:ext cx="969288" cy="2341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78430" y="2813032"/>
              <a:ext cx="1496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OnNext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(</a:t>
              </a:r>
              <a:r>
                <a:rPr lang="en-US" sz="2000" b="1" dirty="0" err="1" smtClean="0">
                  <a:solidFill>
                    <a:srgbClr val="FF0000"/>
                  </a:solidFill>
                </a:rPr>
                <a:t>evt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)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713842" y="3219290"/>
              <a:ext cx="728420" cy="682919"/>
            </a:xfrm>
            <a:custGeom>
              <a:avLst/>
              <a:gdLst>
                <a:gd name="connsiteX0" fmla="*/ 0 w 728420"/>
                <a:gd name="connsiteY0" fmla="*/ 682919 h 682919"/>
                <a:gd name="connsiteX1" fmla="*/ 77491 w 728420"/>
                <a:gd name="connsiteY1" fmla="*/ 403949 h 682919"/>
                <a:gd name="connsiteX2" fmla="*/ 402956 w 728420"/>
                <a:gd name="connsiteY2" fmla="*/ 62987 h 682919"/>
                <a:gd name="connsiteX3" fmla="*/ 728420 w 728420"/>
                <a:gd name="connsiteY3" fmla="*/ 994 h 68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420" h="682919">
                  <a:moveTo>
                    <a:pt x="0" y="682919"/>
                  </a:moveTo>
                  <a:cubicBezTo>
                    <a:pt x="5166" y="595095"/>
                    <a:pt x="10332" y="507271"/>
                    <a:pt x="77491" y="403949"/>
                  </a:cubicBezTo>
                  <a:cubicBezTo>
                    <a:pt x="144650" y="300627"/>
                    <a:pt x="294468" y="130146"/>
                    <a:pt x="402956" y="62987"/>
                  </a:cubicBezTo>
                  <a:cubicBezTo>
                    <a:pt x="511444" y="-4172"/>
                    <a:pt x="619932" y="-1589"/>
                    <a:pt x="728420" y="99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545949" y="3213142"/>
              <a:ext cx="18277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593870" y="4160810"/>
            <a:ext cx="1853577" cy="429098"/>
            <a:chOff x="5593870" y="4160810"/>
            <a:chExt cx="1853577" cy="429098"/>
          </a:xfrm>
        </p:grpSpPr>
        <p:sp>
          <p:nvSpPr>
            <p:cNvPr id="31" name="TextBox 30"/>
            <p:cNvSpPr txBox="1"/>
            <p:nvPr/>
          </p:nvSpPr>
          <p:spPr>
            <a:xfrm>
              <a:off x="5950755" y="4160810"/>
              <a:ext cx="1496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OnNext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(</a:t>
              </a:r>
              <a:r>
                <a:rPr lang="en-US" sz="2000" b="1" dirty="0" err="1" smtClean="0">
                  <a:solidFill>
                    <a:srgbClr val="FF0000"/>
                  </a:solidFill>
                </a:rPr>
                <a:t>evt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)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593870" y="4589908"/>
              <a:ext cx="18277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5495306" y="3429674"/>
            <a:ext cx="182772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611203" y="4137399"/>
            <a:ext cx="3762470" cy="706330"/>
            <a:chOff x="3611203" y="4137399"/>
            <a:chExt cx="3762470" cy="70633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5545948" y="4837437"/>
              <a:ext cx="18277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611203" y="4137399"/>
              <a:ext cx="969288" cy="23411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 flipV="1">
              <a:off x="4713842" y="4160810"/>
              <a:ext cx="728420" cy="682919"/>
            </a:xfrm>
            <a:custGeom>
              <a:avLst/>
              <a:gdLst>
                <a:gd name="connsiteX0" fmla="*/ 0 w 728420"/>
                <a:gd name="connsiteY0" fmla="*/ 682919 h 682919"/>
                <a:gd name="connsiteX1" fmla="*/ 77491 w 728420"/>
                <a:gd name="connsiteY1" fmla="*/ 403949 h 682919"/>
                <a:gd name="connsiteX2" fmla="*/ 402956 w 728420"/>
                <a:gd name="connsiteY2" fmla="*/ 62987 h 682919"/>
                <a:gd name="connsiteX3" fmla="*/ 728420 w 728420"/>
                <a:gd name="connsiteY3" fmla="*/ 994 h 68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420" h="682919">
                  <a:moveTo>
                    <a:pt x="0" y="682919"/>
                  </a:moveTo>
                  <a:cubicBezTo>
                    <a:pt x="5166" y="595095"/>
                    <a:pt x="10332" y="507271"/>
                    <a:pt x="77491" y="403949"/>
                  </a:cubicBezTo>
                  <a:cubicBezTo>
                    <a:pt x="144650" y="300627"/>
                    <a:pt x="294468" y="130146"/>
                    <a:pt x="402956" y="62987"/>
                  </a:cubicBezTo>
                  <a:cubicBezTo>
                    <a:pt x="511444" y="-4172"/>
                    <a:pt x="619932" y="-1589"/>
                    <a:pt x="728420" y="99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387875" y="5092000"/>
            <a:ext cx="747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Push: everything happens in the thread on which the event occurred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IObservable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behavior of calls from the event source:</a:t>
            </a:r>
          </a:p>
          <a:p>
            <a:pPr lvl="1"/>
            <a:r>
              <a:rPr lang="en-US" dirty="0"/>
              <a:t>Call from the same thread, as some Rx operators depend on order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OnNext</a:t>
            </a:r>
            <a:r>
              <a:rPr lang="en-US" dirty="0" smtClean="0"/>
              <a:t>(…) zero or more times</a:t>
            </a:r>
          </a:p>
          <a:p>
            <a:pPr lvl="1"/>
            <a:r>
              <a:rPr lang="en-US" dirty="0" smtClean="0"/>
              <a:t>Call either </a:t>
            </a:r>
            <a:r>
              <a:rPr lang="en-US" dirty="0" err="1" smtClean="0"/>
              <a:t>OnComplete</a:t>
            </a:r>
            <a:r>
              <a:rPr lang="en-US" dirty="0" smtClean="0"/>
              <a:t>() once, or </a:t>
            </a:r>
            <a:r>
              <a:rPr lang="en-US" dirty="0" err="1" smtClean="0"/>
              <a:t>OnError</a:t>
            </a:r>
            <a:r>
              <a:rPr lang="en-US" dirty="0" smtClean="0"/>
              <a:t>(…) and never call again</a:t>
            </a:r>
          </a:p>
          <a:p>
            <a:pPr lvl="1"/>
            <a:r>
              <a:rPr lang="en-US" dirty="0" smtClean="0"/>
              <a:t>… or continue calling </a:t>
            </a:r>
            <a:r>
              <a:rPr lang="en-US" dirty="0" err="1" smtClean="0"/>
              <a:t>OnNext</a:t>
            </a:r>
            <a:r>
              <a:rPr lang="en-US" dirty="0" smtClean="0"/>
              <a:t>(…) forever</a:t>
            </a:r>
          </a:p>
          <a:p>
            <a:r>
              <a:rPr lang="en-US" dirty="0" smtClean="0"/>
              <a:t>Correct implementation of Subscribe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IDisposable</a:t>
            </a:r>
            <a:r>
              <a:rPr lang="en-US" dirty="0" smtClean="0"/>
              <a:t>, that represents a subscription</a:t>
            </a:r>
          </a:p>
          <a:p>
            <a:pPr lvl="1"/>
            <a:r>
              <a:rPr lang="en-US" dirty="0" smtClean="0"/>
              <a:t>If dispose is called, un-subscribe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Rx operator: Subject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76454" y="1539008"/>
            <a:ext cx="217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IObservable&lt;T&gt;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76094" y="1578303"/>
            <a:ext cx="1364189" cy="12243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Subject&lt;T&gt;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78983" y="2456556"/>
            <a:ext cx="68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400753" y="2274451"/>
            <a:ext cx="356461" cy="3642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623806" y="2456556"/>
            <a:ext cx="68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126209" y="2272114"/>
            <a:ext cx="356461" cy="3642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79485" y="1539008"/>
            <a:ext cx="189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IObserver</a:t>
            </a:r>
            <a:r>
              <a:rPr lang="en-US" sz="2400" b="1" dirty="0" smtClean="0"/>
              <a:t>&lt;T&gt;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6662" y="2131633"/>
            <a:ext cx="9021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: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IObservable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Subscription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_subscriptions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Subscription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723" y="4904479"/>
            <a:ext cx="9955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Subscribe(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observer)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Subscription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Parent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Subscriber = observer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subscriptions.Add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7718" y="3524383"/>
            <a:ext cx="10243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_subscriptions)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s.Subscriber.OnNext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6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shipped in </a:t>
            </a:r>
            <a:r>
              <a:rPr lang="en-US" dirty="0" err="1" smtClean="0"/>
              <a:t>.Net</a:t>
            </a:r>
            <a:r>
              <a:rPr lang="en-US" dirty="0" smtClean="0"/>
              <a:t> 3.0 </a:t>
            </a:r>
          </a:p>
        </p:txBody>
      </p:sp>
    </p:spTree>
    <p:extLst>
      <p:ext uri="{BB962C8B-B14F-4D97-AF65-F5344CB8AC3E}">
        <p14:creationId xmlns:p14="http://schemas.microsoft.com/office/powerpoint/2010/main" val="39517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6189" y="3735092"/>
            <a:ext cx="10511628" cy="2696703"/>
            <a:chOff x="306189" y="3735092"/>
            <a:chExt cx="10511628" cy="2696703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06189" y="5253924"/>
              <a:ext cx="10511628" cy="1177871"/>
            </a:xfrm>
            <a:prstGeom prst="wedgeRoundRectCallout">
              <a:avLst>
                <a:gd name="adj1" fmla="val -40897"/>
                <a:gd name="adj2" fmla="val -15322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0000: 8b 3f 6a 2d 20 b0 33 b9  4d be 67 08 63 74 fd 57   ?j-.°3¹ M¾g.ctýW</a:t>
              </a:r>
            </a:p>
            <a:p>
              <a:r>
                <a:rPr lang="en-US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0010: a9 ac ed 27 39 df 4a 0f  c7 fb 0a eb ea c6 b4 f6   ©¬í'9ßJ. Çû.ëêÆ´ö</a:t>
              </a:r>
            </a:p>
            <a:p>
              <a:r>
                <a:rPr lang="en-US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0020: a2 4c 25 ce c8 05 9e 19  32 69                     ¢L%ÎÈ.. 2i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8063" y="3735092"/>
              <a:ext cx="521874" cy="2872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6189" y="2400898"/>
            <a:ext cx="4048835" cy="1674560"/>
            <a:chOff x="306189" y="2400898"/>
            <a:chExt cx="4048835" cy="1674560"/>
          </a:xfrm>
        </p:grpSpPr>
        <p:sp>
          <p:nvSpPr>
            <p:cNvPr id="5" name="Rectangle 4"/>
            <p:cNvSpPr/>
            <p:nvPr/>
          </p:nvSpPr>
          <p:spPr>
            <a:xfrm>
              <a:off x="306189" y="2844352"/>
              <a:ext cx="4048835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buffer =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[42];</a:t>
              </a:r>
              <a:endParaRPr lang="en-US" dirty="0"/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Random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.NextBytes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(buffer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hex =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buffer.</a:t>
              </a:r>
              <a:r>
                <a:rPr lang="en-US" sz="20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ToHexDump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189" y="2400898"/>
              <a:ext cx="1043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Usage:</a:t>
              </a:r>
              <a:endParaRPr lang="en-US" sz="2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5799" y="2382687"/>
            <a:ext cx="7515387" cy="1692771"/>
            <a:chOff x="4495799" y="2382687"/>
            <a:chExt cx="7811146" cy="1692771"/>
          </a:xfrm>
        </p:grpSpPr>
        <p:sp>
          <p:nvSpPr>
            <p:cNvPr id="6" name="Rectangle 5"/>
            <p:cNvSpPr/>
            <p:nvPr/>
          </p:nvSpPr>
          <p:spPr>
            <a:xfrm>
              <a:off x="4495799" y="2844352"/>
              <a:ext cx="7811146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ByteArrayExtensions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ToHexDump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 bytes)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{ ... }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52629" y="2382687"/>
              <a:ext cx="1543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Definition:</a:t>
              </a:r>
              <a:endParaRPr lang="en-US" sz="24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88421" y="1362401"/>
            <a:ext cx="548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methods to already existing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4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76759" y="3035700"/>
            <a:ext cx="11420959" cy="1830767"/>
            <a:chOff x="676759" y="3035700"/>
            <a:chExt cx="11420959" cy="1830767"/>
          </a:xfrm>
        </p:grpSpPr>
        <p:grpSp>
          <p:nvGrpSpPr>
            <p:cNvPr id="15" name="Group 14"/>
            <p:cNvGrpSpPr/>
            <p:nvPr/>
          </p:nvGrpSpPr>
          <p:grpSpPr>
            <a:xfrm>
              <a:off x="676759" y="3035700"/>
              <a:ext cx="4900048" cy="1830767"/>
              <a:chOff x="676759" y="3035700"/>
              <a:chExt cx="4900048" cy="183076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6759" y="3378631"/>
                <a:ext cx="4900048" cy="14878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06225" y="3035700"/>
                <a:ext cx="670582" cy="3719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ounded Rectangular Callout 7"/>
            <p:cNvSpPr/>
            <p:nvPr/>
          </p:nvSpPr>
          <p:spPr>
            <a:xfrm rot="10800000" flipV="1">
              <a:off x="6237694" y="3503897"/>
              <a:ext cx="5860024" cy="1152063"/>
            </a:xfrm>
            <a:prstGeom prst="wedgeRoundRectCallout">
              <a:avLst>
                <a:gd name="adj1" fmla="val 65377"/>
                <a:gd name="adj2" fmla="val -6263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Anonymous method is arbitrary piece of code: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Can access any variables and functions in current scope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Can leave side-effects in variables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May or may not return value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anonymous 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760" y="27718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previous = 0;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isIncrementing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previous;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previous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isIncrementing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isIncrementing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isIncrementing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isIncrementing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6807" y="4987871"/>
            <a:ext cx="660887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True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True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False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True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18301" y="1880152"/>
            <a:ext cx="8179417" cy="1152063"/>
            <a:chOff x="3918301" y="1880152"/>
            <a:chExt cx="8179417" cy="1152063"/>
          </a:xfrm>
        </p:grpSpPr>
        <p:sp>
          <p:nvSpPr>
            <p:cNvPr id="11" name="Rectangle 10"/>
            <p:cNvSpPr/>
            <p:nvPr/>
          </p:nvSpPr>
          <p:spPr>
            <a:xfrm>
              <a:off x="3918301" y="1998970"/>
              <a:ext cx="2126038" cy="37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10007" y="2386739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ular Callout 6"/>
            <p:cNvSpPr/>
            <p:nvPr/>
          </p:nvSpPr>
          <p:spPr>
            <a:xfrm rot="10800000" flipV="1">
              <a:off x="6772760" y="1880152"/>
              <a:ext cx="5324958" cy="1152063"/>
            </a:xfrm>
            <a:prstGeom prst="wedgeRoundRectCallout">
              <a:avLst>
                <a:gd name="adj1" fmla="val 60637"/>
                <a:gd name="adj2" fmla="val -2362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Function: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No usage of variables other than the arguments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No side effects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Evaluates to a value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676760" y="2002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2) == 0;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6848958" y="4037295"/>
            <a:ext cx="4986092" cy="1221884"/>
            <a:chOff x="6848958" y="4037295"/>
            <a:chExt cx="4986092" cy="1221884"/>
          </a:xfrm>
        </p:grpSpPr>
        <p:grpSp>
          <p:nvGrpSpPr>
            <p:cNvPr id="46" name="Group 45"/>
            <p:cNvGrpSpPr/>
            <p:nvPr/>
          </p:nvGrpSpPr>
          <p:grpSpPr>
            <a:xfrm>
              <a:off x="6848958" y="4037295"/>
              <a:ext cx="2384155" cy="1022888"/>
              <a:chOff x="6848958" y="4037295"/>
              <a:chExt cx="2384155" cy="102288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848958" y="4037295"/>
                <a:ext cx="1672525" cy="10228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Enumerator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8521483" y="4366627"/>
                <a:ext cx="4016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8923147" y="4219393"/>
                <a:ext cx="309966" cy="2944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324811" y="4181961"/>
              <a:ext cx="251023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IEnumerator</a:t>
              </a:r>
              <a:r>
                <a:rPr lang="en-US" sz="2400" b="1" dirty="0" smtClean="0"/>
                <a:t>&lt;int&gt;</a:t>
              </a:r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  int Current { get; }</a:t>
              </a:r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  bool </a:t>
              </a:r>
              <a:r>
                <a:rPr lang="en-US" sz="2000" dirty="0" err="1" smtClean="0"/>
                <a:t>MoveNext</a:t>
              </a:r>
              <a:r>
                <a:rPr lang="en-US" sz="2000" dirty="0" smtClean="0"/>
                <a:t>()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38200" y="4037294"/>
            <a:ext cx="5011868" cy="2420335"/>
            <a:chOff x="838200" y="4037294"/>
            <a:chExt cx="5011868" cy="2420335"/>
          </a:xfrm>
        </p:grpSpPr>
        <p:sp>
          <p:nvSpPr>
            <p:cNvPr id="4" name="Rounded Rectangle 3"/>
            <p:cNvSpPr/>
            <p:nvPr/>
          </p:nvSpPr>
          <p:spPr>
            <a:xfrm>
              <a:off x="838200" y="4037294"/>
              <a:ext cx="1672525" cy="2420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Array&lt;int&gt;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510725" y="5287508"/>
              <a:ext cx="401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912389" y="5140274"/>
              <a:ext cx="309966" cy="294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14053" y="5102842"/>
              <a:ext cx="2536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IEnumerable&lt;int&gt;</a:t>
              </a:r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     </a:t>
              </a:r>
              <a:r>
                <a:rPr lang="en-US" sz="2000" dirty="0" err="1" smtClean="0"/>
                <a:t>GetEnumerator</a:t>
              </a:r>
              <a:r>
                <a:rPr lang="en-US" sz="2000" dirty="0" smtClean="0"/>
                <a:t>()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foreach, IEnumerable, </a:t>
            </a:r>
            <a:r>
              <a:rPr lang="en-US" dirty="0" err="1" smtClean="0"/>
              <a:t>IEnumerator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77039" y="5309541"/>
            <a:ext cx="1363852" cy="340968"/>
            <a:chOff x="6927742" y="4014056"/>
            <a:chExt cx="1363852" cy="340968"/>
          </a:xfrm>
        </p:grpSpPr>
        <p:sp>
          <p:nvSpPr>
            <p:cNvPr id="8" name="Rectangle 7"/>
            <p:cNvSpPr/>
            <p:nvPr/>
          </p:nvSpPr>
          <p:spPr>
            <a:xfrm>
              <a:off x="6927742" y="4014061"/>
              <a:ext cx="340963" cy="340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68705" y="4014060"/>
              <a:ext cx="340963" cy="340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09668" y="4014059"/>
              <a:ext cx="340963" cy="340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50631" y="4014056"/>
              <a:ext cx="340963" cy="340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82335" y="4565537"/>
            <a:ext cx="6134623" cy="744001"/>
            <a:chOff x="1282335" y="4565537"/>
            <a:chExt cx="6134623" cy="744001"/>
          </a:xfrm>
        </p:grpSpPr>
        <p:sp>
          <p:nvSpPr>
            <p:cNvPr id="20" name="Rectangle 19"/>
            <p:cNvSpPr/>
            <p:nvPr/>
          </p:nvSpPr>
          <p:spPr>
            <a:xfrm>
              <a:off x="7075995" y="4565537"/>
              <a:ext cx="340963" cy="340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282335" y="4742481"/>
              <a:ext cx="5800390" cy="567057"/>
            </a:xfrm>
            <a:custGeom>
              <a:avLst/>
              <a:gdLst>
                <a:gd name="connsiteX0" fmla="*/ 5800390 w 5800390"/>
                <a:gd name="connsiteY0" fmla="*/ 0 h 604434"/>
                <a:gd name="connsiteX1" fmla="*/ 1491862 w 5800390"/>
                <a:gd name="connsiteY1" fmla="*/ 123987 h 604434"/>
                <a:gd name="connsiteX2" fmla="*/ 205502 w 5800390"/>
                <a:gd name="connsiteY2" fmla="*/ 263472 h 604434"/>
                <a:gd name="connsiteX3" fmla="*/ 19523 w 5800390"/>
                <a:gd name="connsiteY3" fmla="*/ 604434 h 60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0390" h="604434">
                  <a:moveTo>
                    <a:pt x="5800390" y="0"/>
                  </a:moveTo>
                  <a:lnTo>
                    <a:pt x="1491862" y="123987"/>
                  </a:lnTo>
                  <a:cubicBezTo>
                    <a:pt x="559381" y="167899"/>
                    <a:pt x="450892" y="183398"/>
                    <a:pt x="205502" y="263472"/>
                  </a:cubicBezTo>
                  <a:cubicBezTo>
                    <a:pt x="-39888" y="343547"/>
                    <a:pt x="-10183" y="473990"/>
                    <a:pt x="19523" y="604434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99928" y="5434742"/>
            <a:ext cx="7233185" cy="1022888"/>
            <a:chOff x="1999928" y="5434742"/>
            <a:chExt cx="7233185" cy="1022888"/>
          </a:xfrm>
        </p:grpSpPr>
        <p:grpSp>
          <p:nvGrpSpPr>
            <p:cNvPr id="30" name="Group 29"/>
            <p:cNvGrpSpPr/>
            <p:nvPr/>
          </p:nvGrpSpPr>
          <p:grpSpPr>
            <a:xfrm>
              <a:off x="6848958" y="5434742"/>
              <a:ext cx="2384155" cy="1022888"/>
              <a:chOff x="6848958" y="4037295"/>
              <a:chExt cx="2384155" cy="1022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848958" y="4037295"/>
                <a:ext cx="1672525" cy="10228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Enumerator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8521483" y="4366627"/>
                <a:ext cx="4016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8923147" y="4219393"/>
                <a:ext cx="309966" cy="2944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75995" y="4565537"/>
                <a:ext cx="340963" cy="3409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42" name="Freeform 41"/>
            <p:cNvSpPr/>
            <p:nvPr/>
          </p:nvSpPr>
          <p:spPr>
            <a:xfrm flipV="1">
              <a:off x="1999928" y="5702098"/>
              <a:ext cx="5076067" cy="476647"/>
            </a:xfrm>
            <a:custGeom>
              <a:avLst/>
              <a:gdLst>
                <a:gd name="connsiteX0" fmla="*/ 5800390 w 5800390"/>
                <a:gd name="connsiteY0" fmla="*/ 0 h 604434"/>
                <a:gd name="connsiteX1" fmla="*/ 1491862 w 5800390"/>
                <a:gd name="connsiteY1" fmla="*/ 123987 h 604434"/>
                <a:gd name="connsiteX2" fmla="*/ 205502 w 5800390"/>
                <a:gd name="connsiteY2" fmla="*/ 263472 h 604434"/>
                <a:gd name="connsiteX3" fmla="*/ 19523 w 5800390"/>
                <a:gd name="connsiteY3" fmla="*/ 604434 h 60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0390" h="604434">
                  <a:moveTo>
                    <a:pt x="5800390" y="0"/>
                  </a:moveTo>
                  <a:lnTo>
                    <a:pt x="1491862" y="123987"/>
                  </a:lnTo>
                  <a:cubicBezTo>
                    <a:pt x="559381" y="167899"/>
                    <a:pt x="450892" y="183398"/>
                    <a:pt x="205502" y="263472"/>
                  </a:cubicBezTo>
                  <a:cubicBezTo>
                    <a:pt x="-39888" y="343547"/>
                    <a:pt x="-10183" y="473990"/>
                    <a:pt x="19523" y="604434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6848958" y="2008950"/>
            <a:ext cx="3927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{ 2, 5, 3, 9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4" name="Rounded Rectangular Callout 43"/>
          <p:cNvSpPr/>
          <p:nvPr/>
        </p:nvSpPr>
        <p:spPr>
          <a:xfrm rot="10800000" flipV="1">
            <a:off x="1147520" y="1958044"/>
            <a:ext cx="5324958" cy="1152063"/>
          </a:xfrm>
          <a:prstGeom prst="wedgeRoundRectCallout">
            <a:avLst>
              <a:gd name="adj1" fmla="val -57820"/>
              <a:gd name="adj2" fmla="val 167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compiler expands this as sequence of calls to </a:t>
            </a:r>
            <a:r>
              <a:rPr lang="en-US" dirty="0" err="1" smtClean="0">
                <a:solidFill>
                  <a:schemeClr val="tx1"/>
                </a:solidFill>
              </a:rPr>
              <a:t>MoveNext</a:t>
            </a:r>
            <a:r>
              <a:rPr lang="en-US" dirty="0" smtClean="0">
                <a:solidFill>
                  <a:schemeClr val="tx1"/>
                </a:solidFill>
              </a:rPr>
              <a:t>() and Current { get; }</a:t>
            </a:r>
          </a:p>
        </p:txBody>
      </p:sp>
    </p:spTree>
    <p:extLst>
      <p:ext uri="{BB962C8B-B14F-4D97-AF65-F5344CB8AC3E}">
        <p14:creationId xmlns:p14="http://schemas.microsoft.com/office/powerpoint/2010/main" val="10197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IEnumerator</a:t>
            </a:r>
            <a:r>
              <a:rPr lang="en-US" dirty="0" smtClean="0"/>
              <a:t>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behavior of the caller: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MoveNext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If this returns false, stop calling</a:t>
            </a:r>
          </a:p>
          <a:p>
            <a:pPr lvl="1"/>
            <a:r>
              <a:rPr lang="en-US" dirty="0" smtClean="0"/>
              <a:t>Now Current { get; } has valid data</a:t>
            </a:r>
          </a:p>
          <a:p>
            <a:pPr lvl="1"/>
            <a:r>
              <a:rPr lang="en-US" dirty="0" smtClean="0"/>
              <a:t>…repeat until the collection is finished</a:t>
            </a:r>
          </a:p>
          <a:p>
            <a:pPr lvl="1"/>
            <a:r>
              <a:rPr lang="en-US" dirty="0" smtClean="0"/>
              <a:t>…eventually use Reset() to iterate again</a:t>
            </a:r>
          </a:p>
          <a:p>
            <a:r>
              <a:rPr lang="en-US" dirty="0" smtClean="0"/>
              <a:t>Correct implementation of </a:t>
            </a:r>
            <a:r>
              <a:rPr lang="en-US" dirty="0" err="1" smtClean="0"/>
              <a:t>IEnumerator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IEnumerator</a:t>
            </a:r>
            <a:r>
              <a:rPr lang="en-US" dirty="0" smtClean="0"/>
              <a:t> represents a snapshot of the collection at moment of time</a:t>
            </a:r>
          </a:p>
          <a:p>
            <a:pPr lvl="1"/>
            <a:r>
              <a:rPr lang="en-US" dirty="0" smtClean="0"/>
              <a:t>Copy it or throw exception if the collection is modified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8493071" y="1690688"/>
            <a:ext cx="3088304" cy="2137574"/>
            <a:chOff x="8493071" y="1690688"/>
            <a:chExt cx="3088304" cy="2137574"/>
          </a:xfrm>
        </p:grpSpPr>
        <p:sp>
          <p:nvSpPr>
            <p:cNvPr id="15" name="Rounded Rectangle 14"/>
            <p:cNvSpPr/>
            <p:nvPr/>
          </p:nvSpPr>
          <p:spPr>
            <a:xfrm>
              <a:off x="8493071" y="1690688"/>
              <a:ext cx="2390881" cy="16569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Select&lt;T, O&gt;</a:t>
              </a:r>
            </a:p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0869745" y="2625444"/>
              <a:ext cx="401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1271409" y="2478210"/>
              <a:ext cx="309966" cy="294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64607" y="3366597"/>
              <a:ext cx="228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IEnumerable&lt;O&gt;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00645" y="1690688"/>
            <a:ext cx="2586925" cy="2111835"/>
            <a:chOff x="4500645" y="1690688"/>
            <a:chExt cx="2586925" cy="2111835"/>
          </a:xfrm>
        </p:grpSpPr>
        <p:sp>
          <p:nvSpPr>
            <p:cNvPr id="10" name="Rounded Rectangle 9"/>
            <p:cNvSpPr/>
            <p:nvPr/>
          </p:nvSpPr>
          <p:spPr>
            <a:xfrm>
              <a:off x="4500645" y="1690688"/>
              <a:ext cx="1889501" cy="16569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Where&lt;T&gt;</a:t>
              </a:r>
            </a:p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375940" y="2625444"/>
              <a:ext cx="401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777604" y="2478210"/>
              <a:ext cx="309966" cy="294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8947" y="3340858"/>
              <a:ext cx="222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IEnumerable&lt;T&gt;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0099" y="1690688"/>
            <a:ext cx="2680476" cy="2103113"/>
            <a:chOff x="380099" y="1690688"/>
            <a:chExt cx="2680476" cy="2103113"/>
          </a:xfrm>
        </p:grpSpPr>
        <p:sp>
          <p:nvSpPr>
            <p:cNvPr id="4" name="Rounded Rectangle 3"/>
            <p:cNvSpPr/>
            <p:nvPr/>
          </p:nvSpPr>
          <p:spPr>
            <a:xfrm>
              <a:off x="380099" y="1690688"/>
              <a:ext cx="1889501" cy="16569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some collection of 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255394" y="2625444"/>
              <a:ext cx="401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657058" y="2478210"/>
              <a:ext cx="309966" cy="294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1952" y="3332136"/>
              <a:ext cx="222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IEnumerable&lt;T&gt;</a:t>
              </a:r>
              <a:endParaRPr lang="en-US" sz="24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624632" y="2624072"/>
            <a:ext cx="1627322" cy="41068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&lt;T, bool&gt;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74850" y="2668455"/>
            <a:ext cx="1627322" cy="41068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&lt;T, O&gt;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13681" y="1828726"/>
            <a:ext cx="1865934" cy="620006"/>
            <a:chOff x="2913681" y="1828726"/>
            <a:chExt cx="1865934" cy="620006"/>
          </a:xfrm>
        </p:grpSpPr>
        <p:sp>
          <p:nvSpPr>
            <p:cNvPr id="21" name="Rectangle 20"/>
            <p:cNvSpPr/>
            <p:nvPr/>
          </p:nvSpPr>
          <p:spPr>
            <a:xfrm>
              <a:off x="4624632" y="1828726"/>
              <a:ext cx="154983" cy="170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13681" y="1921790"/>
              <a:ext cx="1689316" cy="526942"/>
            </a:xfrm>
            <a:custGeom>
              <a:avLst/>
              <a:gdLst>
                <a:gd name="connsiteX0" fmla="*/ 1689316 w 1689316"/>
                <a:gd name="connsiteY0" fmla="*/ 0 h 526942"/>
                <a:gd name="connsiteX1" fmla="*/ 666427 w 1689316"/>
                <a:gd name="connsiteY1" fmla="*/ 108488 h 526942"/>
                <a:gd name="connsiteX2" fmla="*/ 0 w 1689316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9316" h="526942">
                  <a:moveTo>
                    <a:pt x="1689316" y="0"/>
                  </a:moveTo>
                  <a:cubicBezTo>
                    <a:pt x="1318648" y="10332"/>
                    <a:pt x="947980" y="20664"/>
                    <a:pt x="666427" y="108488"/>
                  </a:cubicBezTo>
                  <a:cubicBezTo>
                    <a:pt x="384874" y="196312"/>
                    <a:pt x="192437" y="361627"/>
                    <a:pt x="0" y="526942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0800" y="1886013"/>
            <a:ext cx="1865934" cy="620006"/>
            <a:chOff x="2913681" y="1828726"/>
            <a:chExt cx="1865934" cy="620006"/>
          </a:xfrm>
        </p:grpSpPr>
        <p:sp>
          <p:nvSpPr>
            <p:cNvPr id="25" name="Rectangle 24"/>
            <p:cNvSpPr/>
            <p:nvPr/>
          </p:nvSpPr>
          <p:spPr>
            <a:xfrm>
              <a:off x="4624632" y="1828726"/>
              <a:ext cx="154983" cy="170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13681" y="1921790"/>
              <a:ext cx="1689316" cy="526942"/>
            </a:xfrm>
            <a:custGeom>
              <a:avLst/>
              <a:gdLst>
                <a:gd name="connsiteX0" fmla="*/ 1689316 w 1689316"/>
                <a:gd name="connsiteY0" fmla="*/ 0 h 526942"/>
                <a:gd name="connsiteX1" fmla="*/ 666427 w 1689316"/>
                <a:gd name="connsiteY1" fmla="*/ 108488 h 526942"/>
                <a:gd name="connsiteX2" fmla="*/ 0 w 1689316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9316" h="526942">
                  <a:moveTo>
                    <a:pt x="1689316" y="0"/>
                  </a:moveTo>
                  <a:cubicBezTo>
                    <a:pt x="1318648" y="10332"/>
                    <a:pt x="947980" y="20664"/>
                    <a:pt x="666427" y="108488"/>
                  </a:cubicBezTo>
                  <a:cubicBezTo>
                    <a:pt x="384874" y="196312"/>
                    <a:pt x="192437" y="361627"/>
                    <a:pt x="0" y="526942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810427" y="4282390"/>
            <a:ext cx="1937288" cy="444593"/>
            <a:chOff x="9810427" y="4282390"/>
            <a:chExt cx="1937288" cy="444593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9810427" y="4726983"/>
              <a:ext cx="19372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220176" y="4282390"/>
              <a:ext cx="1423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B050"/>
                  </a:solidFill>
                </a:rPr>
                <a:t>MoveNext</a:t>
              </a:r>
              <a:r>
                <a:rPr lang="en-US" sz="2000" dirty="0" smtClean="0">
                  <a:solidFill>
                    <a:srgbClr val="00B050"/>
                  </a:solidFill>
                </a:rPr>
                <a:t>()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94981" y="4552337"/>
            <a:ext cx="4018906" cy="432640"/>
            <a:chOff x="5494981" y="4552337"/>
            <a:chExt cx="4018906" cy="432640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5494981" y="4984976"/>
              <a:ext cx="4018906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90800" y="4552337"/>
              <a:ext cx="1423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B050"/>
                  </a:solidFill>
                </a:rPr>
                <a:t>MoveNext</a:t>
              </a:r>
              <a:r>
                <a:rPr lang="en-US" sz="2000" dirty="0" smtClean="0">
                  <a:solidFill>
                    <a:srgbClr val="00B050"/>
                  </a:solidFill>
                </a:rPr>
                <a:t>()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79535" y="4797749"/>
            <a:ext cx="4018906" cy="432640"/>
            <a:chOff x="1179535" y="4797749"/>
            <a:chExt cx="4018906" cy="432640"/>
          </a:xfrm>
        </p:grpSpPr>
        <p:cxnSp>
          <p:nvCxnSpPr>
            <p:cNvPr id="40" name="Straight Arrow Connector 39"/>
            <p:cNvCxnSpPr/>
            <p:nvPr/>
          </p:nvCxnSpPr>
          <p:spPr>
            <a:xfrm flipH="1" flipV="1">
              <a:off x="1179535" y="5230388"/>
              <a:ext cx="4018906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675354" y="4797749"/>
              <a:ext cx="1423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B050"/>
                  </a:solidFill>
                </a:rPr>
                <a:t>MoveNext</a:t>
              </a:r>
              <a:r>
                <a:rPr lang="en-US" sz="2000" dirty="0" smtClean="0">
                  <a:solidFill>
                    <a:srgbClr val="00B050"/>
                  </a:solidFill>
                </a:rPr>
                <a:t>()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 flipV="1">
            <a:off x="1179535" y="5399691"/>
            <a:ext cx="4018906" cy="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179535" y="5806855"/>
            <a:ext cx="401890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179535" y="5976158"/>
            <a:ext cx="4018906" cy="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10480" y="6307219"/>
            <a:ext cx="4018906" cy="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901101" y="6522203"/>
            <a:ext cx="1937288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57566" y="5705765"/>
            <a:ext cx="7216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688511" y="5874081"/>
            <a:ext cx="147899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Transform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401493" y="5296101"/>
            <a:ext cx="511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Pull: everything happens in consumer’s thread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50" grpId="0" animBg="1"/>
      <p:bldP spid="51" grpId="0" animBg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 of a LINQ operator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154" y="2441580"/>
            <a:ext cx="101126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_parent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_input;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input.MoveNext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parent._filter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input.Current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Current 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90777"/>
            <a:ext cx="7546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_input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_filter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 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58020" y="1535188"/>
            <a:ext cx="2586925" cy="2111835"/>
            <a:chOff x="8787537" y="1762633"/>
            <a:chExt cx="2586925" cy="2111835"/>
          </a:xfrm>
        </p:grpSpPr>
        <p:sp>
          <p:nvSpPr>
            <p:cNvPr id="6" name="Rounded Rectangle 5"/>
            <p:cNvSpPr/>
            <p:nvPr/>
          </p:nvSpPr>
          <p:spPr>
            <a:xfrm>
              <a:off x="8787537" y="1762633"/>
              <a:ext cx="1889501" cy="16569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Where&lt;T&gt;</a:t>
              </a:r>
            </a:p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0662832" y="2697389"/>
              <a:ext cx="401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1064496" y="2550155"/>
              <a:ext cx="309966" cy="294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5839" y="3412803"/>
              <a:ext cx="222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IEnumerable&lt;T&gt;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11524" y="1900671"/>
              <a:ext cx="154983" cy="170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18626" y="2786566"/>
              <a:ext cx="1627322" cy="4106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&lt;T, bool&gt;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>
            <a:stCxn id="11" idx="1"/>
          </p:cNvCxnSpPr>
          <p:nvPr/>
        </p:nvCxnSpPr>
        <p:spPr>
          <a:xfrm flipH="1">
            <a:off x="8214102" y="1758467"/>
            <a:ext cx="8679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0819" y="1397866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7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 (ala SQL) notation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980" y="5091589"/>
            <a:ext cx="11794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procStart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EvtxEnumerable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"Security"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.Where(e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e.Id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4688)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.Select(e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e.ToXml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2990" y="1822432"/>
            <a:ext cx="120990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procStart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 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EvtxEnumerable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.ReadLog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"Security"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e.Id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4688</a:t>
            </a:r>
          </a:p>
          <a:p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e.ToXml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505596" y="3937302"/>
            <a:ext cx="1425844" cy="9784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096000" y="5691753"/>
            <a:ext cx="5094422" cy="960710"/>
          </a:xfrm>
          <a:prstGeom prst="wedgeRoundRectCallout">
            <a:avLst>
              <a:gd name="adj1" fmla="val -68248"/>
              <a:gd name="adj2" fmla="val -47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 intuition is to imagine building a pipeline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(“Execution Plan” in database terms)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69890" y="3655960"/>
            <a:ext cx="4938794" cy="932017"/>
          </a:xfrm>
          <a:prstGeom prst="wedgeRoundRectCallout">
            <a:avLst>
              <a:gd name="adj1" fmla="val -114417"/>
              <a:gd name="adj2" fmla="val -1417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“Comprehension notation” is C# compiler feature that makes the query look SQL-like]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861</Words>
  <Application>Microsoft Office PowerPoint</Application>
  <PresentationFormat>Widescreen</PresentationFormat>
  <Paragraphs>202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Office Theme</vt:lpstr>
      <vt:lpstr>LINQ and Rx.Net Concepts</vt:lpstr>
      <vt:lpstr>LINQ to Objects</vt:lpstr>
      <vt:lpstr>Extension methods</vt:lpstr>
      <vt:lpstr>Functions and anonymous methods</vt:lpstr>
      <vt:lpstr>foreach, IEnumerable, IEnumerator</vt:lpstr>
      <vt:lpstr>IEnumerator contract</vt:lpstr>
      <vt:lpstr>LINQ to Objects</vt:lpstr>
      <vt:lpstr>Internals of a LINQ operator</vt:lpstr>
      <vt:lpstr>Comprehension (ala SQL) notation </vt:lpstr>
      <vt:lpstr>Reactive Extensions (Rx.Net)</vt:lpstr>
      <vt:lpstr>Anonymous methods don’t work well with events</vt:lpstr>
      <vt:lpstr>New interfaces for events in .Net 3.0</vt:lpstr>
      <vt:lpstr>IObservable contract</vt:lpstr>
      <vt:lpstr>Example of Rx operator: Subject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Events</dc:title>
  <dc:creator>Georgi Chkodrov</dc:creator>
  <cp:lastModifiedBy>Georgi Chkodrov</cp:lastModifiedBy>
  <cp:revision>113</cp:revision>
  <dcterms:created xsi:type="dcterms:W3CDTF">2017-01-11T03:29:22Z</dcterms:created>
  <dcterms:modified xsi:type="dcterms:W3CDTF">2017-04-13T02:32:00Z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georgis@microsoft.com</vt:lpwstr>
  </property>
  <property fmtid="{D5CDD505-2E9C-101B-9397-08002B2CF9AE}" pid="6" name="MSIP_Label_f42aa342-8706-4288-bd11-ebb85995028c_SetDate">
    <vt:lpwstr>2017-04-12T19:25:51.7984487-07:00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