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84DAFF7-CA5E-4B33-A61D-63334522814D}">
  <a:tblStyle styleId="{684DAFF7-CA5E-4B33-A61D-6333452281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cefbf53b_1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bcefbf53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cefbf53b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bcefbf53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cefbf53b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bcefbf5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cefbf53b_1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cefbf53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bcefbf53b_1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bcefbf53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cefbf53b_1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bcefbf53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460950" y="3121087"/>
            <a:ext cx="82221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do Sistema de Venda, para as </a:t>
            </a:r>
            <a:r>
              <a:rPr lang="pt-BR"/>
              <a:t>disciplinas</a:t>
            </a:r>
            <a:r>
              <a:rPr lang="pt-BR"/>
              <a:t> de Engenharia de Software, Banco de Dados e Orientação a Objetos.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025" y="1185599"/>
            <a:ext cx="4813950" cy="12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22"/>
          <p:cNvGraphicFramePr/>
          <p:nvPr/>
        </p:nvGraphicFramePr>
        <p:xfrm>
          <a:off x="1385113" y="135313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{684DAFF7-CA5E-4B33-A61D-63334522814D}</a:tableStyleId>
              </a:tblPr>
              <a:tblGrid>
                <a:gridCol w="1952300"/>
                <a:gridCol w="1350400"/>
                <a:gridCol w="3071075"/>
              </a:tblGrid>
              <a:tr h="2223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</a:rPr>
                        <a:t>Fluxo Principal 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6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</a:rPr>
                        <a:t>Ações do Ator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</a:rPr>
                        <a:t>Ações do Sistema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1675">
                <a:tc gridSpan="2">
                  <a:txBody>
                    <a:bodyPr/>
                    <a:lstStyle/>
                    <a:p>
                      <a:pPr indent="0" lvl="0" marL="22860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</a:rPr>
                        <a:t>2. O Usuário fornece as informações pedidas.							 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0" marB="0" marR="44450" marL="4445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-304800" lvl="0" marL="22860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AutoNum type="arabicPeriod"/>
                      </a:pPr>
                      <a:r>
                        <a:rPr lang="pt-BR" sz="1200">
                          <a:solidFill>
                            <a:srgbClr val="FFFFFF"/>
                          </a:solidFill>
                        </a:rPr>
                        <a:t>O sistema solicita as informações para cadastro: nome, email e senha.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</a:rPr>
                        <a:t>3. O sistema verifica e grava as informações do usuário.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</a:rPr>
                        <a:t>4. O sistema apresenta mensagem de sucesso ao usuário.	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0" marB="0" marR="44450" marL="44450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23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</a:rPr>
                        <a:t>Fluxo Alternativo 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0" marB="0" marR="44450" marL="4445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223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</a:rPr>
                        <a:t>Ações do Ator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0" marB="0" marR="44450" marL="4445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</a:rPr>
                        <a:t>Ações do Sistema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0" marB="0" marR="44450" marL="44450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7575">
                <a:tc gridSpan="2">
                  <a:txBody>
                    <a:bodyPr/>
                    <a:lstStyle/>
                    <a:p>
                      <a:pPr indent="-304800" lvl="0" marL="45720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AutoNum type="arabicPeriod"/>
                      </a:pPr>
                      <a:r>
                        <a:rPr lang="pt-BR" sz="1200">
                          <a:solidFill>
                            <a:srgbClr val="FFFFFF"/>
                          </a:solidFill>
                        </a:rPr>
                        <a:t>O sistema inicia o fluxo alternativo 3.				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0" marB="0" marR="44450" marL="4445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-304800" lvl="0" marL="45720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AutoNum type="arabicPeriod"/>
                      </a:pPr>
                      <a:r>
                        <a:rPr lang="pt-BR" sz="1200">
                          <a:solidFill>
                            <a:srgbClr val="FFFFFF"/>
                          </a:solidFill>
                        </a:rPr>
                        <a:t>Caso os dados passados pelo usuário não estejam de acordo com o pedido, como: email possuir @, e senha com mais de 6 caracteres. O sistema volta ao passo 1, e mostra mensagem de erro ao usuário.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0" marB="0" marR="44450" marL="44450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/>
        </p:nvSpPr>
        <p:spPr>
          <a:xfrm>
            <a:off x="646950" y="179925"/>
            <a:ext cx="7850100" cy="15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diagrama de </a:t>
            </a: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sequência do caso de uso RF01 - Fazer Cadastro: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263" y="795925"/>
            <a:ext cx="5401476" cy="39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4"/>
          <p:cNvGrpSpPr/>
          <p:nvPr/>
        </p:nvGrpSpPr>
        <p:grpSpPr>
          <a:xfrm>
            <a:off x="431925" y="863550"/>
            <a:ext cx="2628925" cy="3416400"/>
            <a:chOff x="431925" y="1304875"/>
            <a:chExt cx="2628925" cy="3416400"/>
          </a:xfrm>
        </p:grpSpPr>
        <p:sp>
          <p:nvSpPr>
            <p:cNvPr id="92" name="Google Shape;92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506425" y="8635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O Problema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8325" y="1408975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Falta de divulgação e dificuldade na comercialização de artesanatos.</a:t>
            </a:r>
            <a:endParaRPr sz="1600"/>
          </a:p>
        </p:txBody>
      </p:sp>
      <p:grpSp>
        <p:nvGrpSpPr>
          <p:cNvPr id="96" name="Google Shape;96;p14"/>
          <p:cNvGrpSpPr/>
          <p:nvPr/>
        </p:nvGrpSpPr>
        <p:grpSpPr>
          <a:xfrm>
            <a:off x="3320450" y="863550"/>
            <a:ext cx="2632500" cy="3416400"/>
            <a:chOff x="3320450" y="1304875"/>
            <a:chExt cx="2632500" cy="3416400"/>
          </a:xfrm>
        </p:grpSpPr>
        <p:sp>
          <p:nvSpPr>
            <p:cNvPr id="97" name="Google Shape;97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3389450" y="8635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O Impacto	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96775" y="1408975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Falta de informação sobre os produtos disponíveis e perda de venda.</a:t>
            </a:r>
            <a:endParaRPr sz="1600"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6212550" y="863550"/>
            <a:ext cx="2632500" cy="3416400"/>
            <a:chOff x="6212550" y="1304875"/>
            <a:chExt cx="2632500" cy="3416400"/>
          </a:xfrm>
        </p:grpSpPr>
        <p:sp>
          <p:nvSpPr>
            <p:cNvPr id="102" name="Google Shape;102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4"/>
          <p:cNvSpPr txBox="1"/>
          <p:nvPr>
            <p:ph idx="4294967295" type="body"/>
          </p:nvPr>
        </p:nvSpPr>
        <p:spPr>
          <a:xfrm>
            <a:off x="6272475" y="8635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Solução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86400" y="1408975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Desenvolvimento de uma plataforma de vendas, disponibilizando informações sobre os produtos desenvolvidos.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Funcionais 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RF01 - Fazer Cadastro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325088" y="1847350"/>
            <a:ext cx="24717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600"/>
              <a:t>Identificar o usuário que está logado</a:t>
            </a:r>
            <a:endParaRPr sz="1600"/>
          </a:p>
        </p:txBody>
      </p:sp>
      <p:sp>
        <p:nvSpPr>
          <p:cNvPr id="114" name="Google Shape;114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RF02 - Logar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3189225" y="1957313"/>
            <a:ext cx="24717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600"/>
              <a:t>Dar acesso ao conteúdo da página ao usuário logado, para que ele possa efetuar compras</a:t>
            </a:r>
            <a:endParaRPr sz="1600"/>
          </a:p>
        </p:txBody>
      </p:sp>
      <p:sp>
        <p:nvSpPr>
          <p:cNvPr id="117" name="Google Shape;117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RF03 - Comprar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6092950" y="1912200"/>
            <a:ext cx="24717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600"/>
              <a:t>Disponibilizar ao usuário a possibilidade de fazer pedidos dos produtos disponíveis no sistema</a:t>
            </a:r>
            <a:endParaRPr sz="1600"/>
          </a:p>
        </p:txBody>
      </p:sp>
      <p:sp>
        <p:nvSpPr>
          <p:cNvPr id="120" name="Google Shape;120;p15"/>
          <p:cNvSpPr/>
          <p:nvPr/>
        </p:nvSpPr>
        <p:spPr>
          <a:xfrm>
            <a:off x="431138" y="33266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>
            <p:ph idx="4294967295" type="body"/>
          </p:nvPr>
        </p:nvSpPr>
        <p:spPr>
          <a:xfrm>
            <a:off x="431138" y="34733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RF04 - Mostrar Produto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5"/>
          <p:cNvSpPr txBox="1"/>
          <p:nvPr>
            <p:ph idx="4294967295" type="body"/>
          </p:nvPr>
        </p:nvSpPr>
        <p:spPr>
          <a:xfrm>
            <a:off x="431138" y="4092375"/>
            <a:ext cx="24717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600"/>
              <a:t>O usuário terá acesso a uma vitrine de produtos.</a:t>
            </a:r>
            <a:endParaRPr sz="1600"/>
          </a:p>
        </p:txBody>
      </p:sp>
      <p:sp>
        <p:nvSpPr>
          <p:cNvPr id="123" name="Google Shape;123;p15"/>
          <p:cNvSpPr/>
          <p:nvPr/>
        </p:nvSpPr>
        <p:spPr>
          <a:xfrm>
            <a:off x="3154652" y="325805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 txBox="1"/>
          <p:nvPr>
            <p:ph idx="4294967295" type="body"/>
          </p:nvPr>
        </p:nvSpPr>
        <p:spPr>
          <a:xfrm>
            <a:off x="3460383" y="34047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RF05 - Selecionar Categoria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5"/>
          <p:cNvSpPr txBox="1"/>
          <p:nvPr>
            <p:ph idx="4294967295" type="body"/>
          </p:nvPr>
        </p:nvSpPr>
        <p:spPr>
          <a:xfrm>
            <a:off x="3228900" y="3922325"/>
            <a:ext cx="24717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600"/>
              <a:t>O usuário poderá selecionar a categoria de produtos que ele verá no momento (feltro, EVA)</a:t>
            </a:r>
            <a:endParaRPr sz="1600"/>
          </a:p>
        </p:txBody>
      </p:sp>
      <p:sp>
        <p:nvSpPr>
          <p:cNvPr id="126" name="Google Shape;126;p15"/>
          <p:cNvSpPr/>
          <p:nvPr/>
        </p:nvSpPr>
        <p:spPr>
          <a:xfrm>
            <a:off x="5948502" y="325805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 txBox="1"/>
          <p:nvPr>
            <p:ph idx="4294967295" type="body"/>
          </p:nvPr>
        </p:nvSpPr>
        <p:spPr>
          <a:xfrm>
            <a:off x="6254233" y="34047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RF06 - Manter Produto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15"/>
          <p:cNvSpPr txBox="1"/>
          <p:nvPr>
            <p:ph idx="4294967295" type="body"/>
          </p:nvPr>
        </p:nvSpPr>
        <p:spPr>
          <a:xfrm>
            <a:off x="6146975" y="3865850"/>
            <a:ext cx="24717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600"/>
              <a:t>O administrador da página deverá fazer o gerenciamento de produtos no sistema.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Funcionais </a:t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RF07 - Ver Encomendas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6"/>
          <p:cNvSpPr txBox="1"/>
          <p:nvPr>
            <p:ph idx="4294967295" type="body"/>
          </p:nvPr>
        </p:nvSpPr>
        <p:spPr>
          <a:xfrm>
            <a:off x="325088" y="1847350"/>
            <a:ext cx="24717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600"/>
              <a:t>O administrador terá acesso a encomendas solicitadas por clientes</a:t>
            </a:r>
            <a:endParaRPr sz="1600"/>
          </a:p>
        </p:txBody>
      </p:sp>
      <p:sp>
        <p:nvSpPr>
          <p:cNvPr id="137" name="Google Shape;137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RF08 - Relatório de Vendas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6"/>
          <p:cNvSpPr txBox="1"/>
          <p:nvPr>
            <p:ph idx="4294967295" type="body"/>
          </p:nvPr>
        </p:nvSpPr>
        <p:spPr>
          <a:xfrm>
            <a:off x="3189225" y="1957313"/>
            <a:ext cx="24717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 administrador poderá geral relatórios de suas vendas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0" name="Google Shape;140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RF09 - Locação de Produtos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16"/>
          <p:cNvSpPr txBox="1"/>
          <p:nvPr>
            <p:ph idx="4294967295" type="body"/>
          </p:nvPr>
        </p:nvSpPr>
        <p:spPr>
          <a:xfrm>
            <a:off x="6092950" y="1912200"/>
            <a:ext cx="24717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600"/>
              <a:t>O cliente poderá locar produtos para festa </a:t>
            </a:r>
            <a:endParaRPr sz="1600"/>
          </a:p>
        </p:txBody>
      </p:sp>
      <p:sp>
        <p:nvSpPr>
          <p:cNvPr id="143" name="Google Shape;143;p16"/>
          <p:cNvSpPr/>
          <p:nvPr/>
        </p:nvSpPr>
        <p:spPr>
          <a:xfrm>
            <a:off x="431138" y="33266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 txBox="1"/>
          <p:nvPr>
            <p:ph idx="4294967295" type="body"/>
          </p:nvPr>
        </p:nvSpPr>
        <p:spPr>
          <a:xfrm>
            <a:off x="431138" y="34733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RF10 - </a:t>
            </a:r>
            <a:r>
              <a:rPr lang="pt-BR">
                <a:solidFill>
                  <a:schemeClr val="lt1"/>
                </a:solidFill>
              </a:rPr>
              <a:t>Visualizar</a:t>
            </a:r>
            <a:r>
              <a:rPr lang="pt-BR">
                <a:solidFill>
                  <a:schemeClr val="lt1"/>
                </a:solidFill>
              </a:rPr>
              <a:t> Galeria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16"/>
          <p:cNvSpPr txBox="1"/>
          <p:nvPr>
            <p:ph idx="4294967295" type="body"/>
          </p:nvPr>
        </p:nvSpPr>
        <p:spPr>
          <a:xfrm>
            <a:off x="310813" y="3865850"/>
            <a:ext cx="24717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600"/>
              <a:t>O cliente terá acesso a galeria de fotos com locações já feitas pela artesã</a:t>
            </a:r>
            <a:endParaRPr sz="1600"/>
          </a:p>
        </p:txBody>
      </p:sp>
      <p:sp>
        <p:nvSpPr>
          <p:cNvPr id="146" name="Google Shape;146;p16"/>
          <p:cNvSpPr/>
          <p:nvPr/>
        </p:nvSpPr>
        <p:spPr>
          <a:xfrm>
            <a:off x="3154652" y="325805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4294967295" type="body"/>
          </p:nvPr>
        </p:nvSpPr>
        <p:spPr>
          <a:xfrm>
            <a:off x="3460383" y="34047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RF11 - Cadastrar Foto de Locação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6"/>
          <p:cNvSpPr txBox="1"/>
          <p:nvPr>
            <p:ph idx="4294967295" type="body"/>
          </p:nvPr>
        </p:nvSpPr>
        <p:spPr>
          <a:xfrm>
            <a:off x="3287850" y="3910475"/>
            <a:ext cx="24717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600"/>
              <a:t>O cliente após locação poderá disponibilizar fotos do produto locado.</a:t>
            </a:r>
            <a:endParaRPr sz="1600"/>
          </a:p>
        </p:txBody>
      </p:sp>
      <p:sp>
        <p:nvSpPr>
          <p:cNvPr id="149" name="Google Shape;149;p16"/>
          <p:cNvSpPr/>
          <p:nvPr/>
        </p:nvSpPr>
        <p:spPr>
          <a:xfrm>
            <a:off x="5948502" y="325805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idx="4294967295" type="body"/>
          </p:nvPr>
        </p:nvSpPr>
        <p:spPr>
          <a:xfrm>
            <a:off x="6254233" y="34047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RF12 - Relatório de Produtos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16"/>
          <p:cNvSpPr txBox="1"/>
          <p:nvPr>
            <p:ph idx="4294967295" type="body"/>
          </p:nvPr>
        </p:nvSpPr>
        <p:spPr>
          <a:xfrm>
            <a:off x="6146975" y="3865850"/>
            <a:ext cx="24717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600"/>
              <a:t>o administrador terá acesso ao relatório com todos os produtos que cadastrou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Funcionais </a:t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RF13 - Relatório de </a:t>
            </a:r>
            <a:r>
              <a:rPr lang="pt-BR">
                <a:solidFill>
                  <a:schemeClr val="lt1"/>
                </a:solidFill>
              </a:rPr>
              <a:t>Usuário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17"/>
          <p:cNvSpPr txBox="1"/>
          <p:nvPr>
            <p:ph idx="4294967295" type="body"/>
          </p:nvPr>
        </p:nvSpPr>
        <p:spPr>
          <a:xfrm>
            <a:off x="325088" y="1847350"/>
            <a:ext cx="24717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600"/>
              <a:t>O administrador terá acesso ao relatório com todos os usuários cadastrados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275" y="152400"/>
            <a:ext cx="437344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246225" y="410375"/>
            <a:ext cx="3939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Caso de Uso: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/>
        </p:nvSpPr>
        <p:spPr>
          <a:xfrm>
            <a:off x="227675" y="207300"/>
            <a:ext cx="58077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diagrama de classes: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900" y="706875"/>
            <a:ext cx="7431344" cy="379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200025"/>
            <a:ext cx="8772525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de Uso</a:t>
            </a:r>
            <a:endParaRPr/>
          </a:p>
        </p:txBody>
      </p:sp>
      <p:sp>
        <p:nvSpPr>
          <p:cNvPr id="182" name="Google Shape;182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Fazer Cadastro</a:t>
            </a:r>
            <a:endParaRPr/>
          </a:p>
        </p:txBody>
      </p:sp>
      <p:sp>
        <p:nvSpPr>
          <p:cNvPr id="183" name="Google Shape;183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Fazer Cadastro, é onde o Usuário fornecerá suas informações para que possa ter acesso aos produtos da página.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