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495" y="32385"/>
            <a:ext cx="11964035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0. Deilvery</a:t>
            </a:r>
            <a:endParaRPr lang="x-none" altLang="en-SG" b="1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504950"/>
            <a:ext cx="5200015" cy="2076450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V="1">
            <a:off x="2016125" y="1227455"/>
            <a:ext cx="1146810" cy="105092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855" y="605790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What is in the downloaded delivery?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4205" y="1064260"/>
            <a:ext cx="268160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Python source code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62785" y="2188845"/>
            <a:ext cx="1275080" cy="41021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64205" y="2004060"/>
            <a:ext cx="638683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Data split and some example of converted format. 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01850" y="2876550"/>
            <a:ext cx="772795" cy="40195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6870" y="3157855"/>
            <a:ext cx="638683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Example of trained model and submission csv.</a:t>
            </a:r>
            <a:endParaRPr lang="x-none" sz="1600">
              <a:solidFill>
                <a:srgbClr val="F70DF4"/>
              </a:solidFill>
              <a:latin typeface="+mn-ea"/>
            </a:endParaRPr>
          </a:p>
          <a:p>
            <a:r>
              <a:rPr lang="x-none" sz="1600">
                <a:solidFill>
                  <a:srgbClr val="F70DF4"/>
                </a:solidFill>
                <a:latin typeface="+mn-ea"/>
              </a:rPr>
              <a:t>Training log for loss over training iterations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8440" y="1538605"/>
            <a:ext cx="854710" cy="201295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4895850"/>
            <a:ext cx="1179385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555625"/>
            <a:ext cx="4876165" cy="39617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75" y="211455"/>
            <a:ext cx="11707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An example of training loss is given at: "20180306/results/mask-rcnn-50-gray500-02/log.train.txt"</a:t>
            </a:r>
            <a:endParaRPr lang="x-none" altLang="en-SG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1255" y="3620770"/>
            <a:ext cx="701802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total loss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0025" y="3940810"/>
            <a:ext cx="1138555" cy="151447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23670" y="1965325"/>
            <a:ext cx="1913255" cy="212090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6" name="Rectangle 5"/>
          <p:cNvSpPr/>
          <p:nvPr/>
        </p:nvSpPr>
        <p:spPr>
          <a:xfrm>
            <a:off x="1445895" y="822325"/>
            <a:ext cx="2458085" cy="212090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" name="Rectangle 6"/>
          <p:cNvSpPr/>
          <p:nvPr/>
        </p:nvSpPr>
        <p:spPr>
          <a:xfrm>
            <a:off x="1467485" y="1057275"/>
            <a:ext cx="4251960" cy="339090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8" name="Rectangle 7"/>
          <p:cNvSpPr/>
          <p:nvPr/>
        </p:nvSpPr>
        <p:spPr>
          <a:xfrm>
            <a:off x="217170" y="5330190"/>
            <a:ext cx="641985" cy="1215390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444875" y="4560570"/>
            <a:ext cx="743585" cy="116205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5410" y="4283075"/>
            <a:ext cx="701802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rpn loss (classification and regression)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085590" y="4881245"/>
            <a:ext cx="476885" cy="77724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1175" y="4603115"/>
            <a:ext cx="701802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rcnn loss (classification and regression)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97120" y="5052060"/>
            <a:ext cx="434340" cy="62801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01870" y="4838700"/>
            <a:ext cx="701802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mask loss 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23495" y="43180"/>
            <a:ext cx="11964035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6. Other Evaluation</a:t>
            </a:r>
            <a:endParaRPr lang="x-none" altLang="en-SG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430" y="554990"/>
            <a:ext cx="110318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Run function "</a:t>
            </a:r>
            <a:r>
              <a:rPr lang="en-SG" altLang="en-US">
                <a:latin typeface="+mn-ea"/>
              </a:rPr>
              <a:t>run_evaluate</a:t>
            </a:r>
            <a:r>
              <a:rPr lang="x-none" altLang="en-SG">
                <a:latin typeface="+mn-ea"/>
              </a:rPr>
              <a:t>()" of evaluate.py</a:t>
            </a:r>
            <a:endParaRPr lang="x-none" altLang="en-SG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430" y="885190"/>
            <a:ext cx="110318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You can measure detection box precision at 0.5, and mask average precision from 0.5 to 1.0</a:t>
            </a:r>
            <a:endParaRPr lang="x-none" altLang="en-SG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430" y="1248410"/>
            <a:ext cx="110318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Results of </a:t>
            </a:r>
            <a:r>
              <a:rPr lang="x-none" altLang="en-SG" b="1">
                <a:latin typeface="+mn-ea"/>
                <a:sym typeface="+mn-ea"/>
              </a:rPr>
              <a:t>00016500_model.pth </a:t>
            </a:r>
            <a:r>
              <a:rPr lang="x-none" altLang="en-SG">
                <a:latin typeface="+mn-ea"/>
                <a:sym typeface="+mn-ea"/>
              </a:rPr>
              <a:t>is given at "results-1.xlsx"</a:t>
            </a:r>
            <a:endParaRPr lang="x-none" altLang="en-SG">
              <a:latin typeface="+mn-ea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1881505"/>
            <a:ext cx="10233660" cy="3455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955040"/>
            <a:ext cx="10627995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495" y="32385"/>
            <a:ext cx="11964035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1. Software Setup (version: mask-rcnn-resnet50-ver-01.a)</a:t>
            </a:r>
            <a:endParaRPr lang="x-none" altLang="en-SG" b="1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225550"/>
            <a:ext cx="8900795" cy="55295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3595" y="5019675"/>
            <a:ext cx="3247390" cy="136715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4210" y="440055"/>
            <a:ext cx="105537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python 3.6 / Pycharm as IDE </a:t>
            </a:r>
            <a:br>
              <a:rPr lang="x-none" altLang="en-SG">
                <a:latin typeface="+mn-ea"/>
              </a:rPr>
            </a:br>
            <a:r>
              <a:rPr lang="x-none" altLang="en-SG">
                <a:latin typeface="+mn-ea"/>
              </a:rPr>
              <a:t>- </a:t>
            </a:r>
            <a:r>
              <a:rPr lang="x-none" altLang="en-SG">
                <a:solidFill>
                  <a:srgbClr val="FF0000"/>
                </a:solidFill>
                <a:latin typeface="+mn-ea"/>
              </a:rPr>
              <a:t>pytorch 0.4.0 (please build from source. Anaconda/Pip installation is only up to 0.30)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851275" y="1016000"/>
            <a:ext cx="3117850" cy="4278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21150" y="5697220"/>
            <a:ext cx="71386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run "common.py" to check your version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355" y="5404485"/>
            <a:ext cx="595630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j-ea"/>
                <a:sym typeface="+mn-ea"/>
              </a:rPr>
              <a:t>0.4.0 support zero dimension torch tensor array and torch scalar</a:t>
            </a:r>
            <a:endParaRPr lang="x-none" altLang="en-SG" sz="1400" i="1">
              <a:solidFill>
                <a:srgbClr val="FF0000"/>
              </a:solidFill>
              <a:latin typeface="+mj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107950" y="82550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Software setup. You must</a:t>
            </a:r>
            <a:r>
              <a:rPr lang="x-none" altLang="en-SG">
                <a:solidFill>
                  <a:srgbClr val="FF0000"/>
                </a:solidFill>
                <a:latin typeface="+mn-ea"/>
              </a:rPr>
              <a:t> build the torch *.so lib for your system 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669925"/>
            <a:ext cx="3989705" cy="5796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2620" y="3261360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2. lib/roi_align_pool_tf/extension/_extension.so </a:t>
            </a:r>
            <a:endParaRPr lang="x-none" altLang="en-SG" u="sng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7105" y="4374515"/>
            <a:ext cx="6821805" cy="92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/usr/local/cuda-9.1/bin/nvcc -c -o crop_and_resize_kernel.cu.o crop_and_resize_kernel.cu -x cu -Xcompiler -fPIC -arch=sm_52</a:t>
            </a:r>
            <a:endParaRPr lang="en-SG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6790" y="5493385"/>
            <a:ext cx="2395855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ym typeface="+mn-ea"/>
              </a:rPr>
              <a:t>&gt;&gt; </a:t>
            </a:r>
            <a:r>
              <a:rPr lang="x-none">
                <a:latin typeface="+mn-ea"/>
              </a:rPr>
              <a:t>python build</a:t>
            </a:r>
            <a:endParaRPr lang="x-none">
              <a:latin typeface="+mn-ea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82365" y="1334135"/>
            <a:ext cx="1136650" cy="133921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58995" y="3649345"/>
            <a:ext cx="73279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This is porting of roi align pooling layer from tensorflow implementation. Note that this is not the same as mask-rcnn paper.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1825" y="950595"/>
            <a:ext cx="7237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1. lib/box/nms/torch_nms/extension/_extension.so </a:t>
            </a:r>
            <a:endParaRPr lang="x-none" altLang="en-SG" u="sng">
              <a:latin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0915" y="1445895"/>
            <a:ext cx="682180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>
                <a:sym typeface="+mn-ea"/>
              </a:rPr>
              <a:t>/usr/local/cuda-9.1/bin/nvcc </a:t>
            </a:r>
            <a:r>
              <a:rPr lang="en-SG" altLang="en-US"/>
              <a:t>-c -o nms_kernel.cu.o nms_kernel.cu -x cu -Xcompiler -fPIC -arch=sm_52</a:t>
            </a:r>
            <a:endParaRPr lang="en-SG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27905" y="2148840"/>
            <a:ext cx="2395855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ym typeface="+mn-ea"/>
              </a:rPr>
              <a:t>&gt;&gt; </a:t>
            </a:r>
            <a:r>
              <a:rPr lang="x-none">
                <a:latin typeface="+mn-ea"/>
              </a:rPr>
              <a:t>python build</a:t>
            </a:r>
            <a:endParaRPr lang="x-none">
              <a:latin typeface="+mn-e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463925" y="3588385"/>
            <a:ext cx="1226820" cy="158305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9630" y="4596765"/>
            <a:ext cx="2625725" cy="1611630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3" name="Rectangle 2"/>
          <p:cNvSpPr/>
          <p:nvPr/>
        </p:nvSpPr>
        <p:spPr>
          <a:xfrm>
            <a:off x="1010920" y="2139950"/>
            <a:ext cx="2658110" cy="1088390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6" name="Rectangle 5"/>
          <p:cNvSpPr/>
          <p:nvPr/>
        </p:nvSpPr>
        <p:spPr>
          <a:xfrm>
            <a:off x="1517650" y="2584450"/>
            <a:ext cx="854710" cy="127635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" name="Rectangle 6"/>
          <p:cNvSpPr/>
          <p:nvPr/>
        </p:nvSpPr>
        <p:spPr>
          <a:xfrm>
            <a:off x="1240155" y="5265420"/>
            <a:ext cx="854710" cy="127635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8" name="Rectangle 7"/>
          <p:cNvSpPr/>
          <p:nvPr/>
        </p:nvSpPr>
        <p:spPr>
          <a:xfrm>
            <a:off x="1037590" y="5746115"/>
            <a:ext cx="854710" cy="127635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669925"/>
            <a:ext cx="3989705" cy="5796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" y="82550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You must</a:t>
            </a:r>
            <a:r>
              <a:rPr lang="x-none" altLang="en-SG">
                <a:solidFill>
                  <a:srgbClr val="FF0000"/>
                </a:solidFill>
                <a:latin typeface="+mn-ea"/>
              </a:rPr>
              <a:t> build the cython *.so lib for your system 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8840" y="5113655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3. lib/box/overlap/cython_box_overlap_xxx.so </a:t>
            </a:r>
            <a:endParaRPr lang="x-none" altLang="en-SG" u="sng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3485" y="5530850"/>
            <a:ext cx="594042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/opt/anaconda3/bin/python3 setup.py build_ext --inplace</a:t>
            </a:r>
            <a:endParaRPr lang="en-SG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9630" y="733425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1. </a:t>
            </a:r>
            <a:r>
              <a:rPr lang="x-none" altLang="en-SG" u="sng">
                <a:latin typeface="+mj-ea"/>
                <a:sym typeface="+mn-ea"/>
              </a:rPr>
              <a:t>lib/box/</a:t>
            </a:r>
            <a:r>
              <a:rPr lang="x-none" altLang="en-SG" u="sng">
                <a:latin typeface="+mj-ea"/>
              </a:rPr>
              <a:t>nms/cython_nms_xxx.so </a:t>
            </a:r>
            <a:endParaRPr lang="x-none" altLang="en-SG" u="sng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4275" y="1150620"/>
            <a:ext cx="594042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/opt/anaconda3/bin/python3 setup.py build_ext --inplace</a:t>
            </a:r>
            <a:endParaRPr lang="en-SG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29150" y="2009775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2. </a:t>
            </a:r>
            <a:r>
              <a:rPr lang="x-none" altLang="en-SG" u="sng">
                <a:latin typeface="+mj-ea"/>
                <a:sym typeface="+mn-ea"/>
              </a:rPr>
              <a:t>lib/box/</a:t>
            </a:r>
            <a:r>
              <a:rPr lang="x-none" altLang="en-SG" u="sng">
                <a:latin typeface="+mj-ea"/>
              </a:rPr>
              <a:t>nms/gpu_nms_xxx.so </a:t>
            </a:r>
            <a:endParaRPr lang="x-none" altLang="en-SG" u="sng"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4275" y="2426970"/>
            <a:ext cx="594042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/opt/anaconda3/bin/python3 setup.py build_ext --inplace</a:t>
            </a:r>
            <a:endParaRPr lang="en-SG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10" y="3369945"/>
            <a:ext cx="6276340" cy="1323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98670" y="3108960"/>
            <a:ext cx="704024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To check mns, see "box/process.py" run_check_nms()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2330" y="3827780"/>
            <a:ext cx="3255645" cy="480060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Rectangle 3"/>
          <p:cNvSpPr/>
          <p:nvPr/>
        </p:nvSpPr>
        <p:spPr>
          <a:xfrm>
            <a:off x="887095" y="1766570"/>
            <a:ext cx="3255645" cy="383540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56" name="Straight Connector 55"/>
          <p:cNvCxnSpPr>
            <a:stCxn id="4" idx="3"/>
          </p:cNvCxnSpPr>
          <p:nvPr/>
        </p:nvCxnSpPr>
        <p:spPr>
          <a:xfrm flipV="1">
            <a:off x="4142740" y="1163320"/>
            <a:ext cx="911225" cy="79502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21785" y="3406775"/>
            <a:ext cx="728980" cy="90170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87450" y="3364230"/>
            <a:ext cx="2563495" cy="298450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8" name="Rectangle 7"/>
          <p:cNvSpPr/>
          <p:nvPr/>
        </p:nvSpPr>
        <p:spPr>
          <a:xfrm>
            <a:off x="1252855" y="4144645"/>
            <a:ext cx="2787015" cy="170815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495" y="43180"/>
            <a:ext cx="11964035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2. Data Setup</a:t>
            </a:r>
            <a:endParaRPr lang="x-none" altLang="en-SG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90" y="461645"/>
            <a:ext cx="105537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run the functions at dataset/annotate.py:</a:t>
            </a:r>
            <a:br>
              <a:rPr lang="x-none" altLang="en-SG">
                <a:latin typeface="+mn-ea"/>
              </a:rPr>
            </a:br>
            <a:r>
              <a:rPr lang="x-none" altLang="en-SG">
                <a:latin typeface="+mn-ea"/>
              </a:rPr>
              <a:t>           "run_make_train_annotation()" and "run_make_test_annotation()"</a:t>
            </a:r>
            <a:endParaRPr lang="x-none" altLang="en-SG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302385"/>
            <a:ext cx="4752340" cy="3056890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>
            <a:off x="1892935" y="2125345"/>
            <a:ext cx="1367155" cy="1442085"/>
          </a:xfrm>
          <a:prstGeom prst="arc">
            <a:avLst>
              <a:gd name="adj1" fmla="val 16200000"/>
              <a:gd name="adj2" fmla="val 5679535"/>
            </a:avLst>
          </a:prstGeom>
          <a:ln w="44450">
            <a:solidFill>
              <a:srgbClr val="FF31E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45055" y="1731010"/>
            <a:ext cx="300228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download and unzip here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0" y="1282065"/>
            <a:ext cx="385699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5" y="3138170"/>
            <a:ext cx="1781175" cy="1114425"/>
          </a:xfrm>
          <a:prstGeom prst="rect">
            <a:avLst/>
          </a:prstGeom>
        </p:spPr>
      </p:pic>
      <p:pic>
        <p:nvPicPr>
          <p:cNvPr id="8" name="Picture 7" descr="0a7d30b252359a10fd298b638b90cb9ada3acced4e0c0e5a3692013f432ee4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5215255"/>
            <a:ext cx="4036695" cy="1345565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 flipV="1">
            <a:off x="7181215" y="3270885"/>
            <a:ext cx="392430" cy="50609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160" y="4530090"/>
            <a:ext cx="5761990" cy="619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58685" y="2093595"/>
            <a:ext cx="436880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400" i="1">
                <a:solidFill>
                  <a:srgbClr val="F70DF4"/>
                </a:solidFill>
                <a:latin typeface="+mn-ea"/>
              </a:rPr>
              <a:t>(we create visualisation and more user friendly format)</a:t>
            </a:r>
            <a:endParaRPr lang="x-none" sz="1400" i="1">
              <a:solidFill>
                <a:srgbClr val="F70DF4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7890" y="1826260"/>
            <a:ext cx="368554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Converted format for training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97605" y="1335405"/>
            <a:ext cx="1186180" cy="202565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3" name="Rectangle 12"/>
          <p:cNvSpPr/>
          <p:nvPr/>
        </p:nvSpPr>
        <p:spPr>
          <a:xfrm>
            <a:off x="8579485" y="1315085"/>
            <a:ext cx="598170" cy="202565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269875" y="259080"/>
            <a:ext cx="114395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run the function "</a:t>
            </a:r>
            <a:r>
              <a:rPr lang="en-SG" altLang="en-US">
                <a:sym typeface="+mn-ea"/>
              </a:rPr>
              <a:t>run_check_dataset_reader()</a:t>
            </a:r>
            <a:r>
              <a:rPr lang="x-none" altLang="en-SG">
                <a:latin typeface="+mn-ea"/>
                <a:sym typeface="+mn-ea"/>
              </a:rPr>
              <a:t> at dataset/reader.py to </a:t>
            </a:r>
            <a:br>
              <a:rPr lang="x-none" altLang="en-SG">
                <a:latin typeface="+mn-ea"/>
                <a:sym typeface="+mn-ea"/>
              </a:rPr>
            </a:br>
            <a:r>
              <a:rPr lang="x-none" altLang="en-SG">
                <a:latin typeface="+mn-ea"/>
                <a:sym typeface="+mn-ea"/>
              </a:rPr>
              <a:t>  see if your data is setu correctly</a:t>
            </a:r>
            <a:endParaRPr lang="x-none" altLang="en-SG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1039495"/>
            <a:ext cx="11186160" cy="2065655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 flipV="1">
            <a:off x="1797685" y="2790190"/>
            <a:ext cx="1045210" cy="70231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89885" y="3353435"/>
            <a:ext cx="368554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press any key to iterate over all mask instances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4215765"/>
            <a:ext cx="11243945" cy="20656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586355" y="3951605"/>
            <a:ext cx="1377950" cy="199771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495" y="43180"/>
            <a:ext cx="11964035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4. Make a submission with the given trained model (00016500_model.pth)</a:t>
            </a:r>
            <a:endParaRPr lang="x-none" altLang="en-SG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90" y="461645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This will test if the mask rcnn can run correctly (at inference)</a:t>
            </a:r>
            <a:endParaRPr lang="x-none" altLang="en-SG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330" y="942340"/>
            <a:ext cx="105537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Run the functions of "submit.py":</a:t>
            </a:r>
            <a:br>
              <a:rPr lang="x-none" altLang="en-SG">
                <a:latin typeface="+mn-ea"/>
              </a:rPr>
            </a:br>
            <a:r>
              <a:rPr lang="x-none" altLang="en-SG">
                <a:latin typeface="+mn-ea"/>
              </a:rPr>
              <a:t>            run_submit()</a:t>
            </a:r>
            <a:endParaRPr lang="x-none" altLang="en-SG">
              <a:latin typeface="+mn-ea"/>
            </a:endParaRPr>
          </a:p>
          <a:p>
            <a:r>
              <a:rPr lang="x-none" altLang="en-SG">
                <a:latin typeface="+mn-ea"/>
              </a:rPr>
              <a:t>            run_npy_to_sumbit_csv()</a:t>
            </a:r>
            <a:endParaRPr lang="x-none" altLang="en-SG"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33015" y="1334135"/>
            <a:ext cx="1762125" cy="112204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1970" y="2328545"/>
            <a:ext cx="701802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this only make prediction and save results as images and npy.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4" name="Straight Connector 3"/>
          <p:cNvCxnSpPr>
            <a:endCxn id="7" idx="1"/>
          </p:cNvCxnSpPr>
          <p:nvPr/>
        </p:nvCxnSpPr>
        <p:spPr>
          <a:xfrm>
            <a:off x="2618740" y="1697355"/>
            <a:ext cx="1744980" cy="114109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720" y="2670810"/>
            <a:ext cx="701802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this read the npy and do post processing to make submission csv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330" y="3185795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Example results (see folder "results/mask-rcnn-50-gray500-02/submit")</a:t>
            </a:r>
            <a:endParaRPr lang="x-none" altLang="en-SG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" y="3703955"/>
            <a:ext cx="6600190" cy="1885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3085" y="5202555"/>
            <a:ext cx="701802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(LB 0.419 for 53 gray images subset)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pic>
        <p:nvPicPr>
          <p:cNvPr id="12" name="Picture 11" descr="336d3e4105766f8ad328a7ee9571e743f376f8cbcf6a969ca7e353fe3235c5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65" y="3554095"/>
            <a:ext cx="4558030" cy="3117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6120765"/>
            <a:ext cx="837374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 i="1">
                <a:solidFill>
                  <a:srgbClr val="F70DF4"/>
                </a:solidFill>
                <a:latin typeface="+mn-ea"/>
              </a:rPr>
              <a:t>** you need not submit. </a:t>
            </a:r>
            <a:br>
              <a:rPr lang="x-none" sz="1600" i="1">
                <a:solidFill>
                  <a:srgbClr val="F70DF4"/>
                </a:solidFill>
                <a:latin typeface="+mn-ea"/>
              </a:rPr>
            </a:br>
            <a:r>
              <a:rPr lang="x-none" sz="1600" i="1">
                <a:solidFill>
                  <a:srgbClr val="F70DF4"/>
                </a:solidFill>
                <a:latin typeface="+mn-ea"/>
              </a:rPr>
              <a:t>Just make your csv file and see if your file is the same as mine or not)</a:t>
            </a:r>
            <a:endParaRPr lang="x-none" sz="1600" i="1">
              <a:solidFill>
                <a:srgbClr val="F70DF4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495" y="43180"/>
            <a:ext cx="11964035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5. Train a model on the dummy images</a:t>
            </a:r>
            <a:endParaRPr lang="x-none" altLang="en-SG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580" y="868045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Set both train and validation split to 'disk0_ids_dummy_9'  </a:t>
            </a:r>
            <a:endParaRPr lang="x-none" altLang="en-SG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" y="515620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Run function "run_train()" of train_0.py</a:t>
            </a:r>
            <a:endParaRPr lang="x-none" altLang="en-SG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1336675"/>
            <a:ext cx="6704965" cy="1343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1800" y="1890395"/>
            <a:ext cx="3589655" cy="212090"/>
          </a:xfrm>
          <a:prstGeom prst="rect">
            <a:avLst/>
          </a:prstGeom>
          <a:solidFill>
            <a:srgbClr val="FF31E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3553460"/>
            <a:ext cx="1276350" cy="2761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580" y="2801620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This is simple dummy data. You should be able to train all loss to 0!  </a:t>
            </a:r>
            <a:endParaRPr lang="x-none" altLang="en-SG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825" y="3079750"/>
            <a:ext cx="11130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You can see some training visualisation: rpn precision, rcnn precision and mask precision</a:t>
            </a:r>
            <a:endParaRPr lang="x-none" altLang="en-SG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23495" y="43180"/>
            <a:ext cx="11964035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5. Train a model on the gray train images</a:t>
            </a:r>
            <a:endParaRPr lang="x-none" altLang="en-SG" b="1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" y="483235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Set both train and validation split as follows</a:t>
            </a:r>
            <a:endParaRPr lang="x-none" altLang="en-SG">
              <a:latin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847725"/>
            <a:ext cx="6657340" cy="1381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" y="2197100"/>
            <a:ext cx="6714490" cy="1438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4170" y="3773170"/>
            <a:ext cx="1055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- this is used to produce model </a:t>
            </a:r>
            <a:r>
              <a:rPr lang="x-none" altLang="en-SG" b="1">
                <a:latin typeface="+mn-ea"/>
                <a:sym typeface="+mn-ea"/>
              </a:rPr>
              <a:t>00016500_model.pth</a:t>
            </a:r>
            <a:endParaRPr lang="x-none" altLang="en-SG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Kingsoft Office WPP</Application>
  <PresentationFormat>Widescreen</PresentationFormat>
  <Paragraphs>116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30</cp:revision>
  <dcterms:created xsi:type="dcterms:W3CDTF">2018-03-06T10:12:17Z</dcterms:created>
  <dcterms:modified xsi:type="dcterms:W3CDTF">2018-03-06T10:12:17Z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18441⠓-10.1.0.5707</vt:lpwstr>
  </property>
</Properties>
</file>