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1" r:id="rId4"/>
    <p:sldId id="269" r:id="rId5"/>
    <p:sldId id="258" r:id="rId6"/>
    <p:sldId id="259" r:id="rId7"/>
    <p:sldId id="274" r:id="rId8"/>
    <p:sldId id="260" r:id="rId9"/>
    <p:sldId id="275" r:id="rId10"/>
    <p:sldId id="277" r:id="rId11"/>
    <p:sldId id="266" r:id="rId12"/>
    <p:sldId id="268" r:id="rId13"/>
    <p:sldId id="263"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1E666D-1661-4CF5-B2F7-450FBC9A99AD}" v="5" dt="2020-10-28T10:55:01.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40" autoAdjust="0"/>
  </p:normalViewPr>
  <p:slideViewPr>
    <p:cSldViewPr>
      <p:cViewPr varScale="1">
        <p:scale>
          <a:sx n="110" d="100"/>
          <a:sy n="110" d="100"/>
        </p:scale>
        <p:origin x="162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path Kumar Paithara" userId="68fad5bdad2274f3" providerId="LiveId" clId="{631E666D-1661-4CF5-B2F7-450FBC9A99AD}"/>
    <pc:docChg chg="undo custSel addSld delSld modSld">
      <pc:chgData name="Sampath Kumar Paithara" userId="68fad5bdad2274f3" providerId="LiveId" clId="{631E666D-1661-4CF5-B2F7-450FBC9A99AD}" dt="2020-10-28T10:59:45.313" v="506" actId="2696"/>
      <pc:docMkLst>
        <pc:docMk/>
      </pc:docMkLst>
      <pc:sldChg chg="modSp">
        <pc:chgData name="Sampath Kumar Paithara" userId="68fad5bdad2274f3" providerId="LiveId" clId="{631E666D-1661-4CF5-B2F7-450FBC9A99AD}" dt="2020-10-28T10:41:25.091" v="13" actId="27636"/>
        <pc:sldMkLst>
          <pc:docMk/>
          <pc:sldMk cId="0" sldId="257"/>
        </pc:sldMkLst>
        <pc:spChg chg="mod">
          <ac:chgData name="Sampath Kumar Paithara" userId="68fad5bdad2274f3" providerId="LiveId" clId="{631E666D-1661-4CF5-B2F7-450FBC9A99AD}" dt="2020-10-28T10:41:25.091" v="13" actId="27636"/>
          <ac:spMkLst>
            <pc:docMk/>
            <pc:sldMk cId="0" sldId="257"/>
            <ac:spMk id="3" creationId="{00000000-0000-0000-0000-000000000000}"/>
          </ac:spMkLst>
        </pc:spChg>
      </pc:sldChg>
      <pc:sldChg chg="del">
        <pc:chgData name="Sampath Kumar Paithara" userId="68fad5bdad2274f3" providerId="LiveId" clId="{631E666D-1661-4CF5-B2F7-450FBC9A99AD}" dt="2020-10-28T10:59:45.313" v="506" actId="2696"/>
        <pc:sldMkLst>
          <pc:docMk/>
          <pc:sldMk cId="0" sldId="261"/>
        </pc:sldMkLst>
      </pc:sldChg>
      <pc:sldChg chg="modSp">
        <pc:chgData name="Sampath Kumar Paithara" userId="68fad5bdad2274f3" providerId="LiveId" clId="{631E666D-1661-4CF5-B2F7-450FBC9A99AD}" dt="2020-10-28T10:59:15.155" v="505" actId="14100"/>
        <pc:sldMkLst>
          <pc:docMk/>
          <pc:sldMk cId="0" sldId="262"/>
        </pc:sldMkLst>
        <pc:spChg chg="mod">
          <ac:chgData name="Sampath Kumar Paithara" userId="68fad5bdad2274f3" providerId="LiveId" clId="{631E666D-1661-4CF5-B2F7-450FBC9A99AD}" dt="2020-10-28T10:59:07.452" v="503" actId="20577"/>
          <ac:spMkLst>
            <pc:docMk/>
            <pc:sldMk cId="0" sldId="262"/>
            <ac:spMk id="3" creationId="{00000000-0000-0000-0000-000000000000}"/>
          </ac:spMkLst>
        </pc:spChg>
        <pc:spChg chg="mod">
          <ac:chgData name="Sampath Kumar Paithara" userId="68fad5bdad2274f3" providerId="LiveId" clId="{631E666D-1661-4CF5-B2F7-450FBC9A99AD}" dt="2020-10-28T10:59:15.155" v="505" actId="14100"/>
          <ac:spMkLst>
            <pc:docMk/>
            <pc:sldMk cId="0" sldId="262"/>
            <ac:spMk id="4" creationId="{00000000-0000-0000-0000-000000000000}"/>
          </ac:spMkLst>
        </pc:spChg>
      </pc:sldChg>
      <pc:sldChg chg="addSp modSp add">
        <pc:chgData name="Sampath Kumar Paithara" userId="68fad5bdad2274f3" providerId="LiveId" clId="{631E666D-1661-4CF5-B2F7-450FBC9A99AD}" dt="2020-10-28T10:46:56.576" v="267" actId="20577"/>
        <pc:sldMkLst>
          <pc:docMk/>
          <pc:sldMk cId="999843632" sldId="266"/>
        </pc:sldMkLst>
        <pc:spChg chg="mod">
          <ac:chgData name="Sampath Kumar Paithara" userId="68fad5bdad2274f3" providerId="LiveId" clId="{631E666D-1661-4CF5-B2F7-450FBC9A99AD}" dt="2020-10-28T10:43:18.187" v="42" actId="20577"/>
          <ac:spMkLst>
            <pc:docMk/>
            <pc:sldMk cId="999843632" sldId="266"/>
            <ac:spMk id="2" creationId="{91856E4A-D3FB-40C3-BBA6-13FEA89BE465}"/>
          </ac:spMkLst>
        </pc:spChg>
        <pc:spChg chg="add mod">
          <ac:chgData name="Sampath Kumar Paithara" userId="68fad5bdad2274f3" providerId="LiveId" clId="{631E666D-1661-4CF5-B2F7-450FBC9A99AD}" dt="2020-10-28T10:46:56.576" v="267" actId="20577"/>
          <ac:spMkLst>
            <pc:docMk/>
            <pc:sldMk cId="999843632" sldId="266"/>
            <ac:spMk id="3" creationId="{D53BB3F8-4A9C-48C3-B401-996EBC278969}"/>
          </ac:spMkLst>
        </pc:spChg>
      </pc:sldChg>
      <pc:sldChg chg="addSp modSp add">
        <pc:chgData name="Sampath Kumar Paithara" userId="68fad5bdad2274f3" providerId="LiveId" clId="{631E666D-1661-4CF5-B2F7-450FBC9A99AD}" dt="2020-10-28T10:58:20.815" v="494" actId="20577"/>
        <pc:sldMkLst>
          <pc:docMk/>
          <pc:sldMk cId="1084366411" sldId="267"/>
        </pc:sldMkLst>
        <pc:spChg chg="mod">
          <ac:chgData name="Sampath Kumar Paithara" userId="68fad5bdad2274f3" providerId="LiveId" clId="{631E666D-1661-4CF5-B2F7-450FBC9A99AD}" dt="2020-10-28T10:52:45.941" v="292" actId="20577"/>
          <ac:spMkLst>
            <pc:docMk/>
            <pc:sldMk cId="1084366411" sldId="267"/>
            <ac:spMk id="2" creationId="{1171C416-D3A8-464C-8582-C93CC662064E}"/>
          </ac:spMkLst>
        </pc:spChg>
        <pc:spChg chg="add mod">
          <ac:chgData name="Sampath Kumar Paithara" userId="68fad5bdad2274f3" providerId="LiveId" clId="{631E666D-1661-4CF5-B2F7-450FBC9A99AD}" dt="2020-10-28T10:58:20.815" v="494" actId="20577"/>
          <ac:spMkLst>
            <pc:docMk/>
            <pc:sldMk cId="1084366411" sldId="267"/>
            <ac:spMk id="3" creationId="{3AA10364-89E5-462A-A3CE-02AE5741297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47D270-B2C5-4A30-A5A3-AB69AC56EB05}" type="datetimeFigureOut">
              <a:rPr lang="en-US" smtClean="0"/>
              <a:pPr/>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035791-D7F8-4E75-9ED5-7D09EC6054E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47D270-B2C5-4A30-A5A3-AB69AC56EB05}" type="datetimeFigureOut">
              <a:rPr lang="en-US" smtClean="0"/>
              <a:pPr/>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035791-D7F8-4E75-9ED5-7D09EC6054E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47D270-B2C5-4A30-A5A3-AB69AC56EB05}" type="datetimeFigureOut">
              <a:rPr lang="en-US" smtClean="0"/>
              <a:pPr/>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035791-D7F8-4E75-9ED5-7D09EC6054E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47D270-B2C5-4A30-A5A3-AB69AC56EB05}" type="datetimeFigureOut">
              <a:rPr lang="en-US" smtClean="0"/>
              <a:pPr/>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035791-D7F8-4E75-9ED5-7D09EC6054E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47D270-B2C5-4A30-A5A3-AB69AC56EB05}" type="datetimeFigureOut">
              <a:rPr lang="en-US" smtClean="0"/>
              <a:pPr/>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035791-D7F8-4E75-9ED5-7D09EC6054E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47D270-B2C5-4A30-A5A3-AB69AC56EB05}" type="datetimeFigureOut">
              <a:rPr lang="en-US" smtClean="0"/>
              <a:pPr/>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035791-D7F8-4E75-9ED5-7D09EC6054E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47D270-B2C5-4A30-A5A3-AB69AC56EB05}" type="datetimeFigureOut">
              <a:rPr lang="en-US" smtClean="0"/>
              <a:pPr/>
              <a:t>7/1/2021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E035791-D7F8-4E75-9ED5-7D09EC6054E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47D270-B2C5-4A30-A5A3-AB69AC56EB05}" type="datetimeFigureOut">
              <a:rPr lang="en-US" smtClean="0"/>
              <a:pPr/>
              <a:t>7/1/2021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E035791-D7F8-4E75-9ED5-7D09EC6054E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47D270-B2C5-4A30-A5A3-AB69AC56EB05}" type="datetimeFigureOut">
              <a:rPr lang="en-US" smtClean="0"/>
              <a:pPr/>
              <a:t>7/1/2021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E035791-D7F8-4E75-9ED5-7D09EC6054E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47D270-B2C5-4A30-A5A3-AB69AC56EB05}" type="datetimeFigureOut">
              <a:rPr lang="en-US" smtClean="0"/>
              <a:pPr/>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035791-D7F8-4E75-9ED5-7D09EC6054E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47D270-B2C5-4A30-A5A3-AB69AC56EB05}" type="datetimeFigureOut">
              <a:rPr lang="en-US" smtClean="0"/>
              <a:pPr/>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035791-D7F8-4E75-9ED5-7D09EC6054E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47D270-B2C5-4A30-A5A3-AB69AC56EB05}" type="datetimeFigureOut">
              <a:rPr lang="en-US" smtClean="0"/>
              <a:pPr/>
              <a:t>7/1/2021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035791-D7F8-4E75-9ED5-7D09EC6054E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Datasets/tmdb_5000_movies.csv/tmdb_5000_movies_unedited.csv"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b="1" dirty="0" smtClean="0"/>
              <a:t>Emotion detection from text</a:t>
            </a:r>
            <a:endParaRPr lang="en-US" b="1" dirty="0"/>
          </a:p>
        </p:txBody>
      </p:sp>
      <p:sp>
        <p:nvSpPr>
          <p:cNvPr id="8" name="TextBox 7"/>
          <p:cNvSpPr txBox="1"/>
          <p:nvPr/>
        </p:nvSpPr>
        <p:spPr>
          <a:xfrm>
            <a:off x="5105400" y="6352639"/>
            <a:ext cx="1195520" cy="369332"/>
          </a:xfrm>
          <a:prstGeom prst="rect">
            <a:avLst/>
          </a:prstGeom>
          <a:noFill/>
        </p:spPr>
        <p:txBody>
          <a:bodyPr wrap="none" rtlCol="0">
            <a:spAutoFit/>
          </a:bodyPr>
          <a:lstStyle/>
          <a:p>
            <a:r>
              <a:rPr lang="en-US" b="1" dirty="0" smtClean="0"/>
              <a:t>SECTION-2</a:t>
            </a:r>
            <a:endParaRPr lang="en-US" b="1" dirty="0"/>
          </a:p>
        </p:txBody>
      </p:sp>
      <p:sp>
        <p:nvSpPr>
          <p:cNvPr id="9" name="TextBox 8"/>
          <p:cNvSpPr txBox="1"/>
          <p:nvPr/>
        </p:nvSpPr>
        <p:spPr>
          <a:xfrm>
            <a:off x="5105400" y="5029200"/>
            <a:ext cx="3923895" cy="1323439"/>
          </a:xfrm>
          <a:prstGeom prst="rect">
            <a:avLst/>
          </a:prstGeom>
          <a:noFill/>
        </p:spPr>
        <p:txBody>
          <a:bodyPr wrap="none" rtlCol="0">
            <a:spAutoFit/>
          </a:bodyPr>
          <a:lstStyle/>
          <a:p>
            <a:r>
              <a:rPr lang="en-US" sz="2000" b="1" dirty="0"/>
              <a:t>DONE BY: </a:t>
            </a:r>
          </a:p>
          <a:p>
            <a:r>
              <a:rPr lang="en-US" sz="2000" b="1" dirty="0" smtClean="0"/>
              <a:t>180030326- T. N. S. RAMA CHARAN</a:t>
            </a:r>
            <a:endParaRPr lang="en-US" sz="2000" b="1" dirty="0"/>
          </a:p>
          <a:p>
            <a:r>
              <a:rPr lang="en-US" sz="2000" b="1" dirty="0" smtClean="0"/>
              <a:t>180030346-N.NAGA TEJA </a:t>
            </a:r>
            <a:endParaRPr lang="en-US" sz="2000" b="1" dirty="0"/>
          </a:p>
          <a:p>
            <a:r>
              <a:rPr lang="en-US" sz="2000" b="1" dirty="0" smtClean="0"/>
              <a:t>180031078-J.BHANU CHAITANYA</a:t>
            </a:r>
            <a:endParaRPr lang="en-US" sz="2000"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1143000"/>
            <a:ext cx="8153400" cy="3970318"/>
          </a:xfrm>
          <a:prstGeom prst="rect">
            <a:avLst/>
          </a:prstGeom>
          <a:noFill/>
        </p:spPr>
        <p:txBody>
          <a:bodyPr wrap="square" rtlCol="0">
            <a:spAutoFit/>
          </a:bodyPr>
          <a:lstStyle/>
          <a:p>
            <a:pPr>
              <a:buFont typeface="Arial" pitchFamily="34" charset="0"/>
              <a:buChar char="•"/>
            </a:pPr>
            <a:r>
              <a:rPr lang="en-IN" sz="2800" dirty="0" smtClean="0"/>
              <a:t>Because of their internal memory, RNN’s can remember important things          about the input they received, which allows them to be very precise in predicting what’s coming next. This is why they're the preferred algorithm for sequential data like time series, speech, text, financial data, audio, video, weather and much more. Recurrent neural networks can form a much deeper understanding of a sequence and its context compared to other algorithms.</a:t>
            </a: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56E4A-D3FB-40C3-BBA6-13FEA89BE465}"/>
              </a:ext>
            </a:extLst>
          </p:cNvPr>
          <p:cNvSpPr>
            <a:spLocks noGrp="1"/>
          </p:cNvSpPr>
          <p:nvPr>
            <p:ph type="title"/>
          </p:nvPr>
        </p:nvSpPr>
        <p:spPr/>
        <p:txBody>
          <a:bodyPr/>
          <a:lstStyle/>
          <a:p>
            <a:r>
              <a:rPr lang="en-IN" dirty="0"/>
              <a:t>Project Implementation</a:t>
            </a:r>
          </a:p>
        </p:txBody>
      </p:sp>
      <p:sp>
        <p:nvSpPr>
          <p:cNvPr id="3" name="Content Placeholder 2">
            <a:extLst>
              <a:ext uri="{FF2B5EF4-FFF2-40B4-BE49-F238E27FC236}">
                <a16:creationId xmlns:a16="http://schemas.microsoft.com/office/drawing/2014/main" xmlns="" id="{D53BB3F8-4A9C-48C3-B401-996EBC278969}"/>
              </a:ext>
            </a:extLst>
          </p:cNvPr>
          <p:cNvSpPr>
            <a:spLocks noGrp="1"/>
          </p:cNvSpPr>
          <p:nvPr>
            <p:ph idx="1"/>
          </p:nvPr>
        </p:nvSpPr>
        <p:spPr/>
        <p:txBody>
          <a:bodyPr/>
          <a:lstStyle/>
          <a:p>
            <a:r>
              <a:rPr lang="en-IN" dirty="0"/>
              <a:t>Importing Libraries</a:t>
            </a:r>
          </a:p>
          <a:p>
            <a:r>
              <a:rPr lang="en-IN" dirty="0"/>
              <a:t>Load the Data</a:t>
            </a:r>
          </a:p>
          <a:p>
            <a:r>
              <a:rPr lang="en-IN" dirty="0"/>
              <a:t>Data Cleaning, Preprocessing the data</a:t>
            </a:r>
          </a:p>
          <a:p>
            <a:r>
              <a:rPr lang="en-IN" dirty="0"/>
              <a:t>Splitting the data into training and testing datasets</a:t>
            </a:r>
          </a:p>
          <a:p>
            <a:endParaRPr lang="en-IN" dirty="0"/>
          </a:p>
          <a:p>
            <a:endParaRPr lang="en-IN" dirty="0"/>
          </a:p>
        </p:txBody>
      </p:sp>
    </p:spTree>
    <p:extLst>
      <p:ext uri="{BB962C8B-B14F-4D97-AF65-F5344CB8AC3E}">
        <p14:creationId xmlns:p14="http://schemas.microsoft.com/office/powerpoint/2010/main" val="999843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Splitting</a:t>
            </a:r>
            <a:endParaRPr lang="en-US" dirty="0"/>
          </a:p>
        </p:txBody>
      </p:sp>
      <p:sp>
        <p:nvSpPr>
          <p:cNvPr id="6" name="TextBox 5"/>
          <p:cNvSpPr txBox="1"/>
          <p:nvPr/>
        </p:nvSpPr>
        <p:spPr>
          <a:xfrm>
            <a:off x="1752600" y="3657600"/>
            <a:ext cx="184731" cy="646331"/>
          </a:xfrm>
          <a:prstGeom prst="rect">
            <a:avLst/>
          </a:prstGeom>
          <a:noFill/>
        </p:spPr>
        <p:txBody>
          <a:bodyPr wrap="none" rtlCol="0">
            <a:spAutoFit/>
          </a:bodyPr>
          <a:lstStyle/>
          <a:p>
            <a:endParaRPr lang="en-US" dirty="0" smtClean="0"/>
          </a:p>
          <a:p>
            <a:endParaRPr lang="en-US" dirty="0"/>
          </a:p>
        </p:txBody>
      </p:sp>
      <p:sp>
        <p:nvSpPr>
          <p:cNvPr id="8" name="TextBox 7"/>
          <p:cNvSpPr txBox="1"/>
          <p:nvPr/>
        </p:nvSpPr>
        <p:spPr>
          <a:xfrm>
            <a:off x="304800" y="4495800"/>
            <a:ext cx="8619860" cy="1815882"/>
          </a:xfrm>
          <a:prstGeom prst="rect">
            <a:avLst/>
          </a:prstGeom>
          <a:noFill/>
        </p:spPr>
        <p:txBody>
          <a:bodyPr wrap="none" rtlCol="0">
            <a:spAutoFit/>
          </a:bodyPr>
          <a:lstStyle/>
          <a:p>
            <a:pPr>
              <a:buFont typeface="Arial" pitchFamily="34" charset="0"/>
              <a:buChar char="•"/>
            </a:pPr>
            <a:r>
              <a:rPr lang="en-US" sz="2800" dirty="0" smtClean="0"/>
              <a:t> We split the data into two sets: Training set &amp; Testing set</a:t>
            </a:r>
          </a:p>
          <a:p>
            <a:pPr>
              <a:lnSpc>
                <a:spcPct val="150000"/>
              </a:lnSpc>
              <a:buFont typeface="Arial" pitchFamily="34" charset="0"/>
              <a:buChar char="•"/>
            </a:pPr>
            <a:r>
              <a:rPr lang="en-US" sz="2800" dirty="0" smtClean="0"/>
              <a:t> 70% for training and 30% for testing</a:t>
            </a:r>
          </a:p>
          <a:p>
            <a:pPr>
              <a:lnSpc>
                <a:spcPct val="150000"/>
              </a:lnSpc>
              <a:buFont typeface="Arial" pitchFamily="34" charset="0"/>
              <a:buChar char="•"/>
            </a:pPr>
            <a:r>
              <a:rPr lang="en-US" sz="2800" dirty="0" smtClean="0"/>
              <a:t> We train the model using training data</a:t>
            </a:r>
            <a:endParaRPr lang="en-US" sz="2800" dirty="0"/>
          </a:p>
        </p:txBody>
      </p:sp>
      <p:pic>
        <p:nvPicPr>
          <p:cNvPr id="1028" name="Picture 4" descr="Microbiome Summer School 2017 | Introduction to Machine Learning"/>
          <p:cNvPicPr>
            <a:picLocks noChangeAspect="1" noChangeArrowheads="1"/>
          </p:cNvPicPr>
          <p:nvPr/>
        </p:nvPicPr>
        <p:blipFill>
          <a:blip r:embed="rId2"/>
          <a:srcRect/>
          <a:stretch>
            <a:fillRect/>
          </a:stretch>
        </p:blipFill>
        <p:spPr bwMode="auto">
          <a:xfrm>
            <a:off x="762000" y="1524000"/>
            <a:ext cx="7191375" cy="256222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6800"/>
          </a:xfrm>
        </p:spPr>
        <p:txBody>
          <a:bodyPr/>
          <a:lstStyle/>
          <a:p>
            <a:r>
              <a:rPr lang="en-US" dirty="0"/>
              <a:t>CONCLUSION</a:t>
            </a:r>
          </a:p>
        </p:txBody>
      </p:sp>
      <p:sp>
        <p:nvSpPr>
          <p:cNvPr id="3" name="TextBox 2"/>
          <p:cNvSpPr txBox="1"/>
          <p:nvPr/>
        </p:nvSpPr>
        <p:spPr>
          <a:xfrm>
            <a:off x="914400" y="1066800"/>
            <a:ext cx="7696200" cy="5262979"/>
          </a:xfrm>
          <a:prstGeom prst="rect">
            <a:avLst/>
          </a:prstGeom>
          <a:noFill/>
        </p:spPr>
        <p:txBody>
          <a:bodyPr wrap="square" rtlCol="0">
            <a:spAutoFit/>
          </a:bodyPr>
          <a:lstStyle/>
          <a:p>
            <a:pPr algn="just"/>
            <a:r>
              <a:rPr lang="en-IN" sz="2800" dirty="0" smtClean="0"/>
              <a:t>Deduction of human emotions through voice and </a:t>
            </a:r>
            <a:r>
              <a:rPr lang="en-IN" sz="2800" dirty="0" smtClean="0"/>
              <a:t>text</a:t>
            </a:r>
            <a:r>
              <a:rPr lang="en-IN" sz="2800" dirty="0" smtClean="0"/>
              <a:t> </a:t>
            </a:r>
            <a:r>
              <a:rPr lang="en-IN" sz="2800" dirty="0" smtClean="0"/>
              <a:t>analysis has a practical plausibility and could potentially be beneficial for improving human conversational and persuasion skills. This </a:t>
            </a:r>
            <a:r>
              <a:rPr lang="en-IN" sz="2800" dirty="0" smtClean="0"/>
              <a:t>project </a:t>
            </a:r>
            <a:r>
              <a:rPr lang="en-IN" sz="2800" dirty="0" smtClean="0"/>
              <a:t>presents an algorithmic approach for detection and analysis of human emotions on the basis of </a:t>
            </a:r>
            <a:r>
              <a:rPr lang="en-IN" sz="2800" dirty="0" smtClean="0"/>
              <a:t>text </a:t>
            </a:r>
            <a:r>
              <a:rPr lang="en-IN" sz="2800" dirty="0" smtClean="0"/>
              <a:t>processing. </a:t>
            </a:r>
            <a:r>
              <a:rPr lang="en-IN" sz="2800" dirty="0" smtClean="0"/>
              <a:t>Two </a:t>
            </a:r>
            <a:r>
              <a:rPr lang="en-IN" sz="2800" dirty="0" smtClean="0"/>
              <a:t>test cases have been examined, corresponding to the </a:t>
            </a:r>
            <a:r>
              <a:rPr lang="en-IN" sz="2800" dirty="0" smtClean="0"/>
              <a:t>two </a:t>
            </a:r>
            <a:r>
              <a:rPr lang="en-IN" sz="2800" dirty="0" smtClean="0"/>
              <a:t>emotional states: </a:t>
            </a:r>
            <a:r>
              <a:rPr lang="en-IN" sz="2800" dirty="0" smtClean="0"/>
              <a:t>happy and not happy. </a:t>
            </a:r>
            <a:r>
              <a:rPr lang="en-IN" sz="2800" dirty="0" smtClean="0"/>
              <a:t>Each case demonstrates characteristic associated </a:t>
            </a:r>
            <a:r>
              <a:rPr lang="en-IN" sz="2800" dirty="0" smtClean="0"/>
              <a:t>grammatical </a:t>
            </a:r>
            <a:r>
              <a:rPr lang="en-IN" sz="2800" dirty="0" smtClean="0"/>
              <a:t>features </a:t>
            </a:r>
            <a:r>
              <a:rPr lang="en-IN" sz="2800" dirty="0" smtClean="0"/>
              <a:t>which can help in distinguishing the corresponding emotional state</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tificial Intelligenc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IN" dirty="0" smtClean="0"/>
              <a:t>The speech represents a significant role in human communication as we can convey our feelings through it. Emotion is a strong feeling that is derived from one’s circumstance or surroundings. As now a days texting is increased and the manual communication priority has decreased we concentrate mainly on developing a model which analysis if a person is happy or not with the services/product. Text analysis is important to have natural interplay between human beings and machines and also to reduce the alienation and isolation in human beings. In text emotion detection, the emotional state of an individual is extracted from their comments. Our project aims to design a system to detect emotion from text. We will be taking text as an input, which will predict if a person is happy or not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is text emotion </a:t>
            </a:r>
            <a:r>
              <a:rPr lang="en-IN" dirty="0" err="1" smtClean="0"/>
              <a:t>recognization</a:t>
            </a:r>
            <a:r>
              <a:rPr lang="en-IN" dirty="0" smtClean="0"/>
              <a:t>?</a:t>
            </a:r>
            <a:endParaRPr lang="en-IN" dirty="0"/>
          </a:p>
        </p:txBody>
      </p:sp>
      <p:sp>
        <p:nvSpPr>
          <p:cNvPr id="3" name="Content Placeholder 2"/>
          <p:cNvSpPr>
            <a:spLocks noGrp="1"/>
          </p:cNvSpPr>
          <p:nvPr>
            <p:ph idx="1"/>
          </p:nvPr>
        </p:nvSpPr>
        <p:spPr/>
        <p:txBody>
          <a:bodyPr/>
          <a:lstStyle/>
          <a:p>
            <a:r>
              <a:rPr lang="en-IN" dirty="0" smtClean="0"/>
              <a:t>Text Emotion Recognition, abbreviated as TER, is the act of attempting to recognize human emotion and affective states from text. This is capitalizing on the fact that certain words reflects underlying emotion through their usage. This is also the phenomenon that.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normAutofit fontScale="40000" lnSpcReduction="20000"/>
          </a:bodyPr>
          <a:lstStyle/>
          <a:p>
            <a:r>
              <a:rPr lang="en-IN" sz="4200" dirty="0" smtClean="0"/>
              <a:t>The idea behind creating this project was to build a deep learning model that could detect emotions from the text we have with each other all the time. Nowadays personalization is something that is needed in all the things we experience everyday.</a:t>
            </a:r>
          </a:p>
          <a:p>
            <a:endParaRPr lang="en-IN" sz="4200" dirty="0" smtClean="0"/>
          </a:p>
          <a:p>
            <a:r>
              <a:rPr lang="en-IN" sz="4200" dirty="0" smtClean="0"/>
              <a:t>Advances in technology have enabled machines and algorithms to recognize various human emotions. Emotion recognition implies a huge social impact and has become more and more demanding in a variety of fields, from retail to healthcare. Except for the crucial part of emotion recognition in healthcare, which helps in the diagnosis of mental issues, by identification a pattern in emotional types, advertisement is another field, where emotion recognition is thriving. For example many businesses would like to know how customers respond to ads or products. Also, application of emotion recognition can be found in education, where applications can measure real-time learner responses to and engagement with educational content. This way the content of a lecture can be adapted appropriately and the application also serves as mean of measuring the effectiveness of the lecturer.</a:t>
            </a:r>
            <a:r>
              <a:rPr lang="en-IN" dirty="0" smtClean="0"/>
              <a:t/>
            </a:r>
            <a:br>
              <a:rPr lang="en-IN" dirty="0" smtClean="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92500"/>
          </a:bodyPr>
          <a:lstStyle/>
          <a:p>
            <a:endParaRPr lang="en-IN" dirty="0" smtClean="0"/>
          </a:p>
          <a:p>
            <a:r>
              <a:rPr lang="en-IN" dirty="0" smtClean="0"/>
              <a:t>Therefore, DL has become an important tool for the above mentioned applications, offering great solutions not only to industry but also to social issues. Aiming to contribute to a </a:t>
            </a:r>
            <a:r>
              <a:rPr lang="en-IN" dirty="0" err="1" smtClean="0"/>
              <a:t>continously</a:t>
            </a:r>
            <a:r>
              <a:rPr lang="en-IN" dirty="0" smtClean="0"/>
              <a:t> growing field, which provides helpful applications not only in industry, but also in healthcare and society, our team opted for this text emotion recognition project, with promising results.</a:t>
            </a:r>
            <a:endParaRPr lang="en-US" dirty="0" smtClean="0"/>
          </a:p>
          <a:p>
            <a:endParaRPr lang="en-IN"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TextBox 2"/>
          <p:cNvSpPr txBox="1"/>
          <p:nvPr/>
        </p:nvSpPr>
        <p:spPr>
          <a:xfrm>
            <a:off x="457200" y="1447800"/>
            <a:ext cx="8382000" cy="2953629"/>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IN" sz="2800" dirty="0">
                <a:solidFill>
                  <a:prstClr val="black"/>
                </a:solidFill>
              </a:rPr>
              <a:t>Dataset used is </a:t>
            </a:r>
            <a:r>
              <a:rPr lang="en-IN" sz="2800" dirty="0" smtClean="0">
                <a:solidFill>
                  <a:prstClr val="black"/>
                </a:solidFill>
              </a:rPr>
              <a:t>“s</a:t>
            </a:r>
            <a:r>
              <a:rPr lang="en-IN" sz="2800" dirty="0" smtClean="0"/>
              <a:t>entiment-analysis-with-hotel-reviews</a:t>
            </a:r>
            <a:r>
              <a:rPr lang="en-IN" sz="2800" b="1" dirty="0" smtClean="0">
                <a:solidFill>
                  <a:prstClr val="black"/>
                </a:solidFill>
                <a:hlinkClick r:id="rId2" action="ppaction://hlinkfile"/>
              </a:rPr>
              <a:t>.csv</a:t>
            </a:r>
            <a:r>
              <a:rPr lang="en-IN" sz="2800" dirty="0">
                <a:solidFill>
                  <a:prstClr val="black"/>
                </a:solidFill>
              </a:rPr>
              <a:t>” dataset which was found on Kaggle.</a:t>
            </a:r>
          </a:p>
          <a:p>
            <a:pPr marL="228600" indent="-228600">
              <a:lnSpc>
                <a:spcPct val="90000"/>
              </a:lnSpc>
              <a:spcBef>
                <a:spcPts val="1000"/>
              </a:spcBef>
            </a:pPr>
            <a:endParaRPr lang="en-IN" sz="2800" dirty="0"/>
          </a:p>
          <a:p>
            <a:r>
              <a:rPr lang="en-IN" sz="2800" dirty="0"/>
              <a:t>Dataset link:</a:t>
            </a:r>
          </a:p>
          <a:p>
            <a:r>
              <a:rPr lang="en-IN" sz="2800" dirty="0"/>
              <a:t>	</a:t>
            </a:r>
            <a:r>
              <a:rPr lang="en-IN" sz="2800" dirty="0" smtClean="0"/>
              <a:t>https://www.kaggle.com/jonathanoheix/sentiment-analysis-with-hotel-reviews</a:t>
            </a:r>
            <a:endParaRPr lang="en-IN" sz="2800" dirty="0">
              <a:solidFill>
                <a:prstClr val="black"/>
              </a:solidFill>
            </a:endParaRPr>
          </a:p>
          <a:p>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Emotional states</a:t>
            </a:r>
            <a:endParaRPr lang="en-IN" dirty="0"/>
          </a:p>
        </p:txBody>
      </p:sp>
      <p:sp>
        <p:nvSpPr>
          <p:cNvPr id="3" name="Content Placeholder 2"/>
          <p:cNvSpPr>
            <a:spLocks noGrp="1"/>
          </p:cNvSpPr>
          <p:nvPr>
            <p:ph idx="1"/>
          </p:nvPr>
        </p:nvSpPr>
        <p:spPr/>
        <p:txBody>
          <a:bodyPr>
            <a:normAutofit lnSpcReduction="10000"/>
          </a:bodyPr>
          <a:lstStyle/>
          <a:p>
            <a:r>
              <a:rPr lang="en-IN" dirty="0" smtClean="0"/>
              <a:t>Happiness</a:t>
            </a:r>
          </a:p>
          <a:p>
            <a:r>
              <a:rPr lang="en-IN" dirty="0" smtClean="0"/>
              <a:t>Sadness</a:t>
            </a:r>
          </a:p>
          <a:p>
            <a:r>
              <a:rPr lang="en-IN" dirty="0" smtClean="0"/>
              <a:t>Anger</a:t>
            </a:r>
          </a:p>
          <a:p>
            <a:r>
              <a:rPr lang="en-IN" dirty="0" smtClean="0"/>
              <a:t>Anticipation</a:t>
            </a:r>
          </a:p>
          <a:p>
            <a:r>
              <a:rPr lang="en-IN" dirty="0" smtClean="0"/>
              <a:t>Fear</a:t>
            </a:r>
          </a:p>
          <a:p>
            <a:r>
              <a:rPr lang="en-IN" dirty="0" smtClean="0"/>
              <a:t>Loneliness</a:t>
            </a:r>
          </a:p>
          <a:p>
            <a:r>
              <a:rPr lang="en-IN" dirty="0" smtClean="0"/>
              <a:t>Jealousy</a:t>
            </a:r>
          </a:p>
          <a:p>
            <a:r>
              <a:rPr lang="en-IN" dirty="0" smtClean="0"/>
              <a:t>Disgust</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838200"/>
            <a:ext cx="5334000" cy="2123658"/>
          </a:xfrm>
          <a:prstGeom prst="rect">
            <a:avLst/>
          </a:prstGeom>
          <a:noFill/>
        </p:spPr>
        <p:txBody>
          <a:bodyPr wrap="square" rtlCol="0">
            <a:spAutoFit/>
          </a:bodyPr>
          <a:lstStyle/>
          <a:p>
            <a:r>
              <a:rPr lang="en-US" sz="2400" b="1" i="0" dirty="0">
                <a:solidFill>
                  <a:srgbClr val="2F2F2F"/>
                </a:solidFill>
                <a:latin typeface="Segoe UI"/>
              </a:rPr>
              <a:t>Concepts used:</a:t>
            </a:r>
          </a:p>
          <a:p>
            <a:endParaRPr lang="en-US" sz="2400" b="0" i="0" dirty="0">
              <a:solidFill>
                <a:srgbClr val="2F2F2F"/>
              </a:solidFill>
              <a:latin typeface="Segoe UI"/>
            </a:endParaRPr>
          </a:p>
          <a:p>
            <a:pPr>
              <a:buFont typeface="+mj-lt"/>
              <a:buAutoNum type="arabicPeriod"/>
            </a:pPr>
            <a:r>
              <a:rPr lang="en-US" sz="2800" b="0" i="0" dirty="0">
                <a:solidFill>
                  <a:srgbClr val="2F2F2F"/>
                </a:solidFill>
                <a:latin typeface="Calibri" pitchFamily="34" charset="0"/>
                <a:cs typeface="Calibri" pitchFamily="34" charset="0"/>
              </a:rPr>
              <a:t>Python programming language</a:t>
            </a:r>
          </a:p>
          <a:p>
            <a:r>
              <a:rPr lang="en-US" sz="2800" dirty="0" smtClean="0">
                <a:solidFill>
                  <a:srgbClr val="2F2F2F"/>
                </a:solidFill>
                <a:latin typeface="Calibri" pitchFamily="34" charset="0"/>
                <a:cs typeface="Calibri" pitchFamily="34" charset="0"/>
              </a:rPr>
              <a:t>2. Deep </a:t>
            </a:r>
            <a:r>
              <a:rPr lang="en-US" sz="2800" b="0" i="0" dirty="0" smtClean="0">
                <a:solidFill>
                  <a:srgbClr val="2F2F2F"/>
                </a:solidFill>
                <a:latin typeface="Calibri" pitchFamily="34" charset="0"/>
                <a:cs typeface="Calibri" pitchFamily="34" charset="0"/>
              </a:rPr>
              <a:t>Learning algorithm LSTM.</a:t>
            </a:r>
            <a:endParaRPr lang="en-US" sz="2800" b="0" i="0" dirty="0">
              <a:solidFill>
                <a:srgbClr val="2F2F2F"/>
              </a:solidFill>
              <a:latin typeface="Calibri" pitchFamily="34" charset="0"/>
              <a:cs typeface="Calibri" pitchFamily="34" charset="0"/>
            </a:endParaRPr>
          </a:p>
          <a:p>
            <a:r>
              <a:rPr lang="en-US" sz="2800" dirty="0" smtClean="0">
                <a:solidFill>
                  <a:srgbClr val="2F2F2F"/>
                </a:solidFill>
                <a:latin typeface="Calibri" pitchFamily="34" charset="0"/>
                <a:cs typeface="Calibri" pitchFamily="34" charset="0"/>
              </a:rPr>
              <a:t>3. Recurrent Neural Network</a:t>
            </a:r>
          </a:p>
        </p:txBody>
      </p:sp>
      <p:sp>
        <p:nvSpPr>
          <p:cNvPr id="3" name="TextBox 2"/>
          <p:cNvSpPr txBox="1"/>
          <p:nvPr/>
        </p:nvSpPr>
        <p:spPr>
          <a:xfrm>
            <a:off x="762000" y="2895600"/>
            <a:ext cx="5029200" cy="1600438"/>
          </a:xfrm>
          <a:prstGeom prst="rect">
            <a:avLst/>
          </a:prstGeom>
          <a:noFill/>
        </p:spPr>
        <p:txBody>
          <a:bodyPr wrap="square" rtlCol="0">
            <a:spAutoFit/>
          </a:bodyPr>
          <a:lstStyle/>
          <a:p>
            <a:pPr>
              <a:lnSpc>
                <a:spcPct val="150000"/>
              </a:lnSpc>
            </a:pPr>
            <a:r>
              <a:rPr lang="en-US" sz="2800" b="1" dirty="0"/>
              <a:t>Tools used: </a:t>
            </a:r>
          </a:p>
          <a:p>
            <a:pPr>
              <a:buFont typeface="Arial" pitchFamily="34" charset="0"/>
              <a:buChar char="•"/>
            </a:pPr>
            <a:r>
              <a:rPr lang="en-US" sz="2800" b="1" dirty="0" smtClean="0"/>
              <a:t> </a:t>
            </a:r>
            <a:r>
              <a:rPr lang="en-US" sz="2800" dirty="0" smtClean="0"/>
              <a:t>Anaconda Navigator</a:t>
            </a:r>
          </a:p>
          <a:p>
            <a:pPr>
              <a:buFont typeface="Arial" pitchFamily="34" charset="0"/>
              <a:buChar char="•"/>
            </a:pPr>
            <a:r>
              <a:rPr lang="en-US" sz="2800" dirty="0" err="1" smtClean="0"/>
              <a:t>Jupyter</a:t>
            </a:r>
            <a:r>
              <a:rPr lang="en-US" sz="2800" dirty="0" smtClean="0"/>
              <a:t> note book</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RECURRENT NEURAL NETWORK</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RNNs are a powerful and robust type of neural network, and belong to the most promising algorithms in use because it is the only one with an internal memory.</a:t>
            </a:r>
          </a:p>
          <a:p>
            <a:r>
              <a:rPr lang="en-IN" dirty="0" smtClean="0"/>
              <a:t>Like many other deep learning algorithms, recurrent neural networks are relatively old. They were initially created in the 1980’s, but only in recent years have we seen their true potential. An increase in computational power along with the </a:t>
            </a:r>
            <a:r>
              <a:rPr lang="en-IN" dirty="0" err="1" smtClean="0"/>
              <a:t>the</a:t>
            </a:r>
            <a:r>
              <a:rPr lang="en-IN" dirty="0" smtClean="0"/>
              <a:t> massive amounts of data that we now have to work with, and the invention of long short-term memory (LSTM) in the 1990s, has really brought RNNs to the foreground.</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670</TotalTime>
  <Words>707</Words>
  <Application>Microsoft Office PowerPoint</Application>
  <PresentationFormat>On-screen Show (4:3)</PresentationFormat>
  <Paragraphs>52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Segoe UI</vt:lpstr>
      <vt:lpstr>Office Theme</vt:lpstr>
      <vt:lpstr>Emotion detection from text</vt:lpstr>
      <vt:lpstr>PowerPoint Presentation</vt:lpstr>
      <vt:lpstr>What is text emotion recognization?</vt:lpstr>
      <vt:lpstr>ABSTRACT</vt:lpstr>
      <vt:lpstr>PowerPoint Presentation</vt:lpstr>
      <vt:lpstr>Dataset</vt:lpstr>
      <vt:lpstr>Emotional states</vt:lpstr>
      <vt:lpstr>PowerPoint Presentation</vt:lpstr>
      <vt:lpstr>RECURRENT NEURAL NETWORK</vt:lpstr>
      <vt:lpstr>PowerPoint Presentation</vt:lpstr>
      <vt:lpstr>Project Implementation</vt:lpstr>
      <vt:lpstr>Data Splitting</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TICKET PRICING SYSTEM USING MACHINE LEARNING</dc:title>
  <dc:creator>DELL</dc:creator>
  <cp:lastModifiedBy>ram charan thota</cp:lastModifiedBy>
  <cp:revision>86</cp:revision>
  <dcterms:created xsi:type="dcterms:W3CDTF">2020-10-27T07:57:05Z</dcterms:created>
  <dcterms:modified xsi:type="dcterms:W3CDTF">2021-07-01T05:02:34Z</dcterms:modified>
</cp:coreProperties>
</file>