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3" r:id="rId8"/>
    <p:sldId id="261" r:id="rId9"/>
    <p:sldId id="26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B3E3E-9649-41E0-8398-A8BE2A15E54A}">
          <p14:sldIdLst>
            <p14:sldId id="257"/>
            <p14:sldId id="259"/>
            <p14:sldId id="260"/>
            <p14:sldId id="263"/>
            <p14:sldId id="261"/>
            <p14:sldId id="268"/>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KOMMUNITY%20KONNECT.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werpointslides/presentationdesk.KOMMUNITY%20KONNECT.ppt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latin typeface="Bodoni MT" panose="02070603080606020203" pitchFamily="18" charset="0"/>
              </a:rPr>
              <a:t>KOMMUNITY </a:t>
            </a:r>
            <a:r>
              <a:rPr lang="en-US" sz="7200" dirty="0">
                <a:solidFill>
                  <a:schemeClr val="tx1"/>
                </a:solidFill>
                <a:latin typeface="Bodoni MT" panose="02070603080606020203" pitchFamily="18" charset="0"/>
              </a:rPr>
              <a:t>KONNECT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		PITCH DESK</a:t>
            </a:r>
          </a:p>
          <a:p>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B37FE1-E9CF-0CBF-BA08-13B76928E481}"/>
              </a:ext>
            </a:extLst>
          </p:cNvPr>
          <p:cNvPicPr>
            <a:picLocks noChangeAspect="1"/>
          </p:cNvPicPr>
          <p:nvPr/>
        </p:nvPicPr>
        <p:blipFill>
          <a:blip r:embed="rId2"/>
          <a:stretch>
            <a:fillRect/>
          </a:stretch>
        </p:blipFill>
        <p:spPr>
          <a:xfrm>
            <a:off x="0" y="1"/>
            <a:ext cx="5364376"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3B9F-280B-85C4-68BC-A7B6450E95D3}"/>
              </a:ext>
            </a:extLst>
          </p:cNvPr>
          <p:cNvSpPr>
            <a:spLocks noGrp="1"/>
          </p:cNvSpPr>
          <p:nvPr>
            <p:ph type="title"/>
          </p:nvPr>
        </p:nvSpPr>
        <p:spPr/>
        <p:txBody>
          <a:bodyPr/>
          <a:lstStyle/>
          <a:p>
            <a:endParaRPr lang="en-ZA"/>
          </a:p>
        </p:txBody>
      </p:sp>
      <p:pic>
        <p:nvPicPr>
          <p:cNvPr id="5" name="Content Placeholder 4">
            <a:hlinkClick r:id="rId2" action="ppaction://hlinkfile"/>
            <a:extLst>
              <a:ext uri="{FF2B5EF4-FFF2-40B4-BE49-F238E27FC236}">
                <a16:creationId xmlns:a16="http://schemas.microsoft.com/office/drawing/2014/main" id="{93B9B31B-A420-065D-25CD-8ABA9B7EEEB5}"/>
              </a:ext>
            </a:extLst>
          </p:cNvPr>
          <p:cNvPicPr>
            <a:picLocks noGrp="1" noChangeAspect="1"/>
          </p:cNvPicPr>
          <p:nvPr>
            <p:ph idx="1"/>
          </p:nvPr>
        </p:nvPicPr>
        <p:blipFill>
          <a:blip r:embed="rId3"/>
          <a:stretch>
            <a:fillRect/>
          </a:stretch>
        </p:blipFill>
        <p:spPr>
          <a:xfrm>
            <a:off x="1096963" y="2728868"/>
            <a:ext cx="10058400" cy="2519452"/>
          </a:xfrm>
        </p:spPr>
      </p:pic>
    </p:spTree>
    <p:extLst>
      <p:ext uri="{BB962C8B-B14F-4D97-AF65-F5344CB8AC3E}">
        <p14:creationId xmlns:p14="http://schemas.microsoft.com/office/powerpoint/2010/main" val="53055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CC82-6145-AE80-0B0D-ECB5E9E4FED6}"/>
              </a:ext>
            </a:extLst>
          </p:cNvPr>
          <p:cNvSpPr>
            <a:spLocks noGrp="1"/>
          </p:cNvSpPr>
          <p:nvPr>
            <p:ph type="title"/>
          </p:nvPr>
        </p:nvSpPr>
        <p:spPr/>
        <p:txBody>
          <a:bodyPr>
            <a:normAutofit/>
          </a:bodyPr>
          <a:lstStyle/>
          <a:p>
            <a:r>
              <a:rPr lang="en-GB" sz="7200" dirty="0"/>
              <a:t>           VISION</a:t>
            </a:r>
            <a:endParaRPr lang="en-ZA" sz="7200" dirty="0"/>
          </a:p>
        </p:txBody>
      </p:sp>
      <p:sp>
        <p:nvSpPr>
          <p:cNvPr id="3" name="Content Placeholder 2">
            <a:extLst>
              <a:ext uri="{FF2B5EF4-FFF2-40B4-BE49-F238E27FC236}">
                <a16:creationId xmlns:a16="http://schemas.microsoft.com/office/drawing/2014/main" id="{24CBA335-4772-8829-7C20-F022C7DCC783}"/>
              </a:ext>
            </a:extLst>
          </p:cNvPr>
          <p:cNvSpPr>
            <a:spLocks noGrp="1"/>
          </p:cNvSpPr>
          <p:nvPr>
            <p:ph idx="1"/>
          </p:nvPr>
        </p:nvSpPr>
        <p:spPr/>
        <p:txBody>
          <a:bodyPr>
            <a:normAutofit fontScale="92500" lnSpcReduction="10000"/>
          </a:bodyPr>
          <a:lstStyle/>
          <a:p>
            <a:r>
              <a:rPr lang="en-GB" dirty="0"/>
              <a:t>Community Connect is aimed at empowering women, youth, and underserved communities. We offer great opportunities that ensures entrepreneurs can thrive. We are looking to connect communities after the pandemic to bring initiatives that create employment, help woman and the youth reach their potential, and enhance community development and prosperity. Our opportunities include:</a:t>
            </a:r>
          </a:p>
          <a:p>
            <a:pPr>
              <a:buFont typeface="Arial" panose="020B0604020202020204" pitchFamily="34" charset="0"/>
              <a:buChar char="•"/>
            </a:pPr>
            <a:r>
              <a:rPr lang="en-GB" dirty="0"/>
              <a:t>Entrepreneurship and MSME Development </a:t>
            </a:r>
          </a:p>
          <a:p>
            <a:pPr>
              <a:buFont typeface="Arial" panose="020B0604020202020204" pitchFamily="34" charset="0"/>
              <a:buChar char="•"/>
            </a:pPr>
            <a:r>
              <a:rPr lang="en-GB" dirty="0"/>
              <a:t>Skills development and training </a:t>
            </a:r>
          </a:p>
          <a:p>
            <a:pPr>
              <a:buFont typeface="Arial" panose="020B0604020202020204" pitchFamily="34" charset="0"/>
              <a:buChar char="•"/>
            </a:pPr>
            <a:r>
              <a:rPr lang="en-GB" dirty="0"/>
              <a:t>Rural livelihood development </a:t>
            </a:r>
          </a:p>
          <a:p>
            <a:pPr>
              <a:buFont typeface="Arial" panose="020B0604020202020204" pitchFamily="34" charset="0"/>
              <a:buChar char="•"/>
            </a:pPr>
            <a:r>
              <a:rPr lang="en-GB" dirty="0"/>
              <a:t>Economic Empowerment </a:t>
            </a:r>
          </a:p>
          <a:p>
            <a:pPr>
              <a:buFont typeface="Arial" panose="020B0604020202020204" pitchFamily="34" charset="0"/>
              <a:buChar char="•"/>
            </a:pPr>
            <a:r>
              <a:rPr lang="en-GB" dirty="0"/>
              <a:t>Financial inclusion  and empowerment </a:t>
            </a:r>
            <a:r>
              <a:rPr lang="en-GB" dirty="0">
                <a:hlinkClick r:id="rId2"/>
              </a:rPr>
              <a:t>https://powerpointslides/presentationdesk.KOMMUNITY%20KONNECT.pptx.</a:t>
            </a:r>
            <a:endParaRPr lang="en-GB" dirty="0"/>
          </a:p>
          <a:p>
            <a:endParaRPr lang="en-ZA" dirty="0"/>
          </a:p>
        </p:txBody>
      </p:sp>
    </p:spTree>
    <p:extLst>
      <p:ext uri="{BB962C8B-B14F-4D97-AF65-F5344CB8AC3E}">
        <p14:creationId xmlns:p14="http://schemas.microsoft.com/office/powerpoint/2010/main" val="17876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C4B7-EAAA-51EB-B4D4-D9C484CFD237}"/>
              </a:ext>
            </a:extLst>
          </p:cNvPr>
          <p:cNvSpPr>
            <a:spLocks noGrp="1"/>
          </p:cNvSpPr>
          <p:nvPr>
            <p:ph type="title"/>
          </p:nvPr>
        </p:nvSpPr>
        <p:spPr/>
        <p:txBody>
          <a:bodyPr/>
          <a:lstStyle/>
          <a:p>
            <a:r>
              <a:rPr lang="en-GB" dirty="0"/>
              <a:t>Entrepreneurship and MSME 				Development </a:t>
            </a:r>
            <a:endParaRPr lang="en-ZA" dirty="0"/>
          </a:p>
        </p:txBody>
      </p:sp>
      <p:sp>
        <p:nvSpPr>
          <p:cNvPr id="3" name="Content Placeholder 2">
            <a:extLst>
              <a:ext uri="{FF2B5EF4-FFF2-40B4-BE49-F238E27FC236}">
                <a16:creationId xmlns:a16="http://schemas.microsoft.com/office/drawing/2014/main" id="{D1ACC7B3-B0D2-78D6-A590-D24DCC3ED765}"/>
              </a:ext>
            </a:extLst>
          </p:cNvPr>
          <p:cNvSpPr>
            <a:spLocks noGrp="1"/>
          </p:cNvSpPr>
          <p:nvPr>
            <p:ph idx="1"/>
          </p:nvPr>
        </p:nvSpPr>
        <p:spPr/>
        <p:txBody>
          <a:bodyPr/>
          <a:lstStyle/>
          <a:p>
            <a:endParaRPr lang="en-GB" dirty="0"/>
          </a:p>
          <a:p>
            <a:endParaRPr lang="en-ZA" dirty="0"/>
          </a:p>
        </p:txBody>
      </p:sp>
    </p:spTree>
    <p:extLst>
      <p:ext uri="{BB962C8B-B14F-4D97-AF65-F5344CB8AC3E}">
        <p14:creationId xmlns:p14="http://schemas.microsoft.com/office/powerpoint/2010/main" val="192642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2918-8ADC-D7E7-5834-1CA7F85B58C1}"/>
              </a:ext>
            </a:extLst>
          </p:cNvPr>
          <p:cNvSpPr>
            <a:spLocks noGrp="1"/>
          </p:cNvSpPr>
          <p:nvPr>
            <p:ph type="title"/>
          </p:nvPr>
        </p:nvSpPr>
        <p:spPr/>
        <p:txBody>
          <a:bodyPr/>
          <a:lstStyle/>
          <a:p>
            <a:r>
              <a:rPr lang="en-GB" dirty="0"/>
              <a:t>	SKILLS DEVELOPMENT AND 				TRAINING</a:t>
            </a:r>
            <a:endParaRPr lang="en-ZA" dirty="0"/>
          </a:p>
        </p:txBody>
      </p:sp>
      <p:sp>
        <p:nvSpPr>
          <p:cNvPr id="3" name="Content Placeholder 2">
            <a:extLst>
              <a:ext uri="{FF2B5EF4-FFF2-40B4-BE49-F238E27FC236}">
                <a16:creationId xmlns:a16="http://schemas.microsoft.com/office/drawing/2014/main" id="{2790385D-A7DC-C981-4B1A-6D8A03EE0084}"/>
              </a:ext>
            </a:extLst>
          </p:cNvPr>
          <p:cNvSpPr>
            <a:spLocks noGrp="1"/>
          </p:cNvSpPr>
          <p:nvPr>
            <p:ph idx="1"/>
          </p:nvPr>
        </p:nvSpPr>
        <p:spPr/>
        <p:txBody>
          <a:bodyPr/>
          <a:lstStyle/>
          <a:p>
            <a:r>
              <a:rPr lang="en-GB" dirty="0"/>
              <a:t>We are committed to providing learning facilities and courses on Digital skills. We provide both basic and advanced levels of digital skills. </a:t>
            </a:r>
          </a:p>
          <a:p>
            <a:r>
              <a:rPr lang="en-GB" b="1" dirty="0"/>
              <a:t>Basic digital Literacy level</a:t>
            </a:r>
          </a:p>
          <a:p>
            <a:pPr>
              <a:buFont typeface="Arial" panose="020B0604020202020204" pitchFamily="34" charset="0"/>
              <a:buChar char="•"/>
            </a:pPr>
            <a:r>
              <a:rPr lang="en-GB" dirty="0"/>
              <a:t>use of smart devices</a:t>
            </a:r>
          </a:p>
          <a:p>
            <a:pPr>
              <a:buFont typeface="Arial" panose="020B0604020202020204" pitchFamily="34" charset="0"/>
              <a:buChar char="•"/>
            </a:pPr>
            <a:r>
              <a:rPr lang="en-GB" dirty="0"/>
              <a:t>navigating the internet</a:t>
            </a:r>
          </a:p>
          <a:p>
            <a:pPr>
              <a:buFont typeface="Arial" panose="020B0604020202020204" pitchFamily="34" charset="0"/>
              <a:buChar char="•"/>
            </a:pPr>
            <a:r>
              <a:rPr lang="en-GB" dirty="0"/>
              <a:t>access to online services e.g. Government services, online shopping</a:t>
            </a:r>
          </a:p>
          <a:p>
            <a:pPr>
              <a:buFont typeface="Arial" panose="020B0604020202020204" pitchFamily="34" charset="0"/>
              <a:buChar char="•"/>
            </a:pPr>
            <a:r>
              <a:rPr lang="en-GB" dirty="0"/>
              <a:t>online safety</a:t>
            </a:r>
          </a:p>
          <a:p>
            <a:pPr>
              <a:buFont typeface="Arial" panose="020B0604020202020204" pitchFamily="34" charset="0"/>
              <a:buChar char="•"/>
            </a:pPr>
            <a:r>
              <a:rPr lang="en-GB" dirty="0"/>
              <a:t>social and professional communications </a:t>
            </a:r>
          </a:p>
          <a:p>
            <a:endParaRPr lang="en-ZA" dirty="0"/>
          </a:p>
        </p:txBody>
      </p:sp>
    </p:spTree>
    <p:extLst>
      <p:ext uri="{BB962C8B-B14F-4D97-AF65-F5344CB8AC3E}">
        <p14:creationId xmlns:p14="http://schemas.microsoft.com/office/powerpoint/2010/main" val="113303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E7D03-32D8-22BE-8FCA-1E60BD628800}"/>
              </a:ext>
            </a:extLst>
          </p:cNvPr>
          <p:cNvSpPr>
            <a:spLocks noGrp="1"/>
          </p:cNvSpPr>
          <p:nvPr>
            <p:ph idx="1"/>
          </p:nvPr>
        </p:nvSpPr>
        <p:spPr/>
        <p:txBody>
          <a:bodyPr/>
          <a:lstStyle/>
          <a:p>
            <a:r>
              <a:rPr lang="en-GB" b="1" dirty="0"/>
              <a:t>Advanced level				Entrepreneur skills               </a:t>
            </a:r>
            <a:r>
              <a:rPr lang="en-GB" dirty="0"/>
              <a:t>				</a:t>
            </a:r>
          </a:p>
          <a:p>
            <a:pPr>
              <a:buFont typeface="Arial" panose="020B0604020202020204" pitchFamily="34" charset="0"/>
              <a:buChar char="•"/>
            </a:pPr>
            <a:r>
              <a:rPr lang="en-GB" dirty="0"/>
              <a:t> Data analytics 				Financial literacy</a:t>
            </a:r>
          </a:p>
          <a:p>
            <a:pPr>
              <a:buFont typeface="Arial" panose="020B0604020202020204" pitchFamily="34" charset="0"/>
              <a:buChar char="•"/>
            </a:pPr>
            <a:r>
              <a:rPr lang="en-GB" dirty="0"/>
              <a:t> Software Development 			Strategic Planning </a:t>
            </a:r>
          </a:p>
          <a:p>
            <a:pPr>
              <a:buFont typeface="Arial" panose="020B0604020202020204" pitchFamily="34" charset="0"/>
              <a:buChar char="•"/>
            </a:pPr>
            <a:r>
              <a:rPr lang="en-GB" dirty="0"/>
              <a:t> Information network			Sales and marketing </a:t>
            </a:r>
          </a:p>
          <a:p>
            <a:pPr marL="0" indent="0">
              <a:buNone/>
            </a:pPr>
            <a:r>
              <a:rPr lang="en-GB" dirty="0"/>
              <a:t>					Customer service</a:t>
            </a:r>
          </a:p>
          <a:p>
            <a:r>
              <a:rPr lang="en-GB" dirty="0"/>
              <a:t>					Critical thinking and problem solving</a:t>
            </a:r>
          </a:p>
          <a:p>
            <a:endParaRPr lang="en-ZA" dirty="0"/>
          </a:p>
        </p:txBody>
      </p:sp>
    </p:spTree>
    <p:extLst>
      <p:ext uri="{BB962C8B-B14F-4D97-AF65-F5344CB8AC3E}">
        <p14:creationId xmlns:p14="http://schemas.microsoft.com/office/powerpoint/2010/main" val="198703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12EF-ED2A-5F4B-608F-E8445ACDAC39}"/>
              </a:ext>
            </a:extLst>
          </p:cNvPr>
          <p:cNvSpPr>
            <a:spLocks noGrp="1"/>
          </p:cNvSpPr>
          <p:nvPr>
            <p:ph type="title"/>
          </p:nvPr>
        </p:nvSpPr>
        <p:spPr/>
        <p:txBody>
          <a:bodyPr/>
          <a:lstStyle/>
          <a:p>
            <a:r>
              <a:rPr lang="en-GB" dirty="0"/>
              <a:t>		RURAL LIVELIHOOD 				DEVELOPMENT </a:t>
            </a:r>
            <a:endParaRPr lang="en-ZA" dirty="0"/>
          </a:p>
        </p:txBody>
      </p:sp>
      <p:sp>
        <p:nvSpPr>
          <p:cNvPr id="3" name="Content Placeholder 2">
            <a:extLst>
              <a:ext uri="{FF2B5EF4-FFF2-40B4-BE49-F238E27FC236}">
                <a16:creationId xmlns:a16="http://schemas.microsoft.com/office/drawing/2014/main" id="{9AE31FA7-4C9E-2222-881C-495C38D0CEFC}"/>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170843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8EC6-7E9E-6F1C-E158-DEB5131E0906}"/>
              </a:ext>
            </a:extLst>
          </p:cNvPr>
          <p:cNvSpPr>
            <a:spLocks noGrp="1"/>
          </p:cNvSpPr>
          <p:nvPr>
            <p:ph type="title"/>
          </p:nvPr>
        </p:nvSpPr>
        <p:spPr/>
        <p:txBody>
          <a:bodyPr/>
          <a:lstStyle/>
          <a:p>
            <a:r>
              <a:rPr lang="en-GB" dirty="0"/>
              <a:t>ECONOMIC EMPOWERMENT </a:t>
            </a:r>
            <a:endParaRPr lang="en-ZA" dirty="0"/>
          </a:p>
        </p:txBody>
      </p:sp>
      <p:sp>
        <p:nvSpPr>
          <p:cNvPr id="3" name="Content Placeholder 2">
            <a:extLst>
              <a:ext uri="{FF2B5EF4-FFF2-40B4-BE49-F238E27FC236}">
                <a16:creationId xmlns:a16="http://schemas.microsoft.com/office/drawing/2014/main" id="{44C60FD1-4DD8-1776-141F-58CF41BDA9E0}"/>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11505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71F6-9471-F921-4BA0-9A847B0B6D03}"/>
              </a:ext>
            </a:extLst>
          </p:cNvPr>
          <p:cNvSpPr>
            <a:spLocks noGrp="1"/>
          </p:cNvSpPr>
          <p:nvPr>
            <p:ph type="title"/>
          </p:nvPr>
        </p:nvSpPr>
        <p:spPr/>
        <p:txBody>
          <a:bodyPr/>
          <a:lstStyle/>
          <a:p>
            <a:r>
              <a:rPr lang="en-GB" dirty="0"/>
              <a:t>FINANCIAL INCLUSION AND 			EMPOWERMENT </a:t>
            </a:r>
            <a:endParaRPr lang="en-ZA" dirty="0"/>
          </a:p>
        </p:txBody>
      </p:sp>
      <p:sp>
        <p:nvSpPr>
          <p:cNvPr id="3" name="Content Placeholder 2">
            <a:extLst>
              <a:ext uri="{FF2B5EF4-FFF2-40B4-BE49-F238E27FC236}">
                <a16:creationId xmlns:a16="http://schemas.microsoft.com/office/drawing/2014/main" id="{0412D7FB-2B7B-C6A0-D50E-C0C00FCAEA1D}"/>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76213231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{90B45CD9-43F4-4DE1-8CC2-6578E71EC1F1}tf56160789_win32</Template>
  <TotalTime>356</TotalTime>
  <Words>241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Bodoni MT</vt:lpstr>
      <vt:lpstr>Bookman Old Style</vt:lpstr>
      <vt:lpstr>Calibri</vt:lpstr>
      <vt:lpstr>Franklin Gothic Book</vt:lpstr>
      <vt:lpstr>Custom</vt:lpstr>
      <vt:lpstr>KOMMUNITY KONNECT</vt:lpstr>
      <vt:lpstr>PowerPoint Presentation</vt:lpstr>
      <vt:lpstr>           VISION</vt:lpstr>
      <vt:lpstr>Entrepreneurship and MSME     Development </vt:lpstr>
      <vt:lpstr> SKILLS DEVELOPMENT AND     TRAINING</vt:lpstr>
      <vt:lpstr>PowerPoint Presentation</vt:lpstr>
      <vt:lpstr>  RURAL LIVELIHOOD     DEVELOPMENT </vt:lpstr>
      <vt:lpstr>ECONOMIC EMPOWERMENT </vt:lpstr>
      <vt:lpstr>FINANCIAL INCLUSION AND    EMPOWERMENT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KOMMUNITY KONNECT</dc:title>
  <dc:creator>Linda Moses Hezekiel Mnguni</dc:creator>
  <cp:lastModifiedBy>Linda Moses Hezekiel Mnguni</cp:lastModifiedBy>
  <cp:revision>8</cp:revision>
  <dcterms:created xsi:type="dcterms:W3CDTF">2024-02-04T10:46:13Z</dcterms:created>
  <dcterms:modified xsi:type="dcterms:W3CDTF">2024-02-04T16:43:00Z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