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3" r:id="rId8"/>
    <p:sldId id="261" r:id="rId9"/>
    <p:sldId id="268"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FB3E3E-9649-41E0-8398-A8BE2A15E54A}">
          <p14:sldIdLst>
            <p14:sldId id="257"/>
            <p14:sldId id="259"/>
            <p14:sldId id="260"/>
            <p14:sldId id="263"/>
            <p14:sldId id="261"/>
            <p14:sldId id="268"/>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KOMMUNITY%20KONNECT.ppt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latin typeface="Bodoni MT" panose="02070603080606020203" pitchFamily="18" charset="0"/>
              </a:rPr>
              <a:t>KOMMUNITY </a:t>
            </a:r>
            <a:r>
              <a:rPr lang="en-US" sz="7200" dirty="0">
                <a:solidFill>
                  <a:schemeClr val="tx1"/>
                </a:solidFill>
                <a:latin typeface="Bodoni MT" panose="02070603080606020203" pitchFamily="18" charset="0"/>
              </a:rPr>
              <a:t>KONNECT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		PITCH DESK</a:t>
            </a:r>
          </a:p>
          <a:p>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0B37FE1-E9CF-0CBF-BA08-13B76928E481}"/>
              </a:ext>
            </a:extLst>
          </p:cNvPr>
          <p:cNvPicPr>
            <a:picLocks noChangeAspect="1"/>
          </p:cNvPicPr>
          <p:nvPr/>
        </p:nvPicPr>
        <p:blipFill>
          <a:blip r:embed="rId2"/>
          <a:stretch>
            <a:fillRect/>
          </a:stretch>
        </p:blipFill>
        <p:spPr>
          <a:xfrm>
            <a:off x="0" y="1"/>
            <a:ext cx="5364376"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3B9F-280B-85C4-68BC-A7B6450E95D3}"/>
              </a:ext>
            </a:extLst>
          </p:cNvPr>
          <p:cNvSpPr>
            <a:spLocks noGrp="1"/>
          </p:cNvSpPr>
          <p:nvPr>
            <p:ph type="title"/>
          </p:nvPr>
        </p:nvSpPr>
        <p:spPr/>
        <p:txBody>
          <a:bodyPr/>
          <a:lstStyle/>
          <a:p>
            <a:r>
              <a:rPr lang="en-GB" dirty="0"/>
              <a:t>				DATA</a:t>
            </a:r>
            <a:endParaRPr lang="en-ZA" dirty="0"/>
          </a:p>
        </p:txBody>
      </p:sp>
      <p:pic>
        <p:nvPicPr>
          <p:cNvPr id="5" name="Content Placeholder 4">
            <a:hlinkClick r:id="rId2" action="ppaction://hlinkfile"/>
            <a:extLst>
              <a:ext uri="{FF2B5EF4-FFF2-40B4-BE49-F238E27FC236}">
                <a16:creationId xmlns:a16="http://schemas.microsoft.com/office/drawing/2014/main" id="{93B9B31B-A420-065D-25CD-8ABA9B7EEEB5}"/>
              </a:ext>
            </a:extLst>
          </p:cNvPr>
          <p:cNvPicPr>
            <a:picLocks noGrp="1" noChangeAspect="1"/>
          </p:cNvPicPr>
          <p:nvPr>
            <p:ph idx="1"/>
          </p:nvPr>
        </p:nvPicPr>
        <p:blipFill>
          <a:blip r:embed="rId3"/>
          <a:stretch>
            <a:fillRect/>
          </a:stretch>
        </p:blipFill>
        <p:spPr>
          <a:xfrm>
            <a:off x="1096963" y="2728868"/>
            <a:ext cx="10058400" cy="2519452"/>
          </a:xfrm>
        </p:spPr>
      </p:pic>
    </p:spTree>
    <p:extLst>
      <p:ext uri="{BB962C8B-B14F-4D97-AF65-F5344CB8AC3E}">
        <p14:creationId xmlns:p14="http://schemas.microsoft.com/office/powerpoint/2010/main" val="53055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CC82-6145-AE80-0B0D-ECB5E9E4FED6}"/>
              </a:ext>
            </a:extLst>
          </p:cNvPr>
          <p:cNvSpPr>
            <a:spLocks noGrp="1"/>
          </p:cNvSpPr>
          <p:nvPr>
            <p:ph type="title"/>
          </p:nvPr>
        </p:nvSpPr>
        <p:spPr/>
        <p:txBody>
          <a:bodyPr>
            <a:normAutofit/>
          </a:bodyPr>
          <a:lstStyle/>
          <a:p>
            <a:r>
              <a:rPr lang="en-GB" sz="7200" dirty="0"/>
              <a:t>           VISION</a:t>
            </a:r>
            <a:endParaRPr lang="en-ZA" sz="7200" dirty="0"/>
          </a:p>
        </p:txBody>
      </p:sp>
      <p:sp>
        <p:nvSpPr>
          <p:cNvPr id="3" name="Content Placeholder 2">
            <a:extLst>
              <a:ext uri="{FF2B5EF4-FFF2-40B4-BE49-F238E27FC236}">
                <a16:creationId xmlns:a16="http://schemas.microsoft.com/office/drawing/2014/main" id="{24CBA335-4772-8829-7C20-F022C7DCC783}"/>
              </a:ext>
            </a:extLst>
          </p:cNvPr>
          <p:cNvSpPr>
            <a:spLocks noGrp="1"/>
          </p:cNvSpPr>
          <p:nvPr>
            <p:ph idx="1"/>
          </p:nvPr>
        </p:nvSpPr>
        <p:spPr/>
        <p:txBody>
          <a:bodyPr>
            <a:normAutofit fontScale="92500"/>
          </a:bodyPr>
          <a:lstStyle/>
          <a:p>
            <a:r>
              <a:rPr lang="en-GB" dirty="0"/>
              <a:t>Community Connect is aimed at empowering women, youth, and underserved communities. We offer great opportunities that ensures entrepreneurs can thrive. We are looking to connect communities after the pandemic to bring initiatives that create employment, help woman and the youth reach their potential, and enhance community development and prosperity. Our opportunities include:</a:t>
            </a:r>
          </a:p>
          <a:p>
            <a:pPr>
              <a:buFont typeface="Arial" panose="020B0604020202020204" pitchFamily="34" charset="0"/>
              <a:buChar char="•"/>
            </a:pPr>
            <a:r>
              <a:rPr lang="en-GB" dirty="0"/>
              <a:t>Entrepreneurship and MSME Development </a:t>
            </a:r>
          </a:p>
          <a:p>
            <a:pPr>
              <a:buFont typeface="Arial" panose="020B0604020202020204" pitchFamily="34" charset="0"/>
              <a:buChar char="•"/>
            </a:pPr>
            <a:r>
              <a:rPr lang="en-GB" dirty="0"/>
              <a:t>Skills development and training </a:t>
            </a:r>
          </a:p>
          <a:p>
            <a:pPr>
              <a:buFont typeface="Arial" panose="020B0604020202020204" pitchFamily="34" charset="0"/>
              <a:buChar char="•"/>
            </a:pPr>
            <a:r>
              <a:rPr lang="en-GB" dirty="0"/>
              <a:t>Rural livelihood development </a:t>
            </a:r>
          </a:p>
          <a:p>
            <a:pPr>
              <a:buFont typeface="Arial" panose="020B0604020202020204" pitchFamily="34" charset="0"/>
              <a:buChar char="•"/>
            </a:pPr>
            <a:r>
              <a:rPr lang="en-GB" dirty="0"/>
              <a:t>Economic Empowerment </a:t>
            </a:r>
          </a:p>
          <a:p>
            <a:pPr>
              <a:buFont typeface="Arial" panose="020B0604020202020204" pitchFamily="34" charset="0"/>
              <a:buChar char="•"/>
            </a:pPr>
            <a:r>
              <a:rPr lang="en-GB" dirty="0"/>
              <a:t>Financial inclusion  and empowerment</a:t>
            </a:r>
            <a:endParaRPr lang="en-ZA" dirty="0"/>
          </a:p>
        </p:txBody>
      </p:sp>
    </p:spTree>
    <p:extLst>
      <p:ext uri="{BB962C8B-B14F-4D97-AF65-F5344CB8AC3E}">
        <p14:creationId xmlns:p14="http://schemas.microsoft.com/office/powerpoint/2010/main" val="17876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AC4B7-EAAA-51EB-B4D4-D9C484CFD237}"/>
              </a:ext>
            </a:extLst>
          </p:cNvPr>
          <p:cNvSpPr>
            <a:spLocks noGrp="1"/>
          </p:cNvSpPr>
          <p:nvPr>
            <p:ph type="title"/>
          </p:nvPr>
        </p:nvSpPr>
        <p:spPr/>
        <p:txBody>
          <a:bodyPr/>
          <a:lstStyle/>
          <a:p>
            <a:r>
              <a:rPr lang="en-GB" dirty="0"/>
              <a:t>Entrepreneurship and MSME 				Development </a:t>
            </a:r>
            <a:endParaRPr lang="en-ZA" dirty="0"/>
          </a:p>
        </p:txBody>
      </p:sp>
      <p:sp>
        <p:nvSpPr>
          <p:cNvPr id="3" name="Content Placeholder 2">
            <a:extLst>
              <a:ext uri="{FF2B5EF4-FFF2-40B4-BE49-F238E27FC236}">
                <a16:creationId xmlns:a16="http://schemas.microsoft.com/office/drawing/2014/main" id="{D1ACC7B3-B0D2-78D6-A590-D24DCC3ED765}"/>
              </a:ext>
            </a:extLst>
          </p:cNvPr>
          <p:cNvSpPr>
            <a:spLocks noGrp="1"/>
          </p:cNvSpPr>
          <p:nvPr>
            <p:ph idx="1"/>
          </p:nvPr>
        </p:nvSpPr>
        <p:spPr/>
        <p:txBody>
          <a:bodyPr>
            <a:normAutofit lnSpcReduction="10000"/>
          </a:bodyPr>
          <a:lstStyle/>
          <a:p>
            <a:endParaRPr lang="en-GB" dirty="0"/>
          </a:p>
          <a:p>
            <a:pPr>
              <a:buFont typeface="Wingdings" panose="05000000000000000000" pitchFamily="2" charset="2"/>
              <a:buChar char="v"/>
            </a:pPr>
            <a:r>
              <a:rPr lang="en-ZA" dirty="0"/>
              <a:t> The reality is that woman and the youth may have products or have an interest to have a business but be unable to grow it. Therefore, we aim to ensure that woman and the youth receive the required skills needed to develop their businesses, to ensure that they run successful businesses because they will be trained on topics like, but not limited to, bookkeeping, using excel, cost and expenses, branding, target market, marketing etc.</a:t>
            </a:r>
          </a:p>
          <a:p>
            <a:pPr>
              <a:buFont typeface="Wingdings" panose="05000000000000000000" pitchFamily="2" charset="2"/>
              <a:buChar char="v"/>
            </a:pPr>
            <a:r>
              <a:rPr lang="en-ZA" dirty="0"/>
              <a:t> Our training is aimed to be virtual and once a week so that our entrepreneurs can have time to implement what has been taught and be able to ask questions which are relating to their business. </a:t>
            </a:r>
          </a:p>
          <a:p>
            <a:pPr>
              <a:buFont typeface="Wingdings" panose="05000000000000000000" pitchFamily="2" charset="2"/>
              <a:buChar char="v"/>
            </a:pPr>
            <a:r>
              <a:rPr lang="en-ZA" dirty="0"/>
              <a:t> We also have contacts who are experts in their fields and are able to assist. </a:t>
            </a:r>
          </a:p>
        </p:txBody>
      </p:sp>
    </p:spTree>
    <p:extLst>
      <p:ext uri="{BB962C8B-B14F-4D97-AF65-F5344CB8AC3E}">
        <p14:creationId xmlns:p14="http://schemas.microsoft.com/office/powerpoint/2010/main" val="192642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2918-8ADC-D7E7-5834-1CA7F85B58C1}"/>
              </a:ext>
            </a:extLst>
          </p:cNvPr>
          <p:cNvSpPr>
            <a:spLocks noGrp="1"/>
          </p:cNvSpPr>
          <p:nvPr>
            <p:ph type="title"/>
          </p:nvPr>
        </p:nvSpPr>
        <p:spPr/>
        <p:txBody>
          <a:bodyPr/>
          <a:lstStyle/>
          <a:p>
            <a:r>
              <a:rPr lang="en-GB" dirty="0"/>
              <a:t>	SKILLS DEVELOPMENT AND 				TRAINING</a:t>
            </a:r>
            <a:endParaRPr lang="en-ZA" dirty="0"/>
          </a:p>
        </p:txBody>
      </p:sp>
      <p:sp>
        <p:nvSpPr>
          <p:cNvPr id="3" name="Content Placeholder 2">
            <a:extLst>
              <a:ext uri="{FF2B5EF4-FFF2-40B4-BE49-F238E27FC236}">
                <a16:creationId xmlns:a16="http://schemas.microsoft.com/office/drawing/2014/main" id="{2790385D-A7DC-C981-4B1A-6D8A03EE0084}"/>
              </a:ext>
            </a:extLst>
          </p:cNvPr>
          <p:cNvSpPr>
            <a:spLocks noGrp="1"/>
          </p:cNvSpPr>
          <p:nvPr>
            <p:ph idx="1"/>
          </p:nvPr>
        </p:nvSpPr>
        <p:spPr/>
        <p:txBody>
          <a:bodyPr/>
          <a:lstStyle/>
          <a:p>
            <a:r>
              <a:rPr lang="en-GB" dirty="0"/>
              <a:t>We are committed to providing learning facilities and courses on Digital skills. We provide both basic and advanced levels of digital skills. </a:t>
            </a:r>
          </a:p>
          <a:p>
            <a:r>
              <a:rPr lang="en-GB" b="1" dirty="0"/>
              <a:t>Basic digital Literacy level</a:t>
            </a:r>
          </a:p>
          <a:p>
            <a:pPr>
              <a:buFont typeface="Arial" panose="020B0604020202020204" pitchFamily="34" charset="0"/>
              <a:buChar char="•"/>
            </a:pPr>
            <a:r>
              <a:rPr lang="en-GB" dirty="0"/>
              <a:t>Use of smart devices</a:t>
            </a:r>
          </a:p>
          <a:p>
            <a:pPr>
              <a:buFont typeface="Arial" panose="020B0604020202020204" pitchFamily="34" charset="0"/>
              <a:buChar char="•"/>
            </a:pPr>
            <a:r>
              <a:rPr lang="en-GB" dirty="0"/>
              <a:t>Navigating the internet</a:t>
            </a:r>
          </a:p>
          <a:p>
            <a:pPr>
              <a:buFont typeface="Arial" panose="020B0604020202020204" pitchFamily="34" charset="0"/>
              <a:buChar char="•"/>
            </a:pPr>
            <a:r>
              <a:rPr lang="en-GB" dirty="0"/>
              <a:t>Access to online services e.g. Government services, online shopping</a:t>
            </a:r>
          </a:p>
          <a:p>
            <a:pPr>
              <a:buFont typeface="Arial" panose="020B0604020202020204" pitchFamily="34" charset="0"/>
              <a:buChar char="•"/>
            </a:pPr>
            <a:r>
              <a:rPr lang="en-GB" dirty="0"/>
              <a:t>Online safety</a:t>
            </a:r>
          </a:p>
          <a:p>
            <a:pPr>
              <a:buFont typeface="Arial" panose="020B0604020202020204" pitchFamily="34" charset="0"/>
              <a:buChar char="•"/>
            </a:pPr>
            <a:r>
              <a:rPr lang="en-GB" dirty="0"/>
              <a:t>Social and professional communications </a:t>
            </a:r>
          </a:p>
          <a:p>
            <a:endParaRPr lang="en-ZA" dirty="0"/>
          </a:p>
        </p:txBody>
      </p:sp>
    </p:spTree>
    <p:extLst>
      <p:ext uri="{BB962C8B-B14F-4D97-AF65-F5344CB8AC3E}">
        <p14:creationId xmlns:p14="http://schemas.microsoft.com/office/powerpoint/2010/main" val="113303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E7D03-32D8-22BE-8FCA-1E60BD628800}"/>
              </a:ext>
            </a:extLst>
          </p:cNvPr>
          <p:cNvSpPr>
            <a:spLocks noGrp="1"/>
          </p:cNvSpPr>
          <p:nvPr>
            <p:ph idx="1"/>
          </p:nvPr>
        </p:nvSpPr>
        <p:spPr/>
        <p:txBody>
          <a:bodyPr/>
          <a:lstStyle/>
          <a:p>
            <a:r>
              <a:rPr lang="en-GB" b="1" dirty="0"/>
              <a:t>Advanced level				Entrepreneur skills               </a:t>
            </a:r>
            <a:r>
              <a:rPr lang="en-GB" dirty="0"/>
              <a:t>				</a:t>
            </a:r>
          </a:p>
          <a:p>
            <a:pPr>
              <a:buFont typeface="Arial" panose="020B0604020202020204" pitchFamily="34" charset="0"/>
              <a:buChar char="•"/>
            </a:pPr>
            <a:r>
              <a:rPr lang="en-GB" dirty="0"/>
              <a:t> Data analytics 				Financial literacy</a:t>
            </a:r>
          </a:p>
          <a:p>
            <a:pPr>
              <a:buFont typeface="Arial" panose="020B0604020202020204" pitchFamily="34" charset="0"/>
              <a:buChar char="•"/>
            </a:pPr>
            <a:r>
              <a:rPr lang="en-GB" dirty="0"/>
              <a:t> Software Development 			Strategic Planning </a:t>
            </a:r>
          </a:p>
          <a:p>
            <a:pPr>
              <a:buFont typeface="Arial" panose="020B0604020202020204" pitchFamily="34" charset="0"/>
              <a:buChar char="•"/>
            </a:pPr>
            <a:r>
              <a:rPr lang="en-GB" dirty="0"/>
              <a:t> Information network			Sales and marketing </a:t>
            </a:r>
          </a:p>
          <a:p>
            <a:pPr marL="0" indent="0">
              <a:buNone/>
            </a:pPr>
            <a:r>
              <a:rPr lang="en-GB" dirty="0"/>
              <a:t>					Customer service</a:t>
            </a:r>
          </a:p>
          <a:p>
            <a:r>
              <a:rPr lang="en-GB" dirty="0"/>
              <a:t>					Critical thinking and problem solving</a:t>
            </a:r>
          </a:p>
          <a:p>
            <a:endParaRPr lang="en-ZA" dirty="0"/>
          </a:p>
        </p:txBody>
      </p:sp>
    </p:spTree>
    <p:extLst>
      <p:ext uri="{BB962C8B-B14F-4D97-AF65-F5344CB8AC3E}">
        <p14:creationId xmlns:p14="http://schemas.microsoft.com/office/powerpoint/2010/main" val="198703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12EF-ED2A-5F4B-608F-E8445ACDAC39}"/>
              </a:ext>
            </a:extLst>
          </p:cNvPr>
          <p:cNvSpPr>
            <a:spLocks noGrp="1"/>
          </p:cNvSpPr>
          <p:nvPr>
            <p:ph type="title"/>
          </p:nvPr>
        </p:nvSpPr>
        <p:spPr/>
        <p:txBody>
          <a:bodyPr/>
          <a:lstStyle/>
          <a:p>
            <a:r>
              <a:rPr lang="en-GB" dirty="0"/>
              <a:t>		RURAL LIVELIHOOD 				DEVELOPMENT </a:t>
            </a:r>
            <a:endParaRPr lang="en-ZA" dirty="0"/>
          </a:p>
        </p:txBody>
      </p:sp>
      <p:sp>
        <p:nvSpPr>
          <p:cNvPr id="3" name="Content Placeholder 2">
            <a:extLst>
              <a:ext uri="{FF2B5EF4-FFF2-40B4-BE49-F238E27FC236}">
                <a16:creationId xmlns:a16="http://schemas.microsoft.com/office/drawing/2014/main" id="{9AE31FA7-4C9E-2222-881C-495C38D0CEFC}"/>
              </a:ext>
            </a:extLst>
          </p:cNvPr>
          <p:cNvSpPr>
            <a:spLocks noGrp="1"/>
          </p:cNvSpPr>
          <p:nvPr>
            <p:ph idx="1"/>
          </p:nvPr>
        </p:nvSpPr>
        <p:spPr/>
        <p:txBody>
          <a:bodyPr/>
          <a:lstStyle/>
          <a:p>
            <a:r>
              <a:rPr lang="en-GB" dirty="0"/>
              <a:t>We aim to encourage woman and youth who are from underserved and rural communities to share their skills to enable them to obtain an income and sustainable existence and lifestyle</a:t>
            </a:r>
          </a:p>
          <a:p>
            <a:pPr marL="0" indent="0">
              <a:buNone/>
            </a:pPr>
            <a:endParaRPr lang="en-GB" dirty="0"/>
          </a:p>
          <a:p>
            <a:pPr marL="0" indent="0">
              <a:buNone/>
            </a:pPr>
            <a:r>
              <a:rPr lang="en-GB" dirty="0"/>
              <a:t>These skills include (but not limited to: </a:t>
            </a:r>
          </a:p>
          <a:p>
            <a:pPr>
              <a:buFont typeface="Arial" panose="020B0604020202020204" pitchFamily="34" charset="0"/>
              <a:buChar char="•"/>
            </a:pPr>
            <a:r>
              <a:rPr lang="en-GB" dirty="0"/>
              <a:t>Bookkeeping</a:t>
            </a:r>
          </a:p>
          <a:p>
            <a:pPr>
              <a:buFont typeface="Arial" panose="020B0604020202020204" pitchFamily="34" charset="0"/>
              <a:buChar char="•"/>
            </a:pPr>
            <a:r>
              <a:rPr lang="en-GB" dirty="0"/>
              <a:t>Caregiving</a:t>
            </a:r>
          </a:p>
          <a:p>
            <a:pPr>
              <a:buFont typeface="Arial" panose="020B0604020202020204" pitchFamily="34" charset="0"/>
              <a:buChar char="•"/>
            </a:pPr>
            <a:r>
              <a:rPr lang="en-GB" dirty="0"/>
              <a:t>Gardener</a:t>
            </a:r>
          </a:p>
          <a:p>
            <a:pPr>
              <a:buFont typeface="Arial" panose="020B0604020202020204" pitchFamily="34" charset="0"/>
              <a:buChar char="•"/>
            </a:pPr>
            <a:r>
              <a:rPr lang="en-GB" dirty="0"/>
              <a:t>Music </a:t>
            </a:r>
            <a:endParaRPr lang="en-ZA" dirty="0"/>
          </a:p>
        </p:txBody>
      </p:sp>
    </p:spTree>
    <p:extLst>
      <p:ext uri="{BB962C8B-B14F-4D97-AF65-F5344CB8AC3E}">
        <p14:creationId xmlns:p14="http://schemas.microsoft.com/office/powerpoint/2010/main" val="170843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8EC6-7E9E-6F1C-E158-DEB5131E0906}"/>
              </a:ext>
            </a:extLst>
          </p:cNvPr>
          <p:cNvSpPr>
            <a:spLocks noGrp="1"/>
          </p:cNvSpPr>
          <p:nvPr>
            <p:ph type="title"/>
          </p:nvPr>
        </p:nvSpPr>
        <p:spPr/>
        <p:txBody>
          <a:bodyPr/>
          <a:lstStyle/>
          <a:p>
            <a:r>
              <a:rPr lang="en-GB" dirty="0"/>
              <a:t>ECONOMIC EMPOWERMENT </a:t>
            </a:r>
            <a:endParaRPr lang="en-ZA" dirty="0"/>
          </a:p>
        </p:txBody>
      </p:sp>
      <p:sp>
        <p:nvSpPr>
          <p:cNvPr id="3" name="Content Placeholder 2">
            <a:extLst>
              <a:ext uri="{FF2B5EF4-FFF2-40B4-BE49-F238E27FC236}">
                <a16:creationId xmlns:a16="http://schemas.microsoft.com/office/drawing/2014/main" id="{44C60FD1-4DD8-1776-141F-58CF41BDA9E0}"/>
              </a:ext>
            </a:extLst>
          </p:cNvPr>
          <p:cNvSpPr>
            <a:spLocks noGrp="1"/>
          </p:cNvSpPr>
          <p:nvPr>
            <p:ph idx="1"/>
          </p:nvPr>
        </p:nvSpPr>
        <p:spPr/>
        <p:txBody>
          <a:bodyPr/>
          <a:lstStyle/>
          <a:p>
            <a:r>
              <a:rPr lang="en-GB" dirty="0"/>
              <a:t>Investing in women and youth economic empowerment is important to us and as a result, we aim to ensure a direct path towards gender equality, poverty eradication and inclusive economic growth. Women and youth make a great contributions to economies, and more over post Covid-19 where people found themselves being innovative in businesses, on farms, as entrepreneurs or employees. </a:t>
            </a:r>
            <a:endParaRPr lang="en-ZA" dirty="0"/>
          </a:p>
        </p:txBody>
      </p:sp>
    </p:spTree>
    <p:extLst>
      <p:ext uri="{BB962C8B-B14F-4D97-AF65-F5344CB8AC3E}">
        <p14:creationId xmlns:p14="http://schemas.microsoft.com/office/powerpoint/2010/main" val="211505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71F6-9471-F921-4BA0-9A847B0B6D03}"/>
              </a:ext>
            </a:extLst>
          </p:cNvPr>
          <p:cNvSpPr>
            <a:spLocks noGrp="1"/>
          </p:cNvSpPr>
          <p:nvPr>
            <p:ph type="title"/>
          </p:nvPr>
        </p:nvSpPr>
        <p:spPr/>
        <p:txBody>
          <a:bodyPr/>
          <a:lstStyle/>
          <a:p>
            <a:r>
              <a:rPr lang="en-GB" dirty="0"/>
              <a:t>FINANCIAL INCLUSION AND 			EMPOWERMENT </a:t>
            </a:r>
            <a:endParaRPr lang="en-ZA" dirty="0"/>
          </a:p>
        </p:txBody>
      </p:sp>
      <p:sp>
        <p:nvSpPr>
          <p:cNvPr id="3" name="Content Placeholder 2">
            <a:extLst>
              <a:ext uri="{FF2B5EF4-FFF2-40B4-BE49-F238E27FC236}">
                <a16:creationId xmlns:a16="http://schemas.microsoft.com/office/drawing/2014/main" id="{0412D7FB-2B7B-C6A0-D50E-C0C00FCAEA1D}"/>
              </a:ext>
            </a:extLst>
          </p:cNvPr>
          <p:cNvSpPr>
            <a:spLocks noGrp="1"/>
          </p:cNvSpPr>
          <p:nvPr>
            <p:ph idx="1"/>
          </p:nvPr>
        </p:nvSpPr>
        <p:spPr/>
        <p:txBody>
          <a:bodyPr/>
          <a:lstStyle/>
          <a:p>
            <a:pPr>
              <a:buFont typeface="Wingdings" panose="05000000000000000000" pitchFamily="2" charset="2"/>
              <a:buChar char="v"/>
            </a:pPr>
            <a:r>
              <a:rPr lang="en-GB" dirty="0"/>
              <a:t> For us it is important that the woman and youth is empowered in many ways and forms including financially too. “Financial inclusion is the availability and equality of opportunities to access financial services.”</a:t>
            </a:r>
          </a:p>
          <a:p>
            <a:pPr>
              <a:buFont typeface="Wingdings" panose="05000000000000000000" pitchFamily="2" charset="2"/>
              <a:buChar char="v"/>
            </a:pPr>
            <a:r>
              <a:rPr lang="en-GB" dirty="0"/>
              <a:t> We aim for our woman and youth in Africa to have access to appropriate, affordable, and timely financial products and services. This include banking, loan, equity, and insurance products.</a:t>
            </a:r>
          </a:p>
          <a:p>
            <a:endParaRPr lang="en-GB" dirty="0"/>
          </a:p>
          <a:p>
            <a:pPr>
              <a:buFont typeface="Wingdings" panose="05000000000000000000" pitchFamily="2" charset="2"/>
              <a:buChar char="v"/>
            </a:pPr>
            <a:r>
              <a:rPr lang="en-GB" dirty="0"/>
              <a:t> We aim to work with different financial institutions, being sponsors onboard and encourage the woman and youth to be innovative so they can be included in the “masculine world”.</a:t>
            </a:r>
            <a:endParaRPr lang="en-ZA" dirty="0"/>
          </a:p>
        </p:txBody>
      </p:sp>
    </p:spTree>
    <p:extLst>
      <p:ext uri="{BB962C8B-B14F-4D97-AF65-F5344CB8AC3E}">
        <p14:creationId xmlns:p14="http://schemas.microsoft.com/office/powerpoint/2010/main" val="76213231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{90B45CD9-43F4-4DE1-8CC2-6578E71EC1F1}tf56160789_win32</Template>
  <TotalTime>427</TotalTime>
  <Words>591</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Bodoni MT</vt:lpstr>
      <vt:lpstr>Bookman Old Style</vt:lpstr>
      <vt:lpstr>Calibri</vt:lpstr>
      <vt:lpstr>Franklin Gothic Book</vt:lpstr>
      <vt:lpstr>Wingdings</vt:lpstr>
      <vt:lpstr>Custom</vt:lpstr>
      <vt:lpstr>KOMMUNITY KONNECT</vt:lpstr>
      <vt:lpstr>    DATA</vt:lpstr>
      <vt:lpstr>           VISION</vt:lpstr>
      <vt:lpstr>Entrepreneurship and MSME     Development </vt:lpstr>
      <vt:lpstr> SKILLS DEVELOPMENT AND     TRAINING</vt:lpstr>
      <vt:lpstr>PowerPoint Presentation</vt:lpstr>
      <vt:lpstr>  RURAL LIVELIHOOD     DEVELOPMENT </vt:lpstr>
      <vt:lpstr>ECONOMIC EMPOWERMENT </vt:lpstr>
      <vt:lpstr>FINANCIAL INCLUSION AND    EMPOWERMENT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KOMMUNITY KONNECT</dc:title>
  <dc:creator>Linda Moses Hezekiel Mnguni</dc:creator>
  <cp:lastModifiedBy>Linda Moses Hezekiel Mnguni</cp:lastModifiedBy>
  <cp:revision>15</cp:revision>
  <dcterms:created xsi:type="dcterms:W3CDTF">2024-02-04T10:46:13Z</dcterms:created>
  <dcterms:modified xsi:type="dcterms:W3CDTF">2024-02-04T17:53:22Z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