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
      <p:font typeface="Fira Sans Extra Condensed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FiraSansExtraCondensedMedium-bold.fntdata"/><Relationship Id="rId14" Type="http://schemas.openxmlformats.org/officeDocument/2006/relationships/slide" Target="slides/slide8.xml"/><Relationship Id="rId36" Type="http://schemas.openxmlformats.org/officeDocument/2006/relationships/font" Target="fonts/FiraSansExtraCondensedMedium-regular.fntdata"/><Relationship Id="rId17" Type="http://schemas.openxmlformats.org/officeDocument/2006/relationships/slide" Target="slides/slide11.xml"/><Relationship Id="rId39" Type="http://schemas.openxmlformats.org/officeDocument/2006/relationships/font" Target="fonts/FiraSansExtraCondensedMedium-boldItalic.fntdata"/><Relationship Id="rId16" Type="http://schemas.openxmlformats.org/officeDocument/2006/relationships/slide" Target="slides/slide10.xml"/><Relationship Id="rId38" Type="http://schemas.openxmlformats.org/officeDocument/2006/relationships/font" Target="fonts/FiraSansExtraCondensed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lideshare.net/jamserra/data-lake-overview"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bricks.com/blog/2019/08/14/productionizing-machine-learning-with-delta-lake.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61c36b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b61c36bd2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61c36bd2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61c36bd2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https://www.slideshare.net/jamserra/data-lake-overview</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61bfeafb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61bfeafbe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61c36bd2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b61c36bd2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61bfeaf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Koalas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Arrow </a:t>
            </a:r>
            <a:endParaRPr/>
          </a:p>
        </p:txBody>
      </p:sp>
      <p:sp>
        <p:nvSpPr>
          <p:cNvPr id="336" name="Google Shape;336;g2b61bfeaf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61bfeaf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61bfeaf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Interactive queries : it use for real-time spark streaming </a:t>
            </a:r>
            <a:br>
              <a:rPr lang="en"/>
            </a:br>
            <a:r>
              <a:rPr lang="en"/>
              <a:t>Graph processing - a component of graphX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 want you to remember from this slide Spark has a large community support, its polyglot - support multiple languages, work with hadoop supported storage system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61c36bd2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61c36bd2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OLAP : slow query , denormalize data , planning and decision support, data is designed de-normalize , often design with complex queries , use for data mining </a:t>
            </a:r>
            <a:endParaRPr/>
          </a:p>
          <a:p>
            <a:pPr indent="0" lvl="0" marL="0" rtl="0" algn="l">
              <a:spcBef>
                <a:spcPts val="0"/>
              </a:spcBef>
              <a:spcAft>
                <a:spcPts val="0"/>
              </a:spcAft>
              <a:buNone/>
            </a:pPr>
            <a:r>
              <a:rPr lang="en"/>
              <a:t>OLTP: snapshot of on going data, , controlling and running business task , the data source is from Operational Data , highly normalized , short simple queries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b61c36bd2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b61c36bd2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Row oriented works good for oltp workloads while columnar oriented works good for olap process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b61c36bd2e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b61c36bd2e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https://dzone.com/articles/the-data-processing-holy-grail-row-vs-columnar-dat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61c36bd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61c36bd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 : extract it from the operational data</a:t>
            </a:r>
            <a:endParaRPr/>
          </a:p>
          <a:p>
            <a:pPr indent="0" lvl="0" marL="0" rtl="0" algn="l">
              <a:spcBef>
                <a:spcPts val="0"/>
              </a:spcBef>
              <a:spcAft>
                <a:spcPts val="0"/>
              </a:spcAft>
              <a:buNone/>
            </a:pPr>
            <a:r>
              <a:rPr lang="en"/>
              <a:t>Transform : transform it to a format that fit the data warehouse</a:t>
            </a:r>
            <a:endParaRPr/>
          </a:p>
          <a:p>
            <a:pPr indent="0" lvl="0" marL="0" rtl="0" algn="l">
              <a:spcBef>
                <a:spcPts val="0"/>
              </a:spcBef>
              <a:spcAft>
                <a:spcPts val="0"/>
              </a:spcAft>
              <a:buNone/>
            </a:pPr>
            <a:r>
              <a:rPr lang="en"/>
              <a:t>Load : Load to the data warehouse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61bfeafbe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b61bfeafbe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
              <a:t>1/ So what’s happened over the last number of years, as customers have accumulated so much data, a lot of that data lives in different silos. And it’s really hard to do analytics when your data is stuck in different silos. The silos cause multiple problems – the data needed for a given workload may be split across multiple silos and inaccessible;the silos may require different management, security, and authorization approaches, increasing operational cost and risk.</a:t>
            </a:r>
            <a:endParaRPr/>
          </a:p>
          <a:p>
            <a:pPr indent="-298450" lvl="0" marL="457200" rtl="0" algn="l">
              <a:lnSpc>
                <a:spcPct val="100000"/>
              </a:lnSpc>
              <a:spcBef>
                <a:spcPts val="0"/>
              </a:spcBef>
              <a:spcAft>
                <a:spcPts val="0"/>
              </a:spcAft>
              <a:buSzPts val="1100"/>
              <a:buNone/>
            </a:pPr>
            <a:r>
              <a:rPr lang="en"/>
              <a:t>* But customer need more than this, they Customer needs moe than just a place to handle extremely large data sets . </a:t>
            </a:r>
            <a:r>
              <a:rPr lang="en">
                <a:solidFill>
                  <a:schemeClr val="dk1"/>
                </a:solidFill>
              </a:rPr>
              <a:t> they need to be able to run multiple analytics services against their data in order to ensure they have the right tool for the job. , move data between the data lake and the services – in all directions - from the inside out, from the outside in, and around the outside, unified governance across the data and services, to simplify securing, managing, and monitoring access to the data</a:t>
            </a:r>
            <a:endParaRPr>
              <a:solidFill>
                <a:schemeClr val="dk1"/>
              </a:solidFill>
            </a:endParaRPr>
          </a:p>
          <a:p>
            <a:pPr indent="-29845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None/>
            </a:pPr>
            <a:r>
              <a:rPr lang="en"/>
              <a:t>. With a data lake, customers can store all their structured and unstructured data, using the open data format of their choice (like Orc and Parquet) and tag their data in a central, searchable catalog. while </a:t>
            </a:r>
            <a:r>
              <a:rPr lang="en">
                <a:solidFill>
                  <a:schemeClr val="dk1"/>
                </a:solidFill>
              </a:rPr>
              <a:t>they need services that give them low cost without compromising performance or scale</a:t>
            </a:r>
            <a:endParaRPr/>
          </a:p>
          <a:p>
            <a:pPr indent="0" lvl="0" marL="15875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None/>
            </a:pPr>
            <a:r>
              <a:t/>
            </a: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61bfeafbe_0_6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b61bfeafbe_0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61bfeafbe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b61bfeafbe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61bfeafbe_0_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b61bfeafbe_0_7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
              <a:t>Why Data lake </a:t>
            </a:r>
            <a:endParaRPr/>
          </a:p>
          <a:p>
            <a:pPr indent="-298450" lvl="0" marL="457200" rtl="0" algn="l">
              <a:lnSpc>
                <a:spcPct val="100000"/>
              </a:lnSpc>
              <a:spcBef>
                <a:spcPts val="0"/>
              </a:spcBef>
              <a:spcAft>
                <a:spcPts val="0"/>
              </a:spcAft>
              <a:buSzPts val="1100"/>
              <a:buNone/>
            </a:pPr>
            <a:r>
              <a:rPr lang="en"/>
              <a:t>1/Data volumes are increasing at an unprecedented rate, exploding from terabytes to petabytes and sometimes exabytes of data. Traditional on-premises data analytics approaches can’t handle these data volumes because they don’t scale well enough and are too expensive.</a:t>
            </a:r>
            <a:endParaRPr/>
          </a:p>
          <a:p>
            <a:pPr indent="-298450" lvl="0" marL="457200" rtl="0" algn="l">
              <a:lnSpc>
                <a:spcPct val="100000"/>
              </a:lnSpc>
              <a:spcBef>
                <a:spcPts val="0"/>
              </a:spcBef>
              <a:spcAft>
                <a:spcPts val="0"/>
              </a:spcAft>
              <a:buSzPts val="1100"/>
              <a:buNone/>
            </a:pPr>
            <a:r>
              <a:rPr lang="en"/>
              <a:t>2/We hear from companies all the time that they are looking to extract more value from their data but struggle to capture, store, and analyze all the data generated by today’s modern and digital businesses. Data is growing exponentially. It’s coming from new sources, is increasingly diverse, and needs to be securely accessed and analyzed by any number of applications and people. </a:t>
            </a:r>
            <a:endParaRPr/>
          </a:p>
          <a:p>
            <a:pPr indent="-29845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None/>
            </a:pPr>
            <a:r>
              <a:rPr lang="en"/>
              <a:t>Data Lake : Increase speed to which information is curated, added to the platform and access is provided to derive business value. It not only enable to provide a scalable centralized platform for all the data but also enable a unified data governmence for other data team to drive new innovation</a:t>
            </a:r>
            <a:endParaRPr/>
          </a:p>
          <a:p>
            <a:pPr indent="-298450" lvl="0" marL="45720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61bfeafbe_0_7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b61bfeafbe_0_7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lang="en">
                <a:latin typeface="Calibri"/>
                <a:ea typeface="Calibri"/>
                <a:cs typeface="Calibri"/>
                <a:sym typeface="Calibri"/>
              </a:rPr>
              <a:t>Single source of truth : all data is put in a centralized place </a:t>
            </a:r>
            <a:endParaRPr/>
          </a:p>
          <a:p>
            <a:pPr indent="-298450" lvl="0" marL="457200" rtl="0" algn="l">
              <a:lnSpc>
                <a:spcPct val="100000"/>
              </a:lnSpc>
              <a:spcBef>
                <a:spcPts val="0"/>
              </a:spcBef>
              <a:spcAft>
                <a:spcPts val="0"/>
              </a:spcAft>
              <a:buSzPts val="1100"/>
              <a:buNone/>
            </a:pPr>
            <a:r>
              <a:rPr lang="en">
                <a:latin typeface="Calibri"/>
                <a:ea typeface="Calibri"/>
                <a:cs typeface="Calibri"/>
                <a:sym typeface="Calibri"/>
              </a:rPr>
              <a:t>Support different formats : </a:t>
            </a:r>
            <a:r>
              <a:rPr lang="en"/>
              <a:t>we can collect everything , from pictures, videos , json file format, row and columa format , litterally anything and put it in a centralize place. It really help your organization in gather and harness the power of your data and ultilize all data that available</a:t>
            </a:r>
            <a:endParaRPr/>
          </a:p>
          <a:p>
            <a:pPr indent="-298450" lvl="0" marL="457200" rtl="0" algn="l">
              <a:lnSpc>
                <a:spcPct val="100000"/>
              </a:lnSpc>
              <a:spcBef>
                <a:spcPts val="0"/>
              </a:spcBef>
              <a:spcAft>
                <a:spcPts val="0"/>
              </a:spcAft>
              <a:buSzPts val="1100"/>
              <a:buNone/>
            </a:pPr>
            <a:r>
              <a:rPr lang="en">
                <a:latin typeface="Calibri"/>
                <a:ea typeface="Calibri"/>
                <a:cs typeface="Calibri"/>
                <a:sym typeface="Calibri"/>
              </a:rPr>
              <a:t>Low cost storage : nowadays all clouds come with some type of object storage; for example in aws we have s3, azure we have blob storage and gcp we have gcs storage .all of these services are the cheapest to store on cloud, pay as you go and no requirement of upfront investment </a:t>
            </a:r>
            <a:endParaRPr/>
          </a:p>
          <a:p>
            <a:pPr indent="-298450" lvl="0" marL="457200" rtl="0" algn="l">
              <a:lnSpc>
                <a:spcPct val="100000"/>
              </a:lnSpc>
              <a:spcBef>
                <a:spcPts val="0"/>
              </a:spcBef>
              <a:spcAft>
                <a:spcPts val="0"/>
              </a:spcAft>
              <a:buSzPts val="1100"/>
              <a:buNone/>
            </a:pPr>
            <a:r>
              <a:rPr lang="en">
                <a:latin typeface="Calibri"/>
                <a:ea typeface="Calibri"/>
                <a:cs typeface="Calibri"/>
                <a:sym typeface="Calibri"/>
              </a:rPr>
              <a:t>Decoupling storage and compute : This is a very important concept in cloud . The component for storage is not linked to the component for compute so you can scale   each component as required</a:t>
            </a:r>
            <a:endParaRPr/>
          </a:p>
          <a:p>
            <a:pPr indent="-298450" lvl="0" marL="457200" rtl="0" algn="l">
              <a:lnSpc>
                <a:spcPct val="100000"/>
              </a:lnSpc>
              <a:spcBef>
                <a:spcPts val="0"/>
              </a:spcBef>
              <a:spcAft>
                <a:spcPts val="0"/>
              </a:spcAft>
              <a:buSzPts val="1100"/>
              <a:buNone/>
            </a:pPr>
            <a:r>
              <a:rPr lang="en">
                <a:latin typeface="Calibri"/>
                <a:ea typeface="Calibri"/>
                <a:cs typeface="Calibri"/>
                <a:sym typeface="Calibri"/>
              </a:rPr>
              <a:t>Fast ingestion and consumption because we don't need to force it into a specific schema </a:t>
            </a:r>
            <a:endParaRPr/>
          </a:p>
          <a:p>
            <a:pPr indent="-298450" lvl="0" marL="457200" rtl="0" algn="l">
              <a:lnSpc>
                <a:spcPct val="100000"/>
              </a:lnSpc>
              <a:spcBef>
                <a:spcPts val="0"/>
              </a:spcBef>
              <a:spcAft>
                <a:spcPts val="0"/>
              </a:spcAft>
              <a:buSzPts val="1100"/>
              <a:buNone/>
            </a:pPr>
            <a:r>
              <a:t/>
            </a:r>
            <a:endParaRPr>
              <a:latin typeface="Calibri"/>
              <a:ea typeface="Calibri"/>
              <a:cs typeface="Calibri"/>
              <a:sym typeface="Calibri"/>
            </a:endParaRPr>
          </a:p>
          <a:p>
            <a:pPr indent="-298450" lvl="0" marL="457200" rtl="0" algn="l">
              <a:lnSpc>
                <a:spcPct val="100000"/>
              </a:lnSpc>
              <a:spcBef>
                <a:spcPts val="0"/>
              </a:spcBef>
              <a:spcAft>
                <a:spcPts val="0"/>
              </a:spcAft>
              <a:buSzPts val="1100"/>
              <a:buNone/>
            </a:pPr>
            <a:r>
              <a:rPr lang="en">
                <a:latin typeface="Calibri"/>
                <a:ea typeface="Calibri"/>
                <a:cs typeface="Calibri"/>
                <a:sym typeface="Calibri"/>
              </a:rPr>
              <a:t>Schema on read : data lake enable adhoc analysis by enable schema on read not on write, this way you can apply multiple analytics and processing framework to the same data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61bfeafb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61bfeafb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61c36bd2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61c36bd2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https://databricks.com/blog/2019/08/14/productionizing-machine-learning-with-delta-lake.html</a:t>
            </a:r>
            <a:br>
              <a:rPr lang="en"/>
            </a:br>
            <a:r>
              <a:rPr lang="en"/>
              <a:t>Gold : </a:t>
            </a:r>
            <a:r>
              <a:rPr lang="en" sz="1800">
                <a:solidFill>
                  <a:srgbClr val="333333"/>
                </a:solidFill>
                <a:highlight>
                  <a:srgbClr val="FFFFFF"/>
                </a:highlight>
              </a:rPr>
              <a:t>Schema Enforcement</a:t>
            </a:r>
            <a:endParaRPr sz="180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300">
                <a:solidFill>
                  <a:srgbClr val="333333"/>
                </a:solidFill>
                <a:highlight>
                  <a:srgbClr val="FFFFFF"/>
                </a:highlight>
              </a:rPr>
              <a:t>Delta Lake Silver table by enforcing our schema. Schema enforcement is an important feature for data scientists and engineers because it ensures that we are able to keep our tables immaculately clean and tidy. </a:t>
            </a:r>
            <a:endParaRPr sz="1300">
              <a:solidFill>
                <a:srgbClr val="333333"/>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hyperlink" Target="https://cloud.google.com/solutions/architecture/optimized-large-scale-analytics-ingestion" TargetMode="External"/><Relationship Id="rId6" Type="http://schemas.openxmlformats.org/officeDocument/2006/relationships/image" Target="../media/image11.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8.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000">
                <a:latin typeface="Lato"/>
                <a:ea typeface="Lato"/>
                <a:cs typeface="Lato"/>
                <a:sym typeface="Lato"/>
              </a:rPr>
              <a:t>BASIC DATA ENGINEER KNOWLEDGE</a:t>
            </a:r>
            <a:endParaRPr sz="4800"/>
          </a:p>
        </p:txBody>
      </p:sp>
      <p:sp>
        <p:nvSpPr>
          <p:cNvPr id="180" name="Google Shape;180;p25"/>
          <p:cNvSpPr txBox="1"/>
          <p:nvPr>
            <p:ph idx="1" type="body"/>
          </p:nvPr>
        </p:nvSpPr>
        <p:spPr>
          <a:xfrm>
            <a:off x="1362000" y="1116150"/>
            <a:ext cx="7038900" cy="3760800"/>
          </a:xfrm>
          <a:prstGeom prst="rect">
            <a:avLst/>
          </a:prstGeom>
          <a:noFill/>
          <a:ln>
            <a:noFill/>
          </a:ln>
        </p:spPr>
        <p:txBody>
          <a:bodyPr anchorCtr="0" anchor="t" bIns="91425" lIns="91425" spcFirstLastPara="1" rIns="91425" wrap="square" tIns="91425">
            <a:normAutofit fontScale="85000" lnSpcReduction="20000"/>
          </a:bodyPr>
          <a:lstStyle/>
          <a:p>
            <a:pPr indent="-331152" lvl="0" marL="457200" rtl="0" algn="l">
              <a:lnSpc>
                <a:spcPct val="115000"/>
              </a:lnSpc>
              <a:spcBef>
                <a:spcPts val="0"/>
              </a:spcBef>
              <a:spcAft>
                <a:spcPts val="0"/>
              </a:spcAft>
              <a:buSzPct val="100000"/>
              <a:buChar char="●"/>
            </a:pPr>
            <a:r>
              <a:rPr lang="en" sz="1900"/>
              <a:t>DATA STORAGE : DATA WAREHOUSE, DATA LAKE, DATA MESH, OLTP VS OLAP</a:t>
            </a:r>
            <a:endParaRPr sz="1900"/>
          </a:p>
          <a:p>
            <a:pPr indent="-331152" lvl="0" marL="457200" rtl="0" algn="l">
              <a:lnSpc>
                <a:spcPct val="115000"/>
              </a:lnSpc>
              <a:spcBef>
                <a:spcPts val="0"/>
              </a:spcBef>
              <a:spcAft>
                <a:spcPts val="0"/>
              </a:spcAft>
              <a:buSzPct val="100000"/>
              <a:buChar char="●"/>
            </a:pPr>
            <a:r>
              <a:rPr lang="en" sz="1900"/>
              <a:t>ETL VS ELT</a:t>
            </a:r>
            <a:endParaRPr sz="1900"/>
          </a:p>
          <a:p>
            <a:pPr indent="-331152" lvl="0" marL="457200" rtl="0" algn="l">
              <a:spcBef>
                <a:spcPts val="0"/>
              </a:spcBef>
              <a:spcAft>
                <a:spcPts val="0"/>
              </a:spcAft>
              <a:buSzPct val="100000"/>
              <a:buChar char="●"/>
            </a:pPr>
            <a:r>
              <a:rPr lang="en" sz="1900"/>
              <a:t>ACID VS BASE</a:t>
            </a:r>
            <a:endParaRPr sz="1900"/>
          </a:p>
          <a:p>
            <a:pPr indent="-331152" lvl="0" marL="457200" rtl="0" algn="l">
              <a:lnSpc>
                <a:spcPct val="115000"/>
              </a:lnSpc>
              <a:spcBef>
                <a:spcPts val="0"/>
              </a:spcBef>
              <a:spcAft>
                <a:spcPts val="0"/>
              </a:spcAft>
              <a:buSzPct val="100000"/>
              <a:buChar char="●"/>
            </a:pPr>
            <a:r>
              <a:rPr lang="en" sz="1900"/>
              <a:t>STRUCTURE VS UNSTRUCTURED DATA</a:t>
            </a:r>
            <a:endParaRPr sz="1900"/>
          </a:p>
          <a:p>
            <a:pPr indent="-331152" lvl="0" marL="457200" rtl="0" algn="l">
              <a:lnSpc>
                <a:spcPct val="115000"/>
              </a:lnSpc>
              <a:spcBef>
                <a:spcPts val="0"/>
              </a:spcBef>
              <a:spcAft>
                <a:spcPts val="0"/>
              </a:spcAft>
              <a:buSzPct val="100000"/>
              <a:buChar char="●"/>
            </a:pPr>
            <a:r>
              <a:rPr lang="en" sz="1900"/>
              <a:t>ROW VS COLUMN ORIENTED </a:t>
            </a:r>
            <a:endParaRPr sz="1900"/>
          </a:p>
          <a:p>
            <a:pPr indent="-331152" lvl="0" marL="457200" rtl="0" algn="l">
              <a:spcBef>
                <a:spcPts val="0"/>
              </a:spcBef>
              <a:spcAft>
                <a:spcPts val="0"/>
              </a:spcAft>
              <a:buSzPct val="100000"/>
              <a:buChar char="●"/>
            </a:pPr>
            <a:r>
              <a:rPr lang="en" sz="1900"/>
              <a:t>CACHE</a:t>
            </a:r>
            <a:endParaRPr sz="1900"/>
          </a:p>
          <a:p>
            <a:pPr indent="-331152" lvl="0" marL="457200" rtl="0" algn="l">
              <a:lnSpc>
                <a:spcPct val="115000"/>
              </a:lnSpc>
              <a:spcBef>
                <a:spcPts val="0"/>
              </a:spcBef>
              <a:spcAft>
                <a:spcPts val="0"/>
              </a:spcAft>
              <a:buSzPct val="100000"/>
              <a:buChar char="●"/>
            </a:pPr>
            <a:r>
              <a:rPr lang="en" sz="1900"/>
              <a:t>FUNDAMENTAL OF DISTRIBUTED DATASTORE</a:t>
            </a:r>
            <a:endParaRPr sz="1900"/>
          </a:p>
          <a:p>
            <a:pPr indent="-331152" lvl="0" marL="457200" rtl="0" algn="l">
              <a:lnSpc>
                <a:spcPct val="115000"/>
              </a:lnSpc>
              <a:spcBef>
                <a:spcPts val="0"/>
              </a:spcBef>
              <a:spcAft>
                <a:spcPts val="0"/>
              </a:spcAft>
              <a:buSzPct val="100000"/>
              <a:buChar char="●"/>
            </a:pPr>
            <a:r>
              <a:rPr lang="en" sz="1900"/>
              <a:t>SPARK</a:t>
            </a:r>
            <a:endParaRPr sz="1900"/>
          </a:p>
          <a:p>
            <a:pPr indent="-331152" lvl="0" marL="457200" rtl="0" algn="l">
              <a:lnSpc>
                <a:spcPct val="115000"/>
              </a:lnSpc>
              <a:spcBef>
                <a:spcPts val="0"/>
              </a:spcBef>
              <a:spcAft>
                <a:spcPts val="0"/>
              </a:spcAft>
              <a:buSzPct val="100000"/>
              <a:buChar char="●"/>
            </a:pPr>
            <a:r>
              <a:rPr lang="en" sz="1900"/>
              <a:t>SHARDING VS PARTITIONING </a:t>
            </a:r>
            <a:endParaRPr sz="1900"/>
          </a:p>
          <a:p>
            <a:pPr indent="0" lvl="0" marL="457200" rtl="0" algn="l">
              <a:lnSpc>
                <a:spcPct val="115000"/>
              </a:lnSpc>
              <a:spcBef>
                <a:spcPts val="0"/>
              </a:spcBef>
              <a:spcAft>
                <a:spcPts val="0"/>
              </a:spcAft>
              <a:buNone/>
            </a:pPr>
            <a:r>
              <a:t/>
            </a:r>
            <a:endParaRPr sz="1900"/>
          </a:p>
          <a:p>
            <a:pPr indent="0" lvl="0" marL="457200" rtl="0" algn="l">
              <a:lnSpc>
                <a:spcPct val="115000"/>
              </a:lnSpc>
              <a:spcBef>
                <a:spcPts val="0"/>
              </a:spcBef>
              <a:spcAft>
                <a:spcPts val="0"/>
              </a:spcAft>
              <a:buNone/>
            </a:pPr>
            <a:r>
              <a:t/>
            </a:r>
            <a:endParaRPr sz="1900"/>
          </a:p>
          <a:p>
            <a:pPr indent="0" lvl="0" marL="457200" rtl="0" algn="l">
              <a:lnSpc>
                <a:spcPct val="115000"/>
              </a:lnSpc>
              <a:spcBef>
                <a:spcPts val="0"/>
              </a:spcBef>
              <a:spcAft>
                <a:spcPts val="0"/>
              </a:spcAft>
              <a:buNone/>
            </a:pPr>
            <a:r>
              <a:t/>
            </a:r>
            <a:endParaRPr sz="1900"/>
          </a:p>
          <a:p>
            <a:pPr indent="0" lvl="0" marL="457200" rtl="0" algn="l">
              <a:lnSpc>
                <a:spcPct val="115000"/>
              </a:lnSpc>
              <a:spcBef>
                <a:spcPts val="1600"/>
              </a:spcBef>
              <a:spcAft>
                <a:spcPts val="1600"/>
              </a:spcAft>
              <a:buSzPct val="68421"/>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r>
              <a:rPr lang="en"/>
              <a:t>Data Lake layers </a:t>
            </a:r>
            <a:endParaRPr/>
          </a:p>
        </p:txBody>
      </p:sp>
      <p:sp>
        <p:nvSpPr>
          <p:cNvPr id="319" name="Google Shape;3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34"/>
          <p:cNvPicPr preferRelativeResize="0"/>
          <p:nvPr/>
        </p:nvPicPr>
        <p:blipFill>
          <a:blip r:embed="rId3">
            <a:alphaModFix/>
          </a:blip>
          <a:stretch>
            <a:fillRect/>
          </a:stretch>
        </p:blipFill>
        <p:spPr>
          <a:xfrm>
            <a:off x="408626" y="1017725"/>
            <a:ext cx="7401050" cy="400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6" name="Google Shape;326;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35"/>
          <p:cNvPicPr preferRelativeResize="0"/>
          <p:nvPr/>
        </p:nvPicPr>
        <p:blipFill>
          <a:blip r:embed="rId3">
            <a:alphaModFix/>
          </a:blip>
          <a:stretch>
            <a:fillRect/>
          </a:stretch>
        </p:blipFill>
        <p:spPr>
          <a:xfrm>
            <a:off x="200025" y="233363"/>
            <a:ext cx="8743950" cy="46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000">
                <a:latin typeface="Lato"/>
                <a:ea typeface="Lato"/>
                <a:cs typeface="Lato"/>
                <a:sym typeface="Lato"/>
              </a:rPr>
              <a:t>INTRO TO BIG DATA PROCESSING TECHNOLOGIES </a:t>
            </a:r>
            <a:endParaRPr/>
          </a:p>
        </p:txBody>
      </p:sp>
      <p:pic>
        <p:nvPicPr>
          <p:cNvPr id="333" name="Google Shape;333;p36"/>
          <p:cNvPicPr preferRelativeResize="0"/>
          <p:nvPr/>
        </p:nvPicPr>
        <p:blipFill>
          <a:blip r:embed="rId3">
            <a:alphaModFix/>
          </a:blip>
          <a:stretch>
            <a:fillRect/>
          </a:stretch>
        </p:blipFill>
        <p:spPr>
          <a:xfrm>
            <a:off x="513850" y="1176637"/>
            <a:ext cx="7939650" cy="320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000">
                <a:latin typeface="Lato"/>
                <a:ea typeface="Lato"/>
                <a:cs typeface="Lato"/>
                <a:sym typeface="Lato"/>
              </a:rPr>
              <a:t>INTRO TO SPARK</a:t>
            </a:r>
            <a:endParaRPr/>
          </a:p>
        </p:txBody>
      </p:sp>
      <p:sp>
        <p:nvSpPr>
          <p:cNvPr id="339" name="Google Shape;339;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300"/>
              <a:buNone/>
            </a:pPr>
            <a:r>
              <a:t/>
            </a:r>
            <a:endParaRPr/>
          </a:p>
        </p:txBody>
      </p:sp>
      <p:pic>
        <p:nvPicPr>
          <p:cNvPr id="340" name="Google Shape;340;p37"/>
          <p:cNvPicPr preferRelativeResize="0"/>
          <p:nvPr/>
        </p:nvPicPr>
        <p:blipFill>
          <a:blip r:embed="rId3">
            <a:alphaModFix/>
          </a:blip>
          <a:stretch>
            <a:fillRect/>
          </a:stretch>
        </p:blipFill>
        <p:spPr>
          <a:xfrm>
            <a:off x="1108500" y="1126525"/>
            <a:ext cx="7639050" cy="366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000">
                <a:latin typeface="Lato"/>
                <a:ea typeface="Lato"/>
                <a:cs typeface="Lato"/>
                <a:sym typeface="Lato"/>
              </a:rPr>
              <a:t>INTRO TO SPARK</a:t>
            </a:r>
            <a:endParaRPr/>
          </a:p>
          <a:p>
            <a:pPr indent="0" lvl="0" marL="0" rtl="0" algn="l">
              <a:spcBef>
                <a:spcPts val="0"/>
              </a:spcBef>
              <a:spcAft>
                <a:spcPts val="0"/>
              </a:spcAft>
              <a:buNone/>
            </a:pPr>
            <a:r>
              <a:t/>
            </a:r>
            <a:endParaRPr/>
          </a:p>
        </p:txBody>
      </p:sp>
      <p:sp>
        <p:nvSpPr>
          <p:cNvPr id="346" name="Google Shape;346;p38"/>
          <p:cNvSpPr txBox="1"/>
          <p:nvPr>
            <p:ph idx="1" type="body"/>
          </p:nvPr>
        </p:nvSpPr>
        <p:spPr>
          <a:xfrm>
            <a:off x="406625" y="964150"/>
            <a:ext cx="8098800" cy="3735000"/>
          </a:xfrm>
          <a:prstGeom prst="rect">
            <a:avLst/>
          </a:prstGeom>
        </p:spPr>
        <p:txBody>
          <a:bodyPr anchorCtr="0" anchor="t" bIns="91425" lIns="91425" spcFirstLastPara="1" rIns="91425" wrap="square" tIns="91425">
            <a:normAutofit fontScale="55000" lnSpcReduction="20000"/>
          </a:bodyPr>
          <a:lstStyle/>
          <a:p>
            <a:pPr indent="-313980" lvl="0" marL="457200" rtl="0" algn="l">
              <a:spcBef>
                <a:spcPts val="0"/>
              </a:spcBef>
              <a:spcAft>
                <a:spcPts val="0"/>
              </a:spcAft>
              <a:buSzPct val="100000"/>
              <a:buChar char="●"/>
            </a:pPr>
            <a:r>
              <a:rPr lang="en" sz="2444"/>
              <a:t>WHAT IS SPARK ?</a:t>
            </a:r>
            <a:endParaRPr sz="2444"/>
          </a:p>
          <a:p>
            <a:pPr indent="-313980" lvl="0" marL="914400" rtl="0" algn="l">
              <a:spcBef>
                <a:spcPts val="0"/>
              </a:spcBef>
              <a:spcAft>
                <a:spcPts val="0"/>
              </a:spcAft>
              <a:buSzPct val="100000"/>
              <a:buChar char="●"/>
            </a:pPr>
            <a:r>
              <a:rPr lang="en" sz="2444"/>
              <a:t>Fast, expressive cluster computing system , compatible with Apache Hadoop</a:t>
            </a:r>
            <a:endParaRPr sz="2444"/>
          </a:p>
          <a:p>
            <a:pPr indent="-300010" lvl="1" marL="1371600" rtl="0" algn="l">
              <a:spcBef>
                <a:spcPts val="0"/>
              </a:spcBef>
              <a:spcAft>
                <a:spcPts val="0"/>
              </a:spcAft>
              <a:buSzPct val="100000"/>
              <a:buChar char="○"/>
            </a:pPr>
            <a:r>
              <a:rPr lang="en" sz="2044"/>
              <a:t>Works with any Hadoop-supported storage system (HDFS, S3, Avro, …)</a:t>
            </a:r>
            <a:endParaRPr sz="2044"/>
          </a:p>
          <a:p>
            <a:pPr indent="-313980" lvl="0" marL="914400" rtl="0" algn="l">
              <a:spcBef>
                <a:spcPts val="0"/>
              </a:spcBef>
              <a:spcAft>
                <a:spcPts val="0"/>
              </a:spcAft>
              <a:buSzPct val="100000"/>
              <a:buChar char="●"/>
            </a:pPr>
            <a:r>
              <a:rPr lang="en" sz="2444"/>
              <a:t>Improves efficiency through:</a:t>
            </a:r>
            <a:endParaRPr sz="2444"/>
          </a:p>
          <a:p>
            <a:pPr indent="-300010" lvl="1" marL="1371600" rtl="0" algn="l">
              <a:spcBef>
                <a:spcPts val="0"/>
              </a:spcBef>
              <a:spcAft>
                <a:spcPts val="0"/>
              </a:spcAft>
              <a:buSzPct val="100000"/>
              <a:buChar char="○"/>
            </a:pPr>
            <a:r>
              <a:rPr lang="en" sz="2044"/>
              <a:t>In-memory computing primitives</a:t>
            </a:r>
            <a:endParaRPr sz="2044"/>
          </a:p>
          <a:p>
            <a:pPr indent="-300010" lvl="1" marL="1371600" rtl="0" algn="l">
              <a:spcBef>
                <a:spcPts val="0"/>
              </a:spcBef>
              <a:spcAft>
                <a:spcPts val="0"/>
              </a:spcAft>
              <a:buSzPct val="100000"/>
              <a:buChar char="○"/>
            </a:pPr>
            <a:r>
              <a:rPr lang="en" sz="2044"/>
              <a:t>General computation graphs</a:t>
            </a:r>
            <a:endParaRPr sz="2044"/>
          </a:p>
          <a:p>
            <a:pPr indent="-313980" lvl="0" marL="914400" rtl="0" algn="l">
              <a:spcBef>
                <a:spcPts val="0"/>
              </a:spcBef>
              <a:spcAft>
                <a:spcPts val="0"/>
              </a:spcAft>
              <a:buSzPct val="100000"/>
              <a:buChar char="●"/>
            </a:pPr>
            <a:r>
              <a:rPr lang="en" sz="2444"/>
              <a:t>Improves usability through:</a:t>
            </a:r>
            <a:endParaRPr sz="2444"/>
          </a:p>
          <a:p>
            <a:pPr indent="-300010" lvl="1" marL="1371600" rtl="0" algn="l">
              <a:spcBef>
                <a:spcPts val="0"/>
              </a:spcBef>
              <a:spcAft>
                <a:spcPts val="0"/>
              </a:spcAft>
              <a:buSzPct val="100000"/>
              <a:buChar char="○"/>
            </a:pPr>
            <a:r>
              <a:rPr lang="en" sz="2044"/>
              <a:t>Rich APIs in Java, Scala, Python</a:t>
            </a:r>
            <a:endParaRPr sz="2044"/>
          </a:p>
          <a:p>
            <a:pPr indent="-300010" lvl="1" marL="1371600" rtl="0" algn="l">
              <a:spcBef>
                <a:spcPts val="0"/>
              </a:spcBef>
              <a:spcAft>
                <a:spcPts val="0"/>
              </a:spcAft>
              <a:buSzPct val="100000"/>
              <a:buChar char="○"/>
            </a:pPr>
            <a:r>
              <a:rPr lang="en" sz="2044"/>
              <a:t>Interactive shell in Scala ( run on Java VM)  and Python</a:t>
            </a:r>
            <a:endParaRPr sz="2676"/>
          </a:p>
          <a:p>
            <a:pPr indent="0" lvl="0" marL="0" rtl="0" algn="l">
              <a:spcBef>
                <a:spcPts val="1200"/>
              </a:spcBef>
              <a:spcAft>
                <a:spcPts val="0"/>
              </a:spcAft>
              <a:buNone/>
            </a:pPr>
            <a:r>
              <a:t/>
            </a:r>
            <a:endParaRPr sz="2444"/>
          </a:p>
          <a:p>
            <a:pPr indent="-313980" lvl="0" marL="457200" rtl="0" algn="l">
              <a:spcBef>
                <a:spcPts val="1200"/>
              </a:spcBef>
              <a:spcAft>
                <a:spcPts val="0"/>
              </a:spcAft>
              <a:buSzPct val="100000"/>
              <a:buChar char="●"/>
            </a:pPr>
            <a:r>
              <a:rPr lang="en" sz="2444"/>
              <a:t>WHY SPARK ?</a:t>
            </a:r>
            <a:endParaRPr sz="2444"/>
          </a:p>
          <a:p>
            <a:pPr indent="-300010" lvl="1" marL="914400" rtl="0" algn="l">
              <a:spcBef>
                <a:spcPts val="0"/>
              </a:spcBef>
              <a:spcAft>
                <a:spcPts val="0"/>
              </a:spcAft>
              <a:buSzPct val="100000"/>
              <a:buChar char="○"/>
            </a:pPr>
            <a:r>
              <a:rPr lang="en" sz="2044"/>
              <a:t>When it comes to Big Data, it is much faster and easier than Hadoop or MapReduce to use due to its rich APIs</a:t>
            </a:r>
            <a:endParaRPr sz="2044"/>
          </a:p>
          <a:p>
            <a:pPr indent="-300010" lvl="1" marL="914400" rtl="0" algn="l">
              <a:spcBef>
                <a:spcPts val="0"/>
              </a:spcBef>
              <a:spcAft>
                <a:spcPts val="0"/>
              </a:spcAft>
              <a:buSzPct val="100000"/>
              <a:buChar char="○"/>
            </a:pPr>
            <a:r>
              <a:rPr lang="en" sz="2044"/>
              <a:t>Large community support</a:t>
            </a:r>
            <a:endParaRPr sz="2044"/>
          </a:p>
          <a:p>
            <a:pPr indent="-300010" lvl="1" marL="914400" rtl="0" algn="l">
              <a:spcBef>
                <a:spcPts val="0"/>
              </a:spcBef>
              <a:spcAft>
                <a:spcPts val="0"/>
              </a:spcAft>
              <a:buSzPct val="100000"/>
              <a:buChar char="○"/>
            </a:pPr>
            <a:r>
              <a:rPr lang="en" sz="2044"/>
              <a:t>Goes far beyond batch applications to support a variety of workloads</a:t>
            </a:r>
            <a:endParaRPr sz="2044"/>
          </a:p>
          <a:p>
            <a:pPr indent="-300010" lvl="2" marL="1371600" rtl="0" algn="l">
              <a:spcBef>
                <a:spcPts val="0"/>
              </a:spcBef>
              <a:spcAft>
                <a:spcPts val="0"/>
              </a:spcAft>
              <a:buSzPct val="100000"/>
              <a:buChar char="■"/>
            </a:pPr>
            <a:r>
              <a:rPr lang="en" sz="2044"/>
              <a:t>Including interactive queries , streaming , machine learning and graph processing </a:t>
            </a:r>
            <a:endParaRPr sz="2044"/>
          </a:p>
          <a:p>
            <a:pPr indent="0" lvl="0" marL="914400" rtl="0" algn="l">
              <a:spcBef>
                <a:spcPts val="1200"/>
              </a:spcBef>
              <a:spcAft>
                <a:spcPts val="0"/>
              </a:spcAft>
              <a:buNone/>
            </a:pPr>
            <a:r>
              <a:t/>
            </a:r>
            <a:endParaRPr/>
          </a:p>
          <a:p>
            <a:pPr indent="0" lvl="0" marL="9144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OLAP VS OLTP </a:t>
            </a:r>
            <a:endParaRPr/>
          </a:p>
        </p:txBody>
      </p:sp>
      <p:sp>
        <p:nvSpPr>
          <p:cNvPr id="352" name="Google Shape;352;p39"/>
          <p:cNvSpPr txBox="1"/>
          <p:nvPr>
            <p:ph idx="1" type="body"/>
          </p:nvPr>
        </p:nvSpPr>
        <p:spPr>
          <a:xfrm>
            <a:off x="1297500" y="4376350"/>
            <a:ext cx="7038900" cy="629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Vocab: OLTP , OLAP , normalize : used to remove redundant data from the database, denormalize : used to combine multiple table data into one</a:t>
            </a:r>
            <a:endParaRPr/>
          </a:p>
        </p:txBody>
      </p:sp>
      <p:pic>
        <p:nvPicPr>
          <p:cNvPr id="353" name="Google Shape;353;p39"/>
          <p:cNvPicPr preferRelativeResize="0"/>
          <p:nvPr/>
        </p:nvPicPr>
        <p:blipFill>
          <a:blip r:embed="rId3">
            <a:alphaModFix/>
          </a:blip>
          <a:stretch>
            <a:fillRect/>
          </a:stretch>
        </p:blipFill>
        <p:spPr>
          <a:xfrm>
            <a:off x="747650" y="1567550"/>
            <a:ext cx="8138600" cy="2549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7" name="Shape 357"/>
        <p:cNvGrpSpPr/>
        <p:nvPr/>
      </p:nvGrpSpPr>
      <p:grpSpPr>
        <a:xfrm>
          <a:off x="0" y="0"/>
          <a:ext cx="0" cy="0"/>
          <a:chOff x="0" y="0"/>
          <a:chExt cx="0" cy="0"/>
        </a:xfrm>
      </p:grpSpPr>
      <p:sp>
        <p:nvSpPr>
          <p:cNvPr id="358" name="Google Shape;3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Row vs. Columnar oriented </a:t>
            </a:r>
            <a:endParaRPr/>
          </a:p>
        </p:txBody>
      </p:sp>
      <p:sp>
        <p:nvSpPr>
          <p:cNvPr id="359" name="Google Shape;35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40"/>
          <p:cNvPicPr preferRelativeResize="0"/>
          <p:nvPr/>
        </p:nvPicPr>
        <p:blipFill>
          <a:blip r:embed="rId3">
            <a:alphaModFix/>
          </a:blip>
          <a:stretch>
            <a:fillRect/>
          </a:stretch>
        </p:blipFill>
        <p:spPr>
          <a:xfrm>
            <a:off x="1297500" y="1116575"/>
            <a:ext cx="7353025" cy="344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Row vs. Columnar oriented </a:t>
            </a:r>
            <a:endParaRPr/>
          </a:p>
          <a:p>
            <a:pPr indent="0" lvl="0" marL="0" rtl="0" algn="l">
              <a:spcBef>
                <a:spcPts val="0"/>
              </a:spcBef>
              <a:spcAft>
                <a:spcPts val="0"/>
              </a:spcAft>
              <a:buNone/>
            </a:pPr>
            <a:r>
              <a:t/>
            </a:r>
            <a:endParaRPr/>
          </a:p>
        </p:txBody>
      </p:sp>
      <p:sp>
        <p:nvSpPr>
          <p:cNvPr id="366" name="Google Shape;36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41"/>
          <p:cNvPicPr preferRelativeResize="0"/>
          <p:nvPr/>
        </p:nvPicPr>
        <p:blipFill>
          <a:blip r:embed="rId3">
            <a:alphaModFix/>
          </a:blip>
          <a:stretch>
            <a:fillRect/>
          </a:stretch>
        </p:blipFill>
        <p:spPr>
          <a:xfrm>
            <a:off x="0" y="930768"/>
            <a:ext cx="9144001" cy="43251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WAREHOUSE</a:t>
            </a:r>
            <a:endParaRPr/>
          </a:p>
        </p:txBody>
      </p:sp>
      <p:sp>
        <p:nvSpPr>
          <p:cNvPr id="186" name="Google Shape;186;p26"/>
          <p:cNvSpPr txBox="1"/>
          <p:nvPr>
            <p:ph idx="1" type="body"/>
          </p:nvPr>
        </p:nvSpPr>
        <p:spPr>
          <a:xfrm>
            <a:off x="1297500" y="941700"/>
            <a:ext cx="7038900" cy="684300"/>
          </a:xfrm>
          <a:prstGeom prst="rect">
            <a:avLst/>
          </a:prstGeom>
        </p:spPr>
        <p:txBody>
          <a:bodyPr anchorCtr="0" anchor="t" bIns="91425" lIns="91425" spcFirstLastPara="1" rIns="91425" wrap="square" tIns="91425">
            <a:normAutofit fontScale="25000" lnSpcReduction="20000"/>
          </a:bodyPr>
          <a:lstStyle/>
          <a:p>
            <a:pPr indent="-257175" lvl="0" marL="457200" rtl="0" algn="l">
              <a:spcBef>
                <a:spcPts val="0"/>
              </a:spcBef>
              <a:spcAft>
                <a:spcPts val="0"/>
              </a:spcAft>
              <a:buSzPct val="100000"/>
              <a:buChar char="●"/>
            </a:pPr>
            <a:r>
              <a:rPr lang="en"/>
              <a:t>What is data warehouse ?- it is a storage for operational data that is consolidated and available for processing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87" name="Google Shape;187;p26"/>
          <p:cNvPicPr preferRelativeResize="0"/>
          <p:nvPr/>
        </p:nvPicPr>
        <p:blipFill>
          <a:blip r:embed="rId3">
            <a:alphaModFix/>
          </a:blip>
          <a:stretch>
            <a:fillRect/>
          </a:stretch>
        </p:blipFill>
        <p:spPr>
          <a:xfrm>
            <a:off x="0" y="1539804"/>
            <a:ext cx="9143999" cy="20638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Moving from Traditional Data approach</a:t>
            </a:r>
            <a:endParaRPr/>
          </a:p>
        </p:txBody>
      </p:sp>
      <p:pic>
        <p:nvPicPr>
          <p:cNvPr descr="Diagram&#10;&#10;Description automatically generated" id="193" name="Google Shape;193;p27"/>
          <p:cNvPicPr preferRelativeResize="0"/>
          <p:nvPr/>
        </p:nvPicPr>
        <p:blipFill rotWithShape="1">
          <a:blip r:embed="rId3">
            <a:alphaModFix/>
          </a:blip>
          <a:srcRect b="3577" l="0" r="0" t="0"/>
          <a:stretch/>
        </p:blipFill>
        <p:spPr>
          <a:xfrm>
            <a:off x="515425" y="970275"/>
            <a:ext cx="8097625" cy="3722550"/>
          </a:xfrm>
          <a:prstGeom prst="rect">
            <a:avLst/>
          </a:prstGeom>
          <a:noFill/>
          <a:ln>
            <a:noFill/>
          </a:ln>
        </p:spPr>
      </p:pic>
      <p:sp>
        <p:nvSpPr>
          <p:cNvPr id="194" name="Google Shape;194;p27"/>
          <p:cNvSpPr txBox="1"/>
          <p:nvPr/>
        </p:nvSpPr>
        <p:spPr>
          <a:xfrm>
            <a:off x="68239" y="33520"/>
            <a:ext cx="212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Problems statement</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195" name="Google Shape;195;p27"/>
          <p:cNvSpPr txBox="1"/>
          <p:nvPr/>
        </p:nvSpPr>
        <p:spPr>
          <a:xfrm>
            <a:off x="8046720" y="47646"/>
            <a:ext cx="64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Q&amp;A </a:t>
            </a:r>
            <a:endParaRPr/>
          </a:p>
        </p:txBody>
      </p:sp>
      <p:sp>
        <p:nvSpPr>
          <p:cNvPr id="196" name="Google Shape;196;p27"/>
          <p:cNvSpPr txBox="1"/>
          <p:nvPr/>
        </p:nvSpPr>
        <p:spPr>
          <a:xfrm>
            <a:off x="5951220" y="25954"/>
            <a:ext cx="1104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Real use cases</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197" name="Google Shape;197;p27"/>
          <p:cNvSpPr txBox="1"/>
          <p:nvPr/>
        </p:nvSpPr>
        <p:spPr>
          <a:xfrm>
            <a:off x="7147560" y="21644"/>
            <a:ext cx="899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Summary</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198" name="Google Shape;198;p27"/>
          <p:cNvSpPr txBox="1"/>
          <p:nvPr/>
        </p:nvSpPr>
        <p:spPr>
          <a:xfrm>
            <a:off x="1371430" y="13661"/>
            <a:ext cx="457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Fira Sans Extra Condensed Medium"/>
                <a:ea typeface="Fira Sans Extra Condensed Medium"/>
                <a:cs typeface="Fira Sans Extra Condensed Medium"/>
                <a:sym typeface="Fira Sans Extra Condensed Medium"/>
              </a:rPr>
              <a:t>Cloud Data Lake - Analytics Platform</a:t>
            </a:r>
            <a:endParaRPr/>
          </a:p>
        </p:txBody>
      </p:sp>
      <p:sp>
        <p:nvSpPr>
          <p:cNvPr id="199" name="Google Shape;199;p27"/>
          <p:cNvSpPr txBox="1"/>
          <p:nvPr/>
        </p:nvSpPr>
        <p:spPr>
          <a:xfrm>
            <a:off x="4313261" y="25955"/>
            <a:ext cx="4572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Data lake Architecture </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488530" y="151592"/>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000"/>
              <a:t>Cloud Data Lake Motivation</a:t>
            </a:r>
            <a:endParaRPr/>
          </a:p>
        </p:txBody>
      </p:sp>
      <p:grpSp>
        <p:nvGrpSpPr>
          <p:cNvPr id="205" name="Google Shape;205;p28"/>
          <p:cNvGrpSpPr/>
          <p:nvPr/>
        </p:nvGrpSpPr>
        <p:grpSpPr>
          <a:xfrm>
            <a:off x="2429676" y="1682213"/>
            <a:ext cx="525404" cy="520766"/>
            <a:chOff x="807242" y="1606832"/>
            <a:chExt cx="713574" cy="713574"/>
          </a:xfrm>
        </p:grpSpPr>
        <p:sp>
          <p:nvSpPr>
            <p:cNvPr id="206" name="Google Shape;206;p28"/>
            <p:cNvSpPr/>
            <p:nvPr/>
          </p:nvSpPr>
          <p:spPr>
            <a:xfrm>
              <a:off x="954188" y="1807442"/>
              <a:ext cx="145854" cy="275499"/>
            </a:xfrm>
            <a:custGeom>
              <a:rect b="b" l="l" r="r" t="t"/>
              <a:pathLst>
                <a:path extrusionOk="0" h="12357" w="6542">
                  <a:moveTo>
                    <a:pt x="5890" y="978"/>
                  </a:moveTo>
                  <a:lnTo>
                    <a:pt x="5890" y="10050"/>
                  </a:lnTo>
                  <a:lnTo>
                    <a:pt x="602" y="10050"/>
                  </a:lnTo>
                  <a:lnTo>
                    <a:pt x="602" y="978"/>
                  </a:lnTo>
                  <a:close/>
                  <a:moveTo>
                    <a:pt x="3284" y="11103"/>
                  </a:moveTo>
                  <a:cubicBezTo>
                    <a:pt x="3534" y="11103"/>
                    <a:pt x="3735" y="11304"/>
                    <a:pt x="3735" y="11554"/>
                  </a:cubicBezTo>
                  <a:cubicBezTo>
                    <a:pt x="3735" y="11805"/>
                    <a:pt x="3534" y="12030"/>
                    <a:pt x="3284" y="12030"/>
                  </a:cubicBezTo>
                  <a:cubicBezTo>
                    <a:pt x="3033" y="12030"/>
                    <a:pt x="2808" y="11805"/>
                    <a:pt x="2808" y="11554"/>
                  </a:cubicBezTo>
                  <a:cubicBezTo>
                    <a:pt x="2808" y="11304"/>
                    <a:pt x="3033" y="11103"/>
                    <a:pt x="3284" y="11103"/>
                  </a:cubicBezTo>
                  <a:close/>
                  <a:moveTo>
                    <a:pt x="502" y="0"/>
                  </a:moveTo>
                  <a:cubicBezTo>
                    <a:pt x="226" y="0"/>
                    <a:pt x="1" y="301"/>
                    <a:pt x="1" y="627"/>
                  </a:cubicBezTo>
                  <a:lnTo>
                    <a:pt x="1" y="11730"/>
                  </a:lnTo>
                  <a:cubicBezTo>
                    <a:pt x="1" y="12081"/>
                    <a:pt x="226" y="12356"/>
                    <a:pt x="502" y="12356"/>
                  </a:cubicBezTo>
                  <a:lnTo>
                    <a:pt x="6041" y="12356"/>
                  </a:lnTo>
                  <a:cubicBezTo>
                    <a:pt x="6316" y="12356"/>
                    <a:pt x="6542" y="12081"/>
                    <a:pt x="6542" y="11730"/>
                  </a:cubicBezTo>
                  <a:lnTo>
                    <a:pt x="6542" y="627"/>
                  </a:lnTo>
                  <a:cubicBezTo>
                    <a:pt x="6542" y="301"/>
                    <a:pt x="6316" y="0"/>
                    <a:pt x="6041" y="0"/>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8"/>
            <p:cNvSpPr/>
            <p:nvPr/>
          </p:nvSpPr>
          <p:spPr>
            <a:xfrm>
              <a:off x="1119037" y="1937623"/>
              <a:ext cx="275499" cy="145319"/>
            </a:xfrm>
            <a:custGeom>
              <a:rect b="b" l="l" r="r" t="t"/>
              <a:pathLst>
                <a:path extrusionOk="0" h="6518" w="12357">
                  <a:moveTo>
                    <a:pt x="802" y="2808"/>
                  </a:moveTo>
                  <a:cubicBezTo>
                    <a:pt x="1053" y="2808"/>
                    <a:pt x="1253" y="3008"/>
                    <a:pt x="1253" y="3259"/>
                  </a:cubicBezTo>
                  <a:cubicBezTo>
                    <a:pt x="1253" y="3510"/>
                    <a:pt x="1053" y="3710"/>
                    <a:pt x="802" y="3710"/>
                  </a:cubicBezTo>
                  <a:cubicBezTo>
                    <a:pt x="551" y="3710"/>
                    <a:pt x="351" y="3510"/>
                    <a:pt x="351" y="3259"/>
                  </a:cubicBezTo>
                  <a:cubicBezTo>
                    <a:pt x="351" y="3008"/>
                    <a:pt x="551" y="2808"/>
                    <a:pt x="802" y="2808"/>
                  </a:cubicBezTo>
                  <a:close/>
                  <a:moveTo>
                    <a:pt x="11379" y="602"/>
                  </a:moveTo>
                  <a:lnTo>
                    <a:pt x="11379" y="5866"/>
                  </a:lnTo>
                  <a:lnTo>
                    <a:pt x="2306" y="5866"/>
                  </a:lnTo>
                  <a:lnTo>
                    <a:pt x="2306" y="602"/>
                  </a:lnTo>
                  <a:close/>
                  <a:moveTo>
                    <a:pt x="627" y="1"/>
                  </a:moveTo>
                  <a:cubicBezTo>
                    <a:pt x="276" y="1"/>
                    <a:pt x="0" y="226"/>
                    <a:pt x="0" y="502"/>
                  </a:cubicBezTo>
                  <a:lnTo>
                    <a:pt x="0" y="6016"/>
                  </a:lnTo>
                  <a:cubicBezTo>
                    <a:pt x="0" y="6292"/>
                    <a:pt x="276" y="6517"/>
                    <a:pt x="627" y="6517"/>
                  </a:cubicBezTo>
                  <a:lnTo>
                    <a:pt x="11729" y="6517"/>
                  </a:lnTo>
                  <a:cubicBezTo>
                    <a:pt x="12080" y="6517"/>
                    <a:pt x="12356" y="6292"/>
                    <a:pt x="12356" y="6016"/>
                  </a:cubicBezTo>
                  <a:lnTo>
                    <a:pt x="12356" y="502"/>
                  </a:lnTo>
                  <a:cubicBezTo>
                    <a:pt x="12356" y="226"/>
                    <a:pt x="12080" y="1"/>
                    <a:pt x="11729"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8"/>
            <p:cNvSpPr/>
            <p:nvPr/>
          </p:nvSpPr>
          <p:spPr>
            <a:xfrm>
              <a:off x="807242" y="1606832"/>
              <a:ext cx="713574" cy="713574"/>
            </a:xfrm>
            <a:custGeom>
              <a:rect b="b" l="l" r="r" t="t"/>
              <a:pathLst>
                <a:path extrusionOk="0" h="32006" w="32006">
                  <a:moveTo>
                    <a:pt x="15990" y="1003"/>
                  </a:moveTo>
                  <a:cubicBezTo>
                    <a:pt x="24261" y="1003"/>
                    <a:pt x="30978" y="7720"/>
                    <a:pt x="30978" y="15991"/>
                  </a:cubicBezTo>
                  <a:cubicBezTo>
                    <a:pt x="30978" y="24262"/>
                    <a:pt x="24261" y="30978"/>
                    <a:pt x="15990" y="30978"/>
                  </a:cubicBezTo>
                  <a:cubicBezTo>
                    <a:pt x="7719" y="30978"/>
                    <a:pt x="1003" y="24262"/>
                    <a:pt x="1003" y="15991"/>
                  </a:cubicBezTo>
                  <a:cubicBezTo>
                    <a:pt x="1003" y="7720"/>
                    <a:pt x="7719" y="1003"/>
                    <a:pt x="15990" y="1003"/>
                  </a:cubicBezTo>
                  <a:close/>
                  <a:moveTo>
                    <a:pt x="15990" y="1"/>
                  </a:moveTo>
                  <a:cubicBezTo>
                    <a:pt x="7168" y="1"/>
                    <a:pt x="0" y="7169"/>
                    <a:pt x="0" y="15991"/>
                  </a:cubicBezTo>
                  <a:cubicBezTo>
                    <a:pt x="0" y="24813"/>
                    <a:pt x="7168" y="32006"/>
                    <a:pt x="15990" y="32006"/>
                  </a:cubicBezTo>
                  <a:cubicBezTo>
                    <a:pt x="24812" y="32006"/>
                    <a:pt x="32005" y="24813"/>
                    <a:pt x="32005" y="15991"/>
                  </a:cubicBezTo>
                  <a:cubicBezTo>
                    <a:pt x="32005" y="7169"/>
                    <a:pt x="24812" y="1"/>
                    <a:pt x="15990" y="1"/>
                  </a:cubicBezTo>
                  <a:close/>
                </a:path>
              </a:pathLst>
            </a:custGeom>
            <a:gradFill>
              <a:gsLst>
                <a:gs pos="0">
                  <a:srgbClr val="1A85C8"/>
                </a:gs>
                <a:gs pos="100000">
                  <a:srgbClr val="0F3750"/>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28"/>
          <p:cNvGrpSpPr/>
          <p:nvPr/>
        </p:nvGrpSpPr>
        <p:grpSpPr>
          <a:xfrm>
            <a:off x="5945983" y="1543511"/>
            <a:ext cx="530523" cy="532415"/>
            <a:chOff x="3048336" y="1373547"/>
            <a:chExt cx="669430" cy="669452"/>
          </a:xfrm>
        </p:grpSpPr>
        <p:sp>
          <p:nvSpPr>
            <p:cNvPr id="210" name="Google Shape;210;p28"/>
            <p:cNvSpPr/>
            <p:nvPr/>
          </p:nvSpPr>
          <p:spPr>
            <a:xfrm>
              <a:off x="3205917" y="1582540"/>
              <a:ext cx="369361" cy="165005"/>
            </a:xfrm>
            <a:custGeom>
              <a:rect b="b" l="l" r="r" t="t"/>
              <a:pathLst>
                <a:path extrusionOk="0" h="7401" w="16567">
                  <a:moveTo>
                    <a:pt x="802" y="0"/>
                  </a:moveTo>
                  <a:cubicBezTo>
                    <a:pt x="476" y="0"/>
                    <a:pt x="201" y="101"/>
                    <a:pt x="0" y="251"/>
                  </a:cubicBezTo>
                  <a:lnTo>
                    <a:pt x="6341" y="6592"/>
                  </a:lnTo>
                  <a:cubicBezTo>
                    <a:pt x="6867" y="7131"/>
                    <a:pt x="7569" y="7400"/>
                    <a:pt x="8274" y="7400"/>
                  </a:cubicBezTo>
                  <a:cubicBezTo>
                    <a:pt x="8979" y="7400"/>
                    <a:pt x="9687" y="7131"/>
                    <a:pt x="10226" y="6592"/>
                  </a:cubicBezTo>
                  <a:lnTo>
                    <a:pt x="16567" y="251"/>
                  </a:lnTo>
                  <a:cubicBezTo>
                    <a:pt x="16341" y="101"/>
                    <a:pt x="16065" y="0"/>
                    <a:pt x="15765" y="0"/>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8"/>
            <p:cNvSpPr/>
            <p:nvPr/>
          </p:nvSpPr>
          <p:spPr>
            <a:xfrm>
              <a:off x="3194725" y="1608246"/>
              <a:ext cx="391166" cy="233585"/>
            </a:xfrm>
            <a:custGeom>
              <a:rect b="b" l="l" r="r" t="t"/>
              <a:pathLst>
                <a:path extrusionOk="0" h="10477" w="17545">
                  <a:moveTo>
                    <a:pt x="1" y="0"/>
                  </a:moveTo>
                  <a:lnTo>
                    <a:pt x="1" y="9324"/>
                  </a:lnTo>
                  <a:cubicBezTo>
                    <a:pt x="1" y="9975"/>
                    <a:pt x="577" y="10476"/>
                    <a:pt x="1304" y="10476"/>
                  </a:cubicBezTo>
                  <a:lnTo>
                    <a:pt x="16267" y="10476"/>
                  </a:lnTo>
                  <a:cubicBezTo>
                    <a:pt x="16968" y="10476"/>
                    <a:pt x="17545" y="9975"/>
                    <a:pt x="17545" y="9324"/>
                  </a:cubicBezTo>
                  <a:lnTo>
                    <a:pt x="17545" y="0"/>
                  </a:lnTo>
                  <a:lnTo>
                    <a:pt x="10953" y="6592"/>
                  </a:lnTo>
                  <a:cubicBezTo>
                    <a:pt x="10352" y="7193"/>
                    <a:pt x="9562" y="7494"/>
                    <a:pt x="8773" y="7494"/>
                  </a:cubicBezTo>
                  <a:cubicBezTo>
                    <a:pt x="7983" y="7494"/>
                    <a:pt x="7194" y="7193"/>
                    <a:pt x="6592" y="6592"/>
                  </a:cubicBezTo>
                  <a:lnTo>
                    <a:pt x="26" y="0"/>
                  </a:ln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p:nvPr/>
          </p:nvSpPr>
          <p:spPr>
            <a:xfrm>
              <a:off x="3048336" y="1373547"/>
              <a:ext cx="669430" cy="669452"/>
            </a:xfrm>
            <a:custGeom>
              <a:rect b="b" l="l" r="r" t="t"/>
              <a:pathLst>
                <a:path extrusionOk="0" h="30027" w="30026">
                  <a:moveTo>
                    <a:pt x="15013" y="953"/>
                  </a:moveTo>
                  <a:cubicBezTo>
                    <a:pt x="22757" y="953"/>
                    <a:pt x="29073" y="7269"/>
                    <a:pt x="29073" y="15013"/>
                  </a:cubicBezTo>
                  <a:cubicBezTo>
                    <a:pt x="29073" y="22758"/>
                    <a:pt x="22757" y="29074"/>
                    <a:pt x="15013" y="29074"/>
                  </a:cubicBezTo>
                  <a:cubicBezTo>
                    <a:pt x="7269" y="29074"/>
                    <a:pt x="953" y="22758"/>
                    <a:pt x="953" y="15013"/>
                  </a:cubicBezTo>
                  <a:cubicBezTo>
                    <a:pt x="953" y="7269"/>
                    <a:pt x="7269" y="953"/>
                    <a:pt x="15013" y="953"/>
                  </a:cubicBezTo>
                  <a:close/>
                  <a:moveTo>
                    <a:pt x="15013" y="1"/>
                  </a:moveTo>
                  <a:cubicBezTo>
                    <a:pt x="6742" y="1"/>
                    <a:pt x="0" y="6743"/>
                    <a:pt x="0" y="15013"/>
                  </a:cubicBezTo>
                  <a:cubicBezTo>
                    <a:pt x="0" y="23284"/>
                    <a:pt x="6742" y="30026"/>
                    <a:pt x="15013" y="30026"/>
                  </a:cubicBezTo>
                  <a:cubicBezTo>
                    <a:pt x="23284" y="30026"/>
                    <a:pt x="30026" y="23284"/>
                    <a:pt x="30026" y="15013"/>
                  </a:cubicBezTo>
                  <a:cubicBezTo>
                    <a:pt x="30026" y="6743"/>
                    <a:pt x="23284" y="1"/>
                    <a:pt x="15013" y="1"/>
                  </a:cubicBezTo>
                  <a:close/>
                </a:path>
              </a:pathLst>
            </a:custGeom>
            <a:gradFill>
              <a:gsLst>
                <a:gs pos="0">
                  <a:srgbClr val="ADD8EB"/>
                </a:gs>
                <a:gs pos="100000">
                  <a:srgbClr val="4BA4CA"/>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 name="Google Shape;213;p28"/>
          <p:cNvGrpSpPr/>
          <p:nvPr/>
        </p:nvGrpSpPr>
        <p:grpSpPr>
          <a:xfrm>
            <a:off x="5971216" y="3217614"/>
            <a:ext cx="530503" cy="532564"/>
            <a:chOff x="4003701" y="3909272"/>
            <a:chExt cx="763314" cy="763314"/>
          </a:xfrm>
        </p:grpSpPr>
        <p:sp>
          <p:nvSpPr>
            <p:cNvPr id="214" name="Google Shape;214;p28"/>
            <p:cNvSpPr/>
            <p:nvPr/>
          </p:nvSpPr>
          <p:spPr>
            <a:xfrm>
              <a:off x="4233919" y="4381435"/>
              <a:ext cx="111230" cy="45303"/>
            </a:xfrm>
            <a:custGeom>
              <a:rect b="b" l="l" r="r" t="t"/>
              <a:pathLst>
                <a:path extrusionOk="0" h="2032" w="4989">
                  <a:moveTo>
                    <a:pt x="803" y="1"/>
                  </a:moveTo>
                  <a:lnTo>
                    <a:pt x="728" y="953"/>
                  </a:lnTo>
                  <a:cubicBezTo>
                    <a:pt x="728" y="953"/>
                    <a:pt x="778" y="1129"/>
                    <a:pt x="502" y="1379"/>
                  </a:cubicBezTo>
                  <a:cubicBezTo>
                    <a:pt x="226" y="1605"/>
                    <a:pt x="26" y="1831"/>
                    <a:pt x="26" y="1831"/>
                  </a:cubicBezTo>
                  <a:cubicBezTo>
                    <a:pt x="26" y="1831"/>
                    <a:pt x="1" y="1881"/>
                    <a:pt x="1" y="1956"/>
                  </a:cubicBezTo>
                  <a:cubicBezTo>
                    <a:pt x="1" y="2031"/>
                    <a:pt x="26" y="2031"/>
                    <a:pt x="226" y="2031"/>
                  </a:cubicBezTo>
                  <a:lnTo>
                    <a:pt x="4763" y="2031"/>
                  </a:lnTo>
                  <a:cubicBezTo>
                    <a:pt x="4963" y="2031"/>
                    <a:pt x="4988" y="2031"/>
                    <a:pt x="4988" y="1956"/>
                  </a:cubicBezTo>
                  <a:cubicBezTo>
                    <a:pt x="4988" y="1881"/>
                    <a:pt x="4963" y="1831"/>
                    <a:pt x="4963" y="1831"/>
                  </a:cubicBezTo>
                  <a:cubicBezTo>
                    <a:pt x="4963" y="1831"/>
                    <a:pt x="4763" y="1605"/>
                    <a:pt x="4487" y="1379"/>
                  </a:cubicBezTo>
                  <a:cubicBezTo>
                    <a:pt x="4211" y="1129"/>
                    <a:pt x="4262" y="953"/>
                    <a:pt x="4262" y="953"/>
                  </a:cubicBezTo>
                  <a:lnTo>
                    <a:pt x="4186" y="1"/>
                  </a:ln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a:off x="4105968" y="4143971"/>
              <a:ext cx="367132" cy="282767"/>
            </a:xfrm>
            <a:custGeom>
              <a:rect b="b" l="l" r="r" t="t"/>
              <a:pathLst>
                <a:path extrusionOk="0" h="12683" w="16467">
                  <a:moveTo>
                    <a:pt x="15865" y="727"/>
                  </a:moveTo>
                  <a:lnTo>
                    <a:pt x="15865" y="9098"/>
                  </a:lnTo>
                  <a:lnTo>
                    <a:pt x="602" y="9098"/>
                  </a:lnTo>
                  <a:lnTo>
                    <a:pt x="602" y="727"/>
                  </a:lnTo>
                  <a:close/>
                  <a:moveTo>
                    <a:pt x="828" y="0"/>
                  </a:moveTo>
                  <a:cubicBezTo>
                    <a:pt x="376" y="0"/>
                    <a:pt x="0" y="376"/>
                    <a:pt x="0" y="827"/>
                  </a:cubicBezTo>
                  <a:lnTo>
                    <a:pt x="0" y="9750"/>
                  </a:lnTo>
                  <a:lnTo>
                    <a:pt x="0" y="10000"/>
                  </a:lnTo>
                  <a:cubicBezTo>
                    <a:pt x="0" y="10451"/>
                    <a:pt x="376" y="10827"/>
                    <a:pt x="828" y="10827"/>
                  </a:cubicBezTo>
                  <a:lnTo>
                    <a:pt x="6542" y="10827"/>
                  </a:lnTo>
                  <a:lnTo>
                    <a:pt x="6467" y="11604"/>
                  </a:lnTo>
                  <a:cubicBezTo>
                    <a:pt x="6467" y="11604"/>
                    <a:pt x="6517" y="11780"/>
                    <a:pt x="6241" y="12030"/>
                  </a:cubicBezTo>
                  <a:cubicBezTo>
                    <a:pt x="5965" y="12256"/>
                    <a:pt x="5765" y="12482"/>
                    <a:pt x="5765" y="12482"/>
                  </a:cubicBezTo>
                  <a:cubicBezTo>
                    <a:pt x="5765" y="12482"/>
                    <a:pt x="5740" y="12532"/>
                    <a:pt x="5740" y="12607"/>
                  </a:cubicBezTo>
                  <a:cubicBezTo>
                    <a:pt x="5740" y="12682"/>
                    <a:pt x="5765" y="12682"/>
                    <a:pt x="5965" y="12682"/>
                  </a:cubicBezTo>
                  <a:lnTo>
                    <a:pt x="10502" y="12682"/>
                  </a:lnTo>
                  <a:cubicBezTo>
                    <a:pt x="10702" y="12682"/>
                    <a:pt x="10727" y="12682"/>
                    <a:pt x="10727" y="12607"/>
                  </a:cubicBezTo>
                  <a:cubicBezTo>
                    <a:pt x="10727" y="12532"/>
                    <a:pt x="10702" y="12482"/>
                    <a:pt x="10702" y="12482"/>
                  </a:cubicBezTo>
                  <a:cubicBezTo>
                    <a:pt x="10702" y="12482"/>
                    <a:pt x="10502" y="12256"/>
                    <a:pt x="10226" y="12030"/>
                  </a:cubicBezTo>
                  <a:cubicBezTo>
                    <a:pt x="9950" y="11780"/>
                    <a:pt x="10001" y="11604"/>
                    <a:pt x="10001" y="11604"/>
                  </a:cubicBezTo>
                  <a:lnTo>
                    <a:pt x="9950" y="10827"/>
                  </a:lnTo>
                  <a:lnTo>
                    <a:pt x="15640" y="10827"/>
                  </a:lnTo>
                  <a:cubicBezTo>
                    <a:pt x="16091" y="10827"/>
                    <a:pt x="16467" y="10451"/>
                    <a:pt x="16467" y="10000"/>
                  </a:cubicBezTo>
                  <a:lnTo>
                    <a:pt x="16467" y="9750"/>
                  </a:lnTo>
                  <a:lnTo>
                    <a:pt x="16467" y="827"/>
                  </a:lnTo>
                  <a:cubicBezTo>
                    <a:pt x="16467" y="376"/>
                    <a:pt x="16091" y="0"/>
                    <a:pt x="15640" y="0"/>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a:off x="4365794" y="4260753"/>
              <a:ext cx="319086" cy="165986"/>
            </a:xfrm>
            <a:custGeom>
              <a:rect b="b" l="l" r="r" t="t"/>
              <a:pathLst>
                <a:path extrusionOk="0" h="7445" w="14312">
                  <a:moveTo>
                    <a:pt x="12256" y="527"/>
                  </a:moveTo>
                  <a:lnTo>
                    <a:pt x="12256" y="6592"/>
                  </a:lnTo>
                  <a:lnTo>
                    <a:pt x="1905" y="6592"/>
                  </a:lnTo>
                  <a:lnTo>
                    <a:pt x="1905" y="527"/>
                  </a:lnTo>
                  <a:close/>
                  <a:moveTo>
                    <a:pt x="1981" y="0"/>
                  </a:moveTo>
                  <a:cubicBezTo>
                    <a:pt x="1655" y="0"/>
                    <a:pt x="1404" y="251"/>
                    <a:pt x="1404" y="602"/>
                  </a:cubicBezTo>
                  <a:lnTo>
                    <a:pt x="1404" y="6742"/>
                  </a:lnTo>
                  <a:lnTo>
                    <a:pt x="251" y="6742"/>
                  </a:lnTo>
                  <a:cubicBezTo>
                    <a:pt x="126" y="6742"/>
                    <a:pt x="1" y="6843"/>
                    <a:pt x="1" y="6943"/>
                  </a:cubicBezTo>
                  <a:cubicBezTo>
                    <a:pt x="1" y="7018"/>
                    <a:pt x="51" y="7093"/>
                    <a:pt x="126" y="7118"/>
                  </a:cubicBezTo>
                  <a:lnTo>
                    <a:pt x="126" y="7168"/>
                  </a:lnTo>
                  <a:cubicBezTo>
                    <a:pt x="126" y="7168"/>
                    <a:pt x="352" y="7444"/>
                    <a:pt x="1555" y="7444"/>
                  </a:cubicBezTo>
                  <a:lnTo>
                    <a:pt x="12708" y="7444"/>
                  </a:lnTo>
                  <a:cubicBezTo>
                    <a:pt x="13885" y="7444"/>
                    <a:pt x="14136" y="7168"/>
                    <a:pt x="14136" y="7168"/>
                  </a:cubicBezTo>
                  <a:lnTo>
                    <a:pt x="14136" y="7143"/>
                  </a:lnTo>
                  <a:cubicBezTo>
                    <a:pt x="14236" y="7118"/>
                    <a:pt x="14312" y="7043"/>
                    <a:pt x="14312" y="6943"/>
                  </a:cubicBezTo>
                  <a:cubicBezTo>
                    <a:pt x="14312" y="6843"/>
                    <a:pt x="14186" y="6742"/>
                    <a:pt x="14061" y="6742"/>
                  </a:cubicBezTo>
                  <a:lnTo>
                    <a:pt x="12808" y="6742"/>
                  </a:lnTo>
                  <a:lnTo>
                    <a:pt x="12808" y="602"/>
                  </a:lnTo>
                  <a:cubicBezTo>
                    <a:pt x="12808" y="251"/>
                    <a:pt x="12532" y="0"/>
                    <a:pt x="12231" y="0"/>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8"/>
            <p:cNvSpPr/>
            <p:nvPr/>
          </p:nvSpPr>
          <p:spPr>
            <a:xfrm>
              <a:off x="4003701" y="3909272"/>
              <a:ext cx="763314" cy="763314"/>
            </a:xfrm>
            <a:custGeom>
              <a:rect b="b" l="l" r="r" t="t"/>
              <a:pathLst>
                <a:path extrusionOk="0" h="34237" w="34237">
                  <a:moveTo>
                    <a:pt x="17119" y="1079"/>
                  </a:moveTo>
                  <a:cubicBezTo>
                    <a:pt x="25966" y="1079"/>
                    <a:pt x="33159" y="8272"/>
                    <a:pt x="33159" y="17119"/>
                  </a:cubicBezTo>
                  <a:cubicBezTo>
                    <a:pt x="33159" y="25966"/>
                    <a:pt x="25966" y="33159"/>
                    <a:pt x="17119" y="33159"/>
                  </a:cubicBezTo>
                  <a:cubicBezTo>
                    <a:pt x="8272" y="33159"/>
                    <a:pt x="1079" y="25966"/>
                    <a:pt x="1079" y="17119"/>
                  </a:cubicBezTo>
                  <a:cubicBezTo>
                    <a:pt x="1079" y="8272"/>
                    <a:pt x="8272" y="1079"/>
                    <a:pt x="17119" y="1079"/>
                  </a:cubicBezTo>
                  <a:close/>
                  <a:moveTo>
                    <a:pt x="17119" y="1"/>
                  </a:moveTo>
                  <a:cubicBezTo>
                    <a:pt x="7695" y="1"/>
                    <a:pt x="1" y="7670"/>
                    <a:pt x="1" y="17119"/>
                  </a:cubicBezTo>
                  <a:cubicBezTo>
                    <a:pt x="1" y="26567"/>
                    <a:pt x="7695" y="34237"/>
                    <a:pt x="17119" y="34237"/>
                  </a:cubicBezTo>
                  <a:cubicBezTo>
                    <a:pt x="26568" y="34237"/>
                    <a:pt x="34237" y="26567"/>
                    <a:pt x="34237" y="17119"/>
                  </a:cubicBezTo>
                  <a:cubicBezTo>
                    <a:pt x="34237" y="7670"/>
                    <a:pt x="26568" y="1"/>
                    <a:pt x="17119" y="1"/>
                  </a:cubicBezTo>
                  <a:close/>
                </a:path>
              </a:pathLst>
            </a:custGeom>
            <a:gradFill>
              <a:gsLst>
                <a:gs pos="0">
                  <a:schemeClr val="accent1"/>
                </a:gs>
                <a:gs pos="66000">
                  <a:schemeClr val="accent3"/>
                </a:gs>
                <a:gs pos="100000">
                  <a:schemeClr val="accent4"/>
                </a:gs>
              </a:gsLst>
              <a:lin ang="189007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p28"/>
          <p:cNvGrpSpPr/>
          <p:nvPr/>
        </p:nvGrpSpPr>
        <p:grpSpPr>
          <a:xfrm>
            <a:off x="2303646" y="3107168"/>
            <a:ext cx="591671" cy="554131"/>
            <a:chOff x="2880568" y="3554469"/>
            <a:chExt cx="648762" cy="648183"/>
          </a:xfrm>
        </p:grpSpPr>
        <p:sp>
          <p:nvSpPr>
            <p:cNvPr id="219" name="Google Shape;219;p28"/>
            <p:cNvSpPr/>
            <p:nvPr/>
          </p:nvSpPr>
          <p:spPr>
            <a:xfrm>
              <a:off x="3097944" y="3793048"/>
              <a:ext cx="207879" cy="208458"/>
            </a:xfrm>
            <a:custGeom>
              <a:rect b="b" l="l" r="r" t="t"/>
              <a:pathLst>
                <a:path extrusionOk="0" h="9350" w="9324">
                  <a:moveTo>
                    <a:pt x="0" y="1"/>
                  </a:moveTo>
                  <a:lnTo>
                    <a:pt x="0" y="1830"/>
                  </a:lnTo>
                  <a:cubicBezTo>
                    <a:pt x="4136" y="1830"/>
                    <a:pt x="7519" y="5214"/>
                    <a:pt x="7519" y="9349"/>
                  </a:cubicBezTo>
                  <a:lnTo>
                    <a:pt x="9324" y="9349"/>
                  </a:lnTo>
                  <a:cubicBezTo>
                    <a:pt x="9324" y="4186"/>
                    <a:pt x="5163" y="1"/>
                    <a:pt x="0"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8"/>
            <p:cNvSpPr/>
            <p:nvPr/>
          </p:nvSpPr>
          <p:spPr>
            <a:xfrm>
              <a:off x="3097944" y="3705340"/>
              <a:ext cx="296167" cy="296167"/>
            </a:xfrm>
            <a:custGeom>
              <a:rect b="b" l="l" r="r" t="t"/>
              <a:pathLst>
                <a:path extrusionOk="0" h="13284" w="13284">
                  <a:moveTo>
                    <a:pt x="0" y="0"/>
                  </a:moveTo>
                  <a:lnTo>
                    <a:pt x="0" y="2581"/>
                  </a:lnTo>
                  <a:cubicBezTo>
                    <a:pt x="5915" y="2581"/>
                    <a:pt x="10702" y="7368"/>
                    <a:pt x="10702" y="13283"/>
                  </a:cubicBezTo>
                  <a:lnTo>
                    <a:pt x="13283" y="13283"/>
                  </a:lnTo>
                  <a:cubicBezTo>
                    <a:pt x="13283" y="5940"/>
                    <a:pt x="7344" y="0"/>
                    <a:pt x="0"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a:off x="3064970" y="3938902"/>
              <a:ext cx="95579" cy="95556"/>
            </a:xfrm>
            <a:custGeom>
              <a:rect b="b" l="l" r="r" t="t"/>
              <a:pathLst>
                <a:path extrusionOk="0" h="4286" w="4287">
                  <a:moveTo>
                    <a:pt x="2131" y="0"/>
                  </a:moveTo>
                  <a:cubicBezTo>
                    <a:pt x="953" y="0"/>
                    <a:pt x="0" y="953"/>
                    <a:pt x="0" y="2131"/>
                  </a:cubicBezTo>
                  <a:cubicBezTo>
                    <a:pt x="0" y="3334"/>
                    <a:pt x="953" y="4286"/>
                    <a:pt x="2131" y="4286"/>
                  </a:cubicBezTo>
                  <a:cubicBezTo>
                    <a:pt x="3334" y="4286"/>
                    <a:pt x="4286" y="3334"/>
                    <a:pt x="4286" y="2131"/>
                  </a:cubicBezTo>
                  <a:cubicBezTo>
                    <a:pt x="4286" y="953"/>
                    <a:pt x="3334" y="0"/>
                    <a:pt x="2131"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8"/>
            <p:cNvSpPr/>
            <p:nvPr/>
          </p:nvSpPr>
          <p:spPr>
            <a:xfrm>
              <a:off x="3097944" y="3872396"/>
              <a:ext cx="129088" cy="129110"/>
            </a:xfrm>
            <a:custGeom>
              <a:rect b="b" l="l" r="r" t="t"/>
              <a:pathLst>
                <a:path extrusionOk="0" h="5791" w="5790">
                  <a:moveTo>
                    <a:pt x="0" y="1"/>
                  </a:moveTo>
                  <a:lnTo>
                    <a:pt x="0" y="1329"/>
                  </a:lnTo>
                  <a:cubicBezTo>
                    <a:pt x="2456" y="1329"/>
                    <a:pt x="4461" y="3334"/>
                    <a:pt x="4461" y="5790"/>
                  </a:cubicBezTo>
                  <a:lnTo>
                    <a:pt x="5790" y="5790"/>
                  </a:lnTo>
                  <a:cubicBezTo>
                    <a:pt x="5790" y="2607"/>
                    <a:pt x="3183" y="1"/>
                    <a:pt x="0" y="1"/>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8"/>
            <p:cNvSpPr/>
            <p:nvPr/>
          </p:nvSpPr>
          <p:spPr>
            <a:xfrm>
              <a:off x="2880568" y="3554469"/>
              <a:ext cx="648762" cy="648183"/>
            </a:xfrm>
            <a:custGeom>
              <a:rect b="b" l="l" r="r" t="t"/>
              <a:pathLst>
                <a:path extrusionOk="0" h="29073" w="29099">
                  <a:moveTo>
                    <a:pt x="14537" y="902"/>
                  </a:moveTo>
                  <a:cubicBezTo>
                    <a:pt x="22056" y="902"/>
                    <a:pt x="28171" y="7018"/>
                    <a:pt x="28171" y="14536"/>
                  </a:cubicBezTo>
                  <a:cubicBezTo>
                    <a:pt x="28171" y="22055"/>
                    <a:pt x="22056" y="28171"/>
                    <a:pt x="14537" y="28171"/>
                  </a:cubicBezTo>
                  <a:cubicBezTo>
                    <a:pt x="7043" y="28171"/>
                    <a:pt x="928" y="22055"/>
                    <a:pt x="928" y="14536"/>
                  </a:cubicBezTo>
                  <a:cubicBezTo>
                    <a:pt x="928" y="7018"/>
                    <a:pt x="7043" y="902"/>
                    <a:pt x="14537" y="902"/>
                  </a:cubicBezTo>
                  <a:close/>
                  <a:moveTo>
                    <a:pt x="14537" y="0"/>
                  </a:moveTo>
                  <a:cubicBezTo>
                    <a:pt x="6517" y="0"/>
                    <a:pt x="1" y="6516"/>
                    <a:pt x="1" y="14536"/>
                  </a:cubicBezTo>
                  <a:cubicBezTo>
                    <a:pt x="1" y="22557"/>
                    <a:pt x="6517" y="29073"/>
                    <a:pt x="14537" y="29073"/>
                  </a:cubicBezTo>
                  <a:cubicBezTo>
                    <a:pt x="22557" y="29073"/>
                    <a:pt x="29099" y="22557"/>
                    <a:pt x="29099" y="14536"/>
                  </a:cubicBezTo>
                  <a:cubicBezTo>
                    <a:pt x="29099" y="6516"/>
                    <a:pt x="22557" y="0"/>
                    <a:pt x="14537" y="0"/>
                  </a:cubicBezTo>
                  <a:close/>
                </a:path>
              </a:pathLst>
            </a:custGeom>
            <a:gradFill>
              <a:gsLst>
                <a:gs pos="0">
                  <a:srgbClr val="31AFDD"/>
                </a:gs>
                <a:gs pos="100000">
                  <a:srgbClr val="195B73"/>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4" name="Google Shape;224;p28"/>
          <p:cNvCxnSpPr/>
          <p:nvPr/>
        </p:nvCxnSpPr>
        <p:spPr>
          <a:xfrm>
            <a:off x="2929829" y="1928604"/>
            <a:ext cx="850800" cy="520800"/>
          </a:xfrm>
          <a:prstGeom prst="bentConnector3">
            <a:avLst>
              <a:gd fmla="val 50000" name="adj1"/>
            </a:avLst>
          </a:prstGeom>
          <a:noFill/>
          <a:ln cap="flat" cmpd="sng" w="19050">
            <a:solidFill>
              <a:schemeClr val="accent6"/>
            </a:solidFill>
            <a:prstDash val="solid"/>
            <a:round/>
            <a:headEnd len="sm" w="sm" type="none"/>
            <a:tailEnd len="sm" w="sm" type="none"/>
          </a:ln>
        </p:spPr>
      </p:cxnSp>
      <p:cxnSp>
        <p:nvCxnSpPr>
          <p:cNvPr id="225" name="Google Shape;225;p28"/>
          <p:cNvCxnSpPr/>
          <p:nvPr/>
        </p:nvCxnSpPr>
        <p:spPr>
          <a:xfrm flipH="1" rot="10800000">
            <a:off x="2895329" y="2729354"/>
            <a:ext cx="882600" cy="651900"/>
          </a:xfrm>
          <a:prstGeom prst="bentConnector3">
            <a:avLst>
              <a:gd fmla="val 50000" name="adj1"/>
            </a:avLst>
          </a:prstGeom>
          <a:noFill/>
          <a:ln cap="flat" cmpd="sng" w="19050">
            <a:solidFill>
              <a:schemeClr val="accent5"/>
            </a:solidFill>
            <a:prstDash val="solid"/>
            <a:round/>
            <a:headEnd len="sm" w="sm" type="none"/>
            <a:tailEnd len="sm" w="sm" type="none"/>
          </a:ln>
        </p:spPr>
      </p:cxnSp>
      <p:sp>
        <p:nvSpPr>
          <p:cNvPr id="226" name="Google Shape;226;p28"/>
          <p:cNvSpPr txBox="1"/>
          <p:nvPr/>
        </p:nvSpPr>
        <p:spPr>
          <a:xfrm>
            <a:off x="4978000" y="1065966"/>
            <a:ext cx="1209600" cy="572700"/>
          </a:xfrm>
          <a:prstGeom prst="rect">
            <a:avLst/>
          </a:prstGeom>
          <a:noFill/>
          <a:ln>
            <a:noFill/>
          </a:ln>
        </p:spPr>
        <p:txBody>
          <a:bodyPr anchorCtr="0" anchor="ctr" bIns="0" lIns="0" spcFirstLastPara="1" rIns="0" wrap="square" tIns="6700">
            <a:noAutofit/>
          </a:bodyPr>
          <a:lstStyle/>
          <a:p>
            <a:pPr indent="0" lvl="0" marL="127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27" name="Google Shape;227;p28"/>
          <p:cNvSpPr txBox="1"/>
          <p:nvPr/>
        </p:nvSpPr>
        <p:spPr>
          <a:xfrm>
            <a:off x="6563171" y="1937407"/>
            <a:ext cx="2261400" cy="747000"/>
          </a:xfrm>
          <a:prstGeom prst="rect">
            <a:avLst/>
          </a:prstGeom>
          <a:noFill/>
          <a:ln>
            <a:noFill/>
          </a:ln>
        </p:spPr>
        <p:txBody>
          <a:bodyPr anchorCtr="0" anchor="ctr" bIns="91425" lIns="91425" spcFirstLastPara="1" rIns="91425" wrap="square" tIns="91425">
            <a:noAutofit/>
          </a:bodyPr>
          <a:lstStyle/>
          <a:p>
            <a:pPr indent="0" lvl="1" marL="0" marR="0" rtl="0" algn="l">
              <a:lnSpc>
                <a:spcPct val="100000"/>
              </a:lnSpc>
              <a:spcBef>
                <a:spcPts val="0"/>
              </a:spcBef>
              <a:spcAft>
                <a:spcPts val="0"/>
              </a:spcAft>
              <a:buNone/>
            </a:pPr>
            <a:r>
              <a:rPr b="0" i="0" lang="en" sz="1600" u="none" cap="none" strike="noStrike">
                <a:solidFill>
                  <a:srgbClr val="595959"/>
                </a:solidFill>
                <a:latin typeface="Arial"/>
                <a:ea typeface="Arial"/>
                <a:cs typeface="Arial"/>
                <a:sym typeface="Arial"/>
              </a:rPr>
              <a:t>Easy tailor to orgnanization’s specific needs such as decoupling engine and storage</a:t>
            </a:r>
            <a:endParaRPr/>
          </a:p>
        </p:txBody>
      </p:sp>
      <p:sp>
        <p:nvSpPr>
          <p:cNvPr id="228" name="Google Shape;228;p28"/>
          <p:cNvSpPr txBox="1"/>
          <p:nvPr/>
        </p:nvSpPr>
        <p:spPr>
          <a:xfrm>
            <a:off x="6297418" y="3839440"/>
            <a:ext cx="2719800" cy="74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595959"/>
                </a:solidFill>
                <a:latin typeface="Arial"/>
                <a:ea typeface="Arial"/>
                <a:cs typeface="Arial"/>
                <a:sym typeface="Arial"/>
              </a:rPr>
              <a:t>effortless , reproducible and fast deployments with low operation/ maintenance and easy administration</a:t>
            </a:r>
            <a:endParaRPr/>
          </a:p>
        </p:txBody>
      </p:sp>
      <p:sp>
        <p:nvSpPr>
          <p:cNvPr id="229" name="Google Shape;229;p28"/>
          <p:cNvSpPr txBox="1"/>
          <p:nvPr/>
        </p:nvSpPr>
        <p:spPr>
          <a:xfrm>
            <a:off x="235243" y="3947773"/>
            <a:ext cx="2719800" cy="599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595959"/>
                </a:solidFill>
                <a:latin typeface="Arial"/>
                <a:ea typeface="Arial"/>
                <a:cs typeface="Arial"/>
                <a:sym typeface="Arial"/>
              </a:rPr>
              <a:t>accelerating the delivery of enterprise data lakes comparing to on-prem architecture </a:t>
            </a:r>
            <a:endParaRPr/>
          </a:p>
        </p:txBody>
      </p:sp>
      <p:sp>
        <p:nvSpPr>
          <p:cNvPr id="230" name="Google Shape;230;p28"/>
          <p:cNvSpPr txBox="1"/>
          <p:nvPr/>
        </p:nvSpPr>
        <p:spPr>
          <a:xfrm>
            <a:off x="521126" y="1797721"/>
            <a:ext cx="2033700" cy="74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595959"/>
                </a:solidFill>
                <a:latin typeface="Arial"/>
                <a:ea typeface="Arial"/>
                <a:cs typeface="Arial"/>
                <a:sym typeface="Arial"/>
              </a:rPr>
              <a:t>enable data teams to focus on innovating data instead of managing infrastructure </a:t>
            </a:r>
            <a:endParaRPr/>
          </a:p>
        </p:txBody>
      </p:sp>
      <p:cxnSp>
        <p:nvCxnSpPr>
          <p:cNvPr id="231" name="Google Shape;231;p28"/>
          <p:cNvCxnSpPr/>
          <p:nvPr/>
        </p:nvCxnSpPr>
        <p:spPr>
          <a:xfrm flipH="1">
            <a:off x="5007407" y="1847161"/>
            <a:ext cx="942300" cy="631200"/>
          </a:xfrm>
          <a:prstGeom prst="bentConnector3">
            <a:avLst>
              <a:gd fmla="val 50000" name="adj1"/>
            </a:avLst>
          </a:prstGeom>
          <a:noFill/>
          <a:ln cap="flat" cmpd="sng" w="19050">
            <a:solidFill>
              <a:schemeClr val="accent2"/>
            </a:solidFill>
            <a:prstDash val="solid"/>
            <a:round/>
            <a:headEnd len="sm" w="sm" type="none"/>
            <a:tailEnd len="sm" w="sm" type="none"/>
          </a:ln>
        </p:spPr>
      </p:cxnSp>
      <p:cxnSp>
        <p:nvCxnSpPr>
          <p:cNvPr id="232" name="Google Shape;232;p28"/>
          <p:cNvCxnSpPr/>
          <p:nvPr/>
        </p:nvCxnSpPr>
        <p:spPr>
          <a:xfrm rot="10800000">
            <a:off x="5012007" y="2726283"/>
            <a:ext cx="933000" cy="757500"/>
          </a:xfrm>
          <a:prstGeom prst="bentConnector3">
            <a:avLst>
              <a:gd fmla="val 49995" name="adj1"/>
            </a:avLst>
          </a:prstGeom>
          <a:noFill/>
          <a:ln cap="flat" cmpd="sng" w="19050">
            <a:solidFill>
              <a:schemeClr val="accent3"/>
            </a:solidFill>
            <a:prstDash val="solid"/>
            <a:round/>
            <a:headEnd len="sm" w="sm" type="none"/>
            <a:tailEnd len="sm" w="sm" type="none"/>
          </a:ln>
        </p:spPr>
      </p:cxnSp>
      <p:sp>
        <p:nvSpPr>
          <p:cNvPr id="233" name="Google Shape;233;p28"/>
          <p:cNvSpPr/>
          <p:nvPr/>
        </p:nvSpPr>
        <p:spPr>
          <a:xfrm>
            <a:off x="3742357" y="2145761"/>
            <a:ext cx="1278799" cy="851937"/>
          </a:xfrm>
          <a:custGeom>
            <a:rect b="b" l="l" r="r" t="t"/>
            <a:pathLst>
              <a:path extrusionOk="0" h="54160" w="91245">
                <a:moveTo>
                  <a:pt x="40265" y="1792"/>
                </a:moveTo>
                <a:cubicBezTo>
                  <a:pt x="49693" y="1792"/>
                  <a:pt x="53222" y="6761"/>
                  <a:pt x="54075" y="8296"/>
                </a:cubicBezTo>
                <a:cubicBezTo>
                  <a:pt x="54246" y="8580"/>
                  <a:pt x="54546" y="8750"/>
                  <a:pt x="54867" y="8750"/>
                </a:cubicBezTo>
                <a:cubicBezTo>
                  <a:pt x="54970" y="8750"/>
                  <a:pt x="55074" y="8733"/>
                  <a:pt x="55177" y="8697"/>
                </a:cubicBezTo>
                <a:cubicBezTo>
                  <a:pt x="56130" y="8346"/>
                  <a:pt x="58711" y="7519"/>
                  <a:pt x="61669" y="7519"/>
                </a:cubicBezTo>
                <a:cubicBezTo>
                  <a:pt x="64751" y="7519"/>
                  <a:pt x="67408" y="8396"/>
                  <a:pt x="69513" y="10125"/>
                </a:cubicBezTo>
                <a:cubicBezTo>
                  <a:pt x="74275" y="14060"/>
                  <a:pt x="74300" y="17945"/>
                  <a:pt x="74100" y="19423"/>
                </a:cubicBezTo>
                <a:cubicBezTo>
                  <a:pt x="74050" y="19699"/>
                  <a:pt x="74150" y="19950"/>
                  <a:pt x="74325" y="20150"/>
                </a:cubicBezTo>
                <a:cubicBezTo>
                  <a:pt x="74483" y="20330"/>
                  <a:pt x="74722" y="20430"/>
                  <a:pt x="74969" y="20430"/>
                </a:cubicBezTo>
                <a:cubicBezTo>
                  <a:pt x="74996" y="20430"/>
                  <a:pt x="75024" y="20428"/>
                  <a:pt x="75052" y="20426"/>
                </a:cubicBezTo>
                <a:cubicBezTo>
                  <a:pt x="75579" y="20401"/>
                  <a:pt x="76105" y="20376"/>
                  <a:pt x="76681" y="20376"/>
                </a:cubicBezTo>
                <a:cubicBezTo>
                  <a:pt x="79463" y="20376"/>
                  <a:pt x="84601" y="20952"/>
                  <a:pt x="87734" y="24737"/>
                </a:cubicBezTo>
                <a:cubicBezTo>
                  <a:pt x="89889" y="27343"/>
                  <a:pt x="90040" y="31128"/>
                  <a:pt x="88110" y="34611"/>
                </a:cubicBezTo>
                <a:cubicBezTo>
                  <a:pt x="86406" y="37694"/>
                  <a:pt x="83448" y="39674"/>
                  <a:pt x="80416" y="39749"/>
                </a:cubicBezTo>
                <a:cubicBezTo>
                  <a:pt x="80115" y="39749"/>
                  <a:pt x="79839" y="39900"/>
                  <a:pt x="79689" y="40150"/>
                </a:cubicBezTo>
                <a:cubicBezTo>
                  <a:pt x="79037" y="41153"/>
                  <a:pt x="77032" y="43484"/>
                  <a:pt x="72797" y="43484"/>
                </a:cubicBezTo>
                <a:cubicBezTo>
                  <a:pt x="71694" y="43484"/>
                  <a:pt x="70491" y="43333"/>
                  <a:pt x="69238" y="42982"/>
                </a:cubicBezTo>
                <a:cubicBezTo>
                  <a:pt x="69163" y="42964"/>
                  <a:pt x="69087" y="42955"/>
                  <a:pt x="69012" y="42955"/>
                </a:cubicBezTo>
                <a:cubicBezTo>
                  <a:pt x="68685" y="42955"/>
                  <a:pt x="68373" y="43128"/>
                  <a:pt x="68210" y="43434"/>
                </a:cubicBezTo>
                <a:cubicBezTo>
                  <a:pt x="68168" y="43517"/>
                  <a:pt x="59308" y="50901"/>
                  <a:pt x="56589" y="51956"/>
                </a:cubicBezTo>
                <a:cubicBezTo>
                  <a:pt x="53870" y="53011"/>
                  <a:pt x="58372" y="52097"/>
                  <a:pt x="56405" y="53634"/>
                </a:cubicBezTo>
                <a:cubicBezTo>
                  <a:pt x="56456" y="53384"/>
                  <a:pt x="56431" y="53108"/>
                  <a:pt x="56280" y="52907"/>
                </a:cubicBezTo>
                <a:cubicBezTo>
                  <a:pt x="56130" y="52682"/>
                  <a:pt x="55904" y="52531"/>
                  <a:pt x="55629" y="52506"/>
                </a:cubicBezTo>
                <a:cubicBezTo>
                  <a:pt x="46130" y="51429"/>
                  <a:pt x="41769" y="45414"/>
                  <a:pt x="41293" y="44286"/>
                </a:cubicBezTo>
                <a:cubicBezTo>
                  <a:pt x="41192" y="44010"/>
                  <a:pt x="40942" y="43784"/>
                  <a:pt x="40641" y="43734"/>
                </a:cubicBezTo>
                <a:lnTo>
                  <a:pt x="40466" y="43734"/>
                </a:lnTo>
                <a:cubicBezTo>
                  <a:pt x="40215" y="43734"/>
                  <a:pt x="39989" y="43810"/>
                  <a:pt x="39814" y="43985"/>
                </a:cubicBezTo>
                <a:cubicBezTo>
                  <a:pt x="38410" y="45464"/>
                  <a:pt x="35328" y="47945"/>
                  <a:pt x="30741" y="47945"/>
                </a:cubicBezTo>
                <a:cubicBezTo>
                  <a:pt x="30064" y="47945"/>
                  <a:pt x="29363" y="47895"/>
                  <a:pt x="28661" y="47769"/>
                </a:cubicBezTo>
                <a:cubicBezTo>
                  <a:pt x="22621" y="46817"/>
                  <a:pt x="21242" y="42832"/>
                  <a:pt x="20917" y="41153"/>
                </a:cubicBezTo>
                <a:cubicBezTo>
                  <a:pt x="20866" y="40927"/>
                  <a:pt x="20716" y="40702"/>
                  <a:pt x="20516" y="40576"/>
                </a:cubicBezTo>
                <a:cubicBezTo>
                  <a:pt x="20367" y="40483"/>
                  <a:pt x="20204" y="40432"/>
                  <a:pt x="20028" y="40432"/>
                </a:cubicBezTo>
                <a:cubicBezTo>
                  <a:pt x="19967" y="40432"/>
                  <a:pt x="19904" y="40438"/>
                  <a:pt x="19839" y="40451"/>
                </a:cubicBezTo>
                <a:cubicBezTo>
                  <a:pt x="19012" y="40627"/>
                  <a:pt x="17282" y="40927"/>
                  <a:pt x="15202" y="40927"/>
                </a:cubicBezTo>
                <a:cubicBezTo>
                  <a:pt x="11418" y="40927"/>
                  <a:pt x="6255" y="39900"/>
                  <a:pt x="3322" y="35038"/>
                </a:cubicBezTo>
                <a:cubicBezTo>
                  <a:pt x="1192" y="31529"/>
                  <a:pt x="1292" y="27293"/>
                  <a:pt x="3623" y="23709"/>
                </a:cubicBezTo>
                <a:cubicBezTo>
                  <a:pt x="5603" y="20677"/>
                  <a:pt x="8811" y="18797"/>
                  <a:pt x="11994" y="18797"/>
                </a:cubicBezTo>
                <a:cubicBezTo>
                  <a:pt x="12320" y="18797"/>
                  <a:pt x="12646" y="18797"/>
                  <a:pt x="12947" y="18847"/>
                </a:cubicBezTo>
                <a:cubicBezTo>
                  <a:pt x="12983" y="18851"/>
                  <a:pt x="13019" y="18853"/>
                  <a:pt x="13054" y="18853"/>
                </a:cubicBezTo>
                <a:cubicBezTo>
                  <a:pt x="13435" y="18853"/>
                  <a:pt x="13761" y="18612"/>
                  <a:pt x="13899" y="18245"/>
                </a:cubicBezTo>
                <a:cubicBezTo>
                  <a:pt x="14425" y="16667"/>
                  <a:pt x="16255" y="13032"/>
                  <a:pt x="21668" y="13032"/>
                </a:cubicBezTo>
                <a:cubicBezTo>
                  <a:pt x="22470" y="13032"/>
                  <a:pt x="23323" y="13108"/>
                  <a:pt x="24200" y="13258"/>
                </a:cubicBezTo>
                <a:cubicBezTo>
                  <a:pt x="24249" y="13266"/>
                  <a:pt x="24298" y="13269"/>
                  <a:pt x="24346" y="13269"/>
                </a:cubicBezTo>
                <a:cubicBezTo>
                  <a:pt x="24770" y="13269"/>
                  <a:pt x="25162" y="12983"/>
                  <a:pt x="25252" y="12556"/>
                </a:cubicBezTo>
                <a:cubicBezTo>
                  <a:pt x="25754" y="10125"/>
                  <a:pt x="28260" y="2130"/>
                  <a:pt x="39438" y="1804"/>
                </a:cubicBezTo>
                <a:cubicBezTo>
                  <a:pt x="39719" y="1796"/>
                  <a:pt x="39994" y="1792"/>
                  <a:pt x="40265" y="1792"/>
                </a:cubicBezTo>
                <a:close/>
                <a:moveTo>
                  <a:pt x="40265" y="0"/>
                </a:moveTo>
                <a:cubicBezTo>
                  <a:pt x="39964" y="0"/>
                  <a:pt x="39689" y="0"/>
                  <a:pt x="39388" y="25"/>
                </a:cubicBezTo>
                <a:cubicBezTo>
                  <a:pt x="27959" y="351"/>
                  <a:pt x="24601" y="7970"/>
                  <a:pt x="23699" y="11378"/>
                </a:cubicBezTo>
                <a:cubicBezTo>
                  <a:pt x="22997" y="11278"/>
                  <a:pt x="22320" y="11228"/>
                  <a:pt x="21668" y="11228"/>
                </a:cubicBezTo>
                <a:cubicBezTo>
                  <a:pt x="15703" y="11228"/>
                  <a:pt x="13297" y="15088"/>
                  <a:pt x="12445" y="17017"/>
                </a:cubicBezTo>
                <a:cubicBezTo>
                  <a:pt x="12298" y="17011"/>
                  <a:pt x="12151" y="17008"/>
                  <a:pt x="12005" y="17008"/>
                </a:cubicBezTo>
                <a:cubicBezTo>
                  <a:pt x="8194" y="17008"/>
                  <a:pt x="4437" y="19184"/>
                  <a:pt x="2145" y="22732"/>
                </a:cubicBezTo>
                <a:cubicBezTo>
                  <a:pt x="-587" y="26917"/>
                  <a:pt x="-713" y="31855"/>
                  <a:pt x="1794" y="35965"/>
                </a:cubicBezTo>
                <a:cubicBezTo>
                  <a:pt x="5152" y="41554"/>
                  <a:pt x="10942" y="42707"/>
                  <a:pt x="15202" y="42707"/>
                </a:cubicBezTo>
                <a:cubicBezTo>
                  <a:pt x="16881" y="42707"/>
                  <a:pt x="18360" y="42531"/>
                  <a:pt x="19363" y="42356"/>
                </a:cubicBezTo>
                <a:cubicBezTo>
                  <a:pt x="20039" y="44662"/>
                  <a:pt x="22095" y="48546"/>
                  <a:pt x="28385" y="49549"/>
                </a:cubicBezTo>
                <a:cubicBezTo>
                  <a:pt x="29162" y="49674"/>
                  <a:pt x="29964" y="49724"/>
                  <a:pt x="30741" y="49724"/>
                </a:cubicBezTo>
                <a:cubicBezTo>
                  <a:pt x="35227" y="49724"/>
                  <a:pt x="38410" y="47694"/>
                  <a:pt x="40265" y="46040"/>
                </a:cubicBezTo>
                <a:cubicBezTo>
                  <a:pt x="41894" y="48396"/>
                  <a:pt x="46380" y="52907"/>
                  <a:pt x="54400" y="54160"/>
                </a:cubicBezTo>
                <a:cubicBezTo>
                  <a:pt x="59266" y="53968"/>
                  <a:pt x="66397" y="46366"/>
                  <a:pt x="69463" y="44887"/>
                </a:cubicBezTo>
                <a:cubicBezTo>
                  <a:pt x="70616" y="45138"/>
                  <a:pt x="71744" y="45288"/>
                  <a:pt x="72797" y="45288"/>
                </a:cubicBezTo>
                <a:cubicBezTo>
                  <a:pt x="77483" y="45288"/>
                  <a:pt x="79990" y="42757"/>
                  <a:pt x="80917" y="41504"/>
                </a:cubicBezTo>
                <a:cubicBezTo>
                  <a:pt x="84426" y="41253"/>
                  <a:pt x="87759" y="38972"/>
                  <a:pt x="89689" y="35464"/>
                </a:cubicBezTo>
                <a:cubicBezTo>
                  <a:pt x="91945" y="31328"/>
                  <a:pt x="91744" y="26767"/>
                  <a:pt x="89112" y="23584"/>
                </a:cubicBezTo>
                <a:cubicBezTo>
                  <a:pt x="85528" y="19248"/>
                  <a:pt x="79764" y="18596"/>
                  <a:pt x="76681" y="18596"/>
                </a:cubicBezTo>
                <a:lnTo>
                  <a:pt x="75954" y="18596"/>
                </a:lnTo>
                <a:cubicBezTo>
                  <a:pt x="75980" y="16391"/>
                  <a:pt x="75228" y="12531"/>
                  <a:pt x="70666" y="8747"/>
                </a:cubicBezTo>
                <a:cubicBezTo>
                  <a:pt x="68210" y="6742"/>
                  <a:pt x="65177" y="5714"/>
                  <a:pt x="61669" y="5714"/>
                </a:cubicBezTo>
                <a:cubicBezTo>
                  <a:pt x="59012" y="5714"/>
                  <a:pt x="56681" y="6316"/>
                  <a:pt x="55253" y="6792"/>
                </a:cubicBezTo>
                <a:cubicBezTo>
                  <a:pt x="53774" y="4586"/>
                  <a:pt x="49588" y="0"/>
                  <a:pt x="40265" y="0"/>
                </a:cubicBezTo>
                <a:close/>
              </a:path>
            </a:pathLst>
          </a:custGeom>
          <a:gradFill>
            <a:gsLst>
              <a:gs pos="0">
                <a:srgbClr val="DBD4EB"/>
              </a:gs>
              <a:gs pos="100000">
                <a:srgbClr val="9180BB"/>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8"/>
          <p:cNvSpPr txBox="1"/>
          <p:nvPr/>
        </p:nvSpPr>
        <p:spPr>
          <a:xfrm>
            <a:off x="488530" y="1232557"/>
            <a:ext cx="3258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595959"/>
                </a:solidFill>
                <a:latin typeface="Arial"/>
                <a:ea typeface="Arial"/>
                <a:cs typeface="Arial"/>
                <a:sym typeface="Arial"/>
              </a:rPr>
              <a:t>Delivering Value  </a:t>
            </a:r>
            <a:endParaRPr/>
          </a:p>
        </p:txBody>
      </p:sp>
      <p:sp>
        <p:nvSpPr>
          <p:cNvPr id="235" name="Google Shape;235;p28"/>
          <p:cNvSpPr txBox="1"/>
          <p:nvPr/>
        </p:nvSpPr>
        <p:spPr>
          <a:xfrm>
            <a:off x="305610" y="3378478"/>
            <a:ext cx="4572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595959"/>
                </a:solidFill>
                <a:latin typeface="Arial"/>
                <a:ea typeface="Arial"/>
                <a:cs typeface="Arial"/>
                <a:sym typeface="Arial"/>
              </a:rPr>
              <a:t>Speed matters</a:t>
            </a:r>
            <a:endParaRPr b="0" i="0" sz="2000" u="none" cap="none" strike="noStrike">
              <a:solidFill>
                <a:srgbClr val="000000"/>
              </a:solidFill>
              <a:latin typeface="Arial"/>
              <a:ea typeface="Arial"/>
              <a:cs typeface="Arial"/>
              <a:sym typeface="Arial"/>
            </a:endParaRPr>
          </a:p>
        </p:txBody>
      </p:sp>
      <p:sp>
        <p:nvSpPr>
          <p:cNvPr id="236" name="Google Shape;236;p28"/>
          <p:cNvSpPr txBox="1"/>
          <p:nvPr/>
        </p:nvSpPr>
        <p:spPr>
          <a:xfrm>
            <a:off x="6265670" y="1210701"/>
            <a:ext cx="4288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595959"/>
                </a:solidFill>
                <a:latin typeface="Arial"/>
                <a:ea typeface="Arial"/>
                <a:cs typeface="Arial"/>
                <a:sym typeface="Arial"/>
              </a:rPr>
              <a:t>Modularity &amp; flexibility</a:t>
            </a:r>
            <a:endParaRPr/>
          </a:p>
        </p:txBody>
      </p:sp>
      <p:sp>
        <p:nvSpPr>
          <p:cNvPr id="237" name="Google Shape;237;p28"/>
          <p:cNvSpPr txBox="1"/>
          <p:nvPr/>
        </p:nvSpPr>
        <p:spPr>
          <a:xfrm>
            <a:off x="6501687" y="3223380"/>
            <a:ext cx="19092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000" u="none" cap="none" strike="noStrike">
                <a:solidFill>
                  <a:srgbClr val="595959"/>
                </a:solidFill>
                <a:latin typeface="Arial"/>
                <a:ea typeface="Arial"/>
                <a:cs typeface="Arial"/>
                <a:sym typeface="Arial"/>
              </a:rPr>
              <a:t>Automated</a:t>
            </a:r>
            <a:endParaRPr b="1" i="0" sz="2000" u="none" cap="none" strike="noStrike">
              <a:solidFill>
                <a:srgbClr val="000000"/>
              </a:solidFill>
              <a:latin typeface="Arial"/>
              <a:ea typeface="Arial"/>
              <a:cs typeface="Arial"/>
              <a:sym typeface="Arial"/>
            </a:endParaRPr>
          </a:p>
        </p:txBody>
      </p:sp>
      <p:sp>
        <p:nvSpPr>
          <p:cNvPr id="238" name="Google Shape;238;p28"/>
          <p:cNvSpPr txBox="1"/>
          <p:nvPr/>
        </p:nvSpPr>
        <p:spPr>
          <a:xfrm>
            <a:off x="68239" y="33520"/>
            <a:ext cx="212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Problems statement</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39" name="Google Shape;239;p28"/>
          <p:cNvSpPr txBox="1"/>
          <p:nvPr/>
        </p:nvSpPr>
        <p:spPr>
          <a:xfrm>
            <a:off x="1371430" y="13661"/>
            <a:ext cx="457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Fira Sans Extra Condensed Medium"/>
                <a:ea typeface="Fira Sans Extra Condensed Medium"/>
                <a:cs typeface="Fira Sans Extra Condensed Medium"/>
                <a:sym typeface="Fira Sans Extra Condensed Medium"/>
              </a:rPr>
              <a:t>Cloud Data Lake - Analytics Platform</a:t>
            </a:r>
            <a:endParaRPr/>
          </a:p>
        </p:txBody>
      </p:sp>
      <p:sp>
        <p:nvSpPr>
          <p:cNvPr id="240" name="Google Shape;240;p28"/>
          <p:cNvSpPr txBox="1"/>
          <p:nvPr/>
        </p:nvSpPr>
        <p:spPr>
          <a:xfrm>
            <a:off x="4313261" y="25955"/>
            <a:ext cx="4572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Data lake Architecture </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41" name="Google Shape;241;p28"/>
          <p:cNvSpPr txBox="1"/>
          <p:nvPr/>
        </p:nvSpPr>
        <p:spPr>
          <a:xfrm>
            <a:off x="8046720" y="47646"/>
            <a:ext cx="64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Q&amp;A </a:t>
            </a:r>
            <a:endParaRPr/>
          </a:p>
        </p:txBody>
      </p:sp>
      <p:sp>
        <p:nvSpPr>
          <p:cNvPr id="242" name="Google Shape;242;p28"/>
          <p:cNvSpPr txBox="1"/>
          <p:nvPr/>
        </p:nvSpPr>
        <p:spPr>
          <a:xfrm>
            <a:off x="5951220" y="25954"/>
            <a:ext cx="1104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Real use cases</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43" name="Google Shape;243;p28"/>
          <p:cNvSpPr txBox="1"/>
          <p:nvPr/>
        </p:nvSpPr>
        <p:spPr>
          <a:xfrm>
            <a:off x="7147560" y="21644"/>
            <a:ext cx="899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Summary</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7" name="Shape 247"/>
        <p:cNvGrpSpPr/>
        <p:nvPr/>
      </p:nvGrpSpPr>
      <p:grpSpPr>
        <a:xfrm>
          <a:off x="0" y="0"/>
          <a:ext cx="0" cy="0"/>
          <a:chOff x="0" y="0"/>
          <a:chExt cx="0" cy="0"/>
        </a:xfrm>
      </p:grpSpPr>
      <p:sp>
        <p:nvSpPr>
          <p:cNvPr id="248" name="Google Shape;248;p29"/>
          <p:cNvSpPr txBox="1"/>
          <p:nvPr>
            <p:ph type="title"/>
          </p:nvPr>
        </p:nvSpPr>
        <p:spPr>
          <a:xfrm>
            <a:off x="457200" y="137792"/>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4000"/>
              <a:t>Data Lake benefits</a:t>
            </a:r>
            <a:endParaRPr/>
          </a:p>
        </p:txBody>
      </p:sp>
      <p:pic>
        <p:nvPicPr>
          <p:cNvPr descr="On Successful - No Silos Transparent PNG - 400x384 - Free Download on  NicePNG" id="249" name="Google Shape;249;p29"/>
          <p:cNvPicPr preferRelativeResize="0"/>
          <p:nvPr/>
        </p:nvPicPr>
        <p:blipFill rotWithShape="1">
          <a:blip r:embed="rId3">
            <a:alphaModFix/>
          </a:blip>
          <a:srcRect b="9127" l="27835" r="28300" t="9159"/>
          <a:stretch/>
        </p:blipFill>
        <p:spPr>
          <a:xfrm>
            <a:off x="830235" y="1298859"/>
            <a:ext cx="862476" cy="877824"/>
          </a:xfrm>
          <a:prstGeom prst="rect">
            <a:avLst/>
          </a:prstGeom>
          <a:noFill/>
          <a:ln>
            <a:noFill/>
          </a:ln>
        </p:spPr>
      </p:pic>
      <p:sp>
        <p:nvSpPr>
          <p:cNvPr id="250" name="Google Shape;250;p29"/>
          <p:cNvSpPr txBox="1"/>
          <p:nvPr/>
        </p:nvSpPr>
        <p:spPr>
          <a:xfrm>
            <a:off x="5053935" y="2095667"/>
            <a:ext cx="188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Cost efficiency</a:t>
            </a:r>
            <a:endParaRPr/>
          </a:p>
        </p:txBody>
      </p:sp>
      <p:sp>
        <p:nvSpPr>
          <p:cNvPr id="251" name="Google Shape;251;p29"/>
          <p:cNvSpPr txBox="1"/>
          <p:nvPr/>
        </p:nvSpPr>
        <p:spPr>
          <a:xfrm>
            <a:off x="380855" y="2388414"/>
            <a:ext cx="1971900" cy="1323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consolidating multiple data types into a single, unified, infinitely scalable platform</a:t>
            </a:r>
            <a:endParaRPr b="0" i="0" sz="1600" u="none" cap="none" strike="noStrike">
              <a:solidFill>
                <a:srgbClr val="000000"/>
              </a:solidFill>
              <a:latin typeface="Calibri"/>
              <a:ea typeface="Calibri"/>
              <a:cs typeface="Calibri"/>
              <a:sym typeface="Calibri"/>
            </a:endParaRPr>
          </a:p>
        </p:txBody>
      </p:sp>
      <p:pic>
        <p:nvPicPr>
          <p:cNvPr descr="Telecom Insights &amp;amp; Analytics Archives - Page 2 of 2 - Subex Limited" id="252" name="Google Shape;252;p29"/>
          <p:cNvPicPr preferRelativeResize="0"/>
          <p:nvPr/>
        </p:nvPicPr>
        <p:blipFill rotWithShape="1">
          <a:blip r:embed="rId4">
            <a:alphaModFix/>
          </a:blip>
          <a:srcRect b="0" l="0" r="0" t="0"/>
          <a:stretch/>
        </p:blipFill>
        <p:spPr>
          <a:xfrm>
            <a:off x="5358089" y="1298859"/>
            <a:ext cx="696722" cy="696722"/>
          </a:xfrm>
          <a:prstGeom prst="rect">
            <a:avLst/>
          </a:prstGeom>
          <a:noFill/>
          <a:ln>
            <a:noFill/>
          </a:ln>
        </p:spPr>
      </p:pic>
      <p:sp>
        <p:nvSpPr>
          <p:cNvPr id="253" name="Google Shape;253;p29"/>
          <p:cNvSpPr txBox="1"/>
          <p:nvPr/>
        </p:nvSpPr>
        <p:spPr>
          <a:xfrm>
            <a:off x="830235" y="2114952"/>
            <a:ext cx="188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No silos</a:t>
            </a:r>
            <a:endParaRPr/>
          </a:p>
        </p:txBody>
      </p:sp>
      <p:sp>
        <p:nvSpPr>
          <p:cNvPr id="254" name="Google Shape;254;p29"/>
          <p:cNvSpPr txBox="1"/>
          <p:nvPr/>
        </p:nvSpPr>
        <p:spPr>
          <a:xfrm>
            <a:off x="5085203" y="2493882"/>
            <a:ext cx="1699800" cy="1129200"/>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n" sz="1600" u="none" cap="none" strike="noStrike">
                <a:solidFill>
                  <a:srgbClr val="000000"/>
                </a:solidFill>
                <a:latin typeface="Arial"/>
                <a:ea typeface="Arial"/>
                <a:cs typeface="Arial"/>
                <a:sym typeface="Arial"/>
              </a:rPr>
              <a:t>Minimized capital expenses for hardware and software</a:t>
            </a:r>
            <a:endParaRPr b="0" i="0" sz="1600" u="none" cap="none" strike="noStrike">
              <a:solidFill>
                <a:srgbClr val="000000"/>
              </a:solidFill>
              <a:latin typeface="Calibri"/>
              <a:ea typeface="Calibri"/>
              <a:cs typeface="Calibri"/>
              <a:sym typeface="Calibri"/>
            </a:endParaRPr>
          </a:p>
        </p:txBody>
      </p:sp>
      <p:sp>
        <p:nvSpPr>
          <p:cNvPr id="255" name="Google Shape;255;p29"/>
          <p:cNvSpPr txBox="1"/>
          <p:nvPr/>
        </p:nvSpPr>
        <p:spPr>
          <a:xfrm>
            <a:off x="6964847" y="2317270"/>
            <a:ext cx="21792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 wide range of services around analytics and applications, and made these often “one-click” compatible.</a:t>
            </a:r>
            <a:endParaRPr/>
          </a:p>
        </p:txBody>
      </p:sp>
      <p:sp>
        <p:nvSpPr>
          <p:cNvPr id="256" name="Google Shape;256;p29"/>
          <p:cNvSpPr txBox="1"/>
          <p:nvPr/>
        </p:nvSpPr>
        <p:spPr>
          <a:xfrm>
            <a:off x="2653046" y="2052817"/>
            <a:ext cx="1699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Performance &amp; durability</a:t>
            </a:r>
            <a:endParaRPr/>
          </a:p>
        </p:txBody>
      </p:sp>
      <p:sp>
        <p:nvSpPr>
          <p:cNvPr id="257" name="Google Shape;257;p29"/>
          <p:cNvSpPr txBox="1"/>
          <p:nvPr/>
        </p:nvSpPr>
        <p:spPr>
          <a:xfrm>
            <a:off x="2558670" y="2648868"/>
            <a:ext cx="22323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From few small files to exabytes in size. Support </a:t>
            </a:r>
            <a:r>
              <a:rPr b="0" i="0" lang="en" sz="1600" u="sng" cap="none" strike="noStrike">
                <a:solidFill>
                  <a:srgbClr val="000000"/>
                </a:solidFill>
                <a:latin typeface="Arial"/>
                <a:ea typeface="Arial"/>
                <a:cs typeface="Arial"/>
                <a:sym typeface="Arial"/>
                <a:hlinkClick r:id="rId5">
                  <a:extLst>
                    <a:ext uri="{A12FA001-AC4F-418D-AE19-62706E023703}">
                      <ahyp:hlinkClr val="tx"/>
                    </a:ext>
                  </a:extLst>
                </a:hlinkClick>
              </a:rPr>
              <a:t>high-volume ingestion</a:t>
            </a:r>
            <a:r>
              <a:rPr b="0" i="0" lang="en" sz="1600" u="none" cap="none" strike="noStrike">
                <a:solidFill>
                  <a:srgbClr val="000000"/>
                </a:solidFill>
                <a:latin typeface="Arial"/>
                <a:ea typeface="Arial"/>
                <a:cs typeface="Arial"/>
                <a:sym typeface="Arial"/>
              </a:rPr>
              <a:t> of new data and high-volume consumption of stored data. </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99.9999% annual durability.</a:t>
            </a:r>
            <a:endParaRPr/>
          </a:p>
        </p:txBody>
      </p:sp>
      <p:pic>
        <p:nvPicPr>
          <p:cNvPr descr="Performance Icon Png #123252 - Free Icons Library" id="258" name="Google Shape;258;p29"/>
          <p:cNvPicPr preferRelativeResize="0"/>
          <p:nvPr/>
        </p:nvPicPr>
        <p:blipFill rotWithShape="1">
          <a:blip r:embed="rId6">
            <a:alphaModFix/>
          </a:blip>
          <a:srcRect b="0" l="0" r="0" t="0"/>
          <a:stretch/>
        </p:blipFill>
        <p:spPr>
          <a:xfrm>
            <a:off x="3102676" y="1398945"/>
            <a:ext cx="696722" cy="696722"/>
          </a:xfrm>
          <a:prstGeom prst="rect">
            <a:avLst/>
          </a:prstGeom>
          <a:noFill/>
          <a:ln>
            <a:noFill/>
          </a:ln>
        </p:spPr>
      </p:pic>
      <p:pic>
        <p:nvPicPr>
          <p:cNvPr descr="Integration icon Royalty Free Vector Image - VectorStock" id="259" name="Google Shape;259;p29"/>
          <p:cNvPicPr preferRelativeResize="0"/>
          <p:nvPr/>
        </p:nvPicPr>
        <p:blipFill rotWithShape="1">
          <a:blip r:embed="rId7">
            <a:alphaModFix/>
          </a:blip>
          <a:srcRect b="9999" l="0" r="-664" t="0"/>
          <a:stretch/>
        </p:blipFill>
        <p:spPr>
          <a:xfrm>
            <a:off x="7526416" y="1422482"/>
            <a:ext cx="666444" cy="496549"/>
          </a:xfrm>
          <a:prstGeom prst="rect">
            <a:avLst/>
          </a:prstGeom>
          <a:noFill/>
          <a:ln>
            <a:noFill/>
          </a:ln>
        </p:spPr>
      </p:pic>
      <p:sp>
        <p:nvSpPr>
          <p:cNvPr id="260" name="Google Shape;260;p29"/>
          <p:cNvSpPr txBox="1"/>
          <p:nvPr/>
        </p:nvSpPr>
        <p:spPr>
          <a:xfrm>
            <a:off x="7231743" y="2002537"/>
            <a:ext cx="1531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457200" y="160390"/>
            <a:ext cx="8229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000"/>
              <a:t>Why Data Lake </a:t>
            </a:r>
            <a:endParaRPr/>
          </a:p>
        </p:txBody>
      </p:sp>
      <p:pic>
        <p:nvPicPr>
          <p:cNvPr id="266" name="Google Shape;266;p30"/>
          <p:cNvPicPr preferRelativeResize="0"/>
          <p:nvPr/>
        </p:nvPicPr>
        <p:blipFill rotWithShape="1">
          <a:blip r:embed="rId3">
            <a:alphaModFix/>
          </a:blip>
          <a:srcRect b="0" l="0" r="0" t="0"/>
          <a:stretch/>
        </p:blipFill>
        <p:spPr>
          <a:xfrm>
            <a:off x="624184" y="939157"/>
            <a:ext cx="8062617" cy="3064389"/>
          </a:xfrm>
          <a:prstGeom prst="rect">
            <a:avLst/>
          </a:prstGeom>
          <a:noFill/>
          <a:ln>
            <a:noFill/>
          </a:ln>
        </p:spPr>
      </p:pic>
      <p:sp>
        <p:nvSpPr>
          <p:cNvPr id="267" name="Google Shape;267;p30"/>
          <p:cNvSpPr txBox="1"/>
          <p:nvPr/>
        </p:nvSpPr>
        <p:spPr>
          <a:xfrm>
            <a:off x="939521" y="4029003"/>
            <a:ext cx="7239300" cy="954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Centralized repository allows to store all of data, at any scale</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Store data as-is</a:t>
            </a:r>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 sz="1400" u="none" cap="none" strike="noStrike">
                <a:solidFill>
                  <a:srgbClr val="000000"/>
                </a:solidFill>
                <a:latin typeface="Arial"/>
                <a:ea typeface="Arial"/>
                <a:cs typeface="Arial"/>
                <a:sym typeface="Arial"/>
              </a:rPr>
              <a:t>Run different types of analytics – from dashboards and visualizations to big data processing, real-time analytics and machine learning to guide better decisions</a:t>
            </a:r>
            <a:endParaRPr/>
          </a:p>
        </p:txBody>
      </p:sp>
      <p:sp>
        <p:nvSpPr>
          <p:cNvPr id="268" name="Google Shape;268;p30"/>
          <p:cNvSpPr txBox="1"/>
          <p:nvPr/>
        </p:nvSpPr>
        <p:spPr>
          <a:xfrm>
            <a:off x="68239" y="33520"/>
            <a:ext cx="212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Problems statement</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69" name="Google Shape;269;p30"/>
          <p:cNvSpPr txBox="1"/>
          <p:nvPr/>
        </p:nvSpPr>
        <p:spPr>
          <a:xfrm>
            <a:off x="1371430" y="13661"/>
            <a:ext cx="457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Fira Sans Extra Condensed Medium"/>
                <a:ea typeface="Fira Sans Extra Condensed Medium"/>
                <a:cs typeface="Fira Sans Extra Condensed Medium"/>
                <a:sym typeface="Fira Sans Extra Condensed Medium"/>
              </a:rPr>
              <a:t>Cloud Data Lake - Analytics Platform</a:t>
            </a:r>
            <a:endParaRPr/>
          </a:p>
        </p:txBody>
      </p:sp>
      <p:sp>
        <p:nvSpPr>
          <p:cNvPr id="270" name="Google Shape;270;p30"/>
          <p:cNvSpPr txBox="1"/>
          <p:nvPr/>
        </p:nvSpPr>
        <p:spPr>
          <a:xfrm>
            <a:off x="4313261" y="25955"/>
            <a:ext cx="4572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Data lake Architecture </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71" name="Google Shape;271;p30"/>
          <p:cNvSpPr txBox="1"/>
          <p:nvPr/>
        </p:nvSpPr>
        <p:spPr>
          <a:xfrm>
            <a:off x="8046720" y="47646"/>
            <a:ext cx="64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Q&amp;A </a:t>
            </a:r>
            <a:endParaRPr/>
          </a:p>
        </p:txBody>
      </p:sp>
      <p:sp>
        <p:nvSpPr>
          <p:cNvPr id="272" name="Google Shape;272;p30"/>
          <p:cNvSpPr txBox="1"/>
          <p:nvPr/>
        </p:nvSpPr>
        <p:spPr>
          <a:xfrm>
            <a:off x="5951220" y="25954"/>
            <a:ext cx="1104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Real use cases</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73" name="Google Shape;273;p30"/>
          <p:cNvSpPr txBox="1"/>
          <p:nvPr/>
        </p:nvSpPr>
        <p:spPr>
          <a:xfrm>
            <a:off x="7147560" y="21644"/>
            <a:ext cx="899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Summary</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7" name="Shape 277"/>
        <p:cNvGrpSpPr/>
        <p:nvPr/>
      </p:nvGrpSpPr>
      <p:grpSpPr>
        <a:xfrm>
          <a:off x="0" y="0"/>
          <a:ext cx="0" cy="0"/>
          <a:chOff x="0" y="0"/>
          <a:chExt cx="0" cy="0"/>
        </a:xfrm>
      </p:grpSpPr>
      <p:pic>
        <p:nvPicPr>
          <p:cNvPr descr="Free Attach Detach icon | Attach Detach icons PNG, ICO or ICNS" id="278" name="Google Shape;278;p31"/>
          <p:cNvPicPr preferRelativeResize="0"/>
          <p:nvPr/>
        </p:nvPicPr>
        <p:blipFill rotWithShape="1">
          <a:blip r:embed="rId3">
            <a:alphaModFix/>
          </a:blip>
          <a:srcRect b="0" l="0" r="0" t="0"/>
          <a:stretch/>
        </p:blipFill>
        <p:spPr>
          <a:xfrm>
            <a:off x="4419600" y="2193117"/>
            <a:ext cx="1172936" cy="1172936"/>
          </a:xfrm>
          <a:prstGeom prst="rect">
            <a:avLst/>
          </a:prstGeom>
          <a:noFill/>
          <a:ln>
            <a:noFill/>
          </a:ln>
        </p:spPr>
      </p:pic>
      <p:sp>
        <p:nvSpPr>
          <p:cNvPr id="279" name="Google Shape;279;p31"/>
          <p:cNvSpPr txBox="1"/>
          <p:nvPr>
            <p:ph type="title"/>
          </p:nvPr>
        </p:nvSpPr>
        <p:spPr>
          <a:xfrm>
            <a:off x="457200" y="233185"/>
            <a:ext cx="8229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Definition, Key features, Benefits</a:t>
            </a:r>
            <a:endParaRPr/>
          </a:p>
        </p:txBody>
      </p:sp>
      <p:sp>
        <p:nvSpPr>
          <p:cNvPr id="280" name="Google Shape;280;p31"/>
          <p:cNvSpPr txBox="1"/>
          <p:nvPr/>
        </p:nvSpPr>
        <p:spPr>
          <a:xfrm>
            <a:off x="457200" y="1211943"/>
            <a:ext cx="8229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A Data Lake is a </a:t>
            </a:r>
            <a:r>
              <a:rPr b="1" i="0" lang="en" sz="2000" u="none" cap="none" strike="noStrike">
                <a:solidFill>
                  <a:srgbClr val="000000"/>
                </a:solidFill>
                <a:latin typeface="Arial"/>
                <a:ea typeface="Arial"/>
                <a:cs typeface="Arial"/>
                <a:sym typeface="Arial"/>
              </a:rPr>
              <a:t>centralized repository</a:t>
            </a:r>
            <a:r>
              <a:rPr b="0" i="0" lang="en" sz="2000" u="none" cap="none" strike="noStrike">
                <a:solidFill>
                  <a:srgbClr val="000000"/>
                </a:solidFill>
                <a:latin typeface="Arial"/>
                <a:ea typeface="Arial"/>
                <a:cs typeface="Arial"/>
                <a:sym typeface="Arial"/>
              </a:rPr>
              <a:t> that allows you to </a:t>
            </a:r>
            <a:r>
              <a:rPr b="1" i="0" lang="en" sz="2000" u="none" cap="none" strike="noStrike">
                <a:solidFill>
                  <a:srgbClr val="000000"/>
                </a:solidFill>
                <a:latin typeface="Arial"/>
                <a:ea typeface="Arial"/>
                <a:cs typeface="Arial"/>
                <a:sym typeface="Arial"/>
              </a:rPr>
              <a:t>store</a:t>
            </a:r>
            <a:r>
              <a:rPr b="0" i="0" lang="en" sz="2000" u="none" cap="none" strike="noStrike">
                <a:solidFill>
                  <a:srgbClr val="000000"/>
                </a:solidFill>
                <a:latin typeface="Arial"/>
                <a:ea typeface="Arial"/>
                <a:cs typeface="Arial"/>
                <a:sym typeface="Arial"/>
              </a:rPr>
              <a:t> all your structured and unstructured data at </a:t>
            </a:r>
            <a:r>
              <a:rPr b="1" i="0" lang="en" sz="2000" u="none" cap="none" strike="noStrike">
                <a:solidFill>
                  <a:srgbClr val="000000"/>
                </a:solidFill>
                <a:latin typeface="Arial"/>
                <a:ea typeface="Arial"/>
                <a:cs typeface="Arial"/>
                <a:sym typeface="Arial"/>
              </a:rPr>
              <a:t>any scale</a:t>
            </a:r>
            <a:endParaRPr/>
          </a:p>
        </p:txBody>
      </p:sp>
      <p:sp>
        <p:nvSpPr>
          <p:cNvPr id="281" name="Google Shape;281;p31"/>
          <p:cNvSpPr txBox="1"/>
          <p:nvPr/>
        </p:nvSpPr>
        <p:spPr>
          <a:xfrm>
            <a:off x="277555" y="3269067"/>
            <a:ext cx="11229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Single source of truth</a:t>
            </a:r>
            <a:endParaRPr/>
          </a:p>
        </p:txBody>
      </p:sp>
      <p:sp>
        <p:nvSpPr>
          <p:cNvPr id="282" name="Google Shape;282;p31"/>
          <p:cNvSpPr txBox="1"/>
          <p:nvPr/>
        </p:nvSpPr>
        <p:spPr>
          <a:xfrm>
            <a:off x="1663672" y="3254011"/>
            <a:ext cx="1355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Support Different Formats</a:t>
            </a:r>
            <a:endParaRPr/>
          </a:p>
        </p:txBody>
      </p:sp>
      <p:sp>
        <p:nvSpPr>
          <p:cNvPr id="283" name="Google Shape;283;p31"/>
          <p:cNvSpPr txBox="1"/>
          <p:nvPr/>
        </p:nvSpPr>
        <p:spPr>
          <a:xfrm>
            <a:off x="5914117" y="3294135"/>
            <a:ext cx="1914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Fast ingestion &amp; consumption</a:t>
            </a:r>
            <a:endParaRPr/>
          </a:p>
        </p:txBody>
      </p:sp>
      <p:sp>
        <p:nvSpPr>
          <p:cNvPr id="284" name="Google Shape;284;p31"/>
          <p:cNvSpPr txBox="1"/>
          <p:nvPr/>
        </p:nvSpPr>
        <p:spPr>
          <a:xfrm>
            <a:off x="3030171" y="3294135"/>
            <a:ext cx="12525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Low-cost storage</a:t>
            </a:r>
            <a:endParaRPr/>
          </a:p>
        </p:txBody>
      </p:sp>
      <p:sp>
        <p:nvSpPr>
          <p:cNvPr id="285" name="Google Shape;285;p31"/>
          <p:cNvSpPr txBox="1"/>
          <p:nvPr/>
        </p:nvSpPr>
        <p:spPr>
          <a:xfrm>
            <a:off x="4404883" y="3254011"/>
            <a:ext cx="15195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Decouple storage &amp; compute &gt;&gt; easy to scale</a:t>
            </a:r>
            <a:endParaRPr/>
          </a:p>
        </p:txBody>
      </p:sp>
      <p:sp>
        <p:nvSpPr>
          <p:cNvPr id="286" name="Google Shape;286;p31"/>
          <p:cNvSpPr txBox="1"/>
          <p:nvPr/>
        </p:nvSpPr>
        <p:spPr>
          <a:xfrm>
            <a:off x="7896200" y="3366053"/>
            <a:ext cx="11994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Arial"/>
                <a:ea typeface="Arial"/>
                <a:cs typeface="Arial"/>
                <a:sym typeface="Arial"/>
              </a:rPr>
              <a:t>Schema on Read</a:t>
            </a:r>
            <a:endParaRPr b="0" i="0" sz="1400" u="none" cap="none" strike="noStrike">
              <a:solidFill>
                <a:srgbClr val="000000"/>
              </a:solidFill>
              <a:latin typeface="Arial"/>
              <a:ea typeface="Arial"/>
              <a:cs typeface="Arial"/>
              <a:sym typeface="Arial"/>
            </a:endParaRPr>
          </a:p>
        </p:txBody>
      </p:sp>
      <p:pic>
        <p:nvPicPr>
          <p:cNvPr descr="Single Source of truth and applying it software development | by Ed Putans  | Medium" id="287" name="Google Shape;287;p31"/>
          <p:cNvPicPr preferRelativeResize="0"/>
          <p:nvPr/>
        </p:nvPicPr>
        <p:blipFill rotWithShape="1">
          <a:blip r:embed="rId4">
            <a:alphaModFix/>
          </a:blip>
          <a:srcRect b="0" l="0" r="0" t="0"/>
          <a:stretch/>
        </p:blipFill>
        <p:spPr>
          <a:xfrm>
            <a:off x="312990" y="2193117"/>
            <a:ext cx="1029475" cy="971539"/>
          </a:xfrm>
          <a:prstGeom prst="rect">
            <a:avLst/>
          </a:prstGeom>
          <a:noFill/>
          <a:ln>
            <a:noFill/>
          </a:ln>
        </p:spPr>
      </p:pic>
      <p:sp>
        <p:nvSpPr>
          <p:cNvPr descr="icon-low-cost - Zaxis Inc." id="288" name="Google Shape;288;p31"/>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Format Icons - Download Free Vector Icons | Noun Project" id="289" name="Google Shape;289;p31"/>
          <p:cNvPicPr preferRelativeResize="0"/>
          <p:nvPr/>
        </p:nvPicPr>
        <p:blipFill rotWithShape="1">
          <a:blip r:embed="rId5">
            <a:alphaModFix/>
          </a:blip>
          <a:srcRect b="0" l="0" r="0" t="0"/>
          <a:stretch/>
        </p:blipFill>
        <p:spPr>
          <a:xfrm>
            <a:off x="1941365" y="2370920"/>
            <a:ext cx="706459" cy="706459"/>
          </a:xfrm>
          <a:prstGeom prst="rect">
            <a:avLst/>
          </a:prstGeom>
          <a:noFill/>
          <a:ln>
            <a:noFill/>
          </a:ln>
        </p:spPr>
      </p:pic>
      <p:pic>
        <p:nvPicPr>
          <p:cNvPr descr="icon-low-cost - Zaxis Inc." id="290" name="Google Shape;290;p31"/>
          <p:cNvPicPr preferRelativeResize="0"/>
          <p:nvPr/>
        </p:nvPicPr>
        <p:blipFill rotWithShape="1">
          <a:blip r:embed="rId6">
            <a:alphaModFix/>
          </a:blip>
          <a:srcRect b="0" l="0" r="0" t="0"/>
          <a:stretch/>
        </p:blipFill>
        <p:spPr>
          <a:xfrm>
            <a:off x="3264317" y="2384340"/>
            <a:ext cx="710045" cy="710045"/>
          </a:xfrm>
          <a:prstGeom prst="rect">
            <a:avLst/>
          </a:prstGeom>
          <a:noFill/>
          <a:ln>
            <a:noFill/>
          </a:ln>
        </p:spPr>
      </p:pic>
      <p:pic>
        <p:nvPicPr>
          <p:cNvPr descr="Big Data Analytics and Consulting Services - Helical IT Solutions Pvt Ltd" id="291" name="Google Shape;291;p31"/>
          <p:cNvPicPr preferRelativeResize="0"/>
          <p:nvPr/>
        </p:nvPicPr>
        <p:blipFill rotWithShape="1">
          <a:blip r:embed="rId7">
            <a:alphaModFix/>
          </a:blip>
          <a:srcRect b="0" l="0" r="0" t="0"/>
          <a:stretch/>
        </p:blipFill>
        <p:spPr>
          <a:xfrm>
            <a:off x="6461354" y="2552129"/>
            <a:ext cx="684402" cy="684402"/>
          </a:xfrm>
          <a:prstGeom prst="rect">
            <a:avLst/>
          </a:prstGeom>
          <a:noFill/>
          <a:ln>
            <a:noFill/>
          </a:ln>
        </p:spPr>
      </p:pic>
      <p:pic>
        <p:nvPicPr>
          <p:cNvPr descr="Security icon PNG and SVG Vector Free Download" id="292" name="Google Shape;292;p31"/>
          <p:cNvPicPr preferRelativeResize="0"/>
          <p:nvPr/>
        </p:nvPicPr>
        <p:blipFill rotWithShape="1">
          <a:blip r:embed="rId8">
            <a:alphaModFix/>
          </a:blip>
          <a:srcRect b="0" l="0" r="0" t="0"/>
          <a:stretch/>
        </p:blipFill>
        <p:spPr>
          <a:xfrm>
            <a:off x="8160874" y="2567440"/>
            <a:ext cx="670136" cy="667158"/>
          </a:xfrm>
          <a:prstGeom prst="rect">
            <a:avLst/>
          </a:prstGeom>
          <a:noFill/>
          <a:ln>
            <a:noFill/>
          </a:ln>
        </p:spPr>
      </p:pic>
      <p:pic>
        <p:nvPicPr>
          <p:cNvPr descr="A picture containing icon&#10;&#10;Description automatically generated" id="293" name="Google Shape;293;p31"/>
          <p:cNvPicPr preferRelativeResize="0"/>
          <p:nvPr/>
        </p:nvPicPr>
        <p:blipFill rotWithShape="1">
          <a:blip r:embed="rId9">
            <a:alphaModFix/>
          </a:blip>
          <a:srcRect b="16457" l="0" r="0" t="0"/>
          <a:stretch/>
        </p:blipFill>
        <p:spPr>
          <a:xfrm>
            <a:off x="7948882" y="2381250"/>
            <a:ext cx="1020793" cy="912885"/>
          </a:xfrm>
          <a:prstGeom prst="rect">
            <a:avLst/>
          </a:prstGeom>
          <a:noFill/>
          <a:ln>
            <a:noFill/>
          </a:ln>
        </p:spPr>
      </p:pic>
      <p:sp>
        <p:nvSpPr>
          <p:cNvPr id="294" name="Google Shape;294;p31"/>
          <p:cNvSpPr txBox="1"/>
          <p:nvPr/>
        </p:nvSpPr>
        <p:spPr>
          <a:xfrm>
            <a:off x="68239" y="33520"/>
            <a:ext cx="212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Problems statement</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95" name="Google Shape;295;p31"/>
          <p:cNvSpPr txBox="1"/>
          <p:nvPr/>
        </p:nvSpPr>
        <p:spPr>
          <a:xfrm>
            <a:off x="1371430" y="13661"/>
            <a:ext cx="457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Fira Sans Extra Condensed Medium"/>
                <a:ea typeface="Fira Sans Extra Condensed Medium"/>
                <a:cs typeface="Fira Sans Extra Condensed Medium"/>
                <a:sym typeface="Fira Sans Extra Condensed Medium"/>
              </a:rPr>
              <a:t>Cloud Data Lake - Analytics Platform</a:t>
            </a:r>
            <a:endParaRPr/>
          </a:p>
        </p:txBody>
      </p:sp>
      <p:sp>
        <p:nvSpPr>
          <p:cNvPr id="296" name="Google Shape;296;p31"/>
          <p:cNvSpPr txBox="1"/>
          <p:nvPr/>
        </p:nvSpPr>
        <p:spPr>
          <a:xfrm>
            <a:off x="4313261" y="25955"/>
            <a:ext cx="4572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Data lake Architecture </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97" name="Google Shape;297;p31"/>
          <p:cNvSpPr txBox="1"/>
          <p:nvPr/>
        </p:nvSpPr>
        <p:spPr>
          <a:xfrm>
            <a:off x="8046720" y="47646"/>
            <a:ext cx="647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Q&amp;A </a:t>
            </a:r>
            <a:endParaRPr/>
          </a:p>
        </p:txBody>
      </p:sp>
      <p:sp>
        <p:nvSpPr>
          <p:cNvPr id="298" name="Google Shape;298;p31"/>
          <p:cNvSpPr txBox="1"/>
          <p:nvPr/>
        </p:nvSpPr>
        <p:spPr>
          <a:xfrm>
            <a:off x="5951220" y="25954"/>
            <a:ext cx="11049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Real use cases</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
        <p:nvSpPr>
          <p:cNvPr id="299" name="Google Shape;299;p31"/>
          <p:cNvSpPr txBox="1"/>
          <p:nvPr/>
        </p:nvSpPr>
        <p:spPr>
          <a:xfrm>
            <a:off x="7147560" y="21644"/>
            <a:ext cx="899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200" u="none" cap="none" strike="noStrike">
                <a:solidFill>
                  <a:srgbClr val="BCBCBC"/>
                </a:solidFill>
                <a:latin typeface="Fira Sans Extra Condensed Medium"/>
                <a:ea typeface="Fira Sans Extra Condensed Medium"/>
                <a:cs typeface="Fira Sans Extra Condensed Medium"/>
                <a:sym typeface="Fira Sans Extra Condensed Medium"/>
              </a:rPr>
              <a:t>Summary</a:t>
            </a:r>
            <a:endParaRPr b="0" i="0" sz="1200" u="none" cap="none" strike="noStrike">
              <a:solidFill>
                <a:srgbClr val="BCBCBC"/>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5" name="Google Shape;30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32"/>
          <p:cNvPicPr preferRelativeResize="0"/>
          <p:nvPr/>
        </p:nvPicPr>
        <p:blipFill>
          <a:blip r:embed="rId3">
            <a:alphaModFix/>
          </a:blip>
          <a:stretch>
            <a:fillRect/>
          </a:stretch>
        </p:blipFill>
        <p:spPr>
          <a:xfrm>
            <a:off x="238125" y="176213"/>
            <a:ext cx="8667750" cy="479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Delta Lake recommendation data lake layers</a:t>
            </a:r>
            <a:endParaRPr/>
          </a:p>
        </p:txBody>
      </p:sp>
      <p:sp>
        <p:nvSpPr>
          <p:cNvPr id="312" name="Google Shape;3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33"/>
          <p:cNvPicPr preferRelativeResize="0"/>
          <p:nvPr/>
        </p:nvPicPr>
        <p:blipFill>
          <a:blip r:embed="rId3">
            <a:alphaModFix/>
          </a:blip>
          <a:stretch>
            <a:fillRect/>
          </a:stretch>
        </p:blipFill>
        <p:spPr>
          <a:xfrm>
            <a:off x="840618" y="1567549"/>
            <a:ext cx="7952669" cy="236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