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1" r:id="rId9"/>
    <p:sldId id="263" r:id="rId10"/>
    <p:sldId id="264" r:id="rId11"/>
    <p:sldId id="265" r:id="rId12"/>
    <p:sldId id="266" r:id="rId13"/>
    <p:sldId id="267" r:id="rId14"/>
    <p:sldId id="268" r:id="rId15"/>
    <p:sldId id="269"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3" autoAdjust="0"/>
    <p:restoredTop sz="94660"/>
  </p:normalViewPr>
  <p:slideViewPr>
    <p:cSldViewPr snapToGrid="0">
      <p:cViewPr varScale="1">
        <p:scale>
          <a:sx n="54" d="100"/>
          <a:sy n="54" d="100"/>
        </p:scale>
        <p:origin x="86" y="14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7ED9-6BAC-47BE-97C6-99C720C90B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206912-CFD0-4B50-BA8C-CA16E02AB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328C34-F727-4D29-BB11-73965DA613B6}"/>
              </a:ext>
            </a:extLst>
          </p:cNvPr>
          <p:cNvSpPr>
            <a:spLocks noGrp="1"/>
          </p:cNvSpPr>
          <p:nvPr>
            <p:ph type="dt" sz="half" idx="10"/>
          </p:nvPr>
        </p:nvSpPr>
        <p:spPr/>
        <p:txBody>
          <a:bodyPr/>
          <a:lstStyle/>
          <a:p>
            <a:fld id="{7391B69C-4AC6-4FD6-BCAA-65E8E41B1AE2}" type="datetimeFigureOut">
              <a:rPr lang="en-US" smtClean="0"/>
              <a:t>12/3/2019</a:t>
            </a:fld>
            <a:endParaRPr lang="en-US"/>
          </a:p>
        </p:txBody>
      </p:sp>
      <p:sp>
        <p:nvSpPr>
          <p:cNvPr id="5" name="Footer Placeholder 4">
            <a:extLst>
              <a:ext uri="{FF2B5EF4-FFF2-40B4-BE49-F238E27FC236}">
                <a16:creationId xmlns:a16="http://schemas.microsoft.com/office/drawing/2014/main" id="{6F2DCB6E-984C-49CD-9D7A-0AC82278F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E03CC-15A9-4099-8D23-144B61A1D54A}"/>
              </a:ext>
            </a:extLst>
          </p:cNvPr>
          <p:cNvSpPr>
            <a:spLocks noGrp="1"/>
          </p:cNvSpPr>
          <p:nvPr>
            <p:ph type="sldNum" sz="quarter" idx="12"/>
          </p:nvPr>
        </p:nvSpPr>
        <p:spPr/>
        <p:txBody>
          <a:bodyPr/>
          <a:lstStyle/>
          <a:p>
            <a:fld id="{A6FB723C-5081-450A-A763-03F7564651FE}" type="slidenum">
              <a:rPr lang="en-US" smtClean="0"/>
              <a:t>‹#›</a:t>
            </a:fld>
            <a:endParaRPr lang="en-US"/>
          </a:p>
        </p:txBody>
      </p:sp>
    </p:spTree>
    <p:extLst>
      <p:ext uri="{BB962C8B-B14F-4D97-AF65-F5344CB8AC3E}">
        <p14:creationId xmlns:p14="http://schemas.microsoft.com/office/powerpoint/2010/main" val="3973830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394B9-F9BF-476F-BFDB-E0EDEC1CFB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3FB4C0-6461-4C03-A0DE-1ABF72E4AE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CBEE12-B1EC-475F-A8D7-388C6A211E71}"/>
              </a:ext>
            </a:extLst>
          </p:cNvPr>
          <p:cNvSpPr>
            <a:spLocks noGrp="1"/>
          </p:cNvSpPr>
          <p:nvPr>
            <p:ph type="dt" sz="half" idx="10"/>
          </p:nvPr>
        </p:nvSpPr>
        <p:spPr/>
        <p:txBody>
          <a:bodyPr/>
          <a:lstStyle/>
          <a:p>
            <a:fld id="{7391B69C-4AC6-4FD6-BCAA-65E8E41B1AE2}" type="datetimeFigureOut">
              <a:rPr lang="en-US" smtClean="0"/>
              <a:t>12/3/2019</a:t>
            </a:fld>
            <a:endParaRPr lang="en-US"/>
          </a:p>
        </p:txBody>
      </p:sp>
      <p:sp>
        <p:nvSpPr>
          <p:cNvPr id="5" name="Footer Placeholder 4">
            <a:extLst>
              <a:ext uri="{FF2B5EF4-FFF2-40B4-BE49-F238E27FC236}">
                <a16:creationId xmlns:a16="http://schemas.microsoft.com/office/drawing/2014/main" id="{7A566252-8283-4CF8-9356-F40D1CAE9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2E4B2-2408-47FD-914E-B51625A75EA7}"/>
              </a:ext>
            </a:extLst>
          </p:cNvPr>
          <p:cNvSpPr>
            <a:spLocks noGrp="1"/>
          </p:cNvSpPr>
          <p:nvPr>
            <p:ph type="sldNum" sz="quarter" idx="12"/>
          </p:nvPr>
        </p:nvSpPr>
        <p:spPr/>
        <p:txBody>
          <a:bodyPr/>
          <a:lstStyle/>
          <a:p>
            <a:fld id="{A6FB723C-5081-450A-A763-03F7564651FE}" type="slidenum">
              <a:rPr lang="en-US" smtClean="0"/>
              <a:t>‹#›</a:t>
            </a:fld>
            <a:endParaRPr lang="en-US"/>
          </a:p>
        </p:txBody>
      </p:sp>
    </p:spTree>
    <p:extLst>
      <p:ext uri="{BB962C8B-B14F-4D97-AF65-F5344CB8AC3E}">
        <p14:creationId xmlns:p14="http://schemas.microsoft.com/office/powerpoint/2010/main" val="1610468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908E75-0499-4B88-9F12-5A8D2B5AF8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695B6C-A38C-4717-BCAD-E60474536E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2F600-4D27-4DC6-B536-00BDCEB2CADD}"/>
              </a:ext>
            </a:extLst>
          </p:cNvPr>
          <p:cNvSpPr>
            <a:spLocks noGrp="1"/>
          </p:cNvSpPr>
          <p:nvPr>
            <p:ph type="dt" sz="half" idx="10"/>
          </p:nvPr>
        </p:nvSpPr>
        <p:spPr/>
        <p:txBody>
          <a:bodyPr/>
          <a:lstStyle/>
          <a:p>
            <a:fld id="{7391B69C-4AC6-4FD6-BCAA-65E8E41B1AE2}" type="datetimeFigureOut">
              <a:rPr lang="en-US" smtClean="0"/>
              <a:t>12/3/2019</a:t>
            </a:fld>
            <a:endParaRPr lang="en-US"/>
          </a:p>
        </p:txBody>
      </p:sp>
      <p:sp>
        <p:nvSpPr>
          <p:cNvPr id="5" name="Footer Placeholder 4">
            <a:extLst>
              <a:ext uri="{FF2B5EF4-FFF2-40B4-BE49-F238E27FC236}">
                <a16:creationId xmlns:a16="http://schemas.microsoft.com/office/drawing/2014/main" id="{F6CA4F58-8DC3-4E8E-AF36-8159B24B6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6816BB-94DE-48A9-9CB7-2D4A11F4B3F9}"/>
              </a:ext>
            </a:extLst>
          </p:cNvPr>
          <p:cNvSpPr>
            <a:spLocks noGrp="1"/>
          </p:cNvSpPr>
          <p:nvPr>
            <p:ph type="sldNum" sz="quarter" idx="12"/>
          </p:nvPr>
        </p:nvSpPr>
        <p:spPr/>
        <p:txBody>
          <a:bodyPr/>
          <a:lstStyle/>
          <a:p>
            <a:fld id="{A6FB723C-5081-450A-A763-03F7564651FE}" type="slidenum">
              <a:rPr lang="en-US" smtClean="0"/>
              <a:t>‹#›</a:t>
            </a:fld>
            <a:endParaRPr lang="en-US"/>
          </a:p>
        </p:txBody>
      </p:sp>
    </p:spTree>
    <p:extLst>
      <p:ext uri="{BB962C8B-B14F-4D97-AF65-F5344CB8AC3E}">
        <p14:creationId xmlns:p14="http://schemas.microsoft.com/office/powerpoint/2010/main" val="331011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28E0-0A2C-408A-B145-36A4954DE4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636598-9966-4E85-BF4D-05009C2E3E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CE540-E4D7-4899-A4B8-FA4027813982}"/>
              </a:ext>
            </a:extLst>
          </p:cNvPr>
          <p:cNvSpPr>
            <a:spLocks noGrp="1"/>
          </p:cNvSpPr>
          <p:nvPr>
            <p:ph type="dt" sz="half" idx="10"/>
          </p:nvPr>
        </p:nvSpPr>
        <p:spPr/>
        <p:txBody>
          <a:bodyPr/>
          <a:lstStyle/>
          <a:p>
            <a:fld id="{7391B69C-4AC6-4FD6-BCAA-65E8E41B1AE2}" type="datetimeFigureOut">
              <a:rPr lang="en-US" smtClean="0"/>
              <a:t>12/3/2019</a:t>
            </a:fld>
            <a:endParaRPr lang="en-US"/>
          </a:p>
        </p:txBody>
      </p:sp>
      <p:sp>
        <p:nvSpPr>
          <p:cNvPr id="5" name="Footer Placeholder 4">
            <a:extLst>
              <a:ext uri="{FF2B5EF4-FFF2-40B4-BE49-F238E27FC236}">
                <a16:creationId xmlns:a16="http://schemas.microsoft.com/office/drawing/2014/main" id="{1DD7713A-DC1A-45B4-8677-1C2D74AD1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72550-6D2F-4A53-9E9D-DF91F4440D51}"/>
              </a:ext>
            </a:extLst>
          </p:cNvPr>
          <p:cNvSpPr>
            <a:spLocks noGrp="1"/>
          </p:cNvSpPr>
          <p:nvPr>
            <p:ph type="sldNum" sz="quarter" idx="12"/>
          </p:nvPr>
        </p:nvSpPr>
        <p:spPr/>
        <p:txBody>
          <a:bodyPr/>
          <a:lstStyle/>
          <a:p>
            <a:fld id="{A6FB723C-5081-450A-A763-03F7564651FE}" type="slidenum">
              <a:rPr lang="en-US" smtClean="0"/>
              <a:t>‹#›</a:t>
            </a:fld>
            <a:endParaRPr lang="en-US"/>
          </a:p>
        </p:txBody>
      </p:sp>
    </p:spTree>
    <p:extLst>
      <p:ext uri="{BB962C8B-B14F-4D97-AF65-F5344CB8AC3E}">
        <p14:creationId xmlns:p14="http://schemas.microsoft.com/office/powerpoint/2010/main" val="350995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0DDA0-82FE-4BD4-B6C0-D0F433CACB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F16633-F6B4-4D51-94D0-C5EA1AE169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125BBC-A131-488B-B432-8EB5880971B8}"/>
              </a:ext>
            </a:extLst>
          </p:cNvPr>
          <p:cNvSpPr>
            <a:spLocks noGrp="1"/>
          </p:cNvSpPr>
          <p:nvPr>
            <p:ph type="dt" sz="half" idx="10"/>
          </p:nvPr>
        </p:nvSpPr>
        <p:spPr/>
        <p:txBody>
          <a:bodyPr/>
          <a:lstStyle/>
          <a:p>
            <a:fld id="{7391B69C-4AC6-4FD6-BCAA-65E8E41B1AE2}" type="datetimeFigureOut">
              <a:rPr lang="en-US" smtClean="0"/>
              <a:t>12/3/2019</a:t>
            </a:fld>
            <a:endParaRPr lang="en-US"/>
          </a:p>
        </p:txBody>
      </p:sp>
      <p:sp>
        <p:nvSpPr>
          <p:cNvPr id="5" name="Footer Placeholder 4">
            <a:extLst>
              <a:ext uri="{FF2B5EF4-FFF2-40B4-BE49-F238E27FC236}">
                <a16:creationId xmlns:a16="http://schemas.microsoft.com/office/drawing/2014/main" id="{8D66B9F8-5FFF-49B6-8288-5683E348B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AB3C6-D809-49C4-8424-B2B37DBD9AE3}"/>
              </a:ext>
            </a:extLst>
          </p:cNvPr>
          <p:cNvSpPr>
            <a:spLocks noGrp="1"/>
          </p:cNvSpPr>
          <p:nvPr>
            <p:ph type="sldNum" sz="quarter" idx="12"/>
          </p:nvPr>
        </p:nvSpPr>
        <p:spPr/>
        <p:txBody>
          <a:bodyPr/>
          <a:lstStyle/>
          <a:p>
            <a:fld id="{A6FB723C-5081-450A-A763-03F7564651FE}" type="slidenum">
              <a:rPr lang="en-US" smtClean="0"/>
              <a:t>‹#›</a:t>
            </a:fld>
            <a:endParaRPr lang="en-US"/>
          </a:p>
        </p:txBody>
      </p:sp>
    </p:spTree>
    <p:extLst>
      <p:ext uri="{BB962C8B-B14F-4D97-AF65-F5344CB8AC3E}">
        <p14:creationId xmlns:p14="http://schemas.microsoft.com/office/powerpoint/2010/main" val="3837989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B612-FCBE-444B-8CEA-6D6A90C266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C37FEE-118D-48CB-83A2-0D49E65CC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D0592F-8333-46E9-95F1-085918100F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A329D1-4A6E-4E4E-A01F-3B5CE7ED4DAF}"/>
              </a:ext>
            </a:extLst>
          </p:cNvPr>
          <p:cNvSpPr>
            <a:spLocks noGrp="1"/>
          </p:cNvSpPr>
          <p:nvPr>
            <p:ph type="dt" sz="half" idx="10"/>
          </p:nvPr>
        </p:nvSpPr>
        <p:spPr/>
        <p:txBody>
          <a:bodyPr/>
          <a:lstStyle/>
          <a:p>
            <a:fld id="{7391B69C-4AC6-4FD6-BCAA-65E8E41B1AE2}" type="datetimeFigureOut">
              <a:rPr lang="en-US" smtClean="0"/>
              <a:t>12/3/2019</a:t>
            </a:fld>
            <a:endParaRPr lang="en-US"/>
          </a:p>
        </p:txBody>
      </p:sp>
      <p:sp>
        <p:nvSpPr>
          <p:cNvPr id="6" name="Footer Placeholder 5">
            <a:extLst>
              <a:ext uri="{FF2B5EF4-FFF2-40B4-BE49-F238E27FC236}">
                <a16:creationId xmlns:a16="http://schemas.microsoft.com/office/drawing/2014/main" id="{C2942FC4-0716-4C62-A7AE-7DE5B320C0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197F5C-6F15-4791-A077-4F113E7C7D4E}"/>
              </a:ext>
            </a:extLst>
          </p:cNvPr>
          <p:cNvSpPr>
            <a:spLocks noGrp="1"/>
          </p:cNvSpPr>
          <p:nvPr>
            <p:ph type="sldNum" sz="quarter" idx="12"/>
          </p:nvPr>
        </p:nvSpPr>
        <p:spPr/>
        <p:txBody>
          <a:bodyPr/>
          <a:lstStyle/>
          <a:p>
            <a:fld id="{A6FB723C-5081-450A-A763-03F7564651FE}" type="slidenum">
              <a:rPr lang="en-US" smtClean="0"/>
              <a:t>‹#›</a:t>
            </a:fld>
            <a:endParaRPr lang="en-US"/>
          </a:p>
        </p:txBody>
      </p:sp>
    </p:spTree>
    <p:extLst>
      <p:ext uri="{BB962C8B-B14F-4D97-AF65-F5344CB8AC3E}">
        <p14:creationId xmlns:p14="http://schemas.microsoft.com/office/powerpoint/2010/main" val="3261221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32CAD-AB9B-49EA-94D4-EEC3EC264B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DCCA70-67F2-411C-978B-FC9992ABF9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84962B-338B-4D75-8D23-33F20CA05C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C93ACF-28B6-404B-A383-77B23EF6D2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2F2ADC-32DC-42BD-8915-CB0D267DC9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64D949-1479-49EB-AC33-7A78B366E352}"/>
              </a:ext>
            </a:extLst>
          </p:cNvPr>
          <p:cNvSpPr>
            <a:spLocks noGrp="1"/>
          </p:cNvSpPr>
          <p:nvPr>
            <p:ph type="dt" sz="half" idx="10"/>
          </p:nvPr>
        </p:nvSpPr>
        <p:spPr/>
        <p:txBody>
          <a:bodyPr/>
          <a:lstStyle/>
          <a:p>
            <a:fld id="{7391B69C-4AC6-4FD6-BCAA-65E8E41B1AE2}" type="datetimeFigureOut">
              <a:rPr lang="en-US" smtClean="0"/>
              <a:t>12/3/2019</a:t>
            </a:fld>
            <a:endParaRPr lang="en-US"/>
          </a:p>
        </p:txBody>
      </p:sp>
      <p:sp>
        <p:nvSpPr>
          <p:cNvPr id="8" name="Footer Placeholder 7">
            <a:extLst>
              <a:ext uri="{FF2B5EF4-FFF2-40B4-BE49-F238E27FC236}">
                <a16:creationId xmlns:a16="http://schemas.microsoft.com/office/drawing/2014/main" id="{B135DDE1-6B14-4C98-BC02-B982F6ED3B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A0584F-221E-48D6-9EC2-244C226EF7D6}"/>
              </a:ext>
            </a:extLst>
          </p:cNvPr>
          <p:cNvSpPr>
            <a:spLocks noGrp="1"/>
          </p:cNvSpPr>
          <p:nvPr>
            <p:ph type="sldNum" sz="quarter" idx="12"/>
          </p:nvPr>
        </p:nvSpPr>
        <p:spPr/>
        <p:txBody>
          <a:bodyPr/>
          <a:lstStyle/>
          <a:p>
            <a:fld id="{A6FB723C-5081-450A-A763-03F7564651FE}" type="slidenum">
              <a:rPr lang="en-US" smtClean="0"/>
              <a:t>‹#›</a:t>
            </a:fld>
            <a:endParaRPr lang="en-US"/>
          </a:p>
        </p:txBody>
      </p:sp>
    </p:spTree>
    <p:extLst>
      <p:ext uri="{BB962C8B-B14F-4D97-AF65-F5344CB8AC3E}">
        <p14:creationId xmlns:p14="http://schemas.microsoft.com/office/powerpoint/2010/main" val="4150363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13C4-F5E7-4578-A521-040AD0E612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C982C8-BBFD-4D83-979F-A1D67554401E}"/>
              </a:ext>
            </a:extLst>
          </p:cNvPr>
          <p:cNvSpPr>
            <a:spLocks noGrp="1"/>
          </p:cNvSpPr>
          <p:nvPr>
            <p:ph type="dt" sz="half" idx="10"/>
          </p:nvPr>
        </p:nvSpPr>
        <p:spPr/>
        <p:txBody>
          <a:bodyPr/>
          <a:lstStyle/>
          <a:p>
            <a:fld id="{7391B69C-4AC6-4FD6-BCAA-65E8E41B1AE2}" type="datetimeFigureOut">
              <a:rPr lang="en-US" smtClean="0"/>
              <a:t>12/3/2019</a:t>
            </a:fld>
            <a:endParaRPr lang="en-US"/>
          </a:p>
        </p:txBody>
      </p:sp>
      <p:sp>
        <p:nvSpPr>
          <p:cNvPr id="4" name="Footer Placeholder 3">
            <a:extLst>
              <a:ext uri="{FF2B5EF4-FFF2-40B4-BE49-F238E27FC236}">
                <a16:creationId xmlns:a16="http://schemas.microsoft.com/office/drawing/2014/main" id="{0F092BD8-6FD6-4912-8466-D22D962576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2DD429-FF8D-42BB-83DA-02B67DDCC2CA}"/>
              </a:ext>
            </a:extLst>
          </p:cNvPr>
          <p:cNvSpPr>
            <a:spLocks noGrp="1"/>
          </p:cNvSpPr>
          <p:nvPr>
            <p:ph type="sldNum" sz="quarter" idx="12"/>
          </p:nvPr>
        </p:nvSpPr>
        <p:spPr/>
        <p:txBody>
          <a:bodyPr/>
          <a:lstStyle/>
          <a:p>
            <a:fld id="{A6FB723C-5081-450A-A763-03F7564651FE}" type="slidenum">
              <a:rPr lang="en-US" smtClean="0"/>
              <a:t>‹#›</a:t>
            </a:fld>
            <a:endParaRPr lang="en-US"/>
          </a:p>
        </p:txBody>
      </p:sp>
    </p:spTree>
    <p:extLst>
      <p:ext uri="{BB962C8B-B14F-4D97-AF65-F5344CB8AC3E}">
        <p14:creationId xmlns:p14="http://schemas.microsoft.com/office/powerpoint/2010/main" val="3832621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EE3129-FFDB-45B2-B993-661B141E99C2}"/>
              </a:ext>
            </a:extLst>
          </p:cNvPr>
          <p:cNvSpPr>
            <a:spLocks noGrp="1"/>
          </p:cNvSpPr>
          <p:nvPr>
            <p:ph type="dt" sz="half" idx="10"/>
          </p:nvPr>
        </p:nvSpPr>
        <p:spPr/>
        <p:txBody>
          <a:bodyPr/>
          <a:lstStyle/>
          <a:p>
            <a:fld id="{7391B69C-4AC6-4FD6-BCAA-65E8E41B1AE2}" type="datetimeFigureOut">
              <a:rPr lang="en-US" smtClean="0"/>
              <a:t>12/3/2019</a:t>
            </a:fld>
            <a:endParaRPr lang="en-US"/>
          </a:p>
        </p:txBody>
      </p:sp>
      <p:sp>
        <p:nvSpPr>
          <p:cNvPr id="3" name="Footer Placeholder 2">
            <a:extLst>
              <a:ext uri="{FF2B5EF4-FFF2-40B4-BE49-F238E27FC236}">
                <a16:creationId xmlns:a16="http://schemas.microsoft.com/office/drawing/2014/main" id="{B4F5EE95-C37E-4E96-8731-B3779D54F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AE272D-CB46-4FB7-BB87-F97F3B26A77E}"/>
              </a:ext>
            </a:extLst>
          </p:cNvPr>
          <p:cNvSpPr>
            <a:spLocks noGrp="1"/>
          </p:cNvSpPr>
          <p:nvPr>
            <p:ph type="sldNum" sz="quarter" idx="12"/>
          </p:nvPr>
        </p:nvSpPr>
        <p:spPr/>
        <p:txBody>
          <a:bodyPr/>
          <a:lstStyle/>
          <a:p>
            <a:fld id="{A6FB723C-5081-450A-A763-03F7564651FE}" type="slidenum">
              <a:rPr lang="en-US" smtClean="0"/>
              <a:t>‹#›</a:t>
            </a:fld>
            <a:endParaRPr lang="en-US"/>
          </a:p>
        </p:txBody>
      </p:sp>
    </p:spTree>
    <p:extLst>
      <p:ext uri="{BB962C8B-B14F-4D97-AF65-F5344CB8AC3E}">
        <p14:creationId xmlns:p14="http://schemas.microsoft.com/office/powerpoint/2010/main" val="35093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77EE6-66C6-4B5B-9B75-084B7B6A4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72D206-DAEA-4ABD-9B8D-C86AF6D31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363F00-B935-42E0-BE7B-608304322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B49454-07EB-4A3A-A1E9-08CAACB5AC07}"/>
              </a:ext>
            </a:extLst>
          </p:cNvPr>
          <p:cNvSpPr>
            <a:spLocks noGrp="1"/>
          </p:cNvSpPr>
          <p:nvPr>
            <p:ph type="dt" sz="half" idx="10"/>
          </p:nvPr>
        </p:nvSpPr>
        <p:spPr/>
        <p:txBody>
          <a:bodyPr/>
          <a:lstStyle/>
          <a:p>
            <a:fld id="{7391B69C-4AC6-4FD6-BCAA-65E8E41B1AE2}" type="datetimeFigureOut">
              <a:rPr lang="en-US" smtClean="0"/>
              <a:t>12/3/2019</a:t>
            </a:fld>
            <a:endParaRPr lang="en-US"/>
          </a:p>
        </p:txBody>
      </p:sp>
      <p:sp>
        <p:nvSpPr>
          <p:cNvPr id="6" name="Footer Placeholder 5">
            <a:extLst>
              <a:ext uri="{FF2B5EF4-FFF2-40B4-BE49-F238E27FC236}">
                <a16:creationId xmlns:a16="http://schemas.microsoft.com/office/drawing/2014/main" id="{3298A380-A0F8-419B-9F71-DE36B0052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2A00D7-5EF4-490F-94DA-FA35A5F60027}"/>
              </a:ext>
            </a:extLst>
          </p:cNvPr>
          <p:cNvSpPr>
            <a:spLocks noGrp="1"/>
          </p:cNvSpPr>
          <p:nvPr>
            <p:ph type="sldNum" sz="quarter" idx="12"/>
          </p:nvPr>
        </p:nvSpPr>
        <p:spPr/>
        <p:txBody>
          <a:bodyPr/>
          <a:lstStyle/>
          <a:p>
            <a:fld id="{A6FB723C-5081-450A-A763-03F7564651FE}" type="slidenum">
              <a:rPr lang="en-US" smtClean="0"/>
              <a:t>‹#›</a:t>
            </a:fld>
            <a:endParaRPr lang="en-US"/>
          </a:p>
        </p:txBody>
      </p:sp>
    </p:spTree>
    <p:extLst>
      <p:ext uri="{BB962C8B-B14F-4D97-AF65-F5344CB8AC3E}">
        <p14:creationId xmlns:p14="http://schemas.microsoft.com/office/powerpoint/2010/main" val="366860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E5A4-8DB7-41A5-B5CB-17BE6C43C9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BC8588-4F3F-417E-9687-80DC7B2124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03F064-6CDA-4A57-8971-8AACD5D98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AF861F-6E63-47DD-9EA4-199F43A61CE0}"/>
              </a:ext>
            </a:extLst>
          </p:cNvPr>
          <p:cNvSpPr>
            <a:spLocks noGrp="1"/>
          </p:cNvSpPr>
          <p:nvPr>
            <p:ph type="dt" sz="half" idx="10"/>
          </p:nvPr>
        </p:nvSpPr>
        <p:spPr/>
        <p:txBody>
          <a:bodyPr/>
          <a:lstStyle/>
          <a:p>
            <a:fld id="{7391B69C-4AC6-4FD6-BCAA-65E8E41B1AE2}" type="datetimeFigureOut">
              <a:rPr lang="en-US" smtClean="0"/>
              <a:t>12/3/2019</a:t>
            </a:fld>
            <a:endParaRPr lang="en-US"/>
          </a:p>
        </p:txBody>
      </p:sp>
      <p:sp>
        <p:nvSpPr>
          <p:cNvPr id="6" name="Footer Placeholder 5">
            <a:extLst>
              <a:ext uri="{FF2B5EF4-FFF2-40B4-BE49-F238E27FC236}">
                <a16:creationId xmlns:a16="http://schemas.microsoft.com/office/drawing/2014/main" id="{3E4A32C0-23D1-4C83-8416-8B276BD621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1783E4-5DF9-4AF5-91CC-A13952B0599E}"/>
              </a:ext>
            </a:extLst>
          </p:cNvPr>
          <p:cNvSpPr>
            <a:spLocks noGrp="1"/>
          </p:cNvSpPr>
          <p:nvPr>
            <p:ph type="sldNum" sz="quarter" idx="12"/>
          </p:nvPr>
        </p:nvSpPr>
        <p:spPr/>
        <p:txBody>
          <a:bodyPr/>
          <a:lstStyle/>
          <a:p>
            <a:fld id="{A6FB723C-5081-450A-A763-03F7564651FE}" type="slidenum">
              <a:rPr lang="en-US" smtClean="0"/>
              <a:t>‹#›</a:t>
            </a:fld>
            <a:endParaRPr lang="en-US"/>
          </a:p>
        </p:txBody>
      </p:sp>
    </p:spTree>
    <p:extLst>
      <p:ext uri="{BB962C8B-B14F-4D97-AF65-F5344CB8AC3E}">
        <p14:creationId xmlns:p14="http://schemas.microsoft.com/office/powerpoint/2010/main" val="3814747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F75CF2-8FCD-47FE-A8D5-E42C3FC173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C93898-BAB4-417A-9F23-C8DBCF60C9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7A0DCC-8F46-491F-8922-E1EDF195F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91B69C-4AC6-4FD6-BCAA-65E8E41B1AE2}" type="datetimeFigureOut">
              <a:rPr lang="en-US" smtClean="0"/>
              <a:t>12/3/2019</a:t>
            </a:fld>
            <a:endParaRPr lang="en-US"/>
          </a:p>
        </p:txBody>
      </p:sp>
      <p:sp>
        <p:nvSpPr>
          <p:cNvPr id="5" name="Footer Placeholder 4">
            <a:extLst>
              <a:ext uri="{FF2B5EF4-FFF2-40B4-BE49-F238E27FC236}">
                <a16:creationId xmlns:a16="http://schemas.microsoft.com/office/drawing/2014/main" id="{E784CDA9-997A-4D85-AB68-A77093F188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3400AF-B12F-4275-B155-1DD42EF0A3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B723C-5081-450A-A763-03F7564651FE}" type="slidenum">
              <a:rPr lang="en-US" smtClean="0"/>
              <a:t>‹#›</a:t>
            </a:fld>
            <a:endParaRPr lang="en-US"/>
          </a:p>
        </p:txBody>
      </p:sp>
    </p:spTree>
    <p:extLst>
      <p:ext uri="{BB962C8B-B14F-4D97-AF65-F5344CB8AC3E}">
        <p14:creationId xmlns:p14="http://schemas.microsoft.com/office/powerpoint/2010/main" val="4165309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60AA-B99E-4371-B97F-C7DFFCCA8C7A}"/>
              </a:ext>
            </a:extLst>
          </p:cNvPr>
          <p:cNvSpPr>
            <a:spLocks noGrp="1"/>
          </p:cNvSpPr>
          <p:nvPr>
            <p:ph type="ctrTitle"/>
          </p:nvPr>
        </p:nvSpPr>
        <p:spPr/>
        <p:txBody>
          <a:bodyPr/>
          <a:lstStyle/>
          <a:p>
            <a:r>
              <a:rPr lang="en-US" dirty="0"/>
              <a:t>Embedded Class 8</a:t>
            </a:r>
          </a:p>
        </p:txBody>
      </p:sp>
      <p:sp>
        <p:nvSpPr>
          <p:cNvPr id="3" name="Subtitle 2">
            <a:extLst>
              <a:ext uri="{FF2B5EF4-FFF2-40B4-BE49-F238E27FC236}">
                <a16:creationId xmlns:a16="http://schemas.microsoft.com/office/drawing/2014/main" id="{473708B9-1AD0-4AE4-8156-00B5022782B9}"/>
              </a:ext>
            </a:extLst>
          </p:cNvPr>
          <p:cNvSpPr>
            <a:spLocks noGrp="1"/>
          </p:cNvSpPr>
          <p:nvPr>
            <p:ph type="subTitle" idx="1"/>
          </p:nvPr>
        </p:nvSpPr>
        <p:spPr/>
        <p:txBody>
          <a:bodyPr/>
          <a:lstStyle/>
          <a:p>
            <a:r>
              <a:rPr lang="en-US" dirty="0"/>
              <a:t>Interrupts and NVIC </a:t>
            </a:r>
          </a:p>
        </p:txBody>
      </p:sp>
    </p:spTree>
    <p:extLst>
      <p:ext uri="{BB962C8B-B14F-4D97-AF65-F5344CB8AC3E}">
        <p14:creationId xmlns:p14="http://schemas.microsoft.com/office/powerpoint/2010/main" val="2115533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1269-3803-4A8B-899C-BB8915CD1BCE}"/>
              </a:ext>
            </a:extLst>
          </p:cNvPr>
          <p:cNvSpPr>
            <a:spLocks noGrp="1"/>
          </p:cNvSpPr>
          <p:nvPr>
            <p:ph type="title"/>
          </p:nvPr>
        </p:nvSpPr>
        <p:spPr/>
        <p:txBody>
          <a:bodyPr/>
          <a:lstStyle/>
          <a:p>
            <a:r>
              <a:rPr lang="en-US" dirty="0"/>
              <a:t>SVC Interrupt </a:t>
            </a:r>
          </a:p>
        </p:txBody>
      </p:sp>
      <p:sp>
        <p:nvSpPr>
          <p:cNvPr id="3" name="Content Placeholder 2">
            <a:extLst>
              <a:ext uri="{FF2B5EF4-FFF2-40B4-BE49-F238E27FC236}">
                <a16:creationId xmlns:a16="http://schemas.microsoft.com/office/drawing/2014/main" id="{F745FB00-4654-402E-85F7-86250178AAE0}"/>
              </a:ext>
            </a:extLst>
          </p:cNvPr>
          <p:cNvSpPr>
            <a:spLocks noGrp="1"/>
          </p:cNvSpPr>
          <p:nvPr>
            <p:ph idx="1"/>
          </p:nvPr>
        </p:nvSpPr>
        <p:spPr/>
        <p:txBody>
          <a:bodyPr/>
          <a:lstStyle/>
          <a:p>
            <a:r>
              <a:rPr lang="en-US" dirty="0"/>
              <a:t>The Supervisor interrupt is a software interrupt where you can pass a byte of data. ARM added this with the expectation that it might be used to call drivers. For example to transmit data via a UART you could put data in buffer and then trigger the SVC with a number for the UART.  This way different chip vendors could all support the same application by changing the drivers and calling them through the SVC interrupts and run in the privilege mode of the processor.</a:t>
            </a:r>
          </a:p>
        </p:txBody>
      </p:sp>
    </p:spTree>
    <p:extLst>
      <p:ext uri="{BB962C8B-B14F-4D97-AF65-F5344CB8AC3E}">
        <p14:creationId xmlns:p14="http://schemas.microsoft.com/office/powerpoint/2010/main" val="4117453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05B9-1834-404B-9974-4683639FEC4E}"/>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890B94BE-19A4-4913-A061-066EE21EA9C6}"/>
              </a:ext>
            </a:extLst>
          </p:cNvPr>
          <p:cNvSpPr>
            <a:spLocks noGrp="1"/>
          </p:cNvSpPr>
          <p:nvPr>
            <p:ph idx="1"/>
          </p:nvPr>
        </p:nvSpPr>
        <p:spPr/>
        <p:txBody>
          <a:bodyPr>
            <a:normAutofit/>
          </a:bodyPr>
          <a:lstStyle/>
          <a:p>
            <a:r>
              <a:rPr lang="en-US" dirty="0"/>
              <a:t>When an exception occurs, the cortex processor will automatically do certain operations specifically it will:</a:t>
            </a:r>
            <a:endParaRPr lang="en-US" b="0" dirty="0">
              <a:effectLst/>
            </a:endParaRPr>
          </a:p>
          <a:p>
            <a:pPr marL="971550" lvl="1" indent="-514350" fontAlgn="base">
              <a:buFont typeface="+mj-lt"/>
              <a:buAutoNum type="arabicPeriod"/>
            </a:pPr>
            <a:r>
              <a:rPr lang="en-US" dirty="0"/>
              <a:t>Save some registers to stack</a:t>
            </a:r>
          </a:p>
          <a:p>
            <a:pPr marL="971550" lvl="1" indent="-514350" fontAlgn="base">
              <a:buFont typeface="+mj-lt"/>
              <a:buAutoNum type="arabicPeriod"/>
            </a:pPr>
            <a:r>
              <a:rPr lang="en-US" dirty="0"/>
              <a:t>Setup status registers</a:t>
            </a:r>
          </a:p>
          <a:p>
            <a:pPr marL="971550" lvl="1" indent="-514350" fontAlgn="base">
              <a:buFont typeface="+mj-lt"/>
              <a:buAutoNum type="arabicPeriod"/>
            </a:pPr>
            <a:r>
              <a:rPr lang="en-US" dirty="0"/>
              <a:t>Set the EXEC_RETURN in the Link Register (LR)</a:t>
            </a:r>
          </a:p>
          <a:p>
            <a:pPr marL="971550" lvl="1" indent="-514350" fontAlgn="base">
              <a:buFont typeface="+mj-lt"/>
              <a:buAutoNum type="arabicPeriod"/>
            </a:pPr>
            <a:r>
              <a:rPr lang="en-US" dirty="0"/>
              <a:t>Possibly change execution mode (privileged mode)</a:t>
            </a:r>
          </a:p>
          <a:p>
            <a:pPr marL="971550" lvl="1" indent="-514350" fontAlgn="base">
              <a:buFont typeface="+mj-lt"/>
              <a:buAutoNum type="arabicPeriod"/>
            </a:pPr>
            <a:r>
              <a:rPr lang="en-US" dirty="0"/>
              <a:t>Possible switch stack (PSP / MSP)</a:t>
            </a:r>
          </a:p>
          <a:p>
            <a:pPr marL="971550" lvl="1" indent="-514350" fontAlgn="base">
              <a:buFont typeface="+mj-lt"/>
              <a:buAutoNum type="arabicPeriod"/>
            </a:pPr>
            <a:r>
              <a:rPr lang="en-US" dirty="0"/>
              <a:t>Get PC from vector table </a:t>
            </a:r>
          </a:p>
          <a:p>
            <a:pPr marL="971550" lvl="1" indent="-514350" fontAlgn="base">
              <a:buFont typeface="+mj-lt"/>
              <a:buAutoNum type="arabicPeriod"/>
            </a:pPr>
            <a:r>
              <a:rPr lang="en-US" dirty="0"/>
              <a:t>Execute the interrupt service routine</a:t>
            </a:r>
          </a:p>
          <a:p>
            <a:pPr marL="971550" lvl="1" indent="-514350" fontAlgn="base">
              <a:buFont typeface="+mj-lt"/>
              <a:buAutoNum type="arabicPeriod"/>
            </a:pPr>
            <a:r>
              <a:rPr lang="en-US" dirty="0"/>
              <a:t>Reverse process to return</a:t>
            </a:r>
          </a:p>
          <a:p>
            <a:endParaRPr lang="en-US" dirty="0"/>
          </a:p>
        </p:txBody>
      </p:sp>
    </p:spTree>
    <p:extLst>
      <p:ext uri="{BB962C8B-B14F-4D97-AF65-F5344CB8AC3E}">
        <p14:creationId xmlns:p14="http://schemas.microsoft.com/office/powerpoint/2010/main" val="2697054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1D6EB-B85A-4176-990C-A548E87B9EA0}"/>
              </a:ext>
            </a:extLst>
          </p:cNvPr>
          <p:cNvSpPr>
            <a:spLocks noGrp="1"/>
          </p:cNvSpPr>
          <p:nvPr>
            <p:ph type="title"/>
          </p:nvPr>
        </p:nvSpPr>
        <p:spPr/>
        <p:txBody>
          <a:bodyPr/>
          <a:lstStyle/>
          <a:p>
            <a:r>
              <a:rPr lang="en-US" dirty="0"/>
              <a:t>Saving Registers to Stack</a:t>
            </a:r>
          </a:p>
        </p:txBody>
      </p:sp>
      <p:sp>
        <p:nvSpPr>
          <p:cNvPr id="3" name="Content Placeholder 2">
            <a:extLst>
              <a:ext uri="{FF2B5EF4-FFF2-40B4-BE49-F238E27FC236}">
                <a16:creationId xmlns:a16="http://schemas.microsoft.com/office/drawing/2014/main" id="{AC4C0205-8352-45BA-B68B-D42D478A130F}"/>
              </a:ext>
            </a:extLst>
          </p:cNvPr>
          <p:cNvSpPr>
            <a:spLocks noGrp="1"/>
          </p:cNvSpPr>
          <p:nvPr>
            <p:ph idx="1"/>
          </p:nvPr>
        </p:nvSpPr>
        <p:spPr/>
        <p:txBody>
          <a:bodyPr/>
          <a:lstStyle/>
          <a:p>
            <a:r>
              <a:rPr lang="en-US" dirty="0"/>
              <a:t>Assuming that the floating point hardware is disabled (or not available) the following registers are pushed onto the stack. </a:t>
            </a:r>
          </a:p>
        </p:txBody>
      </p:sp>
      <p:pic>
        <p:nvPicPr>
          <p:cNvPr id="2052" name="Picture 4" descr="https://lh3.googleusercontent.com/YZAUYn9Vmex6fvpIWAjFG4y7iVvFFUSsj8TpUOJZQKFtw8Ss32S0Rsu4xGIuPnZcPZIVhFmyOWnlEaeZuuDKZnOo018xE9nv4t-dwJKchKK2ss_H2G8ZWAc16rYwzgUa-UnFYTni">
            <a:extLst>
              <a:ext uri="{FF2B5EF4-FFF2-40B4-BE49-F238E27FC236}">
                <a16:creationId xmlns:a16="http://schemas.microsoft.com/office/drawing/2014/main" id="{9C524AAD-F0C8-4A55-8774-9D650DD77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1688" y="3206750"/>
            <a:ext cx="594360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166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EF719-6C38-4684-9E9A-3CB17B35EF6C}"/>
              </a:ext>
            </a:extLst>
          </p:cNvPr>
          <p:cNvSpPr>
            <a:spLocks noGrp="1"/>
          </p:cNvSpPr>
          <p:nvPr>
            <p:ph type="title"/>
          </p:nvPr>
        </p:nvSpPr>
        <p:spPr/>
        <p:txBody>
          <a:bodyPr/>
          <a:lstStyle/>
          <a:p>
            <a:r>
              <a:rPr lang="en-US" dirty="0"/>
              <a:t>Lazy Stacking</a:t>
            </a:r>
          </a:p>
        </p:txBody>
      </p:sp>
      <p:sp>
        <p:nvSpPr>
          <p:cNvPr id="3" name="Content Placeholder 2">
            <a:extLst>
              <a:ext uri="{FF2B5EF4-FFF2-40B4-BE49-F238E27FC236}">
                <a16:creationId xmlns:a16="http://schemas.microsoft.com/office/drawing/2014/main" id="{65930F4D-A3BC-45C4-8418-C43DD39E2858}"/>
              </a:ext>
            </a:extLst>
          </p:cNvPr>
          <p:cNvSpPr>
            <a:spLocks noGrp="1"/>
          </p:cNvSpPr>
          <p:nvPr>
            <p:ph idx="1"/>
          </p:nvPr>
        </p:nvSpPr>
        <p:spPr/>
        <p:txBody>
          <a:bodyPr/>
          <a:lstStyle/>
          <a:p>
            <a:r>
              <a:rPr lang="en-US" dirty="0"/>
              <a:t>If the floating point hardware is enabled, Control Register’s FPCA bit, then additional registers may be pushed to the stack depending on the Floating Point Context Control Register (FPCCR) settings for lazy stacking enabled (LSPEN) and automatic state preservation enable (ASPEN) bits. </a:t>
            </a:r>
            <a:br>
              <a:rPr lang="en-US" dirty="0"/>
            </a:br>
            <a:endParaRPr lang="en-US" dirty="0"/>
          </a:p>
        </p:txBody>
      </p:sp>
      <p:graphicFrame>
        <p:nvGraphicFramePr>
          <p:cNvPr id="4" name="Table 3">
            <a:extLst>
              <a:ext uri="{FF2B5EF4-FFF2-40B4-BE49-F238E27FC236}">
                <a16:creationId xmlns:a16="http://schemas.microsoft.com/office/drawing/2014/main" id="{DC34F446-B609-49CE-BAFD-F256D3B17B65}"/>
              </a:ext>
            </a:extLst>
          </p:cNvPr>
          <p:cNvGraphicFramePr>
            <a:graphicFrameLocks noGrp="1"/>
          </p:cNvGraphicFramePr>
          <p:nvPr>
            <p:extLst>
              <p:ext uri="{D42A27DB-BD31-4B8C-83A1-F6EECF244321}">
                <p14:modId xmlns:p14="http://schemas.microsoft.com/office/powerpoint/2010/main" val="3979429484"/>
              </p:ext>
            </p:extLst>
          </p:nvPr>
        </p:nvGraphicFramePr>
        <p:xfrm>
          <a:off x="2892057" y="4513643"/>
          <a:ext cx="5899298" cy="1473200"/>
        </p:xfrm>
        <a:graphic>
          <a:graphicData uri="http://schemas.openxmlformats.org/drawingml/2006/table">
            <a:tbl>
              <a:tblPr/>
              <a:tblGrid>
                <a:gridCol w="614510">
                  <a:extLst>
                    <a:ext uri="{9D8B030D-6E8A-4147-A177-3AD203B41FA5}">
                      <a16:colId xmlns:a16="http://schemas.microsoft.com/office/drawing/2014/main" val="664991121"/>
                    </a:ext>
                  </a:extLst>
                </a:gridCol>
                <a:gridCol w="661780">
                  <a:extLst>
                    <a:ext uri="{9D8B030D-6E8A-4147-A177-3AD203B41FA5}">
                      <a16:colId xmlns:a16="http://schemas.microsoft.com/office/drawing/2014/main" val="3727508780"/>
                    </a:ext>
                  </a:extLst>
                </a:gridCol>
                <a:gridCol w="4623008">
                  <a:extLst>
                    <a:ext uri="{9D8B030D-6E8A-4147-A177-3AD203B41FA5}">
                      <a16:colId xmlns:a16="http://schemas.microsoft.com/office/drawing/2014/main" val="4017732857"/>
                    </a:ext>
                  </a:extLst>
                </a:gridCol>
              </a:tblGrid>
              <a:tr h="0">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LSPEN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ASPEN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Operation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4868936"/>
                  </a:ext>
                </a:extLst>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Floating point registers not  saved on stack</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209813"/>
                  </a:ext>
                </a:extLst>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Floating point registers pushed to stack </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696876"/>
                  </a:ext>
                </a:extLst>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Lazy stacking enabled (see below)</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3286465"/>
                  </a:ext>
                </a:extLst>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Invalid option</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2660574"/>
                  </a:ext>
                </a:extLst>
              </a:tr>
            </a:tbl>
          </a:graphicData>
        </a:graphic>
      </p:graphicFrame>
      <p:sp>
        <p:nvSpPr>
          <p:cNvPr id="5" name="Rectangle 1">
            <a:extLst>
              <a:ext uri="{FF2B5EF4-FFF2-40B4-BE49-F238E27FC236}">
                <a16:creationId xmlns:a16="http://schemas.microsoft.com/office/drawing/2014/main" id="{7F0706F5-8471-4C2F-B9EE-9B00B87613B1}"/>
              </a:ext>
            </a:extLst>
          </p:cNvPr>
          <p:cNvSpPr>
            <a:spLocks noChangeArrowheads="1"/>
          </p:cNvSpPr>
          <p:nvPr/>
        </p:nvSpPr>
        <p:spPr bwMode="auto">
          <a:xfrm>
            <a:off x="3663880" y="3883675"/>
            <a:ext cx="1512640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2375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4D0C-880C-4472-BE76-4FC94516F44C}"/>
              </a:ext>
            </a:extLst>
          </p:cNvPr>
          <p:cNvSpPr>
            <a:spLocks noGrp="1"/>
          </p:cNvSpPr>
          <p:nvPr>
            <p:ph type="title"/>
          </p:nvPr>
        </p:nvSpPr>
        <p:spPr/>
        <p:txBody>
          <a:bodyPr/>
          <a:lstStyle/>
          <a:p>
            <a:r>
              <a:rPr lang="en-US" dirty="0"/>
              <a:t>Lazy Stacking</a:t>
            </a:r>
          </a:p>
        </p:txBody>
      </p:sp>
      <p:sp>
        <p:nvSpPr>
          <p:cNvPr id="3" name="Content Placeholder 2">
            <a:extLst>
              <a:ext uri="{FF2B5EF4-FFF2-40B4-BE49-F238E27FC236}">
                <a16:creationId xmlns:a16="http://schemas.microsoft.com/office/drawing/2014/main" id="{2EF98803-B1E0-40A3-A058-F1370BE87FF3}"/>
              </a:ext>
            </a:extLst>
          </p:cNvPr>
          <p:cNvSpPr>
            <a:spLocks noGrp="1"/>
          </p:cNvSpPr>
          <p:nvPr>
            <p:ph idx="1"/>
          </p:nvPr>
        </p:nvSpPr>
        <p:spPr>
          <a:xfrm>
            <a:off x="838200" y="1825625"/>
            <a:ext cx="8167577" cy="4351338"/>
          </a:xfrm>
        </p:spPr>
        <p:txBody>
          <a:bodyPr>
            <a:normAutofit fontScale="92500" lnSpcReduction="20000"/>
          </a:bodyPr>
          <a:lstStyle/>
          <a:p>
            <a:r>
              <a:rPr lang="en-US" dirty="0"/>
              <a:t>When the floating point registers are pushed onto the stack the stack becomes:</a:t>
            </a:r>
          </a:p>
          <a:p>
            <a:r>
              <a:rPr lang="en-US" dirty="0"/>
              <a:t>Lazy stacking is a special case where the processor will reserve space on the stack for S0-S15 but not actually push the registers to the stack to save time.  Then during the exception if the floating point registers are used, it will at that point push the floating point registers to the reserved space and </a:t>
            </a:r>
            <a:r>
              <a:rPr lang="en-US" dirty="0" err="1"/>
              <a:t>claar</a:t>
            </a:r>
            <a:r>
              <a:rPr lang="en-US" dirty="0"/>
              <a:t> the lazy stacking state preservation active (LSPACT) bit in the floating point status control register (FPSCR)  to indicate that the floating point state changed. Then when returning from exception if the LSPACT bit is cleared the floating point registers are popped, if not they are skipped to save time. </a:t>
            </a:r>
            <a:endParaRPr lang="en-US" b="0" dirty="0">
              <a:effectLst/>
            </a:endParaRPr>
          </a:p>
          <a:p>
            <a:endParaRPr lang="en-US" b="0" dirty="0">
              <a:effectLst/>
            </a:endParaRPr>
          </a:p>
          <a:p>
            <a:pPr marL="0" indent="0">
              <a:buNone/>
            </a:pPr>
            <a:endParaRPr lang="en-US" dirty="0"/>
          </a:p>
        </p:txBody>
      </p:sp>
      <p:pic>
        <p:nvPicPr>
          <p:cNvPr id="4100" name="Picture 4" descr="https://lh5.googleusercontent.com/uAohzUvWgpv0m7Zz5VPa-AtrE0eEA4WO71IfJFiVkitL0xLADlGQOkqDRuQRbI6pFTpTQes9s59mTl2jsd7OXZGeDtr_LhgXvdZJi_n3mUDRl5WTfY0dsvvuHkEr9Az7o5CZ4hoO">
            <a:extLst>
              <a:ext uri="{FF2B5EF4-FFF2-40B4-BE49-F238E27FC236}">
                <a16:creationId xmlns:a16="http://schemas.microsoft.com/office/drawing/2014/main" id="{FA0E7D69-7C91-4EB8-BD7A-D8C29EE4E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5413" y="0"/>
            <a:ext cx="30718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809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FEC6-5C8F-4163-824E-503737620DCB}"/>
              </a:ext>
            </a:extLst>
          </p:cNvPr>
          <p:cNvSpPr>
            <a:spLocks noGrp="1"/>
          </p:cNvSpPr>
          <p:nvPr>
            <p:ph type="title"/>
          </p:nvPr>
        </p:nvSpPr>
        <p:spPr/>
        <p:txBody>
          <a:bodyPr/>
          <a:lstStyle/>
          <a:p>
            <a:r>
              <a:rPr lang="en-US" dirty="0"/>
              <a:t>Exception Status Registers</a:t>
            </a:r>
          </a:p>
        </p:txBody>
      </p:sp>
      <p:sp>
        <p:nvSpPr>
          <p:cNvPr id="3" name="Content Placeholder 2">
            <a:extLst>
              <a:ext uri="{FF2B5EF4-FFF2-40B4-BE49-F238E27FC236}">
                <a16:creationId xmlns:a16="http://schemas.microsoft.com/office/drawing/2014/main" id="{8DC6F324-494D-4982-823E-E1873CB24E04}"/>
              </a:ext>
            </a:extLst>
          </p:cNvPr>
          <p:cNvSpPr>
            <a:spLocks noGrp="1"/>
          </p:cNvSpPr>
          <p:nvPr>
            <p:ph idx="1"/>
          </p:nvPr>
        </p:nvSpPr>
        <p:spPr/>
        <p:txBody>
          <a:bodyPr/>
          <a:lstStyle/>
          <a:p>
            <a:r>
              <a:rPr lang="en-US" dirty="0"/>
              <a:t>When an exception happens several things internally happen including:</a:t>
            </a:r>
            <a:endParaRPr lang="en-US" b="0" dirty="0">
              <a:effectLst/>
            </a:endParaRPr>
          </a:p>
          <a:p>
            <a:pPr marL="914400" lvl="1" indent="-457200" fontAlgn="base">
              <a:buFont typeface="+mj-lt"/>
              <a:buAutoNum type="arabicPeriod"/>
            </a:pPr>
            <a:r>
              <a:rPr lang="en-US" dirty="0"/>
              <a:t>Clear any state information for the LDREX and STREX synchronization instructions (M3 and above)</a:t>
            </a:r>
          </a:p>
          <a:p>
            <a:pPr marL="914400" lvl="1" indent="-457200" fontAlgn="base">
              <a:buFont typeface="+mj-lt"/>
              <a:buAutoNum type="arabicPeriod"/>
            </a:pPr>
            <a:r>
              <a:rPr lang="en-US" dirty="0"/>
              <a:t>Set the exception number in the Interrupt Program Status Register bits (IPSR) </a:t>
            </a:r>
          </a:p>
          <a:p>
            <a:pPr marL="914400" lvl="1" indent="-457200" fontAlgn="base">
              <a:buFont typeface="+mj-lt"/>
              <a:buAutoNum type="arabicPeriod"/>
            </a:pPr>
            <a:r>
              <a:rPr lang="en-US" dirty="0"/>
              <a:t>The core also modifies some system control state (SCS) registers</a:t>
            </a:r>
          </a:p>
          <a:p>
            <a:endParaRPr lang="en-US" dirty="0"/>
          </a:p>
        </p:txBody>
      </p:sp>
    </p:spTree>
    <p:extLst>
      <p:ext uri="{BB962C8B-B14F-4D97-AF65-F5344CB8AC3E}">
        <p14:creationId xmlns:p14="http://schemas.microsoft.com/office/powerpoint/2010/main" val="781825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FCDC-015E-4EE3-B91D-9F04899E820B}"/>
              </a:ext>
            </a:extLst>
          </p:cNvPr>
          <p:cNvSpPr>
            <a:spLocks noGrp="1"/>
          </p:cNvSpPr>
          <p:nvPr>
            <p:ph type="title"/>
          </p:nvPr>
        </p:nvSpPr>
        <p:spPr/>
        <p:txBody>
          <a:bodyPr/>
          <a:lstStyle/>
          <a:p>
            <a:r>
              <a:rPr lang="en-US" dirty="0"/>
              <a:t> EXEC_RETURN </a:t>
            </a:r>
          </a:p>
        </p:txBody>
      </p:sp>
      <p:sp>
        <p:nvSpPr>
          <p:cNvPr id="3" name="Content Placeholder 2">
            <a:extLst>
              <a:ext uri="{FF2B5EF4-FFF2-40B4-BE49-F238E27FC236}">
                <a16:creationId xmlns:a16="http://schemas.microsoft.com/office/drawing/2014/main" id="{48F1B6CA-A633-4ABF-8EFE-231CA4021EBA}"/>
              </a:ext>
            </a:extLst>
          </p:cNvPr>
          <p:cNvSpPr>
            <a:spLocks noGrp="1"/>
          </p:cNvSpPr>
          <p:nvPr>
            <p:ph idx="1"/>
          </p:nvPr>
        </p:nvSpPr>
        <p:spPr>
          <a:xfrm>
            <a:off x="838201" y="2778863"/>
            <a:ext cx="10772552" cy="3398100"/>
          </a:xfrm>
        </p:spPr>
        <p:txBody>
          <a:bodyPr>
            <a:normAutofit fontScale="70000" lnSpcReduction="20000"/>
          </a:bodyPr>
          <a:lstStyle/>
          <a:p>
            <a:r>
              <a:rPr lang="en-US" dirty="0"/>
              <a:t>The LR register is normally the return address when a function (assembly BL or BLX instruction) is called. Since the LR is saved to the stack and we might call functions from the interrupt handler the cortex uses the LR to store state information. Specifically an interrupt can occur during any combination of the process executing the following states:</a:t>
            </a:r>
          </a:p>
          <a:p>
            <a:r>
              <a:rPr lang="en-US" dirty="0"/>
              <a:t>Privileged mode  vs User/Thread mode </a:t>
            </a:r>
            <a:endParaRPr lang="en-US" b="0" dirty="0">
              <a:effectLst/>
            </a:endParaRPr>
          </a:p>
          <a:p>
            <a:r>
              <a:rPr lang="en-US" dirty="0"/>
              <a:t>Main Stack Pointer (MSP)  vs Process Stack Pointer (PSP)</a:t>
            </a:r>
            <a:endParaRPr lang="en-US" b="0" dirty="0">
              <a:effectLst/>
            </a:endParaRPr>
          </a:p>
          <a:p>
            <a:r>
              <a:rPr lang="en-US" dirty="0"/>
              <a:t>Floating Point Stack Enabled vs  Floating Point Stack Disabled</a:t>
            </a:r>
            <a:endParaRPr lang="en-US" b="0" dirty="0">
              <a:effectLst/>
            </a:endParaRPr>
          </a:p>
          <a:p>
            <a:r>
              <a:rPr lang="en-US" dirty="0"/>
              <a:t>When the processor has the floating point hardware enabled in the FPSCR register  the processor will automatically push the floating point registers (S0-S15) and the FRSCR onto the stack. </a:t>
            </a:r>
          </a:p>
          <a:p>
            <a:r>
              <a:rPr lang="en-US" dirty="0"/>
              <a:t>During an interrupt handler an RTOS may change the EXEC_RETURN to switch between execution modes and stacks. </a:t>
            </a:r>
            <a:endParaRPr lang="en-US" b="0" dirty="0">
              <a:effectLst/>
            </a:endParaRPr>
          </a:p>
          <a:p>
            <a:pPr marL="0" indent="0">
              <a:buNone/>
            </a:pPr>
            <a:endParaRPr lang="en-US" dirty="0"/>
          </a:p>
        </p:txBody>
      </p:sp>
      <p:graphicFrame>
        <p:nvGraphicFramePr>
          <p:cNvPr id="4" name="Table 3">
            <a:extLst>
              <a:ext uri="{FF2B5EF4-FFF2-40B4-BE49-F238E27FC236}">
                <a16:creationId xmlns:a16="http://schemas.microsoft.com/office/drawing/2014/main" id="{8767008A-4600-41C7-9D4F-8EC4011CFDF8}"/>
              </a:ext>
            </a:extLst>
          </p:cNvPr>
          <p:cNvGraphicFramePr>
            <a:graphicFrameLocks noGrp="1"/>
          </p:cNvGraphicFramePr>
          <p:nvPr>
            <p:extLst>
              <p:ext uri="{D42A27DB-BD31-4B8C-83A1-F6EECF244321}">
                <p14:modId xmlns:p14="http://schemas.microsoft.com/office/powerpoint/2010/main" val="3280908522"/>
              </p:ext>
            </p:extLst>
          </p:nvPr>
        </p:nvGraphicFramePr>
        <p:xfrm>
          <a:off x="6443330" y="227208"/>
          <a:ext cx="5574562" cy="2400300"/>
        </p:xfrm>
        <a:graphic>
          <a:graphicData uri="http://schemas.openxmlformats.org/drawingml/2006/table">
            <a:tbl>
              <a:tblPr/>
              <a:tblGrid>
                <a:gridCol w="1195186">
                  <a:extLst>
                    <a:ext uri="{9D8B030D-6E8A-4147-A177-3AD203B41FA5}">
                      <a16:colId xmlns:a16="http://schemas.microsoft.com/office/drawing/2014/main" val="3610857964"/>
                    </a:ext>
                  </a:extLst>
                </a:gridCol>
                <a:gridCol w="651109">
                  <a:extLst>
                    <a:ext uri="{9D8B030D-6E8A-4147-A177-3AD203B41FA5}">
                      <a16:colId xmlns:a16="http://schemas.microsoft.com/office/drawing/2014/main" val="754294485"/>
                    </a:ext>
                  </a:extLst>
                </a:gridCol>
                <a:gridCol w="1658990">
                  <a:extLst>
                    <a:ext uri="{9D8B030D-6E8A-4147-A177-3AD203B41FA5}">
                      <a16:colId xmlns:a16="http://schemas.microsoft.com/office/drawing/2014/main" val="4128491835"/>
                    </a:ext>
                  </a:extLst>
                </a:gridCol>
                <a:gridCol w="2069277">
                  <a:extLst>
                    <a:ext uri="{9D8B030D-6E8A-4147-A177-3AD203B41FA5}">
                      <a16:colId xmlns:a16="http://schemas.microsoft.com/office/drawing/2014/main" val="2051795567"/>
                    </a:ext>
                  </a:extLst>
                </a:gridCol>
              </a:tblGrid>
              <a:tr h="495300">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EXC_RETURN </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Stack Pointer</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Frame Type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Execution Mode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3314860"/>
                  </a:ext>
                </a:extLst>
              </a:tr>
              <a:tr h="0">
                <a:tc>
                  <a:txBody>
                    <a:bodyPr/>
                    <a:lstStyle/>
                    <a:p>
                      <a:pPr rtl="0" fontAlgn="t">
                        <a:spcBef>
                          <a:spcPts val="0"/>
                        </a:spcBef>
                        <a:spcAft>
                          <a:spcPts val="0"/>
                        </a:spcAft>
                      </a:pPr>
                      <a:r>
                        <a:rPr lang="en-US" sz="1250" b="0" i="0" u="none" strike="noStrike" dirty="0">
                          <a:solidFill>
                            <a:srgbClr val="333E48"/>
                          </a:solidFill>
                          <a:effectLst/>
                          <a:latin typeface="Arial" panose="020B0604020202020204" pitchFamily="34" charset="0"/>
                        </a:rPr>
                        <a:t>0xFFFFFFF1</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Main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Basic</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Handler (privileged)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2583607"/>
                  </a:ext>
                </a:extLst>
              </a:tr>
              <a:tr h="0">
                <a:tc>
                  <a:txBody>
                    <a:bodyPr/>
                    <a:lstStyle/>
                    <a:p>
                      <a:pPr rtl="0" fontAlgn="t">
                        <a:spcBef>
                          <a:spcPts val="0"/>
                        </a:spcBef>
                        <a:spcAft>
                          <a:spcPts val="0"/>
                        </a:spcAft>
                      </a:pPr>
                      <a:r>
                        <a:rPr lang="en-US" sz="1250" b="0" i="0" u="none" strike="noStrike" dirty="0">
                          <a:solidFill>
                            <a:srgbClr val="333E48"/>
                          </a:solidFill>
                          <a:effectLst/>
                          <a:latin typeface="Arial" panose="020B0604020202020204" pitchFamily="34" charset="0"/>
                        </a:rPr>
                        <a:t>0xFFFFFFF9</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Main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Basic</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User/Thread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362540"/>
                  </a:ext>
                </a:extLst>
              </a:tr>
              <a:tr h="0">
                <a:tc>
                  <a:txBody>
                    <a:bodyPr/>
                    <a:lstStyle/>
                    <a:p>
                      <a:pPr rtl="0" fontAlgn="t">
                        <a:spcBef>
                          <a:spcPts val="0"/>
                        </a:spcBef>
                        <a:spcAft>
                          <a:spcPts val="0"/>
                        </a:spcAft>
                      </a:pPr>
                      <a:r>
                        <a:rPr lang="en-US" sz="1250" b="0" i="0" u="none" strike="noStrike">
                          <a:solidFill>
                            <a:srgbClr val="333E48"/>
                          </a:solidFill>
                          <a:effectLst/>
                          <a:latin typeface="Arial" panose="020B0604020202020204" pitchFamily="34" charset="0"/>
                        </a:rPr>
                        <a:t>0xFFFFFFFD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Process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Basic</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User/Thread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1689060"/>
                  </a:ext>
                </a:extLst>
              </a:tr>
              <a:tr h="0">
                <a:tc>
                  <a:txBody>
                    <a:bodyPr/>
                    <a:lstStyle/>
                    <a:p>
                      <a:pPr rtl="0" fontAlgn="t">
                        <a:spcBef>
                          <a:spcPts val="0"/>
                        </a:spcBef>
                        <a:spcAft>
                          <a:spcPts val="0"/>
                        </a:spcAft>
                      </a:pPr>
                      <a:r>
                        <a:rPr lang="en-US" sz="1250" b="0" i="0" u="none" strike="noStrike">
                          <a:solidFill>
                            <a:srgbClr val="333E48"/>
                          </a:solidFill>
                          <a:effectLst/>
                          <a:latin typeface="Arial" panose="020B0604020202020204" pitchFamily="34" charset="0"/>
                        </a:rPr>
                        <a:t>0xFFFFFFE1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Main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Extended (floating point)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Handler (privileged)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7344880"/>
                  </a:ext>
                </a:extLst>
              </a:tr>
              <a:tr h="0">
                <a:tc>
                  <a:txBody>
                    <a:bodyPr/>
                    <a:lstStyle/>
                    <a:p>
                      <a:pPr rtl="0" fontAlgn="t">
                        <a:spcBef>
                          <a:spcPts val="0"/>
                        </a:spcBef>
                        <a:spcAft>
                          <a:spcPts val="0"/>
                        </a:spcAft>
                      </a:pPr>
                      <a:r>
                        <a:rPr lang="en-US" sz="1250" b="0" i="0" u="none" strike="noStrike">
                          <a:solidFill>
                            <a:srgbClr val="333E48"/>
                          </a:solidFill>
                          <a:effectLst/>
                          <a:latin typeface="Arial" panose="020B0604020202020204" pitchFamily="34" charset="0"/>
                        </a:rPr>
                        <a:t>0xFFFFFFE9 </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Main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Extended (floating point)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User/Thread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8852093"/>
                  </a:ext>
                </a:extLst>
              </a:tr>
              <a:tr h="0">
                <a:tc>
                  <a:txBody>
                    <a:bodyPr/>
                    <a:lstStyle/>
                    <a:p>
                      <a:pPr rtl="0" fontAlgn="t">
                        <a:spcBef>
                          <a:spcPts val="0"/>
                        </a:spcBef>
                        <a:spcAft>
                          <a:spcPts val="0"/>
                        </a:spcAft>
                      </a:pPr>
                      <a:r>
                        <a:rPr lang="en-US" sz="1250" b="0" i="0" u="none" strike="noStrike">
                          <a:solidFill>
                            <a:srgbClr val="333E48"/>
                          </a:solidFill>
                          <a:effectLst/>
                          <a:latin typeface="Arial" panose="020B0604020202020204" pitchFamily="34" charset="0"/>
                        </a:rPr>
                        <a:t>0xFFFFFFED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Process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Extended (floating point)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User/Thread</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2742506"/>
                  </a:ext>
                </a:extLst>
              </a:tr>
            </a:tbl>
          </a:graphicData>
        </a:graphic>
      </p:graphicFrame>
      <p:sp>
        <p:nvSpPr>
          <p:cNvPr id="5" name="Rectangle 1">
            <a:extLst>
              <a:ext uri="{FF2B5EF4-FFF2-40B4-BE49-F238E27FC236}">
                <a16:creationId xmlns:a16="http://schemas.microsoft.com/office/drawing/2014/main" id="{1DE3C9CF-4BE7-4DB6-9F04-6FC40149DF85}"/>
              </a:ext>
            </a:extLst>
          </p:cNvPr>
          <p:cNvSpPr>
            <a:spLocks noChangeArrowheads="1"/>
          </p:cNvSpPr>
          <p:nvPr/>
        </p:nvSpPr>
        <p:spPr bwMode="auto">
          <a:xfrm>
            <a:off x="7521206" y="2321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8357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C3BE-B1B8-44AF-B8F8-C4625F5EE3F0}"/>
              </a:ext>
            </a:extLst>
          </p:cNvPr>
          <p:cNvSpPr>
            <a:spLocks noGrp="1"/>
          </p:cNvSpPr>
          <p:nvPr>
            <p:ph type="title"/>
          </p:nvPr>
        </p:nvSpPr>
        <p:spPr/>
        <p:txBody>
          <a:bodyPr/>
          <a:lstStyle/>
          <a:p>
            <a:r>
              <a:rPr lang="en-US" dirty="0"/>
              <a:t> EXEC_RETURN </a:t>
            </a:r>
          </a:p>
        </p:txBody>
      </p:sp>
      <p:sp>
        <p:nvSpPr>
          <p:cNvPr id="3" name="Content Placeholder 2">
            <a:extLst>
              <a:ext uri="{FF2B5EF4-FFF2-40B4-BE49-F238E27FC236}">
                <a16:creationId xmlns:a16="http://schemas.microsoft.com/office/drawing/2014/main" id="{EE9B6D7B-A221-4AB5-9655-89F9583FB61E}"/>
              </a:ext>
            </a:extLst>
          </p:cNvPr>
          <p:cNvSpPr>
            <a:spLocks noGrp="1"/>
          </p:cNvSpPr>
          <p:nvPr>
            <p:ph idx="1"/>
          </p:nvPr>
        </p:nvSpPr>
        <p:spPr>
          <a:xfrm>
            <a:off x="838200" y="1900053"/>
            <a:ext cx="10515600" cy="4351338"/>
          </a:xfrm>
        </p:spPr>
        <p:txBody>
          <a:bodyPr/>
          <a:lstStyle/>
          <a:p>
            <a:endParaRPr lang="en-US" dirty="0"/>
          </a:p>
        </p:txBody>
      </p:sp>
      <p:pic>
        <p:nvPicPr>
          <p:cNvPr id="4" name="Picture 3">
            <a:extLst>
              <a:ext uri="{FF2B5EF4-FFF2-40B4-BE49-F238E27FC236}">
                <a16:creationId xmlns:a16="http://schemas.microsoft.com/office/drawing/2014/main" id="{200A35D4-D282-4894-8ABB-61C3D9079F1F}"/>
              </a:ext>
            </a:extLst>
          </p:cNvPr>
          <p:cNvPicPr>
            <a:picLocks noChangeAspect="1"/>
          </p:cNvPicPr>
          <p:nvPr/>
        </p:nvPicPr>
        <p:blipFill>
          <a:blip r:embed="rId2"/>
          <a:stretch>
            <a:fillRect/>
          </a:stretch>
        </p:blipFill>
        <p:spPr>
          <a:xfrm>
            <a:off x="566738" y="1208678"/>
            <a:ext cx="7496175" cy="2581275"/>
          </a:xfrm>
          <a:prstGeom prst="rect">
            <a:avLst/>
          </a:prstGeom>
        </p:spPr>
      </p:pic>
      <p:pic>
        <p:nvPicPr>
          <p:cNvPr id="6" name="Picture 5">
            <a:extLst>
              <a:ext uri="{FF2B5EF4-FFF2-40B4-BE49-F238E27FC236}">
                <a16:creationId xmlns:a16="http://schemas.microsoft.com/office/drawing/2014/main" id="{7BE35D98-9DF0-4BAA-8C83-2D08C43C1515}"/>
              </a:ext>
            </a:extLst>
          </p:cNvPr>
          <p:cNvPicPr>
            <a:picLocks noChangeAspect="1"/>
          </p:cNvPicPr>
          <p:nvPr/>
        </p:nvPicPr>
        <p:blipFill>
          <a:blip r:embed="rId3"/>
          <a:stretch>
            <a:fillRect/>
          </a:stretch>
        </p:blipFill>
        <p:spPr>
          <a:xfrm>
            <a:off x="838200" y="3789953"/>
            <a:ext cx="7562850" cy="2718207"/>
          </a:xfrm>
          <a:prstGeom prst="rect">
            <a:avLst/>
          </a:prstGeom>
        </p:spPr>
      </p:pic>
    </p:spTree>
    <p:extLst>
      <p:ext uri="{BB962C8B-B14F-4D97-AF65-F5344CB8AC3E}">
        <p14:creationId xmlns:p14="http://schemas.microsoft.com/office/powerpoint/2010/main" val="3926918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600B-22A1-4F43-8F75-10990EF2662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7C9047C-CC53-44B8-B285-A93198BBE78E}"/>
              </a:ext>
            </a:extLst>
          </p:cNvPr>
          <p:cNvSpPr>
            <a:spLocks noGrp="1"/>
          </p:cNvSpPr>
          <p:nvPr>
            <p:ph idx="1"/>
          </p:nvPr>
        </p:nvSpPr>
        <p:spPr>
          <a:xfrm>
            <a:off x="678711" y="1878788"/>
            <a:ext cx="10515600" cy="4351338"/>
          </a:xfrm>
        </p:spPr>
        <p:txBody>
          <a:bodyPr>
            <a:normAutofit fontScale="77500" lnSpcReduction="20000"/>
          </a:bodyPr>
          <a:lstStyle/>
          <a:p>
            <a:r>
              <a:rPr lang="en-US" dirty="0"/>
              <a:t>What is NVIC</a:t>
            </a:r>
          </a:p>
          <a:p>
            <a:r>
              <a:rPr lang="en-US" dirty="0"/>
              <a:t>Priority bits</a:t>
            </a:r>
          </a:p>
          <a:p>
            <a:r>
              <a:rPr lang="en-US" dirty="0"/>
              <a:t>CMSIS</a:t>
            </a:r>
          </a:p>
          <a:p>
            <a:r>
              <a:rPr lang="en-US" dirty="0"/>
              <a:t>Miscellaneous Interrupt Information</a:t>
            </a:r>
          </a:p>
          <a:p>
            <a:r>
              <a:rPr lang="en-US" dirty="0"/>
              <a:t>Stacks (PSP vs MSP)</a:t>
            </a:r>
          </a:p>
          <a:p>
            <a:r>
              <a:rPr lang="en-US" dirty="0" err="1"/>
              <a:t>PendSV</a:t>
            </a:r>
            <a:r>
              <a:rPr lang="en-US" dirty="0"/>
              <a:t> Interrupt</a:t>
            </a:r>
          </a:p>
          <a:p>
            <a:r>
              <a:rPr lang="en-US" dirty="0"/>
              <a:t>SVC Interrupt</a:t>
            </a:r>
          </a:p>
          <a:p>
            <a:r>
              <a:rPr lang="en-US" dirty="0"/>
              <a:t>Exception Handling</a:t>
            </a:r>
          </a:p>
          <a:p>
            <a:r>
              <a:rPr lang="en-US" dirty="0"/>
              <a:t>Saving Registers to Stack </a:t>
            </a:r>
          </a:p>
          <a:p>
            <a:r>
              <a:rPr lang="en-US" dirty="0"/>
              <a:t>Lazy Stacking</a:t>
            </a:r>
          </a:p>
          <a:p>
            <a:r>
              <a:rPr lang="en-US" dirty="0"/>
              <a:t>Exception Status Registers</a:t>
            </a:r>
          </a:p>
          <a:p>
            <a:r>
              <a:rPr lang="en-US" dirty="0"/>
              <a:t> EXEC_RETURN </a:t>
            </a:r>
          </a:p>
          <a:p>
            <a:endParaRPr lang="en-US" dirty="0"/>
          </a:p>
        </p:txBody>
      </p:sp>
      <p:pic>
        <p:nvPicPr>
          <p:cNvPr id="4" name="Picture 3">
            <a:extLst>
              <a:ext uri="{FF2B5EF4-FFF2-40B4-BE49-F238E27FC236}">
                <a16:creationId xmlns:a16="http://schemas.microsoft.com/office/drawing/2014/main" id="{0BE6D49A-2E23-492F-8372-77F29183F352}"/>
              </a:ext>
            </a:extLst>
          </p:cNvPr>
          <p:cNvPicPr>
            <a:picLocks noChangeAspect="1"/>
          </p:cNvPicPr>
          <p:nvPr/>
        </p:nvPicPr>
        <p:blipFill>
          <a:blip r:embed="rId2"/>
          <a:stretch>
            <a:fillRect/>
          </a:stretch>
        </p:blipFill>
        <p:spPr>
          <a:xfrm>
            <a:off x="5936511" y="521494"/>
            <a:ext cx="5768367" cy="5815012"/>
          </a:xfrm>
          <a:prstGeom prst="rect">
            <a:avLst/>
          </a:prstGeom>
        </p:spPr>
      </p:pic>
    </p:spTree>
    <p:extLst>
      <p:ext uri="{BB962C8B-B14F-4D97-AF65-F5344CB8AC3E}">
        <p14:creationId xmlns:p14="http://schemas.microsoft.com/office/powerpoint/2010/main" val="83927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D6E1A-80EC-4AF7-A8C7-ADF70A43BB49}"/>
              </a:ext>
            </a:extLst>
          </p:cNvPr>
          <p:cNvSpPr>
            <a:spLocks noGrp="1"/>
          </p:cNvSpPr>
          <p:nvPr>
            <p:ph type="title"/>
          </p:nvPr>
        </p:nvSpPr>
        <p:spPr/>
        <p:txBody>
          <a:bodyPr/>
          <a:lstStyle/>
          <a:p>
            <a:r>
              <a:rPr lang="en-US" dirty="0"/>
              <a:t>NVIC</a:t>
            </a:r>
          </a:p>
        </p:txBody>
      </p:sp>
      <p:sp>
        <p:nvSpPr>
          <p:cNvPr id="3" name="Content Placeholder 2">
            <a:extLst>
              <a:ext uri="{FF2B5EF4-FFF2-40B4-BE49-F238E27FC236}">
                <a16:creationId xmlns:a16="http://schemas.microsoft.com/office/drawing/2014/main" id="{270469E8-99EF-4CF6-B85B-FEBD8817B1F4}"/>
              </a:ext>
            </a:extLst>
          </p:cNvPr>
          <p:cNvSpPr>
            <a:spLocks noGrp="1"/>
          </p:cNvSpPr>
          <p:nvPr>
            <p:ph idx="1"/>
          </p:nvPr>
        </p:nvSpPr>
        <p:spPr>
          <a:xfrm>
            <a:off x="838200" y="1825625"/>
            <a:ext cx="6034088" cy="4351338"/>
          </a:xfrm>
        </p:spPr>
        <p:txBody>
          <a:bodyPr/>
          <a:lstStyle/>
          <a:p>
            <a:r>
              <a:rPr lang="en-US" dirty="0"/>
              <a:t>Nested Vectored Interrupt Controller</a:t>
            </a:r>
          </a:p>
          <a:p>
            <a:r>
              <a:rPr lang="en-US" dirty="0"/>
              <a:t>Arm Cortex based peripheral</a:t>
            </a:r>
          </a:p>
          <a:p>
            <a:r>
              <a:rPr lang="en-US" dirty="0"/>
              <a:t>Allows interrupts to be called (nested) inside other interrupts based on priorities </a:t>
            </a:r>
          </a:p>
          <a:p>
            <a:pPr marL="0" indent="0">
              <a:buNone/>
            </a:pPr>
            <a:endParaRPr lang="en-US" dirty="0"/>
          </a:p>
          <a:p>
            <a:endParaRPr lang="en-US" dirty="0"/>
          </a:p>
        </p:txBody>
      </p:sp>
      <p:pic>
        <p:nvPicPr>
          <p:cNvPr id="4" name="Picture 3">
            <a:extLst>
              <a:ext uri="{FF2B5EF4-FFF2-40B4-BE49-F238E27FC236}">
                <a16:creationId xmlns:a16="http://schemas.microsoft.com/office/drawing/2014/main" id="{2B8A7C3A-9793-49A8-99F4-E1E29D1D3528}"/>
              </a:ext>
            </a:extLst>
          </p:cNvPr>
          <p:cNvPicPr>
            <a:picLocks noChangeAspect="1"/>
          </p:cNvPicPr>
          <p:nvPr/>
        </p:nvPicPr>
        <p:blipFill>
          <a:blip r:embed="rId2"/>
          <a:stretch>
            <a:fillRect/>
          </a:stretch>
        </p:blipFill>
        <p:spPr>
          <a:xfrm>
            <a:off x="7185421" y="2928937"/>
            <a:ext cx="4811316" cy="3563938"/>
          </a:xfrm>
          <a:prstGeom prst="rect">
            <a:avLst/>
          </a:prstGeom>
        </p:spPr>
      </p:pic>
      <p:pic>
        <p:nvPicPr>
          <p:cNvPr id="5" name="Picture 4">
            <a:extLst>
              <a:ext uri="{FF2B5EF4-FFF2-40B4-BE49-F238E27FC236}">
                <a16:creationId xmlns:a16="http://schemas.microsoft.com/office/drawing/2014/main" id="{2185ED66-6CDA-45C7-90A7-136B82A187A7}"/>
              </a:ext>
            </a:extLst>
          </p:cNvPr>
          <p:cNvPicPr>
            <a:picLocks noChangeAspect="1"/>
          </p:cNvPicPr>
          <p:nvPr/>
        </p:nvPicPr>
        <p:blipFill>
          <a:blip r:embed="rId3"/>
          <a:stretch>
            <a:fillRect/>
          </a:stretch>
        </p:blipFill>
        <p:spPr>
          <a:xfrm>
            <a:off x="6872288" y="1004888"/>
            <a:ext cx="5172075" cy="1371600"/>
          </a:xfrm>
          <a:prstGeom prst="rect">
            <a:avLst/>
          </a:prstGeom>
        </p:spPr>
      </p:pic>
    </p:spTree>
    <p:extLst>
      <p:ext uri="{BB962C8B-B14F-4D97-AF65-F5344CB8AC3E}">
        <p14:creationId xmlns:p14="http://schemas.microsoft.com/office/powerpoint/2010/main" val="194810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8371-BD3F-453F-98E2-6356DA884573}"/>
              </a:ext>
            </a:extLst>
          </p:cNvPr>
          <p:cNvSpPr>
            <a:spLocks noGrp="1"/>
          </p:cNvSpPr>
          <p:nvPr>
            <p:ph type="title"/>
          </p:nvPr>
        </p:nvSpPr>
        <p:spPr/>
        <p:txBody>
          <a:bodyPr/>
          <a:lstStyle/>
          <a:p>
            <a:r>
              <a:rPr lang="en-US" dirty="0"/>
              <a:t>Priority Bits</a:t>
            </a:r>
          </a:p>
        </p:txBody>
      </p:sp>
      <p:sp>
        <p:nvSpPr>
          <p:cNvPr id="3" name="Content Placeholder 2">
            <a:extLst>
              <a:ext uri="{FF2B5EF4-FFF2-40B4-BE49-F238E27FC236}">
                <a16:creationId xmlns:a16="http://schemas.microsoft.com/office/drawing/2014/main" id="{5165CB43-5BE0-4DC6-AF92-A916A0A28C29}"/>
              </a:ext>
            </a:extLst>
          </p:cNvPr>
          <p:cNvSpPr>
            <a:spLocks noGrp="1"/>
          </p:cNvSpPr>
          <p:nvPr>
            <p:ph idx="1"/>
          </p:nvPr>
        </p:nvSpPr>
        <p:spPr/>
        <p:txBody>
          <a:bodyPr/>
          <a:lstStyle/>
          <a:p>
            <a:r>
              <a:rPr lang="en-US" dirty="0"/>
              <a:t>ARM specifies that their be at  least 2 bits for the M0/M0+ and 3 bits for the M3/M4/M7</a:t>
            </a:r>
          </a:p>
          <a:p>
            <a:r>
              <a:rPr lang="en-US" dirty="0"/>
              <a:t>Note that many drivers expect the priority bits to be unshifted values</a:t>
            </a:r>
          </a:p>
          <a:p>
            <a:r>
              <a:rPr lang="en-US" dirty="0"/>
              <a:t>The NVIC on the M3/4/7 parts allow the programmer to break up the NVIC priority bits such that some can be used for sub-priority bits.</a:t>
            </a:r>
          </a:p>
          <a:p>
            <a:endParaRPr lang="en-US" dirty="0"/>
          </a:p>
        </p:txBody>
      </p:sp>
      <p:pic>
        <p:nvPicPr>
          <p:cNvPr id="1026" name="Picture 2" descr="https://docs.google.com/drawings/u/0/d/shK7Lk2GqXTPzfijjQS9ZDg/image?w=459&amp;h=97&amp;rev=1&amp;ac=1&amp;parent=1HVR43iA_YAjn4Y-zuuqy3jGBNBIDV1eA3HiekvpsELM">
            <a:extLst>
              <a:ext uri="{FF2B5EF4-FFF2-40B4-BE49-F238E27FC236}">
                <a16:creationId xmlns:a16="http://schemas.microsoft.com/office/drawing/2014/main" id="{30BDB2D2-B6A5-4F5D-AACB-C0A53BA16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530" y="5568950"/>
            <a:ext cx="4371975" cy="923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ocs.google.com/drawings/u/0/d/sFgakrdpm4d9WJwlSAcITAw/image?w=459&amp;h=97&amp;rev=1&amp;ac=1&amp;parent=1HVR43iA_YAjn4Y-zuuqy3jGBNBIDV1eA3HiekvpsELM">
            <a:extLst>
              <a:ext uri="{FF2B5EF4-FFF2-40B4-BE49-F238E27FC236}">
                <a16:creationId xmlns:a16="http://schemas.microsoft.com/office/drawing/2014/main" id="{4743EDB7-E671-4BE0-A269-542A9D8DD4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838" y="5568949"/>
            <a:ext cx="4371975" cy="92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21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3A640-6481-4D80-8E21-9337BB16B389}"/>
              </a:ext>
            </a:extLst>
          </p:cNvPr>
          <p:cNvSpPr>
            <a:spLocks noGrp="1"/>
          </p:cNvSpPr>
          <p:nvPr>
            <p:ph type="title"/>
          </p:nvPr>
        </p:nvSpPr>
        <p:spPr/>
        <p:txBody>
          <a:bodyPr/>
          <a:lstStyle/>
          <a:p>
            <a:r>
              <a:rPr lang="en-US" dirty="0"/>
              <a:t>CMSIS</a:t>
            </a:r>
          </a:p>
        </p:txBody>
      </p:sp>
      <p:sp>
        <p:nvSpPr>
          <p:cNvPr id="3" name="Content Placeholder 2">
            <a:extLst>
              <a:ext uri="{FF2B5EF4-FFF2-40B4-BE49-F238E27FC236}">
                <a16:creationId xmlns:a16="http://schemas.microsoft.com/office/drawing/2014/main" id="{0B537A2B-C0DF-42DF-B72B-653BE187292D}"/>
              </a:ext>
            </a:extLst>
          </p:cNvPr>
          <p:cNvSpPr>
            <a:spLocks noGrp="1"/>
          </p:cNvSpPr>
          <p:nvPr>
            <p:ph idx="1"/>
          </p:nvPr>
        </p:nvSpPr>
        <p:spPr>
          <a:xfrm>
            <a:off x="838200" y="1825625"/>
            <a:ext cx="6762750" cy="4351338"/>
          </a:xfrm>
        </p:spPr>
        <p:txBody>
          <a:bodyPr/>
          <a:lstStyle/>
          <a:p>
            <a:r>
              <a:rPr lang="it-IT" dirty="0"/>
              <a:t>Cortex Microcontoller Software Interface Standard</a:t>
            </a:r>
          </a:p>
          <a:p>
            <a:r>
              <a:rPr lang="en-US" dirty="0"/>
              <a:t>CMSIS contains many macros and functions to interface with the Cortex core. </a:t>
            </a:r>
          </a:p>
          <a:p>
            <a:endParaRPr lang="en-US" dirty="0"/>
          </a:p>
          <a:p>
            <a:r>
              <a:rPr lang="en-US" dirty="0"/>
              <a:t>compliant libraries have defined __NBIC_PRIO_BITS to contain the number of bits used for the interrupt priorities. </a:t>
            </a:r>
          </a:p>
          <a:p>
            <a:endParaRPr lang="en-US" dirty="0"/>
          </a:p>
          <a:p>
            <a:pPr marL="0" indent="0">
              <a:buNone/>
            </a:pPr>
            <a:endParaRPr lang="en-US" dirty="0"/>
          </a:p>
          <a:p>
            <a:endParaRPr lang="en-US" dirty="0"/>
          </a:p>
        </p:txBody>
      </p:sp>
      <p:pic>
        <p:nvPicPr>
          <p:cNvPr id="6146" name="Picture 2" descr="Image result for CMSIS">
            <a:extLst>
              <a:ext uri="{FF2B5EF4-FFF2-40B4-BE49-F238E27FC236}">
                <a16:creationId xmlns:a16="http://schemas.microsoft.com/office/drawing/2014/main" id="{49780EE1-4DBF-46F8-B373-BA24F4A035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7427" y="0"/>
            <a:ext cx="4648809" cy="2900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52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561B-4EAC-4CF5-941B-6B475087FB21}"/>
              </a:ext>
            </a:extLst>
          </p:cNvPr>
          <p:cNvSpPr>
            <a:spLocks noGrp="1"/>
          </p:cNvSpPr>
          <p:nvPr>
            <p:ph type="title"/>
          </p:nvPr>
        </p:nvSpPr>
        <p:spPr/>
        <p:txBody>
          <a:bodyPr/>
          <a:lstStyle/>
          <a:p>
            <a:r>
              <a:rPr lang="en-US" dirty="0"/>
              <a:t>NVIC Registers</a:t>
            </a:r>
          </a:p>
        </p:txBody>
      </p:sp>
      <p:sp>
        <p:nvSpPr>
          <p:cNvPr id="3" name="Content Placeholder 2">
            <a:extLst>
              <a:ext uri="{FF2B5EF4-FFF2-40B4-BE49-F238E27FC236}">
                <a16:creationId xmlns:a16="http://schemas.microsoft.com/office/drawing/2014/main" id="{C6E9B48F-8552-419B-AC18-2C3392C79E1E}"/>
              </a:ext>
            </a:extLst>
          </p:cNvPr>
          <p:cNvSpPr>
            <a:spLocks noGrp="1"/>
          </p:cNvSpPr>
          <p:nvPr>
            <p:ph idx="1"/>
          </p:nvPr>
        </p:nvSpPr>
        <p:spPr/>
        <p:txBody>
          <a:bodyPr>
            <a:normAutofit fontScale="92500" lnSpcReduction="20000"/>
          </a:bodyPr>
          <a:lstStyle/>
          <a:p>
            <a:pPr fontAlgn="base"/>
            <a:r>
              <a:rPr lang="en-US" b="1" dirty="0"/>
              <a:t>NVIC_ISER</a:t>
            </a:r>
            <a:r>
              <a:rPr lang="en-US" dirty="0"/>
              <a:t> (Interrupt Set Enable Register): enable interrupt bit, one bit for each interrupt</a:t>
            </a:r>
          </a:p>
          <a:p>
            <a:pPr fontAlgn="base"/>
            <a:r>
              <a:rPr lang="en-US" b="1" dirty="0"/>
              <a:t>NVIC_ICER</a:t>
            </a:r>
            <a:r>
              <a:rPr lang="en-US" dirty="0"/>
              <a:t> (Interrupt Clear Enable Register): disable interrupt bit, one bit for each interrupt</a:t>
            </a:r>
          </a:p>
          <a:p>
            <a:pPr fontAlgn="base"/>
            <a:r>
              <a:rPr lang="en-US" b="1" dirty="0"/>
              <a:t>NVIC_ISPR</a:t>
            </a:r>
            <a:r>
              <a:rPr lang="en-US" dirty="0"/>
              <a:t> (Interrupt Set Pending Register): mark interrupt as pending bit, one bit for each interrupt</a:t>
            </a:r>
          </a:p>
          <a:p>
            <a:pPr fontAlgn="base"/>
            <a:r>
              <a:rPr lang="en-US" b="1" dirty="0"/>
              <a:t>NVIC_ICPR</a:t>
            </a:r>
            <a:r>
              <a:rPr lang="en-US" dirty="0"/>
              <a:t> (Interrupt Clear Pending Register): clear pending flag bit, one bit for each interrupt</a:t>
            </a:r>
          </a:p>
          <a:p>
            <a:pPr fontAlgn="base"/>
            <a:r>
              <a:rPr lang="en-US" b="1" dirty="0" err="1"/>
              <a:t>NVIC_IPRx</a:t>
            </a:r>
            <a:r>
              <a:rPr lang="en-US" dirty="0"/>
              <a:t> (Interrupt Priority Register): interrupt priority (8bit for each interrupt, 4 interrupts are in each 32-bit register)</a:t>
            </a:r>
          </a:p>
          <a:p>
            <a:pPr fontAlgn="base"/>
            <a:r>
              <a:rPr lang="en-US" b="1" dirty="0"/>
              <a:t>NVIC_IABR</a:t>
            </a:r>
            <a:r>
              <a:rPr lang="en-US" dirty="0"/>
              <a:t> (Interrupt Active Bit Register): set if an interrupt is running, one bit for each interrupt, not available on the Cortex M0</a:t>
            </a:r>
          </a:p>
          <a:p>
            <a:endParaRPr lang="en-US" dirty="0"/>
          </a:p>
        </p:txBody>
      </p:sp>
    </p:spTree>
    <p:extLst>
      <p:ext uri="{BB962C8B-B14F-4D97-AF65-F5344CB8AC3E}">
        <p14:creationId xmlns:p14="http://schemas.microsoft.com/office/powerpoint/2010/main" val="2733643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84945-ACDD-42BF-BDDC-3B074499CF76}"/>
              </a:ext>
            </a:extLst>
          </p:cNvPr>
          <p:cNvSpPr>
            <a:spLocks noGrp="1"/>
          </p:cNvSpPr>
          <p:nvPr>
            <p:ph type="title"/>
          </p:nvPr>
        </p:nvSpPr>
        <p:spPr/>
        <p:txBody>
          <a:bodyPr/>
          <a:lstStyle/>
          <a:p>
            <a:r>
              <a:rPr lang="en-US" dirty="0"/>
              <a:t>Miscellaneous Interrupt Information</a:t>
            </a:r>
          </a:p>
        </p:txBody>
      </p:sp>
      <p:sp>
        <p:nvSpPr>
          <p:cNvPr id="3" name="Content Placeholder 2">
            <a:extLst>
              <a:ext uri="{FF2B5EF4-FFF2-40B4-BE49-F238E27FC236}">
                <a16:creationId xmlns:a16="http://schemas.microsoft.com/office/drawing/2014/main" id="{CD133674-7B85-4627-A366-3EBA999B6D5C}"/>
              </a:ext>
            </a:extLst>
          </p:cNvPr>
          <p:cNvSpPr>
            <a:spLocks noGrp="1"/>
          </p:cNvSpPr>
          <p:nvPr>
            <p:ph idx="1"/>
          </p:nvPr>
        </p:nvSpPr>
        <p:spPr/>
        <p:txBody>
          <a:bodyPr>
            <a:normAutofit fontScale="92500" lnSpcReduction="20000"/>
          </a:bodyPr>
          <a:lstStyle/>
          <a:p>
            <a:r>
              <a:rPr lang="en-US" dirty="0"/>
              <a:t>When the core boots up the interrupts are disabled, except for the Reset, NMI, and Hard Fault interrupts. To enable other interrupts the function </a:t>
            </a:r>
            <a:r>
              <a:rPr lang="en-US" b="1" dirty="0"/>
              <a:t>__</a:t>
            </a:r>
            <a:r>
              <a:rPr lang="en-US" b="1" dirty="0" err="1"/>
              <a:t>enable_irq</a:t>
            </a:r>
            <a:r>
              <a:rPr lang="en-US" b="1" dirty="0"/>
              <a:t>() </a:t>
            </a:r>
            <a:r>
              <a:rPr lang="en-US" dirty="0"/>
              <a:t>can be called, to disable other interrupts use </a:t>
            </a:r>
            <a:r>
              <a:rPr lang="en-US" b="1" dirty="0"/>
              <a:t>__</a:t>
            </a:r>
            <a:r>
              <a:rPr lang="en-US" b="1" dirty="0" err="1"/>
              <a:t>disable_irq</a:t>
            </a:r>
            <a:r>
              <a:rPr lang="en-US" b="1" dirty="0"/>
              <a:t>(). </a:t>
            </a:r>
          </a:p>
          <a:p>
            <a:r>
              <a:rPr lang="en-US" dirty="0"/>
              <a:t>When an interrupt is called the </a:t>
            </a:r>
            <a:r>
              <a:rPr lang="en-US" b="1" dirty="0"/>
              <a:t>ICSR </a:t>
            </a:r>
            <a:r>
              <a:rPr lang="en-US" dirty="0"/>
              <a:t>(Interrupt Control and State Register) will place which vector is executing in the VECTACTIVE bits.  This value is also stored in the first 8 bits of the </a:t>
            </a:r>
            <a:r>
              <a:rPr lang="en-US" b="1" dirty="0"/>
              <a:t>IPSR </a:t>
            </a:r>
            <a:r>
              <a:rPr lang="en-US" dirty="0"/>
              <a:t>(Interrupt Program Status Register). To obtain the CMSIS interrupt number subtract 16 from this number.  If the raw value of the register is zero then no interrupt is currently active. This is a handy means to determine if a function is called from and interrupt or not. </a:t>
            </a:r>
          </a:p>
          <a:p>
            <a:r>
              <a:rPr lang="en-US" b="1" dirty="0">
                <a:effectLst/>
              </a:rPr>
              <a:t>When might you want to know if an interrupt is active? </a:t>
            </a:r>
            <a:br>
              <a:rPr lang="en-US" dirty="0"/>
            </a:br>
            <a:endParaRPr lang="en-US" b="1" dirty="0"/>
          </a:p>
        </p:txBody>
      </p:sp>
    </p:spTree>
    <p:extLst>
      <p:ext uri="{BB962C8B-B14F-4D97-AF65-F5344CB8AC3E}">
        <p14:creationId xmlns:p14="http://schemas.microsoft.com/office/powerpoint/2010/main" val="2551145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8FAB-0A65-494E-BCAB-D2FBFACBDDE0}"/>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BA24CB57-ADC6-4DC0-8DD2-C7057D040198}"/>
              </a:ext>
            </a:extLst>
          </p:cNvPr>
          <p:cNvSpPr>
            <a:spLocks noGrp="1"/>
          </p:cNvSpPr>
          <p:nvPr>
            <p:ph idx="1"/>
          </p:nvPr>
        </p:nvSpPr>
        <p:spPr>
          <a:xfrm>
            <a:off x="838200" y="1825625"/>
            <a:ext cx="7565020" cy="4351338"/>
          </a:xfrm>
        </p:spPr>
        <p:txBody>
          <a:bodyPr>
            <a:normAutofit/>
          </a:bodyPr>
          <a:lstStyle/>
          <a:p>
            <a:r>
              <a:rPr lang="en-US" dirty="0"/>
              <a:t>Main Stack Pointer (MSP)</a:t>
            </a:r>
          </a:p>
          <a:p>
            <a:pPr lvl="1"/>
            <a:r>
              <a:rPr lang="en-US" dirty="0"/>
              <a:t>Stack used on reboot </a:t>
            </a:r>
          </a:p>
          <a:p>
            <a:pPr lvl="1"/>
            <a:r>
              <a:rPr lang="en-US" dirty="0"/>
              <a:t>Most common used stack for code without RTOS</a:t>
            </a:r>
          </a:p>
          <a:p>
            <a:pPr lvl="1"/>
            <a:r>
              <a:rPr lang="en-US" dirty="0"/>
              <a:t>With RTOS this would be the Kernel Stack</a:t>
            </a:r>
          </a:p>
          <a:p>
            <a:pPr lvl="1"/>
            <a:r>
              <a:rPr lang="en-US" dirty="0"/>
              <a:t>Used for interrupts</a:t>
            </a:r>
          </a:p>
          <a:p>
            <a:r>
              <a:rPr lang="en-US" dirty="0"/>
              <a:t>Process Stack Pointer (PSP)</a:t>
            </a:r>
          </a:p>
          <a:p>
            <a:pPr lvl="1"/>
            <a:r>
              <a:rPr lang="en-US" dirty="0"/>
              <a:t>User/Thread stack with RTOS</a:t>
            </a:r>
          </a:p>
          <a:p>
            <a:endParaRPr lang="en-US" dirty="0"/>
          </a:p>
          <a:p>
            <a:r>
              <a:rPr lang="en-US" dirty="0"/>
              <a:t>More about the MSP/PSP when we get to RTOSs</a:t>
            </a:r>
          </a:p>
        </p:txBody>
      </p:sp>
      <p:pic>
        <p:nvPicPr>
          <p:cNvPr id="7170" name="Picture 2" descr="Image result for MSP PSP">
            <a:extLst>
              <a:ext uri="{FF2B5EF4-FFF2-40B4-BE49-F238E27FC236}">
                <a16:creationId xmlns:a16="http://schemas.microsoft.com/office/drawing/2014/main" id="{24272A5F-C173-4A67-A097-0C0D107C9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3220" y="681038"/>
            <a:ext cx="3648075" cy="54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569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826A8-1011-4D80-94EF-3512382CB9CA}"/>
              </a:ext>
            </a:extLst>
          </p:cNvPr>
          <p:cNvSpPr>
            <a:spLocks noGrp="1"/>
          </p:cNvSpPr>
          <p:nvPr>
            <p:ph type="title"/>
          </p:nvPr>
        </p:nvSpPr>
        <p:spPr/>
        <p:txBody>
          <a:bodyPr/>
          <a:lstStyle/>
          <a:p>
            <a:r>
              <a:rPr lang="en-US" dirty="0" err="1"/>
              <a:t>PendSV</a:t>
            </a:r>
            <a:r>
              <a:rPr lang="en-US" dirty="0"/>
              <a:t> Interrupt</a:t>
            </a:r>
          </a:p>
        </p:txBody>
      </p:sp>
      <p:sp>
        <p:nvSpPr>
          <p:cNvPr id="3" name="Content Placeholder 2">
            <a:extLst>
              <a:ext uri="{FF2B5EF4-FFF2-40B4-BE49-F238E27FC236}">
                <a16:creationId xmlns:a16="http://schemas.microsoft.com/office/drawing/2014/main" id="{CF53BF1F-00BC-4821-B80D-1F768DCC9D62}"/>
              </a:ext>
            </a:extLst>
          </p:cNvPr>
          <p:cNvSpPr>
            <a:spLocks noGrp="1"/>
          </p:cNvSpPr>
          <p:nvPr>
            <p:ph idx="1"/>
          </p:nvPr>
        </p:nvSpPr>
        <p:spPr/>
        <p:txBody>
          <a:bodyPr/>
          <a:lstStyle/>
          <a:p>
            <a:r>
              <a:rPr lang="en-US" dirty="0"/>
              <a:t>The </a:t>
            </a:r>
            <a:r>
              <a:rPr lang="en-US" dirty="0" err="1"/>
              <a:t>Pendable</a:t>
            </a:r>
            <a:r>
              <a:rPr lang="en-US" dirty="0"/>
              <a:t> </a:t>
            </a:r>
            <a:r>
              <a:rPr lang="en-US" dirty="0" err="1"/>
              <a:t>SerVice</a:t>
            </a:r>
            <a:r>
              <a:rPr lang="en-US" dirty="0"/>
              <a:t> is an interrupt that can be triggered by software only. This interrupt is often used by RTOS to handle context switching.</a:t>
            </a:r>
          </a:p>
          <a:p>
            <a:r>
              <a:rPr lang="en-US" dirty="0"/>
              <a:t>Usually the lowest priority interrupt</a:t>
            </a:r>
          </a:p>
          <a:p>
            <a:pPr marL="0" indent="0">
              <a:buNone/>
            </a:pPr>
            <a:endParaRPr lang="en-US" dirty="0"/>
          </a:p>
        </p:txBody>
      </p:sp>
      <p:pic>
        <p:nvPicPr>
          <p:cNvPr id="4" name="Picture 3">
            <a:extLst>
              <a:ext uri="{FF2B5EF4-FFF2-40B4-BE49-F238E27FC236}">
                <a16:creationId xmlns:a16="http://schemas.microsoft.com/office/drawing/2014/main" id="{CD932664-0C3D-4A8F-AC23-8ABE3D96D8C6}"/>
              </a:ext>
            </a:extLst>
          </p:cNvPr>
          <p:cNvPicPr>
            <a:picLocks noChangeAspect="1"/>
          </p:cNvPicPr>
          <p:nvPr/>
        </p:nvPicPr>
        <p:blipFill>
          <a:blip r:embed="rId2"/>
          <a:stretch>
            <a:fillRect/>
          </a:stretch>
        </p:blipFill>
        <p:spPr>
          <a:xfrm>
            <a:off x="5084031" y="3671888"/>
            <a:ext cx="6531706" cy="2976562"/>
          </a:xfrm>
          <a:prstGeom prst="rect">
            <a:avLst/>
          </a:prstGeom>
        </p:spPr>
      </p:pic>
    </p:spTree>
    <p:extLst>
      <p:ext uri="{BB962C8B-B14F-4D97-AF65-F5344CB8AC3E}">
        <p14:creationId xmlns:p14="http://schemas.microsoft.com/office/powerpoint/2010/main" val="2364991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898</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Embedded Class 8</vt:lpstr>
      <vt:lpstr>Agenda</vt:lpstr>
      <vt:lpstr>NVIC</vt:lpstr>
      <vt:lpstr>Priority Bits</vt:lpstr>
      <vt:lpstr>CMSIS</vt:lpstr>
      <vt:lpstr>NVIC Registers</vt:lpstr>
      <vt:lpstr>Miscellaneous Interrupt Information</vt:lpstr>
      <vt:lpstr>Stacks</vt:lpstr>
      <vt:lpstr>PendSV Interrupt</vt:lpstr>
      <vt:lpstr>SVC Interrupt </vt:lpstr>
      <vt:lpstr>Exception Handling</vt:lpstr>
      <vt:lpstr>Saving Registers to Stack</vt:lpstr>
      <vt:lpstr>Lazy Stacking</vt:lpstr>
      <vt:lpstr>Lazy Stacking</vt:lpstr>
      <vt:lpstr>Exception Status Registers</vt:lpstr>
      <vt:lpstr> EXEC_RETURN </vt:lpstr>
      <vt:lpstr> EXEC_RETURN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Class 7</dc:title>
  <dc:creator>Trampas Stern</dc:creator>
  <cp:lastModifiedBy>Trampas Stern</cp:lastModifiedBy>
  <cp:revision>9</cp:revision>
  <dcterms:created xsi:type="dcterms:W3CDTF">2019-12-03T22:02:31Z</dcterms:created>
  <dcterms:modified xsi:type="dcterms:W3CDTF">2019-12-03T23:12:28Z</dcterms:modified>
</cp:coreProperties>
</file>